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4" r:id="rId5"/>
    <p:sldId id="265" r:id="rId6"/>
    <p:sldId id="266" r:id="rId7"/>
    <p:sldId id="267" r:id="rId8"/>
    <p:sldId id="270" r:id="rId9"/>
    <p:sldId id="269" r:id="rId10"/>
    <p:sldId id="273" r:id="rId11"/>
    <p:sldId id="272" r:id="rId12"/>
    <p:sldId id="271" r:id="rId13"/>
    <p:sldId id="274" r:id="rId14"/>
    <p:sldId id="262" r:id="rId15"/>
    <p:sldId id="263" r:id="rId16"/>
    <p:sldId id="276"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snapToGrid="0">
      <p:cViewPr varScale="1">
        <p:scale>
          <a:sx n="108" d="100"/>
          <a:sy n="10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899" y="3740564"/>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Intern, Sharika Anjum Mondal, 2020</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56825" y="20338"/>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latin typeface="Open Sans"/>
              </a:rPr>
              <a:t>Model Development for knowing the purchase rate in the upcoming years</a:t>
            </a:r>
          </a:p>
        </p:txBody>
      </p:sp>
      <p:sp>
        <p:nvSpPr>
          <p:cNvPr id="141" name="Shape 90"/>
          <p:cNvSpPr/>
          <p:nvPr/>
        </p:nvSpPr>
        <p:spPr>
          <a:xfrm>
            <a:off x="205025" y="1083299"/>
            <a:ext cx="4678863" cy="86841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cs typeface="Times New Roman" panose="02020603050405020304" pitchFamily="18" charset="0"/>
              </a:rPr>
              <a:t>Bike purchases last 3 years/ percentage purchased</a:t>
            </a:r>
          </a:p>
        </p:txBody>
      </p:sp>
      <p:sp>
        <p:nvSpPr>
          <p:cNvPr id="142" name="Shape 91"/>
          <p:cNvSpPr/>
          <p:nvPr/>
        </p:nvSpPr>
        <p:spPr>
          <a:xfrm>
            <a:off x="205025" y="2164724"/>
            <a:ext cx="4134600" cy="26453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b="1" dirty="0">
                <a:cs typeface="Times New Roman" panose="02020603050405020304" pitchFamily="18" charset="0"/>
              </a:rPr>
              <a:t>As we can see, our new customers mostly Female with 50.6% purchases with total of 25,212 bikes</a:t>
            </a:r>
          </a:p>
          <a:p>
            <a:endParaRPr lang="en-US" sz="1400" b="1" dirty="0">
              <a:cs typeface="Times New Roman" panose="02020603050405020304" pitchFamily="18" charset="0"/>
            </a:endParaRPr>
          </a:p>
          <a:p>
            <a:pPr marL="285750" indent="-285750">
              <a:buFont typeface="Arial" panose="020B0604020202020204" pitchFamily="34" charset="0"/>
              <a:buChar char="•"/>
            </a:pPr>
            <a:r>
              <a:rPr lang="en-US" sz="1400" b="1" dirty="0">
                <a:cs typeface="Times New Roman" panose="02020603050405020304" pitchFamily="18" charset="0"/>
              </a:rPr>
              <a:t>Male contributed to 47.7% purchases with 23,765 bikes</a:t>
            </a:r>
          </a:p>
          <a:p>
            <a:pPr marL="285750" indent="-285750">
              <a:buFont typeface="Arial" panose="020B0604020202020204" pitchFamily="34" charset="0"/>
              <a:buChar char="•"/>
            </a:pPr>
            <a:endParaRPr lang="en-US" sz="1400" b="1" dirty="0">
              <a:cs typeface="Times New Roman" panose="02020603050405020304" pitchFamily="18" charset="0"/>
            </a:endParaRPr>
          </a:p>
          <a:p>
            <a:pPr marL="285750" indent="-285750">
              <a:buFont typeface="Arial" panose="020B0604020202020204" pitchFamily="34" charset="0"/>
              <a:buChar char="•"/>
            </a:pPr>
            <a:r>
              <a:rPr lang="en-US" sz="1400" b="1" dirty="0">
                <a:cs typeface="Times New Roman" panose="02020603050405020304" pitchFamily="18" charset="0"/>
              </a:rPr>
              <a:t>A regression model will work better to predict what will be the purchase ration in the upcoming years for the company.</a:t>
            </a:r>
          </a:p>
        </p:txBody>
      </p:sp>
      <p:pic>
        <p:nvPicPr>
          <p:cNvPr id="10" name="Picture 9" descr="A screenshot of a cell phone&#10;&#10;Description automatically generated">
            <a:extLst>
              <a:ext uri="{FF2B5EF4-FFF2-40B4-BE49-F238E27FC236}">
                <a16:creationId xmlns:a16="http://schemas.microsoft.com/office/drawing/2014/main" id="{A0201C0D-751C-44AB-918B-8607D9717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820525"/>
            <a:ext cx="3321812" cy="215191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A7EC77E-E5A4-498C-B1C4-2B12685BC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846" y="2938176"/>
            <a:ext cx="3461366" cy="2153738"/>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a:t>
            </a:r>
            <a:endParaRPr dirty="0"/>
          </a:p>
        </p:txBody>
      </p:sp>
      <p:sp>
        <p:nvSpPr>
          <p:cNvPr id="150" name="Shape 99"/>
          <p:cNvSpPr/>
          <p:nvPr/>
        </p:nvSpPr>
        <p:spPr>
          <a:xfrm>
            <a:off x="0" y="853849"/>
            <a:ext cx="8565600" cy="5101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cs typeface="Times New Roman" panose="02020603050405020304" pitchFamily="18" charset="0"/>
              </a:rPr>
              <a:t>Job industry category</a:t>
            </a:r>
          </a:p>
        </p:txBody>
      </p:sp>
      <p:sp>
        <p:nvSpPr>
          <p:cNvPr id="151" name="Shape 100"/>
          <p:cNvSpPr/>
          <p:nvPr/>
        </p:nvSpPr>
        <p:spPr>
          <a:xfrm>
            <a:off x="53294" y="1264872"/>
            <a:ext cx="2895600" cy="164990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b="1" dirty="0">
                <a:cs typeface="Times New Roman" panose="02020603050405020304" pitchFamily="18" charset="0"/>
              </a:rPr>
              <a:t>Mostly our new customers are on Finance industry and our Manufacturing customers are still on top 2.</a:t>
            </a:r>
          </a:p>
          <a:p>
            <a:pPr marL="285750" indent="-285750">
              <a:buFont typeface="Arial" panose="020B0604020202020204" pitchFamily="34" charset="0"/>
              <a:buChar char="•"/>
            </a:pPr>
            <a:r>
              <a:rPr lang="en-US" sz="1400" b="1" dirty="0">
                <a:cs typeface="Times New Roman" panose="02020603050405020304" pitchFamily="18" charset="0"/>
              </a:rPr>
              <a:t>The rest industries is still same </a:t>
            </a:r>
          </a:p>
        </p:txBody>
      </p:sp>
      <p:pic>
        <p:nvPicPr>
          <p:cNvPr id="10" name="Picture 9" descr="A screenshot of a cell phone&#10;&#10;Description automatically generated">
            <a:extLst>
              <a:ext uri="{FF2B5EF4-FFF2-40B4-BE49-F238E27FC236}">
                <a16:creationId xmlns:a16="http://schemas.microsoft.com/office/drawing/2014/main" id="{3ED76EBA-4DB6-4C18-89E2-D014D5DF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594" y="921161"/>
            <a:ext cx="2773703" cy="175824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1CF6DBE-E0C6-4178-976B-E1BBD6030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297" y="925259"/>
            <a:ext cx="3154703" cy="1806122"/>
          </a:xfrm>
          <a:prstGeom prst="rect">
            <a:avLst/>
          </a:prstGeom>
        </p:spPr>
      </p:pic>
      <p:sp>
        <p:nvSpPr>
          <p:cNvPr id="12" name="Rectangle 11"/>
          <p:cNvSpPr/>
          <p:nvPr/>
        </p:nvSpPr>
        <p:spPr>
          <a:xfrm>
            <a:off x="0" y="2828063"/>
            <a:ext cx="3010569" cy="400110"/>
          </a:xfrm>
          <a:prstGeom prst="rect">
            <a:avLst/>
          </a:prstGeom>
        </p:spPr>
        <p:txBody>
          <a:bodyPr wrap="square">
            <a:spAutoFit/>
          </a:bodyPr>
          <a:lstStyle/>
          <a:p>
            <a:r>
              <a:rPr lang="en-US" sz="2000" b="1" u="sng" dirty="0">
                <a:latin typeface="Open Sans"/>
                <a:cs typeface="Times New Roman" panose="02020603050405020304" pitchFamily="18" charset="0"/>
              </a:rPr>
              <a:t>Wealth segments</a:t>
            </a:r>
          </a:p>
        </p:txBody>
      </p:sp>
      <p:sp>
        <p:nvSpPr>
          <p:cNvPr id="13" name="Rectangle 12"/>
          <p:cNvSpPr/>
          <p:nvPr/>
        </p:nvSpPr>
        <p:spPr>
          <a:xfrm>
            <a:off x="53294" y="3230825"/>
            <a:ext cx="3581400" cy="1600438"/>
          </a:xfrm>
          <a:prstGeom prst="rect">
            <a:avLst/>
          </a:prstGeom>
        </p:spPr>
        <p:txBody>
          <a:bodyPr wrap="square">
            <a:spAutoFit/>
          </a:bodyPr>
          <a:lstStyle/>
          <a:p>
            <a:pPr marL="342900" indent="-342900">
              <a:buFont typeface="Arial" panose="020B0604020202020204" pitchFamily="34" charset="0"/>
              <a:buChar char="•"/>
            </a:pPr>
            <a:r>
              <a:rPr lang="en-US" b="1" dirty="0">
                <a:latin typeface="Open Sans"/>
                <a:cs typeface="Times New Roman" panose="02020603050405020304" pitchFamily="18" charset="0"/>
              </a:rPr>
              <a:t>In all ages, the number of Mass Customers is the highest so we should focus on this social class.</a:t>
            </a:r>
          </a:p>
          <a:p>
            <a:pPr marL="342900" indent="-342900">
              <a:buFont typeface="Arial" panose="020B0604020202020204" pitchFamily="34" charset="0"/>
              <a:buChar char="•"/>
            </a:pPr>
            <a:r>
              <a:rPr lang="en-US" b="1" dirty="0">
                <a:latin typeface="Open Sans"/>
                <a:cs typeface="Times New Roman" panose="02020603050405020304" pitchFamily="18" charset="0"/>
              </a:rPr>
              <a:t>After that, we should focus on High Net Customer. </a:t>
            </a:r>
          </a:p>
          <a:p>
            <a:pPr marL="342900" indent="-342900">
              <a:buFont typeface="Arial" panose="020B0604020202020204" pitchFamily="34" charset="0"/>
              <a:buChar char="•"/>
            </a:pPr>
            <a:r>
              <a:rPr lang="en-US" b="1" dirty="0">
                <a:latin typeface="Open Sans"/>
                <a:cs typeface="Times New Roman" panose="02020603050405020304" pitchFamily="18" charset="0"/>
              </a:rPr>
              <a:t>Then Affluent Customers but mostly second and third quadrant</a:t>
            </a:r>
            <a:endParaRPr lang="en-US" b="1" dirty="0">
              <a:latin typeface="Open Sans"/>
            </a:endParaRPr>
          </a:p>
        </p:txBody>
      </p:sp>
      <p:pic>
        <p:nvPicPr>
          <p:cNvPr id="14" name="Picture 13" descr="A picture containing screenshot&#10;&#10;Description automatically generated">
            <a:extLst>
              <a:ext uri="{FF2B5EF4-FFF2-40B4-BE49-F238E27FC236}">
                <a16:creationId xmlns:a16="http://schemas.microsoft.com/office/drawing/2014/main" id="{2041B338-B964-4BED-9008-676AEE14D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3066383"/>
            <a:ext cx="2667000" cy="1630967"/>
          </a:xfrm>
          <a:prstGeom prst="rect">
            <a:avLst/>
          </a:prstGeom>
        </p:spPr>
      </p:pic>
      <p:pic>
        <p:nvPicPr>
          <p:cNvPr id="15" name="Picture 14" descr="A picture containing screenshot&#10;&#10;Description automatically generated">
            <a:extLst>
              <a:ext uri="{FF2B5EF4-FFF2-40B4-BE49-F238E27FC236}">
                <a16:creationId xmlns:a16="http://schemas.microsoft.com/office/drawing/2014/main" id="{0685577D-2781-412F-B673-09E7DD5F76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2639" y="3002056"/>
            <a:ext cx="2652761" cy="175962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64626"/>
            <a:ext cx="8565600" cy="51446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Customer distribution of owning a car</a:t>
            </a:r>
            <a:endParaRPr lang="en-US" u="sng" dirty="0">
              <a:latin typeface="Comic Sans MS" pitchFamily="66" charset="0"/>
              <a:cs typeface="Times New Roman" panose="02020603050405020304" pitchFamily="18" charset="0"/>
            </a:endParaRPr>
          </a:p>
        </p:txBody>
      </p:sp>
      <p:sp>
        <p:nvSpPr>
          <p:cNvPr id="151" name="Shape 100"/>
          <p:cNvSpPr/>
          <p:nvPr/>
        </p:nvSpPr>
        <p:spPr>
          <a:xfrm>
            <a:off x="173080" y="1843120"/>
            <a:ext cx="4134600" cy="239761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Arial" panose="020B0604020202020204" pitchFamily="34" charset="0"/>
              <a:buChar char="•"/>
            </a:pPr>
            <a:r>
              <a:rPr lang="en-US" sz="1400" b="1" dirty="0">
                <a:cs typeface="Times New Roman" panose="02020603050405020304" pitchFamily="18" charset="0"/>
              </a:rPr>
              <a:t>NSW should be considered the most since numbers of customers don’t own cars is significantly larger than that own.</a:t>
            </a:r>
          </a:p>
          <a:p>
            <a:endParaRPr lang="en-US" sz="1400" b="1" dirty="0">
              <a:cs typeface="Times New Roman" panose="02020603050405020304" pitchFamily="18" charset="0"/>
            </a:endParaRPr>
          </a:p>
          <a:p>
            <a:pPr marL="342900" indent="-342900">
              <a:buFont typeface="Arial" panose="020B0604020202020204" pitchFamily="34" charset="0"/>
              <a:buChar char="•"/>
            </a:pPr>
            <a:r>
              <a:rPr lang="en-US" sz="1400" b="1" dirty="0">
                <a:cs typeface="Times New Roman" panose="02020603050405020304" pitchFamily="18" charset="0"/>
              </a:rPr>
              <a:t>VIC and QLD has more customers that own car that who don’t but we can try to have something so that those owns car will buy bikes.</a:t>
            </a:r>
          </a:p>
          <a:p>
            <a:pPr marL="342900" indent="-342900">
              <a:buFont typeface="Wingdings" panose="05000000000000000000" pitchFamily="2" charset="2"/>
              <a:buChar char="v"/>
            </a:pPr>
            <a:endParaRPr lang="en-US" sz="1400" dirty="0">
              <a:latin typeface="Comic Sans MS" pitchFamily="66" charset="0"/>
              <a:cs typeface="Times New Roman" panose="02020603050405020304" pitchFamily="18" charset="0"/>
            </a:endParaRPr>
          </a:p>
        </p:txBody>
      </p:sp>
      <p:pic>
        <p:nvPicPr>
          <p:cNvPr id="3" name="Picture 2" descr="A picture containing screenshot&#10;&#10;Description automatically generated">
            <a:extLst>
              <a:ext uri="{FF2B5EF4-FFF2-40B4-BE49-F238E27FC236}">
                <a16:creationId xmlns:a16="http://schemas.microsoft.com/office/drawing/2014/main" id="{6E3907F4-7A59-4497-8050-05FEBCB0A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581150"/>
            <a:ext cx="4170929" cy="2827959"/>
          </a:xfrm>
          <a:prstGeom prst="rect">
            <a:avLst/>
          </a:prstGeom>
        </p:spPr>
      </p:pic>
    </p:spTree>
    <p:extLst>
      <p:ext uri="{BB962C8B-B14F-4D97-AF65-F5344CB8AC3E}">
        <p14:creationId xmlns:p14="http://schemas.microsoft.com/office/powerpoint/2010/main" val="16911788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1" name="Shape 100"/>
          <p:cNvSpPr/>
          <p:nvPr/>
        </p:nvSpPr>
        <p:spPr>
          <a:xfrm>
            <a:off x="66160" y="884235"/>
            <a:ext cx="8843329" cy="41319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Arial" panose="020B0604020202020204" pitchFamily="34" charset="0"/>
              <a:buChar char="•"/>
            </a:pPr>
            <a:r>
              <a:rPr lang="en-US" sz="1400" b="1" dirty="0">
                <a:cs typeface="Times New Roman" panose="02020603050405020304" pitchFamily="18" charset="0"/>
              </a:rPr>
              <a:t>Since our products are mostly attracting female customers so we should advertise keeping that in mind. However, we just can’t let the male customers go. We can make a feedback system for the male customers, so that we can understand at which point we are lacking in-order to fulfill our male customers demand.</a:t>
            </a:r>
          </a:p>
          <a:p>
            <a:endParaRPr lang="en-US" sz="1400" b="1" dirty="0">
              <a:cs typeface="Times New Roman" panose="02020603050405020304" pitchFamily="18" charset="0"/>
            </a:endParaRPr>
          </a:p>
          <a:p>
            <a:pPr marL="342900" indent="-342900">
              <a:buFont typeface="Arial" panose="020B0604020202020204" pitchFamily="34" charset="0"/>
              <a:buChar char="•"/>
            </a:pPr>
            <a:r>
              <a:rPr lang="en-US" sz="1400" b="1" dirty="0">
                <a:cs typeface="Times New Roman" panose="02020603050405020304" pitchFamily="18" charset="0"/>
              </a:rPr>
              <a:t>A very good difference have been observed in our age distribution graph between our old and new customers. We are proudly attracting all age groups by our products. However, we should concentrate more on the age group of 30-50, because that will fetch us maximum profit.</a:t>
            </a:r>
          </a:p>
          <a:p>
            <a:pPr marL="342900" indent="-342900">
              <a:buFont typeface="Arial" panose="020B0604020202020204" pitchFamily="34" charset="0"/>
              <a:buChar char="•"/>
            </a:pPr>
            <a:endParaRPr lang="en-US" sz="1400" b="1" dirty="0">
              <a:cs typeface="Times New Roman" panose="02020603050405020304" pitchFamily="18" charset="0"/>
            </a:endParaRPr>
          </a:p>
          <a:p>
            <a:pPr marL="342900" indent="-342900">
              <a:buFont typeface="Arial" panose="020B0604020202020204" pitchFamily="34" charset="0"/>
              <a:buChar char="•"/>
            </a:pPr>
            <a:r>
              <a:rPr lang="en-US" sz="1400" b="1" dirty="0">
                <a:cs typeface="Times New Roman" panose="02020603050405020304" pitchFamily="18" charset="0"/>
              </a:rPr>
              <a:t>We see, undoubtedly the rate of online orders is more than offline. Thus we need to make our online system a lot more efficient and accurate to attract more customer’s satisfaction.</a:t>
            </a:r>
          </a:p>
          <a:p>
            <a:pPr marL="342900" indent="-342900">
              <a:buFont typeface="Arial" panose="020B0604020202020204" pitchFamily="34" charset="0"/>
              <a:buChar char="•"/>
            </a:pPr>
            <a:endParaRPr lang="en-US" sz="1400" b="1" dirty="0">
              <a:cs typeface="Times New Roman" panose="02020603050405020304" pitchFamily="18" charset="0"/>
            </a:endParaRPr>
          </a:p>
          <a:p>
            <a:pPr marL="342900" indent="-342900">
              <a:buFont typeface="Arial" panose="020B0604020202020204" pitchFamily="34" charset="0"/>
              <a:buChar char="•"/>
            </a:pPr>
            <a:r>
              <a:rPr lang="en-US" sz="1400" b="1" dirty="0">
                <a:cs typeface="Times New Roman" panose="02020603050405020304" pitchFamily="18" charset="0"/>
              </a:rPr>
              <a:t>Clearly, we see : Product – size : Medium, product-class : Medium, Product-line : Standard – are high in demand. Thus these categories should have more production so that we can never run out of stock. Also, a feedback for not in-demand categories will help us to improve those products.</a:t>
            </a:r>
          </a:p>
          <a:p>
            <a:pPr marL="342900" indent="-342900">
              <a:buFont typeface="Wingdings" panose="05000000000000000000" pitchFamily="2" charset="2"/>
              <a:buChar char="v"/>
            </a:pPr>
            <a:endParaRPr lang="en-US" sz="1400" b="1" dirty="0">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5708108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12160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Arial" panose="020B0604020202020204" pitchFamily="34" charset="0"/>
              <a:buChar char="•"/>
            </a:pPr>
            <a:r>
              <a:rPr lang="en-US" dirty="0"/>
              <a:t>Programming language used for the analysis – Python</a:t>
            </a:r>
          </a:p>
          <a:p>
            <a:pPr marL="342900" indent="-342900">
              <a:buFont typeface="Arial" panose="020B0604020202020204" pitchFamily="34" charset="0"/>
              <a:buChar char="•"/>
            </a:pPr>
            <a:r>
              <a:rPr lang="en-US" dirty="0"/>
              <a:t>Software used – Anaconda ( Jupyter Notebook)</a:t>
            </a:r>
          </a:p>
          <a:p>
            <a:pPr marL="342900" indent="-342900">
              <a:buFont typeface="Arial" panose="020B0604020202020204" pitchFamily="34" charset="0"/>
              <a:buChar char="•"/>
            </a:pPr>
            <a:r>
              <a:rPr lang="en-US" dirty="0"/>
              <a:t>For modelling – Machine Learning concepts is used.</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1948485" y="1939314"/>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pPr algn="ctr"/>
            <a:r>
              <a:rPr lang="en-US" dirty="0"/>
              <a:t>Thank You</a:t>
            </a:r>
            <a:endParaRPr dirty="0"/>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endParaRPr dirty="0"/>
          </a:p>
        </p:txBody>
      </p:sp>
    </p:spTree>
    <p:extLst>
      <p:ext uri="{BB962C8B-B14F-4D97-AF65-F5344CB8AC3E}">
        <p14:creationId xmlns:p14="http://schemas.microsoft.com/office/powerpoint/2010/main" val="14889990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8470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t>Data Exploratio</a:t>
            </a:r>
            <a:r>
              <a:rPr lang="en-US" sz="2400" dirty="0"/>
              <a:t>n</a:t>
            </a:r>
            <a:endParaRPr sz="2400"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sz="2400" dirty="0"/>
              <a:t>Model Development</a:t>
            </a:r>
            <a:r>
              <a:rPr lang="en-US" sz="2400" dirty="0"/>
              <a:t> </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sz="2400" dirty="0"/>
              <a:t>Interpretation</a:t>
            </a:r>
            <a:endParaRPr sz="24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Analysis – To get which are the areas the company should concentrate to get maximum profit.</a:t>
            </a:r>
            <a:endParaRPr dirty="0"/>
          </a:p>
        </p:txBody>
      </p:sp>
      <p:sp>
        <p:nvSpPr>
          <p:cNvPr id="124" name="Shape 73"/>
          <p:cNvSpPr/>
          <p:nvPr/>
        </p:nvSpPr>
        <p:spPr>
          <a:xfrm>
            <a:off x="205025" y="2061663"/>
            <a:ext cx="8853916" cy="1754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Gender distribution</a:t>
            </a:r>
          </a:p>
          <a:p>
            <a:pPr marL="285750" indent="-285750">
              <a:buFont typeface="Arial" panose="020B0604020202020204" pitchFamily="34" charset="0"/>
              <a:buChar char="•"/>
            </a:pPr>
            <a:r>
              <a:rPr lang="en-US" dirty="0"/>
              <a:t>Age distribution</a:t>
            </a:r>
          </a:p>
          <a:p>
            <a:pPr marL="285750" indent="-285750">
              <a:buFont typeface="Arial" panose="020B0604020202020204" pitchFamily="34" charset="0"/>
              <a:buChar char="•"/>
            </a:pPr>
            <a:r>
              <a:rPr lang="en-US" dirty="0"/>
              <a:t>Product buying ratio (on the basis of gender and age)</a:t>
            </a:r>
          </a:p>
          <a:p>
            <a:pPr marL="285750" indent="-285750">
              <a:buFont typeface="Arial" panose="020B0604020202020204" pitchFamily="34" charset="0"/>
              <a:buChar char="•"/>
            </a:pPr>
            <a:r>
              <a:rPr lang="en-US" dirty="0"/>
              <a:t>State distribution</a:t>
            </a:r>
          </a:p>
          <a:p>
            <a:pPr marL="285750" indent="-285750">
              <a:buFont typeface="Arial" panose="020B0604020202020204" pitchFamily="34" charset="0"/>
              <a:buChar char="•"/>
            </a:pPr>
            <a:r>
              <a:rPr lang="en-US" dirty="0"/>
              <a:t>Customer distribution to check online order preferred or not (on the basis of age)</a:t>
            </a:r>
          </a:p>
          <a:p>
            <a:pPr marL="285750" indent="-285750">
              <a:buFont typeface="Arial" panose="020B0604020202020204" pitchFamily="34" charset="0"/>
              <a:buChar char="•"/>
            </a:pPr>
            <a:r>
              <a:rPr lang="en-US" dirty="0"/>
              <a:t>Product size, class and line mostly preferred by customers</a:t>
            </a:r>
          </a:p>
        </p:txBody>
      </p:sp>
      <p:sp>
        <p:nvSpPr>
          <p:cNvPr id="2" name="Rectangle 1">
            <a:extLst>
              <a:ext uri="{FF2B5EF4-FFF2-40B4-BE49-F238E27FC236}">
                <a16:creationId xmlns:a16="http://schemas.microsoft.com/office/drawing/2014/main" id="{E41F6321-0DEF-45E3-807E-1EA584A928B4}"/>
              </a:ext>
            </a:extLst>
          </p:cNvPr>
          <p:cNvSpPr/>
          <p:nvPr/>
        </p:nvSpPr>
        <p:spPr>
          <a:xfrm>
            <a:off x="239769" y="3820061"/>
            <a:ext cx="8530856" cy="1323439"/>
          </a:xfrm>
          <a:prstGeom prst="rect">
            <a:avLst/>
          </a:prstGeom>
        </p:spPr>
        <p:txBody>
          <a:bodyPr wrap="square">
            <a:spAutoFit/>
          </a:bodyPr>
          <a:lstStyle/>
          <a:p>
            <a:r>
              <a:rPr lang="en-US" sz="2000" b="1" dirty="0">
                <a:latin typeface="Open Sans"/>
              </a:rPr>
              <a:t>Model Development for knowing the purchase rate in the upcoming years</a:t>
            </a:r>
          </a:p>
          <a:p>
            <a:endParaRPr lang="en-US" sz="2000" b="1" dirty="0">
              <a:latin typeface="Open Sans"/>
            </a:endParaRPr>
          </a:p>
          <a:p>
            <a:r>
              <a:rPr lang="en-US" sz="2000" b="1" dirty="0">
                <a:latin typeface="Open Sans"/>
              </a:rPr>
              <a:t>Interpretation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19178" y="853766"/>
            <a:ext cx="287841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Gender Distribution</a:t>
            </a:r>
            <a:endParaRPr u="sng" dirty="0"/>
          </a:p>
        </p:txBody>
      </p:sp>
      <p:sp>
        <p:nvSpPr>
          <p:cNvPr id="133" name="Shape 82"/>
          <p:cNvSpPr/>
          <p:nvPr/>
        </p:nvSpPr>
        <p:spPr>
          <a:xfrm>
            <a:off x="-15501" y="1361950"/>
            <a:ext cx="4474087" cy="33472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The bar graph shows the gender distribution in the old customer (CustomerDemographic) dataset.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pie chart shows the gender distribution in the new customer’s dataset.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Both picture shows the female to male ratio is high.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Thus, we can see females get more easily attracted by our products.</a:t>
            </a:r>
            <a:endParaRPr b="1" dirty="0"/>
          </a:p>
        </p:txBody>
      </p:sp>
      <p:pic>
        <p:nvPicPr>
          <p:cNvPr id="12" name="Picture 11">
            <a:extLst>
              <a:ext uri="{FF2B5EF4-FFF2-40B4-BE49-F238E27FC236}">
                <a16:creationId xmlns:a16="http://schemas.microsoft.com/office/drawing/2014/main" id="{016674E9-6455-494B-B900-4245201C6418}"/>
              </a:ext>
            </a:extLst>
          </p:cNvPr>
          <p:cNvPicPr>
            <a:picLocks noChangeAspect="1"/>
          </p:cNvPicPr>
          <p:nvPr/>
        </p:nvPicPr>
        <p:blipFill rotWithShape="1">
          <a:blip r:embed="rId2"/>
          <a:srcRect l="21797" t="26392" r="53331" b="42187"/>
          <a:stretch/>
        </p:blipFill>
        <p:spPr>
          <a:xfrm>
            <a:off x="4969921" y="1054605"/>
            <a:ext cx="3605292" cy="1851628"/>
          </a:xfrm>
          <a:prstGeom prst="rect">
            <a:avLst/>
          </a:prstGeom>
        </p:spPr>
      </p:pic>
      <p:pic>
        <p:nvPicPr>
          <p:cNvPr id="14" name="Picture 13">
            <a:extLst>
              <a:ext uri="{FF2B5EF4-FFF2-40B4-BE49-F238E27FC236}">
                <a16:creationId xmlns:a16="http://schemas.microsoft.com/office/drawing/2014/main" id="{439F262C-2B01-4C6A-A802-73581AC0997E}"/>
              </a:ext>
            </a:extLst>
          </p:cNvPr>
          <p:cNvPicPr>
            <a:picLocks noChangeAspect="1"/>
          </p:cNvPicPr>
          <p:nvPr/>
        </p:nvPicPr>
        <p:blipFill rotWithShape="1">
          <a:blip r:embed="rId3"/>
          <a:srcRect l="21318" t="67314" r="63721" b="7578"/>
          <a:stretch/>
        </p:blipFill>
        <p:spPr>
          <a:xfrm>
            <a:off x="5539190" y="2902653"/>
            <a:ext cx="2466754" cy="2148621"/>
          </a:xfrm>
          <a:prstGeom prst="rect">
            <a:avLst/>
          </a:prstGeom>
        </p:spPr>
      </p:pic>
    </p:spTree>
    <p:extLst>
      <p:ext uri="{BB962C8B-B14F-4D97-AF65-F5344CB8AC3E}">
        <p14:creationId xmlns:p14="http://schemas.microsoft.com/office/powerpoint/2010/main" val="27095124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82728" y="786519"/>
            <a:ext cx="287841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Age Distribution</a:t>
            </a:r>
            <a:endParaRPr u="sng" dirty="0"/>
          </a:p>
        </p:txBody>
      </p:sp>
      <p:sp>
        <p:nvSpPr>
          <p:cNvPr id="133" name="Shape 82"/>
          <p:cNvSpPr/>
          <p:nvPr/>
        </p:nvSpPr>
        <p:spPr>
          <a:xfrm>
            <a:off x="-15501" y="1265291"/>
            <a:ext cx="4750533" cy="387820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The 1</a:t>
            </a:r>
            <a:r>
              <a:rPr lang="en-US" b="1" baseline="30000" dirty="0"/>
              <a:t>st</a:t>
            </a:r>
            <a:r>
              <a:rPr lang="en-US" b="1" dirty="0"/>
              <a:t> picture shows the gender distribution in the old customer (CustomerDemographic) dataset.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2</a:t>
            </a:r>
            <a:r>
              <a:rPr lang="en-US" b="1" baseline="30000" dirty="0"/>
              <a:t>nd</a:t>
            </a:r>
            <a:r>
              <a:rPr lang="en-US" b="1" dirty="0"/>
              <a:t> picture shows the gender distribution in the new customer’s dataset.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1</a:t>
            </a:r>
            <a:r>
              <a:rPr lang="en-US" b="1" baseline="30000" dirty="0"/>
              <a:t>st</a:t>
            </a:r>
            <a:r>
              <a:rPr lang="en-US" b="1" dirty="0"/>
              <a:t> picture shows that the age between 40 – 45 have attracted more customers than the rest.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However, the 2</a:t>
            </a:r>
            <a:r>
              <a:rPr lang="en-US" b="1" baseline="30000" dirty="0"/>
              <a:t>nd</a:t>
            </a:r>
            <a:r>
              <a:rPr lang="en-US" b="1" dirty="0"/>
              <a:t> picture shows extremely un-even distribution. (A very positive highlight for the company)</a:t>
            </a:r>
            <a:endParaRPr b="1" dirty="0"/>
          </a:p>
        </p:txBody>
      </p:sp>
      <p:pic>
        <p:nvPicPr>
          <p:cNvPr id="7" name="Picture 6">
            <a:extLst>
              <a:ext uri="{FF2B5EF4-FFF2-40B4-BE49-F238E27FC236}">
                <a16:creationId xmlns:a16="http://schemas.microsoft.com/office/drawing/2014/main" id="{5791ADF7-17F8-4D5E-AC86-6116473EED07}"/>
              </a:ext>
            </a:extLst>
          </p:cNvPr>
          <p:cNvPicPr>
            <a:picLocks noChangeAspect="1"/>
          </p:cNvPicPr>
          <p:nvPr/>
        </p:nvPicPr>
        <p:blipFill rotWithShape="1">
          <a:blip r:embed="rId2"/>
          <a:srcRect l="21473" t="24805" r="53876" b="46667"/>
          <a:stretch/>
        </p:blipFill>
        <p:spPr>
          <a:xfrm>
            <a:off x="4735032" y="1039833"/>
            <a:ext cx="4203941" cy="1646660"/>
          </a:xfrm>
          <a:prstGeom prst="rect">
            <a:avLst/>
          </a:prstGeom>
        </p:spPr>
      </p:pic>
      <p:pic>
        <p:nvPicPr>
          <p:cNvPr id="9" name="Picture 8">
            <a:extLst>
              <a:ext uri="{FF2B5EF4-FFF2-40B4-BE49-F238E27FC236}">
                <a16:creationId xmlns:a16="http://schemas.microsoft.com/office/drawing/2014/main" id="{B65C2D79-E51E-4F28-A57C-54261EF399D8}"/>
              </a:ext>
            </a:extLst>
          </p:cNvPr>
          <p:cNvPicPr>
            <a:picLocks noChangeAspect="1"/>
          </p:cNvPicPr>
          <p:nvPr/>
        </p:nvPicPr>
        <p:blipFill rotWithShape="1">
          <a:blip r:embed="rId3"/>
          <a:srcRect l="21395" t="62153" r="54342" b="10009"/>
          <a:stretch/>
        </p:blipFill>
        <p:spPr>
          <a:xfrm>
            <a:off x="4735033" y="3104707"/>
            <a:ext cx="4203942" cy="1850065"/>
          </a:xfrm>
          <a:prstGeom prst="rect">
            <a:avLst/>
          </a:prstGeom>
        </p:spPr>
      </p:pic>
    </p:spTree>
    <p:extLst>
      <p:ext uri="{BB962C8B-B14F-4D97-AF65-F5344CB8AC3E}">
        <p14:creationId xmlns:p14="http://schemas.microsoft.com/office/powerpoint/2010/main" val="3744600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0" y="849882"/>
            <a:ext cx="848789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Product buying ratio</a:t>
            </a:r>
            <a:r>
              <a:rPr lang="en-US" dirty="0"/>
              <a:t>(on the basis of gender and age)</a:t>
            </a:r>
          </a:p>
        </p:txBody>
      </p:sp>
      <p:sp>
        <p:nvSpPr>
          <p:cNvPr id="133" name="Shape 82"/>
          <p:cNvSpPr/>
          <p:nvPr/>
        </p:nvSpPr>
        <p:spPr>
          <a:xfrm>
            <a:off x="0" y="1387423"/>
            <a:ext cx="7513674" cy="12236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The picture shows the buying ratio of female : male in each age group.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age between 34-42 attracts maximum customers.</a:t>
            </a:r>
          </a:p>
          <a:p>
            <a:pPr marL="285750" indent="-285750">
              <a:buFont typeface="Arial" panose="020B0604020202020204" pitchFamily="34" charset="0"/>
              <a:buChar char="•"/>
            </a:pPr>
            <a:endParaRPr lang="en-US" b="1" dirty="0"/>
          </a:p>
        </p:txBody>
      </p:sp>
      <p:pic>
        <p:nvPicPr>
          <p:cNvPr id="10" name="Picture 9">
            <a:extLst>
              <a:ext uri="{FF2B5EF4-FFF2-40B4-BE49-F238E27FC236}">
                <a16:creationId xmlns:a16="http://schemas.microsoft.com/office/drawing/2014/main" id="{75CE04F2-4A45-4DA1-8E3A-C212D5D4FE46}"/>
              </a:ext>
            </a:extLst>
          </p:cNvPr>
          <p:cNvPicPr>
            <a:picLocks noChangeAspect="1"/>
          </p:cNvPicPr>
          <p:nvPr/>
        </p:nvPicPr>
        <p:blipFill rotWithShape="1">
          <a:blip r:embed="rId2"/>
          <a:srcRect l="21395" t="52507" r="16202" b="17587"/>
          <a:stretch/>
        </p:blipFill>
        <p:spPr>
          <a:xfrm>
            <a:off x="1096130" y="2381693"/>
            <a:ext cx="6968139" cy="2627128"/>
          </a:xfrm>
          <a:prstGeom prst="rect">
            <a:avLst/>
          </a:prstGeom>
        </p:spPr>
      </p:pic>
    </p:spTree>
    <p:extLst>
      <p:ext uri="{BB962C8B-B14F-4D97-AF65-F5344CB8AC3E}">
        <p14:creationId xmlns:p14="http://schemas.microsoft.com/office/powerpoint/2010/main" val="36452765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82728" y="854614"/>
            <a:ext cx="287841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State Distribution</a:t>
            </a:r>
            <a:endParaRPr u="sng" dirty="0"/>
          </a:p>
        </p:txBody>
      </p:sp>
      <p:sp>
        <p:nvSpPr>
          <p:cNvPr id="133" name="Shape 82"/>
          <p:cNvSpPr/>
          <p:nvPr/>
        </p:nvSpPr>
        <p:spPr>
          <a:xfrm>
            <a:off x="0" y="1343634"/>
            <a:ext cx="4750533" cy="36127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The 1</a:t>
            </a:r>
            <a:r>
              <a:rPr lang="en-US" b="1" baseline="30000" dirty="0"/>
              <a:t>st</a:t>
            </a:r>
            <a:r>
              <a:rPr lang="en-US" b="1" dirty="0"/>
              <a:t> picture shows the state distribution in the old customer (CustomerAddress) dataset.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2</a:t>
            </a:r>
            <a:r>
              <a:rPr lang="en-US" b="1" baseline="30000" dirty="0"/>
              <a:t>nd</a:t>
            </a:r>
            <a:r>
              <a:rPr lang="en-US" b="1" dirty="0"/>
              <a:t> picture shows the state distribution in the new customer’s dataset.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1</a:t>
            </a:r>
            <a:r>
              <a:rPr lang="en-US" b="1" baseline="30000" dirty="0"/>
              <a:t>st</a:t>
            </a:r>
            <a:r>
              <a:rPr lang="en-US" b="1" dirty="0"/>
              <a:t> picture shows that mainly customers come from NSW.</a:t>
            </a:r>
          </a:p>
          <a:p>
            <a:endParaRPr lang="en-US" b="1" dirty="0"/>
          </a:p>
          <a:p>
            <a:pPr marL="285750" indent="-285750">
              <a:buFont typeface="Arial" panose="020B0604020202020204" pitchFamily="34" charset="0"/>
              <a:buChar char="•"/>
            </a:pPr>
            <a:r>
              <a:rPr lang="en-US" b="1" dirty="0"/>
              <a:t>However, the 2</a:t>
            </a:r>
            <a:r>
              <a:rPr lang="en-US" b="1" baseline="30000" dirty="0"/>
              <a:t>nd</a:t>
            </a:r>
            <a:r>
              <a:rPr lang="en-US" b="1" dirty="0"/>
              <a:t> picture shows mainly customers come from NSW.</a:t>
            </a:r>
          </a:p>
          <a:p>
            <a:endParaRPr lang="en-US" b="1" dirty="0"/>
          </a:p>
          <a:p>
            <a:pPr marL="285750" indent="-285750">
              <a:buFont typeface="Arial" panose="020B0604020202020204" pitchFamily="34" charset="0"/>
              <a:buChar char="•"/>
            </a:pPr>
            <a:r>
              <a:rPr lang="en-US" b="1" dirty="0"/>
              <a:t>No change as such is seen.</a:t>
            </a:r>
            <a:endParaRPr b="1" dirty="0"/>
          </a:p>
        </p:txBody>
      </p:sp>
      <p:pic>
        <p:nvPicPr>
          <p:cNvPr id="10" name="Picture 9">
            <a:extLst>
              <a:ext uri="{FF2B5EF4-FFF2-40B4-BE49-F238E27FC236}">
                <a16:creationId xmlns:a16="http://schemas.microsoft.com/office/drawing/2014/main" id="{463C5243-998C-4841-9C78-CE3F8602E811}"/>
              </a:ext>
            </a:extLst>
          </p:cNvPr>
          <p:cNvPicPr>
            <a:picLocks noChangeAspect="1"/>
          </p:cNvPicPr>
          <p:nvPr/>
        </p:nvPicPr>
        <p:blipFill rotWithShape="1">
          <a:blip r:embed="rId2"/>
          <a:srcRect l="21163" t="48372" r="53798" b="22963"/>
          <a:stretch/>
        </p:blipFill>
        <p:spPr>
          <a:xfrm>
            <a:off x="5039295" y="3080515"/>
            <a:ext cx="3573078" cy="1752640"/>
          </a:xfrm>
          <a:prstGeom prst="rect">
            <a:avLst/>
          </a:prstGeom>
        </p:spPr>
      </p:pic>
      <p:pic>
        <p:nvPicPr>
          <p:cNvPr id="12" name="Picture 11">
            <a:extLst>
              <a:ext uri="{FF2B5EF4-FFF2-40B4-BE49-F238E27FC236}">
                <a16:creationId xmlns:a16="http://schemas.microsoft.com/office/drawing/2014/main" id="{E6F6E061-C55F-4704-A3AA-895003E8626D}"/>
              </a:ext>
            </a:extLst>
          </p:cNvPr>
          <p:cNvPicPr>
            <a:picLocks noChangeAspect="1"/>
          </p:cNvPicPr>
          <p:nvPr/>
        </p:nvPicPr>
        <p:blipFill rotWithShape="1">
          <a:blip r:embed="rId3"/>
          <a:srcRect l="22015" t="47821" r="53644" b="22963"/>
          <a:stretch/>
        </p:blipFill>
        <p:spPr>
          <a:xfrm>
            <a:off x="5103628" y="1153050"/>
            <a:ext cx="3508745" cy="1752640"/>
          </a:xfrm>
          <a:prstGeom prst="rect">
            <a:avLst/>
          </a:prstGeom>
        </p:spPr>
      </p:pic>
    </p:spTree>
    <p:extLst>
      <p:ext uri="{BB962C8B-B14F-4D97-AF65-F5344CB8AC3E}">
        <p14:creationId xmlns:p14="http://schemas.microsoft.com/office/powerpoint/2010/main" val="41607272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0" y="849882"/>
            <a:ext cx="9144000"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Customer distribution to check online order preferred or not</a:t>
            </a:r>
            <a:r>
              <a:rPr lang="en-US" dirty="0"/>
              <a:t> (on the basis of age)</a:t>
            </a:r>
          </a:p>
        </p:txBody>
      </p:sp>
      <p:sp>
        <p:nvSpPr>
          <p:cNvPr id="133" name="Shape 82"/>
          <p:cNvSpPr/>
          <p:nvPr/>
        </p:nvSpPr>
        <p:spPr>
          <a:xfrm>
            <a:off x="-15501" y="1805637"/>
            <a:ext cx="7513674" cy="12236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The picture that online order preferred or not in each age group.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We see that online orders are mostly preferred in each age group.</a:t>
            </a:r>
          </a:p>
          <a:p>
            <a:pPr marL="285750" indent="-285750">
              <a:buFont typeface="Arial" panose="020B0604020202020204" pitchFamily="34" charset="0"/>
              <a:buChar char="•"/>
            </a:pPr>
            <a:endParaRPr lang="en-US" b="1" dirty="0"/>
          </a:p>
        </p:txBody>
      </p:sp>
      <p:pic>
        <p:nvPicPr>
          <p:cNvPr id="8" name="Picture 7">
            <a:extLst>
              <a:ext uri="{FF2B5EF4-FFF2-40B4-BE49-F238E27FC236}">
                <a16:creationId xmlns:a16="http://schemas.microsoft.com/office/drawing/2014/main" id="{30AD152F-06F5-42B6-91FA-28B267F043D7}"/>
              </a:ext>
            </a:extLst>
          </p:cNvPr>
          <p:cNvPicPr>
            <a:picLocks noChangeAspect="1"/>
          </p:cNvPicPr>
          <p:nvPr/>
        </p:nvPicPr>
        <p:blipFill rotWithShape="1">
          <a:blip r:embed="rId2"/>
          <a:srcRect l="21550" t="52438" r="16357" b="16523"/>
          <a:stretch/>
        </p:blipFill>
        <p:spPr>
          <a:xfrm>
            <a:off x="404037" y="2785730"/>
            <a:ext cx="8116186" cy="2275367"/>
          </a:xfrm>
          <a:prstGeom prst="rect">
            <a:avLst/>
          </a:prstGeom>
        </p:spPr>
      </p:pic>
    </p:spTree>
    <p:extLst>
      <p:ext uri="{BB962C8B-B14F-4D97-AF65-F5344CB8AC3E}">
        <p14:creationId xmlns:p14="http://schemas.microsoft.com/office/powerpoint/2010/main" val="29361355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0" y="849882"/>
            <a:ext cx="8487897"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u="sng" dirty="0"/>
              <a:t>Product size, class and line mostly preferred by customers</a:t>
            </a:r>
            <a:endParaRPr lang="en-US" dirty="0"/>
          </a:p>
        </p:txBody>
      </p:sp>
      <p:sp>
        <p:nvSpPr>
          <p:cNvPr id="133" name="Shape 82"/>
          <p:cNvSpPr/>
          <p:nvPr/>
        </p:nvSpPr>
        <p:spPr>
          <a:xfrm>
            <a:off x="0" y="1285567"/>
            <a:ext cx="3926958" cy="440912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The 1</a:t>
            </a:r>
            <a:r>
              <a:rPr lang="en-US" b="1" baseline="30000" dirty="0"/>
              <a:t>st</a:t>
            </a:r>
            <a:r>
              <a:rPr lang="en-US" b="1" dirty="0"/>
              <a:t> picture shows product size distribution where we can see medium size products are mostly in demand.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2nd picture shows product class distribution where we can see medium class products are mostly in demand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3rd picture shows product line distribution where we can see standard line products are mostly in demand.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8" name="Picture 7">
            <a:extLst>
              <a:ext uri="{FF2B5EF4-FFF2-40B4-BE49-F238E27FC236}">
                <a16:creationId xmlns:a16="http://schemas.microsoft.com/office/drawing/2014/main" id="{7467C760-E712-4A5B-A82E-F09B1F040DA2}"/>
              </a:ext>
            </a:extLst>
          </p:cNvPr>
          <p:cNvPicPr>
            <a:picLocks noChangeAspect="1"/>
          </p:cNvPicPr>
          <p:nvPr/>
        </p:nvPicPr>
        <p:blipFill rotWithShape="1">
          <a:blip r:embed="rId2"/>
          <a:srcRect l="21589" t="34929" r="52984" b="37508"/>
          <a:stretch/>
        </p:blipFill>
        <p:spPr>
          <a:xfrm>
            <a:off x="6457508" y="3233694"/>
            <a:ext cx="2594342" cy="1645832"/>
          </a:xfrm>
          <a:prstGeom prst="rect">
            <a:avLst/>
          </a:prstGeom>
        </p:spPr>
      </p:pic>
      <p:pic>
        <p:nvPicPr>
          <p:cNvPr id="11" name="Picture 10">
            <a:extLst>
              <a:ext uri="{FF2B5EF4-FFF2-40B4-BE49-F238E27FC236}">
                <a16:creationId xmlns:a16="http://schemas.microsoft.com/office/drawing/2014/main" id="{6594CBE0-3FCF-4479-802B-FE174F933760}"/>
              </a:ext>
            </a:extLst>
          </p:cNvPr>
          <p:cNvPicPr>
            <a:picLocks noChangeAspect="1"/>
          </p:cNvPicPr>
          <p:nvPr/>
        </p:nvPicPr>
        <p:blipFill rotWithShape="1">
          <a:blip r:embed="rId3"/>
          <a:srcRect l="21086" t="35555" r="53333" b="35494"/>
          <a:stretch/>
        </p:blipFill>
        <p:spPr>
          <a:xfrm>
            <a:off x="3650511" y="3233694"/>
            <a:ext cx="2806997" cy="1645832"/>
          </a:xfrm>
          <a:prstGeom prst="rect">
            <a:avLst/>
          </a:prstGeom>
        </p:spPr>
      </p:pic>
      <p:pic>
        <p:nvPicPr>
          <p:cNvPr id="12" name="Picture 11">
            <a:extLst>
              <a:ext uri="{FF2B5EF4-FFF2-40B4-BE49-F238E27FC236}">
                <a16:creationId xmlns:a16="http://schemas.microsoft.com/office/drawing/2014/main" id="{826FC344-4BB9-4FAC-8B00-AD56E73A19C7}"/>
              </a:ext>
            </a:extLst>
          </p:cNvPr>
          <p:cNvPicPr>
            <a:picLocks noChangeAspect="1"/>
          </p:cNvPicPr>
          <p:nvPr/>
        </p:nvPicPr>
        <p:blipFill rotWithShape="1">
          <a:blip r:embed="rId4"/>
          <a:srcRect l="21628" t="48786" r="52868" b="23790"/>
          <a:stretch/>
        </p:blipFill>
        <p:spPr>
          <a:xfrm>
            <a:off x="5521842" y="1285567"/>
            <a:ext cx="2672316" cy="1883986"/>
          </a:xfrm>
          <a:prstGeom prst="rect">
            <a:avLst/>
          </a:prstGeom>
        </p:spPr>
      </p:pic>
    </p:spTree>
    <p:extLst>
      <p:ext uri="{BB962C8B-B14F-4D97-AF65-F5344CB8AC3E}">
        <p14:creationId xmlns:p14="http://schemas.microsoft.com/office/powerpoint/2010/main" val="33732806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539</TotalTime>
  <Words>863</Words>
  <Application>Microsoft Office PowerPoint</Application>
  <PresentationFormat>On-screen Show (16:9)</PresentationFormat>
  <Paragraphs>99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Comic Sans MS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Samser Mondal</cp:lastModifiedBy>
  <cp:revision>27</cp:revision>
  <dcterms:modified xsi:type="dcterms:W3CDTF">2020-06-23T13:23:28Z</dcterms:modified>
</cp:coreProperties>
</file>