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158D4A-FCC4-45D0-BA7A-5AB1643E067D}" type="datetimeFigureOut">
              <a:rPr lang="en-US" smtClean="0"/>
              <a:t>19-Feb-20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419291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158D4A-FCC4-45D0-BA7A-5AB1643E067D}" type="datetimeFigureOut">
              <a:rPr lang="en-US" smtClean="0"/>
              <a:t>19-Feb-20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233242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158D4A-FCC4-45D0-BA7A-5AB1643E067D}" type="datetimeFigureOut">
              <a:rPr lang="en-US" smtClean="0"/>
              <a:t>19-Feb-20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6865-AD2C-45E2-92DC-29373280AE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3605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158D4A-FCC4-45D0-BA7A-5AB1643E067D}" type="datetimeFigureOut">
              <a:rPr lang="en-US" smtClean="0"/>
              <a:t>19-Feb-20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2711587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158D4A-FCC4-45D0-BA7A-5AB1643E067D}" type="datetimeFigureOut">
              <a:rPr lang="en-US" smtClean="0"/>
              <a:t>19-Feb-20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6865-AD2C-45E2-92DC-29373280AE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30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158D4A-FCC4-45D0-BA7A-5AB1643E067D}" type="datetimeFigureOut">
              <a:rPr lang="en-US" smtClean="0"/>
              <a:t>19-Feb-20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389091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158D4A-FCC4-45D0-BA7A-5AB1643E067D}" type="datetimeFigureOut">
              <a:rPr lang="en-US" smtClean="0"/>
              <a:t>19-Feb-20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1632187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158D4A-FCC4-45D0-BA7A-5AB1643E067D}" type="datetimeFigureOut">
              <a:rPr lang="en-US" smtClean="0"/>
              <a:t>19-Feb-20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326004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158D4A-FCC4-45D0-BA7A-5AB1643E067D}" type="datetimeFigureOut">
              <a:rPr lang="en-US" smtClean="0"/>
              <a:t>19-Feb-20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163175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158D4A-FCC4-45D0-BA7A-5AB1643E067D}" type="datetimeFigureOut">
              <a:rPr lang="en-US" smtClean="0"/>
              <a:t>19-Feb-20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211696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158D4A-FCC4-45D0-BA7A-5AB1643E067D}" type="datetimeFigureOut">
              <a:rPr lang="en-US" smtClean="0"/>
              <a:t>19-Feb-20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46383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158D4A-FCC4-45D0-BA7A-5AB1643E067D}" type="datetimeFigureOut">
              <a:rPr lang="en-US" smtClean="0"/>
              <a:t>19-Feb-20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142140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158D4A-FCC4-45D0-BA7A-5AB1643E067D}" type="datetimeFigureOut">
              <a:rPr lang="en-US" smtClean="0"/>
              <a:t>19-Feb-20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228175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58D4A-FCC4-45D0-BA7A-5AB1643E067D}" type="datetimeFigureOut">
              <a:rPr lang="en-US" smtClean="0"/>
              <a:t>19-Feb-20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401033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158D4A-FCC4-45D0-BA7A-5AB1643E067D}" type="datetimeFigureOut">
              <a:rPr lang="en-US" smtClean="0"/>
              <a:t>19-Feb-20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201661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A158D4A-FCC4-45D0-BA7A-5AB1643E067D}" type="datetimeFigureOut">
              <a:rPr lang="en-US" smtClean="0"/>
              <a:t>19-Feb-20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E76865-AD2C-45E2-92DC-29373280AEA9}" type="slidenum">
              <a:rPr lang="en-US" smtClean="0"/>
              <a:t>‹#›</a:t>
            </a:fld>
            <a:endParaRPr lang="en-US"/>
          </a:p>
        </p:txBody>
      </p:sp>
    </p:spTree>
    <p:extLst>
      <p:ext uri="{BB962C8B-B14F-4D97-AF65-F5344CB8AC3E}">
        <p14:creationId xmlns:p14="http://schemas.microsoft.com/office/powerpoint/2010/main" val="395261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158D4A-FCC4-45D0-BA7A-5AB1643E067D}" type="datetimeFigureOut">
              <a:rPr lang="en-US" smtClean="0"/>
              <a:t>19-Feb-20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E76865-AD2C-45E2-92DC-29373280AEA9}" type="slidenum">
              <a:rPr lang="en-US" smtClean="0"/>
              <a:t>‹#›</a:t>
            </a:fld>
            <a:endParaRPr lang="en-US"/>
          </a:p>
        </p:txBody>
      </p:sp>
    </p:spTree>
    <p:extLst>
      <p:ext uri="{BB962C8B-B14F-4D97-AF65-F5344CB8AC3E}">
        <p14:creationId xmlns:p14="http://schemas.microsoft.com/office/powerpoint/2010/main" val="93283937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harikaavi/CapstoneProject/blob/master/Kozhikode.csv" TargetMode="External"/><Relationship Id="rId2" Type="http://schemas.openxmlformats.org/officeDocument/2006/relationships/hyperlink" Target="https://github.com/sharikaavi/CapstoneProject/blob/master/Kannur.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Battle of the Neighborhoods –Kannur and Kozhikode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659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Kannur: Cluster 1</a:t>
            </a:r>
            <a:endParaRPr lang="en-US" sz="2400" dirty="0"/>
          </a:p>
        </p:txBody>
      </p:sp>
      <p:pic>
        <p:nvPicPr>
          <p:cNvPr id="4" name="Content Placeholder 3"/>
          <p:cNvPicPr>
            <a:picLocks noGrp="1" noChangeAspect="1"/>
          </p:cNvPicPr>
          <p:nvPr>
            <p:ph idx="1"/>
          </p:nvPr>
        </p:nvPicPr>
        <p:blipFill>
          <a:blip r:embed="rId2"/>
          <a:stretch>
            <a:fillRect/>
          </a:stretch>
        </p:blipFill>
        <p:spPr>
          <a:xfrm>
            <a:off x="640427" y="1330382"/>
            <a:ext cx="8596312" cy="3846053"/>
          </a:xfrm>
          <a:prstGeom prst="rect">
            <a:avLst/>
          </a:prstGeom>
        </p:spPr>
      </p:pic>
    </p:spTree>
    <p:extLst>
      <p:ext uri="{BB962C8B-B14F-4D97-AF65-F5344CB8AC3E}">
        <p14:creationId xmlns:p14="http://schemas.microsoft.com/office/powerpoint/2010/main" val="199966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Kannur: Cluster </a:t>
            </a:r>
            <a:r>
              <a:rPr lang="en-US" sz="2400" dirty="0" smtClean="0"/>
              <a:t>2</a:t>
            </a:r>
            <a:endParaRPr lang="en-US" sz="2400" dirty="0"/>
          </a:p>
        </p:txBody>
      </p:sp>
      <p:pic>
        <p:nvPicPr>
          <p:cNvPr id="4" name="Content Placeholder 3"/>
          <p:cNvPicPr>
            <a:picLocks noGrp="1" noChangeAspect="1"/>
          </p:cNvPicPr>
          <p:nvPr>
            <p:ph idx="1"/>
          </p:nvPr>
        </p:nvPicPr>
        <p:blipFill>
          <a:blip r:embed="rId2"/>
          <a:stretch>
            <a:fillRect/>
          </a:stretch>
        </p:blipFill>
        <p:spPr>
          <a:xfrm>
            <a:off x="763060" y="1116501"/>
            <a:ext cx="8596312" cy="3143285"/>
          </a:xfrm>
          <a:prstGeom prst="rect">
            <a:avLst/>
          </a:prstGeom>
        </p:spPr>
      </p:pic>
      <p:pic>
        <p:nvPicPr>
          <p:cNvPr id="5" name="Picture 4"/>
          <p:cNvPicPr>
            <a:picLocks noChangeAspect="1"/>
          </p:cNvPicPr>
          <p:nvPr/>
        </p:nvPicPr>
        <p:blipFill>
          <a:blip r:embed="rId3"/>
          <a:stretch>
            <a:fillRect/>
          </a:stretch>
        </p:blipFill>
        <p:spPr>
          <a:xfrm>
            <a:off x="567508" y="4982355"/>
            <a:ext cx="8791864" cy="1691360"/>
          </a:xfrm>
          <a:prstGeom prst="rect">
            <a:avLst/>
          </a:prstGeom>
        </p:spPr>
      </p:pic>
      <p:sp>
        <p:nvSpPr>
          <p:cNvPr id="7" name="TextBox 6"/>
          <p:cNvSpPr txBox="1"/>
          <p:nvPr/>
        </p:nvSpPr>
        <p:spPr>
          <a:xfrm>
            <a:off x="677334" y="4390238"/>
            <a:ext cx="3192088" cy="461665"/>
          </a:xfrm>
          <a:prstGeom prst="rect">
            <a:avLst/>
          </a:prstGeom>
          <a:noFill/>
        </p:spPr>
        <p:txBody>
          <a:bodyPr wrap="square" rtlCol="0">
            <a:spAutoFit/>
          </a:bodyPr>
          <a:lstStyle/>
          <a:p>
            <a:r>
              <a:rPr lang="en-US" sz="2400" dirty="0">
                <a:solidFill>
                  <a:schemeClr val="accent1"/>
                </a:solidFill>
                <a:latin typeface="+mj-lt"/>
                <a:ea typeface="+mj-ea"/>
                <a:cs typeface="+mj-cs"/>
              </a:rPr>
              <a:t>Kannur: </a:t>
            </a:r>
            <a:r>
              <a:rPr lang="en-US" sz="2400" dirty="0">
                <a:solidFill>
                  <a:schemeClr val="accent1"/>
                </a:solidFill>
                <a:latin typeface="+mj-lt"/>
                <a:ea typeface="+mj-ea"/>
                <a:cs typeface="+mj-cs"/>
              </a:rPr>
              <a:t>Cluster</a:t>
            </a:r>
            <a:r>
              <a:rPr lang="en-US" sz="2400" dirty="0">
                <a:solidFill>
                  <a:schemeClr val="accent1"/>
                </a:solidFill>
                <a:latin typeface="+mj-lt"/>
                <a:ea typeface="+mj-ea"/>
                <a:cs typeface="+mj-cs"/>
              </a:rPr>
              <a:t> 3</a:t>
            </a:r>
            <a:endParaRPr lang="en-US" sz="2400" dirty="0">
              <a:solidFill>
                <a:schemeClr val="accent1"/>
              </a:solidFill>
              <a:latin typeface="+mj-lt"/>
              <a:ea typeface="+mj-ea"/>
              <a:cs typeface="+mj-cs"/>
            </a:endParaRPr>
          </a:p>
        </p:txBody>
      </p:sp>
    </p:spTree>
    <p:extLst>
      <p:ext uri="{BB962C8B-B14F-4D97-AF65-F5344CB8AC3E}">
        <p14:creationId xmlns:p14="http://schemas.microsoft.com/office/powerpoint/2010/main" val="24392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 cluster :</a:t>
            </a:r>
            <a:r>
              <a:rPr lang="en-US" dirty="0" smtClean="0"/>
              <a:t>Kozhikode</a:t>
            </a:r>
            <a:endParaRPr lang="en-US" dirty="0"/>
          </a:p>
        </p:txBody>
      </p:sp>
      <p:sp>
        <p:nvSpPr>
          <p:cNvPr id="3" name="Content Placeholder 2"/>
          <p:cNvSpPr>
            <a:spLocks noGrp="1"/>
          </p:cNvSpPr>
          <p:nvPr>
            <p:ph idx="1"/>
          </p:nvPr>
        </p:nvSpPr>
        <p:spPr/>
        <p:txBody>
          <a:bodyPr/>
          <a:lstStyle/>
          <a:p>
            <a:r>
              <a:rPr lang="en-US" dirty="0"/>
              <a:t>3 clusters were set for </a:t>
            </a:r>
            <a:r>
              <a:rPr lang="en-US" dirty="0" smtClean="0"/>
              <a:t>Kozhikode </a:t>
            </a:r>
            <a:r>
              <a:rPr lang="en-US" dirty="0"/>
              <a:t>and K-mean is implemented on these clusters</a:t>
            </a:r>
          </a:p>
          <a:p>
            <a:endParaRPr lang="en-US" dirty="0"/>
          </a:p>
        </p:txBody>
      </p:sp>
      <p:pic>
        <p:nvPicPr>
          <p:cNvPr id="4" name="Picture 3"/>
          <p:cNvPicPr>
            <a:picLocks noChangeAspect="1"/>
          </p:cNvPicPr>
          <p:nvPr/>
        </p:nvPicPr>
        <p:blipFill>
          <a:blip r:embed="rId2"/>
          <a:stretch>
            <a:fillRect/>
          </a:stretch>
        </p:blipFill>
        <p:spPr>
          <a:xfrm>
            <a:off x="320527" y="2891995"/>
            <a:ext cx="8953476" cy="3149367"/>
          </a:xfrm>
          <a:prstGeom prst="rect">
            <a:avLst/>
          </a:prstGeom>
        </p:spPr>
      </p:pic>
    </p:spTree>
    <p:extLst>
      <p:ext uri="{BB962C8B-B14F-4D97-AF65-F5344CB8AC3E}">
        <p14:creationId xmlns:p14="http://schemas.microsoft.com/office/powerpoint/2010/main" val="371043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Kozhikode: Cluster 1</a:t>
            </a:r>
            <a:endParaRPr lang="en-US" sz="2400" dirty="0"/>
          </a:p>
        </p:txBody>
      </p:sp>
      <p:pic>
        <p:nvPicPr>
          <p:cNvPr id="8" name="Content Placeholder 7"/>
          <p:cNvPicPr>
            <a:picLocks noGrp="1" noChangeAspect="1"/>
          </p:cNvPicPr>
          <p:nvPr>
            <p:ph idx="1"/>
          </p:nvPr>
        </p:nvPicPr>
        <p:blipFill>
          <a:blip r:embed="rId2"/>
          <a:stretch>
            <a:fillRect/>
          </a:stretch>
        </p:blipFill>
        <p:spPr>
          <a:xfrm>
            <a:off x="1185069" y="1687484"/>
            <a:ext cx="7581900" cy="3878291"/>
          </a:xfrm>
          <a:prstGeom prst="rect">
            <a:avLst/>
          </a:prstGeom>
        </p:spPr>
      </p:pic>
    </p:spTree>
    <p:extLst>
      <p:ext uri="{BB962C8B-B14F-4D97-AF65-F5344CB8AC3E}">
        <p14:creationId xmlns:p14="http://schemas.microsoft.com/office/powerpoint/2010/main" val="91720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normAutofit/>
          </a:bodyPr>
          <a:lstStyle/>
          <a:p>
            <a:r>
              <a:rPr lang="en-US" sz="2400" dirty="0" smtClean="0"/>
              <a:t>Kozhikode: </a:t>
            </a:r>
            <a:r>
              <a:rPr lang="en-US" sz="2400" dirty="0"/>
              <a:t>Cluster </a:t>
            </a:r>
            <a:r>
              <a:rPr lang="en-US" sz="2400" dirty="0" smtClean="0"/>
              <a:t>2</a:t>
            </a:r>
            <a:endParaRPr lang="en-US" sz="2400" dirty="0"/>
          </a:p>
        </p:txBody>
      </p:sp>
      <p:pic>
        <p:nvPicPr>
          <p:cNvPr id="11" name="Content Placeholder 10"/>
          <p:cNvPicPr>
            <a:picLocks noGrp="1" noChangeAspect="1"/>
          </p:cNvPicPr>
          <p:nvPr>
            <p:ph idx="1"/>
          </p:nvPr>
        </p:nvPicPr>
        <p:blipFill>
          <a:blip r:embed="rId2"/>
          <a:stretch>
            <a:fillRect/>
          </a:stretch>
        </p:blipFill>
        <p:spPr>
          <a:xfrm>
            <a:off x="677863" y="2370286"/>
            <a:ext cx="8596312" cy="3462040"/>
          </a:xfrm>
          <a:prstGeom prst="rect">
            <a:avLst/>
          </a:prstGeom>
        </p:spPr>
      </p:pic>
    </p:spTree>
    <p:extLst>
      <p:ext uri="{BB962C8B-B14F-4D97-AF65-F5344CB8AC3E}">
        <p14:creationId xmlns:p14="http://schemas.microsoft.com/office/powerpoint/2010/main" val="1629197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normAutofit/>
          </a:bodyPr>
          <a:lstStyle/>
          <a:p>
            <a:r>
              <a:rPr lang="en-US" sz="2400" dirty="0" smtClean="0"/>
              <a:t>Kozhikode: </a:t>
            </a:r>
            <a:r>
              <a:rPr lang="en-US" sz="2400" dirty="0"/>
              <a:t>Cluster </a:t>
            </a:r>
            <a:r>
              <a:rPr lang="en-US" sz="2400" dirty="0" smtClean="0"/>
              <a:t>3</a:t>
            </a:r>
            <a:endParaRPr lang="en-US" sz="2400" dirty="0"/>
          </a:p>
        </p:txBody>
      </p:sp>
      <p:pic>
        <p:nvPicPr>
          <p:cNvPr id="4" name="Content Placeholder 3"/>
          <p:cNvPicPr>
            <a:picLocks noGrp="1" noChangeAspect="1"/>
          </p:cNvPicPr>
          <p:nvPr>
            <p:ph idx="1"/>
          </p:nvPr>
        </p:nvPicPr>
        <p:blipFill>
          <a:blip r:embed="rId2"/>
          <a:stretch>
            <a:fillRect/>
          </a:stretch>
        </p:blipFill>
        <p:spPr>
          <a:xfrm>
            <a:off x="1035683" y="2094086"/>
            <a:ext cx="7381907" cy="3881437"/>
          </a:xfrm>
          <a:prstGeom prst="rect">
            <a:avLst/>
          </a:prstGeom>
        </p:spPr>
      </p:pic>
    </p:spTree>
    <p:extLst>
      <p:ext uri="{BB962C8B-B14F-4D97-AF65-F5344CB8AC3E}">
        <p14:creationId xmlns:p14="http://schemas.microsoft.com/office/powerpoint/2010/main" val="3633816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Based on cluster for each cities above, we believe that classification for each cluster can be done better with calculation of venues categories (most common) in each cities. </a:t>
            </a:r>
            <a:r>
              <a:rPr lang="en-US" dirty="0" smtClean="0"/>
              <a:t>Referring </a:t>
            </a:r>
            <a:r>
              <a:rPr lang="en-US" dirty="0"/>
              <a:t>to each </a:t>
            </a:r>
            <a:r>
              <a:rPr lang="en-US" dirty="0" smtClean="0"/>
              <a:t>cluster, </a:t>
            </a:r>
            <a:r>
              <a:rPr lang="en-US" dirty="0"/>
              <a:t>we can't </a:t>
            </a:r>
            <a:r>
              <a:rPr lang="en-US" dirty="0" smtClean="0"/>
              <a:t>determine </a:t>
            </a:r>
            <a:r>
              <a:rPr lang="en-US" dirty="0"/>
              <a:t>clearly what represent in each cluster by using Foursquare - Most Common Venue data.</a:t>
            </a:r>
          </a:p>
          <a:p>
            <a:endParaRPr lang="en-US" dirty="0"/>
          </a:p>
          <a:p>
            <a:pPr marL="0" indent="0">
              <a:buNone/>
            </a:pPr>
            <a:r>
              <a:rPr lang="en-US" dirty="0"/>
              <a:t>However, for the sake of this project we assumed each cluster as follow:</a:t>
            </a:r>
          </a:p>
          <a:p>
            <a:pPr lvl="1">
              <a:buFont typeface="+mj-lt"/>
              <a:buAutoNum type="arabicPeriod"/>
            </a:pPr>
            <a:r>
              <a:rPr lang="en-US" dirty="0" smtClean="0"/>
              <a:t>Cluster </a:t>
            </a:r>
            <a:r>
              <a:rPr lang="en-US" dirty="0"/>
              <a:t>1: Kannur: Tourism</a:t>
            </a:r>
          </a:p>
          <a:p>
            <a:pPr lvl="1">
              <a:buFont typeface="+mj-lt"/>
              <a:buAutoNum type="arabicPeriod"/>
            </a:pPr>
            <a:r>
              <a:rPr lang="en-US" dirty="0"/>
              <a:t>Cluster 2: Kannur: </a:t>
            </a:r>
            <a:r>
              <a:rPr lang="en-US" dirty="0" smtClean="0"/>
              <a:t>Residential</a:t>
            </a:r>
            <a:endParaRPr lang="en-US" dirty="0"/>
          </a:p>
          <a:p>
            <a:pPr lvl="1">
              <a:buFont typeface="+mj-lt"/>
              <a:buAutoNum type="arabicPeriod"/>
            </a:pPr>
            <a:r>
              <a:rPr lang="en-US" dirty="0"/>
              <a:t>Cluster 3: Kannur: Mix</a:t>
            </a:r>
          </a:p>
          <a:p>
            <a:pPr lvl="1">
              <a:buFont typeface="+mj-lt"/>
              <a:buAutoNum type="arabicPeriod"/>
            </a:pPr>
            <a:r>
              <a:rPr lang="en-US" dirty="0"/>
              <a:t>Cluster 1: Kozhikode: Tourism</a:t>
            </a:r>
          </a:p>
          <a:p>
            <a:pPr lvl="1">
              <a:buFont typeface="+mj-lt"/>
              <a:buAutoNum type="arabicPeriod"/>
            </a:pPr>
            <a:r>
              <a:rPr lang="en-US" dirty="0"/>
              <a:t>Cluster 2: Kozhikode: Residential</a:t>
            </a:r>
          </a:p>
          <a:p>
            <a:pPr lvl="1">
              <a:buFont typeface="+mj-lt"/>
              <a:buAutoNum type="arabicPeriod"/>
            </a:pPr>
            <a:r>
              <a:rPr lang="en-US" dirty="0"/>
              <a:t>Cluster 3: Kozhikode: Mix</a:t>
            </a:r>
          </a:p>
          <a:p>
            <a:r>
              <a:rPr lang="en-US" dirty="0"/>
              <a:t>What is lacking at this point is a systematic, quantitative way to identify and distinguish different district and to describe the correlation most common venues as recorded in Foursquare. The reality is however more complex: similar cities might have or might not have similar common venues. A further step in this classification would be to find a method to extract these common venues and integrate the spatial correlations between different of areas or district.</a:t>
            </a:r>
          </a:p>
          <a:p>
            <a:endParaRPr lang="en-US" dirty="0"/>
          </a:p>
          <a:p>
            <a:r>
              <a:rPr lang="en-US" dirty="0"/>
              <a:t>We believe that the classification we propose is an encouraging step towards a quantitative and systematic comparison of the different cities. Further studies are indeed needed in order to relate the data acquired, then observe it to more meaningful and objective results.</a:t>
            </a:r>
          </a:p>
        </p:txBody>
      </p:sp>
    </p:spTree>
    <p:extLst>
      <p:ext uri="{BB962C8B-B14F-4D97-AF65-F5344CB8AC3E}">
        <p14:creationId xmlns:p14="http://schemas.microsoft.com/office/powerpoint/2010/main" val="69232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Using Foursquare API, we can captured data of common places all around the world. Using it, we refer back to our main objectives, which is to </a:t>
            </a:r>
            <a:r>
              <a:rPr lang="en-US" dirty="0" smtClean="0"/>
              <a:t>determine; the </a:t>
            </a:r>
            <a:r>
              <a:rPr lang="en-US" dirty="0"/>
              <a:t>similarity or </a:t>
            </a:r>
            <a:r>
              <a:rPr lang="en-US" dirty="0" smtClean="0"/>
              <a:t>dissimilarity </a:t>
            </a:r>
            <a:r>
              <a:rPr lang="en-US" dirty="0"/>
              <a:t>of both </a:t>
            </a:r>
            <a:r>
              <a:rPr lang="en-US" dirty="0" smtClean="0"/>
              <a:t>cities classification </a:t>
            </a:r>
            <a:r>
              <a:rPr lang="en-US" dirty="0"/>
              <a:t>of area located inside the city whether it is residential, tourism places, or others</a:t>
            </a:r>
          </a:p>
          <a:p>
            <a:pPr marL="0" indent="0">
              <a:buNone/>
            </a:pPr>
            <a:r>
              <a:rPr lang="en-US" dirty="0"/>
              <a:t>In conclusion, both cities Kannur and Kozhikode are the center of attraction among Kerala. However, to declare both </a:t>
            </a:r>
            <a:r>
              <a:rPr lang="en-US" sz="1100" dirty="0"/>
              <a:t>cities</a:t>
            </a:r>
            <a:r>
              <a:rPr lang="en-US" dirty="0"/>
              <a:t> are similar or dissimilar base on common venues visited is quite difficult. Both cities is similar in some venues also dissimilar in certain venues. And for </a:t>
            </a:r>
            <a:r>
              <a:rPr lang="en-US" dirty="0" smtClean="0"/>
              <a:t>classification </a:t>
            </a:r>
            <a:r>
              <a:rPr lang="en-US" dirty="0"/>
              <a:t>based on common venues, again we must have more systematic or quantitative way to identify and declare this. Comparison can be made, but no such method or quantitative data to determine this. We hope in the future, a method to determine it can be establish and explore for references.</a:t>
            </a:r>
          </a:p>
          <a:p>
            <a:endParaRPr lang="en-US" dirty="0"/>
          </a:p>
          <a:p>
            <a:pPr marL="0" indent="0">
              <a:buNone/>
            </a:pPr>
            <a:r>
              <a:rPr lang="en-US" dirty="0"/>
              <a:t>Thank you,</a:t>
            </a:r>
          </a:p>
          <a:p>
            <a:pPr marL="0" indent="0">
              <a:buNone/>
            </a:pPr>
            <a:r>
              <a:rPr lang="en-US" dirty="0"/>
              <a:t>Sharika</a:t>
            </a:r>
          </a:p>
          <a:p>
            <a:pPr marL="0" indent="0">
              <a:buNone/>
            </a:pPr>
            <a:r>
              <a:rPr lang="en-US" dirty="0"/>
              <a:t>Kannur</a:t>
            </a:r>
          </a:p>
        </p:txBody>
      </p:sp>
    </p:spTree>
    <p:extLst>
      <p:ext uri="{BB962C8B-B14F-4D97-AF65-F5344CB8AC3E}">
        <p14:creationId xmlns:p14="http://schemas.microsoft.com/office/powerpoint/2010/main" val="395790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Kannur </a:t>
            </a:r>
            <a:r>
              <a:rPr lang="en-US" dirty="0"/>
              <a:t>and Kozhikode are two major cities in Kerala, India. Both cities become a center of attention for residential, job employment, tourism, education, and shopping and sports activity. Both cities are well known in Kerala state of India. </a:t>
            </a:r>
          </a:p>
          <a:p>
            <a:r>
              <a:rPr lang="en-US" dirty="0"/>
              <a:t>Brief information about both cities: </a:t>
            </a:r>
            <a:endParaRPr lang="en-US" dirty="0" smtClean="0"/>
          </a:p>
          <a:p>
            <a:pPr>
              <a:buFont typeface="Wingdings" panose="05000000000000000000" pitchFamily="2" charset="2"/>
              <a:buChar char="q"/>
            </a:pPr>
            <a:r>
              <a:rPr lang="en-US" b="1" dirty="0" smtClean="0"/>
              <a:t>Kannur </a:t>
            </a:r>
            <a:r>
              <a:rPr lang="en-US" dirty="0"/>
              <a:t>is a city and a Municipal Corporation in Kannur district, state of Kerala, India. Kannur is the largest city of North Malabar region.[1] As of 2011 census population of Kannur was 232,486.[2] Kannur is one of the million-plus urban agglomerations in India with a population of 1,642,892 in 2011. (Source: https://en.wikipedia.org/wiki/Kannur) </a:t>
            </a:r>
            <a:endParaRPr lang="en-US" dirty="0" smtClean="0"/>
          </a:p>
          <a:p>
            <a:pPr>
              <a:buFont typeface="Wingdings" panose="05000000000000000000" pitchFamily="2" charset="2"/>
              <a:buChar char="q"/>
            </a:pPr>
            <a:r>
              <a:rPr lang="en-US" b="1" dirty="0" smtClean="0"/>
              <a:t>Kozhikode</a:t>
            </a:r>
            <a:r>
              <a:rPr lang="en-US" dirty="0"/>
              <a:t>, also known as Calicut, is an Indian city, second-largest urban agglomeration in the State of Kerala and 20th largest in the country with a population of 2 million as of 2011 (Source: https://en.wikipedia.org/wiki/Kozhikode) </a:t>
            </a:r>
          </a:p>
          <a:p>
            <a:pPr marL="0" indent="0">
              <a:buNone/>
            </a:pPr>
            <a:endParaRPr lang="en-US" dirty="0"/>
          </a:p>
          <a:p>
            <a:endParaRPr lang="en-US" dirty="0"/>
          </a:p>
        </p:txBody>
      </p:sp>
    </p:spTree>
    <p:extLst>
      <p:ext uri="{BB962C8B-B14F-4D97-AF65-F5344CB8AC3E}">
        <p14:creationId xmlns:p14="http://schemas.microsoft.com/office/powerpoint/2010/main" val="165442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In </a:t>
            </a:r>
            <a:r>
              <a:rPr lang="en-US" dirty="0"/>
              <a:t>this project, we will study in details the area classification using Foursquare data and machine learning segmentation and clustering. The aim of this project is to segment areas of Kannur and Kozhikode based on the most common places captured from Foursquare. </a:t>
            </a:r>
          </a:p>
          <a:p>
            <a:r>
              <a:rPr lang="en-US" dirty="0"/>
              <a:t>Using segmentation and clustering, we hope we can determine: </a:t>
            </a:r>
          </a:p>
          <a:p>
            <a:pPr>
              <a:buFont typeface="+mj-lt"/>
              <a:buAutoNum type="arabicPeriod"/>
            </a:pPr>
            <a:r>
              <a:rPr lang="en-US" dirty="0" smtClean="0"/>
              <a:t>The </a:t>
            </a:r>
            <a:r>
              <a:rPr lang="en-US" dirty="0"/>
              <a:t>similarity or dissimilarity of both cities </a:t>
            </a:r>
          </a:p>
          <a:p>
            <a:pPr>
              <a:buFont typeface="+mj-lt"/>
              <a:buAutoNum type="arabicPeriod"/>
            </a:pPr>
            <a:r>
              <a:rPr lang="en-US" dirty="0" smtClean="0"/>
              <a:t> </a:t>
            </a:r>
            <a:r>
              <a:rPr lang="en-US" dirty="0"/>
              <a:t>Classification of area located inside the city whether it is residential, tourism places, or others </a:t>
            </a:r>
          </a:p>
          <a:p>
            <a:endParaRPr lang="en-US" dirty="0"/>
          </a:p>
        </p:txBody>
      </p:sp>
    </p:spTree>
    <p:extLst>
      <p:ext uri="{BB962C8B-B14F-4D97-AF65-F5344CB8AC3E}">
        <p14:creationId xmlns:p14="http://schemas.microsoft.com/office/powerpoint/2010/main" val="49604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data acquired from </a:t>
            </a:r>
            <a:r>
              <a:rPr lang="en-US" dirty="0" smtClean="0"/>
              <a:t>Wikipedia </a:t>
            </a:r>
            <a:r>
              <a:rPr lang="en-US" dirty="0"/>
              <a:t>pages and google are converted to csv file for easier manipulation and reading. Both files uploaded to my </a:t>
            </a:r>
            <a:r>
              <a:rPr lang="en-US" dirty="0" smtClean="0"/>
              <a:t>GitHub </a:t>
            </a:r>
            <a:r>
              <a:rPr lang="en-US" dirty="0"/>
              <a:t>for references. </a:t>
            </a:r>
            <a:endParaRPr lang="en-US" dirty="0" smtClean="0"/>
          </a:p>
          <a:p>
            <a:pPr marL="0" indent="0">
              <a:buNone/>
            </a:pPr>
            <a:r>
              <a:rPr lang="en-US" dirty="0" smtClean="0"/>
              <a:t>Link </a:t>
            </a:r>
            <a:r>
              <a:rPr lang="en-US" dirty="0"/>
              <a:t>to the files are: </a:t>
            </a:r>
          </a:p>
          <a:p>
            <a:r>
              <a:rPr lang="en-US" u="sng" dirty="0">
                <a:hlinkClick r:id="rId2"/>
              </a:rPr>
              <a:t>https://github.com/sharikaavi/CapstoneProject/blob/master/Kannur.csv</a:t>
            </a:r>
            <a:endParaRPr lang="en-US" dirty="0"/>
          </a:p>
          <a:p>
            <a:pPr marL="0" indent="0">
              <a:buNone/>
            </a:pPr>
            <a:endParaRPr lang="en-US" dirty="0"/>
          </a:p>
          <a:p>
            <a:r>
              <a:rPr lang="en-US" u="sng" dirty="0">
                <a:hlinkClick r:id="rId3"/>
              </a:rPr>
              <a:t>https://github.com/sharikaavi/CapstoneProject/blob/master/Kozhikode.csv</a:t>
            </a:r>
            <a:r>
              <a:rPr lang="en-US" dirty="0"/>
              <a:t> </a:t>
            </a:r>
          </a:p>
          <a:p>
            <a:endParaRPr lang="en-US" dirty="0"/>
          </a:p>
        </p:txBody>
      </p:sp>
    </p:spTree>
    <p:extLst>
      <p:ext uri="{BB962C8B-B14F-4D97-AF65-F5344CB8AC3E}">
        <p14:creationId xmlns:p14="http://schemas.microsoft.com/office/powerpoint/2010/main" val="267523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Latitude </a:t>
            </a:r>
            <a:r>
              <a:rPr lang="en-US" dirty="0"/>
              <a:t>and longitude </a:t>
            </a:r>
            <a:r>
              <a:rPr lang="en-US" dirty="0" smtClean="0"/>
              <a:t>of every area of Kannur and Kozhikode are found</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smtClean="0"/>
              <a:t>Foursquare </a:t>
            </a:r>
            <a:r>
              <a:rPr lang="en-US" dirty="0"/>
              <a:t>API </a:t>
            </a:r>
            <a:r>
              <a:rPr lang="en-US" dirty="0" smtClean="0"/>
              <a:t>is used to explore </a:t>
            </a:r>
            <a:r>
              <a:rPr lang="en-US" dirty="0"/>
              <a:t>neighborhoods in both cities, Kannur and Kozhikode</a:t>
            </a:r>
          </a:p>
          <a:p>
            <a:r>
              <a:rPr lang="en-US" dirty="0" smtClean="0"/>
              <a:t>Most </a:t>
            </a:r>
            <a:r>
              <a:rPr lang="en-US" dirty="0"/>
              <a:t>common venue categories in each </a:t>
            </a:r>
            <a:r>
              <a:rPr lang="en-US" dirty="0" smtClean="0"/>
              <a:t>neighborhood are found and </a:t>
            </a:r>
            <a:r>
              <a:rPr lang="en-US" dirty="0"/>
              <a:t>then </a:t>
            </a:r>
            <a:r>
              <a:rPr lang="en-US" dirty="0" smtClean="0"/>
              <a:t>used </a:t>
            </a:r>
            <a:r>
              <a:rPr lang="en-US" dirty="0"/>
              <a:t>this feature to group the neighborhoods into clusters</a:t>
            </a:r>
          </a:p>
          <a:p>
            <a:r>
              <a:rPr lang="en-US" dirty="0"/>
              <a:t>K-means clustering algorithm will be </a:t>
            </a:r>
            <a:r>
              <a:rPr lang="en-US" dirty="0" smtClean="0"/>
              <a:t>used </a:t>
            </a:r>
            <a:r>
              <a:rPr lang="en-US" dirty="0"/>
              <a:t>to complete this task. And also, the Folium library to visualize the neighborhoods in Kannur and Kozhikode and their emerging clusters.</a:t>
            </a:r>
          </a:p>
          <a:p>
            <a:r>
              <a:rPr lang="en-US" dirty="0" err="1" smtClean="0"/>
              <a:t>Taliparamba</a:t>
            </a:r>
            <a:r>
              <a:rPr lang="en-US" dirty="0" smtClean="0"/>
              <a:t> </a:t>
            </a:r>
            <a:r>
              <a:rPr lang="en-US" dirty="0"/>
              <a:t>area in Kannur and Kozhikode area in Kozhikode </a:t>
            </a:r>
            <a:r>
              <a:rPr lang="en-US" dirty="0" smtClean="0"/>
              <a:t>both </a:t>
            </a:r>
            <a:r>
              <a:rPr lang="en-US" dirty="0"/>
              <a:t>have the highest number of area within it those district.</a:t>
            </a:r>
          </a:p>
        </p:txBody>
      </p:sp>
      <p:pic>
        <p:nvPicPr>
          <p:cNvPr id="6" name="Picture 5"/>
          <p:cNvPicPr>
            <a:picLocks noChangeAspect="1"/>
          </p:cNvPicPr>
          <p:nvPr/>
        </p:nvPicPr>
        <p:blipFill>
          <a:blip r:embed="rId2"/>
          <a:stretch>
            <a:fillRect/>
          </a:stretch>
        </p:blipFill>
        <p:spPr>
          <a:xfrm>
            <a:off x="835342" y="2493818"/>
            <a:ext cx="7584179" cy="1720735"/>
          </a:xfrm>
          <a:prstGeom prst="rect">
            <a:avLst/>
          </a:prstGeom>
        </p:spPr>
      </p:pic>
    </p:spTree>
    <p:extLst>
      <p:ext uri="{BB962C8B-B14F-4D97-AF65-F5344CB8AC3E}">
        <p14:creationId xmlns:p14="http://schemas.microsoft.com/office/powerpoint/2010/main" val="101822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Taliparamba</a:t>
            </a:r>
            <a:r>
              <a:rPr lang="en-US" dirty="0" smtClean="0"/>
              <a:t> Area in Kannur</a:t>
            </a:r>
            <a:endParaRPr lang="en-US" dirty="0"/>
          </a:p>
        </p:txBody>
      </p:sp>
      <p:pic>
        <p:nvPicPr>
          <p:cNvPr id="4" name="Content Placeholder 3"/>
          <p:cNvPicPr>
            <a:picLocks noGrp="1" noChangeAspect="1"/>
          </p:cNvPicPr>
          <p:nvPr>
            <p:ph idx="1"/>
          </p:nvPr>
        </p:nvPicPr>
        <p:blipFill>
          <a:blip r:embed="rId2"/>
          <a:stretch>
            <a:fillRect/>
          </a:stretch>
        </p:blipFill>
        <p:spPr>
          <a:xfrm>
            <a:off x="1881588" y="2160588"/>
            <a:ext cx="6188861" cy="3881437"/>
          </a:xfrm>
          <a:prstGeom prst="rect">
            <a:avLst/>
          </a:prstGeom>
        </p:spPr>
      </p:pic>
    </p:spTree>
    <p:extLst>
      <p:ext uri="{BB962C8B-B14F-4D97-AF65-F5344CB8AC3E}">
        <p14:creationId xmlns:p14="http://schemas.microsoft.com/office/powerpoint/2010/main" val="226264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Kozhikode Area in Kozhikode</a:t>
            </a:r>
            <a:endParaRPr lang="en-US" dirty="0"/>
          </a:p>
        </p:txBody>
      </p:sp>
      <p:pic>
        <p:nvPicPr>
          <p:cNvPr id="4" name="Content Placeholder 3"/>
          <p:cNvPicPr>
            <a:picLocks noGrp="1" noChangeAspect="1"/>
          </p:cNvPicPr>
          <p:nvPr>
            <p:ph idx="1"/>
          </p:nvPr>
        </p:nvPicPr>
        <p:blipFill>
          <a:blip r:embed="rId2"/>
          <a:stretch>
            <a:fillRect/>
          </a:stretch>
        </p:blipFill>
        <p:spPr>
          <a:xfrm>
            <a:off x="2092666" y="2160588"/>
            <a:ext cx="5766706" cy="3881437"/>
          </a:xfrm>
          <a:prstGeom prst="rect">
            <a:avLst/>
          </a:prstGeom>
        </p:spPr>
      </p:pic>
    </p:spTree>
    <p:extLst>
      <p:ext uri="{BB962C8B-B14F-4D97-AF65-F5344CB8AC3E}">
        <p14:creationId xmlns:p14="http://schemas.microsoft.com/office/powerpoint/2010/main" val="202897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4524" y="689956"/>
            <a:ext cx="8545483" cy="4847481"/>
          </a:xfrm>
          <a:prstGeom prst="rect">
            <a:avLst/>
          </a:prstGeom>
          <a:noFill/>
        </p:spPr>
        <p:txBody>
          <a:bodyPr wrap="square" rtlCol="0">
            <a:spAutoFit/>
          </a:bodyPr>
          <a:lstStyle/>
          <a:p>
            <a:pPr marL="285750" indent="-285750">
              <a:spcBef>
                <a:spcPts val="1000"/>
              </a:spcBef>
              <a:buClr>
                <a:schemeClr val="accent1"/>
              </a:buClr>
              <a:buSzPct val="80000"/>
              <a:buFont typeface="Arial" panose="020B0604020202020204" pitchFamily="34" charset="0"/>
              <a:buChar char="•"/>
            </a:pPr>
            <a:r>
              <a:rPr lang="en-US" dirty="0" smtClean="0">
                <a:solidFill>
                  <a:schemeClr val="tx1">
                    <a:lumMod val="75000"/>
                    <a:lumOff val="25000"/>
                  </a:schemeClr>
                </a:solidFill>
              </a:rPr>
              <a:t>Foursquare </a:t>
            </a:r>
            <a:r>
              <a:rPr lang="en-US" dirty="0">
                <a:solidFill>
                  <a:schemeClr val="tx1">
                    <a:lumMod val="75000"/>
                    <a:lumOff val="25000"/>
                  </a:schemeClr>
                </a:solidFill>
              </a:rPr>
              <a:t>API </a:t>
            </a:r>
            <a:r>
              <a:rPr lang="en-US" dirty="0" smtClean="0">
                <a:solidFill>
                  <a:schemeClr val="tx1">
                    <a:lumMod val="75000"/>
                    <a:lumOff val="25000"/>
                  </a:schemeClr>
                </a:solidFill>
              </a:rPr>
              <a:t>is used to </a:t>
            </a:r>
            <a:r>
              <a:rPr lang="en-US" dirty="0">
                <a:solidFill>
                  <a:schemeClr val="tx1">
                    <a:lumMod val="75000"/>
                    <a:lumOff val="25000"/>
                  </a:schemeClr>
                </a:solidFill>
              </a:rPr>
              <a:t>get venues at </a:t>
            </a:r>
            <a:r>
              <a:rPr lang="en-US" dirty="0">
                <a:solidFill>
                  <a:schemeClr val="tx1">
                    <a:lumMod val="75000"/>
                    <a:lumOff val="25000"/>
                  </a:schemeClr>
                </a:solidFill>
              </a:rPr>
              <a:t>surrounding </a:t>
            </a:r>
            <a:r>
              <a:rPr lang="en-US" dirty="0">
                <a:solidFill>
                  <a:schemeClr val="tx1">
                    <a:lumMod val="75000"/>
                    <a:lumOff val="25000"/>
                  </a:schemeClr>
                </a:solidFill>
              </a:rPr>
              <a:t>area of both </a:t>
            </a:r>
            <a:r>
              <a:rPr lang="en-US" dirty="0" err="1">
                <a:solidFill>
                  <a:schemeClr val="tx1">
                    <a:lumMod val="75000"/>
                    <a:lumOff val="25000"/>
                  </a:schemeClr>
                </a:solidFill>
              </a:rPr>
              <a:t>Taliparamba</a:t>
            </a:r>
            <a:r>
              <a:rPr lang="en-US" dirty="0">
                <a:solidFill>
                  <a:schemeClr val="tx1">
                    <a:lumMod val="75000"/>
                    <a:lumOff val="25000"/>
                  </a:schemeClr>
                </a:solidFill>
              </a:rPr>
              <a:t>, Kannur and Kozhikode area</a:t>
            </a:r>
            <a:r>
              <a:rPr lang="en-US" dirty="0" smtClean="0">
                <a:solidFill>
                  <a:schemeClr val="tx1">
                    <a:lumMod val="75000"/>
                    <a:lumOff val="25000"/>
                  </a:schemeClr>
                </a:solidFill>
              </a:rPr>
              <a:t>.</a:t>
            </a:r>
          </a:p>
          <a:p>
            <a:pPr marL="285750" indent="-285750">
              <a:spcBef>
                <a:spcPts val="1000"/>
              </a:spcBef>
              <a:buClr>
                <a:schemeClr val="accent1"/>
              </a:buClr>
              <a:buSzPct val="80000"/>
              <a:buFont typeface="Arial" panose="020B0604020202020204" pitchFamily="34" charset="0"/>
              <a:buChar char="•"/>
            </a:pPr>
            <a:r>
              <a:rPr lang="en-US" dirty="0" smtClean="0">
                <a:solidFill>
                  <a:schemeClr val="tx1">
                    <a:lumMod val="75000"/>
                    <a:lumOff val="25000"/>
                  </a:schemeClr>
                </a:solidFill>
              </a:rPr>
              <a:t>The following for each Area were analyzed</a:t>
            </a:r>
            <a:endParaRPr lang="en-US" dirty="0">
              <a:solidFill>
                <a:schemeClr val="tx1">
                  <a:lumMod val="75000"/>
                  <a:lumOff val="25000"/>
                </a:schemeClr>
              </a:solidFill>
            </a:endParaRPr>
          </a:p>
          <a:p>
            <a:pPr marL="742950" lvl="1" indent="-285750" fontAlgn="ctr">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1st Most Common Venue</a:t>
            </a:r>
          </a:p>
          <a:p>
            <a:pPr marL="742950" lvl="1" indent="-285750" fontAlgn="ctr">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2nd Most Common Venue</a:t>
            </a:r>
          </a:p>
          <a:p>
            <a:pPr marL="742950" lvl="1" indent="-285750" fontAlgn="ctr">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3rd Most Common Venue</a:t>
            </a:r>
          </a:p>
          <a:p>
            <a:pPr marL="742950" lvl="1" indent="-285750" fontAlgn="ctr">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4th Most Common Venue</a:t>
            </a:r>
          </a:p>
          <a:p>
            <a:pPr marL="742950" lvl="1" indent="-285750" fontAlgn="ctr">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5th Most Common Venue</a:t>
            </a:r>
          </a:p>
          <a:p>
            <a:pPr marL="742950" lvl="1" indent="-285750" fontAlgn="ctr">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6th Most Common Venue</a:t>
            </a:r>
          </a:p>
          <a:p>
            <a:pPr marL="742950" lvl="1" indent="-285750" fontAlgn="ctr">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7th Most Common Venue</a:t>
            </a:r>
          </a:p>
          <a:p>
            <a:pPr marL="742950" lvl="1" indent="-285750" fontAlgn="ctr">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8th Most Common </a:t>
            </a:r>
            <a:r>
              <a:rPr lang="en-US" dirty="0" smtClean="0">
                <a:solidFill>
                  <a:schemeClr val="tx1">
                    <a:lumMod val="75000"/>
                    <a:lumOff val="25000"/>
                  </a:schemeClr>
                </a:solidFill>
              </a:rPr>
              <a:t>Venue</a:t>
            </a:r>
            <a:endParaRPr lang="en-US" dirty="0">
              <a:solidFill>
                <a:schemeClr val="tx1">
                  <a:lumMod val="75000"/>
                  <a:lumOff val="25000"/>
                </a:schemeClr>
              </a:solidFill>
            </a:endParaRPr>
          </a:p>
          <a:p>
            <a:endParaRPr lang="en-US" dirty="0" smtClean="0"/>
          </a:p>
          <a:p>
            <a:endParaRPr lang="en-US" dirty="0"/>
          </a:p>
        </p:txBody>
      </p:sp>
    </p:spTree>
    <p:extLst>
      <p:ext uri="{BB962C8B-B14F-4D97-AF65-F5344CB8AC3E}">
        <p14:creationId xmlns:p14="http://schemas.microsoft.com/office/powerpoint/2010/main" val="171763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 cluster :Kannur</a:t>
            </a:r>
            <a:endParaRPr lang="en-US" dirty="0"/>
          </a:p>
        </p:txBody>
      </p:sp>
      <p:pic>
        <p:nvPicPr>
          <p:cNvPr id="4" name="Content Placeholder 3"/>
          <p:cNvPicPr>
            <a:picLocks noGrp="1" noChangeAspect="1"/>
          </p:cNvPicPr>
          <p:nvPr>
            <p:ph idx="1"/>
          </p:nvPr>
        </p:nvPicPr>
        <p:blipFill>
          <a:blip r:embed="rId2"/>
          <a:stretch>
            <a:fillRect/>
          </a:stretch>
        </p:blipFill>
        <p:spPr>
          <a:xfrm>
            <a:off x="677863" y="3080858"/>
            <a:ext cx="8596312" cy="2040897"/>
          </a:xfrm>
          <a:prstGeom prst="rect">
            <a:avLst/>
          </a:prstGeom>
        </p:spPr>
      </p:pic>
      <p:sp>
        <p:nvSpPr>
          <p:cNvPr id="5" name="TextBox 4"/>
          <p:cNvSpPr txBox="1"/>
          <p:nvPr/>
        </p:nvSpPr>
        <p:spPr>
          <a:xfrm>
            <a:off x="677334" y="1803862"/>
            <a:ext cx="8375226" cy="369332"/>
          </a:xfrm>
          <a:prstGeom prst="rect">
            <a:avLst/>
          </a:prstGeom>
          <a:noFill/>
        </p:spPr>
        <p:txBody>
          <a:bodyPr wrap="square" rtlCol="0">
            <a:spAutoFit/>
          </a:bodyPr>
          <a:lstStyle/>
          <a:p>
            <a:r>
              <a:rPr lang="en-US" dirty="0">
                <a:solidFill>
                  <a:schemeClr val="tx1">
                    <a:lumMod val="75000"/>
                    <a:lumOff val="25000"/>
                  </a:schemeClr>
                </a:solidFill>
              </a:rPr>
              <a:t>3 clusters were set for Kannur and K-mean is implemented on these clusters</a:t>
            </a:r>
            <a:endParaRPr lang="en-US" dirty="0">
              <a:solidFill>
                <a:schemeClr val="tx1">
                  <a:lumMod val="75000"/>
                  <a:lumOff val="25000"/>
                </a:schemeClr>
              </a:solidFill>
            </a:endParaRPr>
          </a:p>
        </p:txBody>
      </p:sp>
    </p:spTree>
    <p:extLst>
      <p:ext uri="{BB962C8B-B14F-4D97-AF65-F5344CB8AC3E}">
        <p14:creationId xmlns:p14="http://schemas.microsoft.com/office/powerpoint/2010/main" val="159942894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1742</TotalTime>
  <Words>916</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The Battle of the Neighborhoods –Kannur and Kozhikode</vt:lpstr>
      <vt:lpstr>Introduction </vt:lpstr>
      <vt:lpstr>Objective </vt:lpstr>
      <vt:lpstr>Data </vt:lpstr>
      <vt:lpstr>Methodology</vt:lpstr>
      <vt:lpstr>Taliparamba Area in Kannur</vt:lpstr>
      <vt:lpstr>Kozhikode Area in Kozhikode</vt:lpstr>
      <vt:lpstr>PowerPoint Presentation</vt:lpstr>
      <vt:lpstr>K-Mean cluster :Kannur</vt:lpstr>
      <vt:lpstr>Kannur: Cluster 1</vt:lpstr>
      <vt:lpstr>Kannur: Cluster 2</vt:lpstr>
      <vt:lpstr>K-Mean cluster :Kozhikode</vt:lpstr>
      <vt:lpstr>Kozhikode: Cluster 1</vt:lpstr>
      <vt:lpstr>Kozhikode: Cluster 2</vt:lpstr>
      <vt:lpstr>Kozhikode: Cluster 3</vt:lpstr>
      <vt:lpstr>Discussion</vt:lpstr>
      <vt:lpstr>Conclusion</vt:lpstr>
    </vt:vector>
  </TitlesOfParts>
  <Company>GARMCO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 –Kannur and Kozhikode</dc:title>
  <dc:creator>Sharika Avinash</dc:creator>
  <cp:lastModifiedBy>Sharika Avinash</cp:lastModifiedBy>
  <cp:revision>28</cp:revision>
  <dcterms:created xsi:type="dcterms:W3CDTF">2020-02-16T07:24:59Z</dcterms:created>
  <dcterms:modified xsi:type="dcterms:W3CDTF">2020-02-20T07:52:31Z</dcterms:modified>
</cp:coreProperties>
</file>