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8" r:id="rId2"/>
    <p:sldId id="257" r:id="rId3"/>
    <p:sldId id="258" r:id="rId4"/>
    <p:sldId id="259" r:id="rId5"/>
    <p:sldId id="260" r:id="rId6"/>
    <p:sldId id="272" r:id="rId7"/>
    <p:sldId id="274" r:id="rId8"/>
    <p:sldId id="275" r:id="rId9"/>
    <p:sldId id="276" r:id="rId10"/>
    <p:sldId id="277" r:id="rId11"/>
    <p:sldId id="269" r:id="rId12"/>
    <p:sldId id="270" r:id="rId13"/>
    <p:sldId id="263" r:id="rId14"/>
    <p:sldId id="264" r:id="rId15"/>
    <p:sldId id="265" r:id="rId16"/>
    <p:sldId id="266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5906-DF33-CD07-E8E0-E055A867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4B2F0-0388-74CF-62E6-6B01A3B28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F167-7248-86A2-051E-924D6C22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B1EF-A2F5-E2BC-AAEF-30504C56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48AF-4AEC-8CCF-42B4-61DEF3BE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1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70D5-8FD2-A264-2355-38B117EE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677C1-5A9E-A53A-079B-38D5F45C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B4F3-6D42-EDF4-AB58-0238FEDB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E8AF-EC32-DD7C-2A5C-FA1A3E2B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5389-449A-C2AD-53CE-5D9190C7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1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63A6A-1FB2-B246-878E-B153D792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B3634-3178-AC90-0E40-04E1274F3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473A-FA4D-E3C8-3994-894B4953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A0E3-D287-06C7-BEF3-93DE2B9B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B20-49B8-EC21-B25D-2C3ACF25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68C-7DFF-0F9E-212B-9F890FAD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314A-CCB3-A40C-8176-5E18CCF9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9D446-5AAF-5B02-0EC5-BAADA2B1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F924-AA43-50C0-92C4-77DA2240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68B9-8295-EC82-EFC8-C7124AC6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6895-5BCD-DE5B-C547-9C378E76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480C7-3570-8957-7341-96420954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7868-CA75-E4A2-383C-68FDBF08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E234-54EC-18FA-2785-CC40E9F1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FE3A-9B97-EDDC-D29D-A2109F32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CD01-3EB8-35BA-4792-4659FBE3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1ACA-7EEB-97CD-2D7A-B5AA2FFBA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6EE8-C273-4FA3-1ED9-61FE6B7F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3E27-64D1-BADA-A0D3-3CD70E55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1B4B-16C5-DD2B-CFE3-45F59686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F1A7-7803-8CE6-742C-CEE837C3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1A4F-A81F-D2D4-D8B3-8D6D25E1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72B7-015F-1631-2095-215E48C6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95ECA-4FE1-A703-1287-60ABA1BF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DA2A7-7BF1-5E99-7E09-37298B69C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65593-C56B-F031-2D8C-EB0F9A758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5D9-D7E3-C7B2-667F-C44DBD28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395A3-D226-500C-BDFB-104F22D6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A34DF-3F89-1AE3-718D-8EF407BC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4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D386-B0BC-AE54-B3A6-B6FFEF4B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99E1D-0A3C-53B0-1EB3-2B86CDB9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B7160-DAA8-8ECF-113A-BA5053A1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B3B5-2448-98E9-2C07-BB80438F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4859F-A590-6819-EECC-6A7360A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6510A-B5D7-6AF2-4350-0D84C5B8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38CC-43E9-ADA3-54B8-E27344AE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54F1-C9AC-A20D-37BD-B98A985B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5C5F-C519-4D5E-B9DB-17535ECB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84B1F-3099-DAD6-676B-08FB3C4C3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48E6-0E5D-59A3-754B-EAB37799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A3B74-3B2E-E3E7-E708-8C114F18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4B42-6F7D-63EA-CF84-2F231A00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3FE-4EF5-00FD-8136-85186F39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6D263-50AB-744F-CE0D-6AB907DC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E3A91-92D1-5E54-8587-1EF5BD1AD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6B7C-7C20-7D6D-F5F4-DCD86805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DEA9-6F88-1BAE-E3BD-F1EDBC9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6031D-A0B4-A545-0889-918F4336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0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B18B5-9317-104C-61E9-EC3284B8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B3B-7C07-C3A0-BF5B-BA272488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AF33-59FF-55AB-6537-CFF8FC7A1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D265-8C1B-EEC8-7E82-472FF9BE7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A35B-7090-9E6F-E6BF-A5B42BA2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welcome.htmlAmazon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docs.aws.amazon.com/appsync/latest/devguide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CloudWatch/latest/monitoring/WhatIsCloudWatch.html" TargetMode="External"/><Relationship Id="rId5" Type="http://schemas.openxmlformats.org/officeDocument/2006/relationships/hyperlink" Target="https://docs.aws.amazon.com/IAM/latest/UserGuide/introduction.html" TargetMode="External"/><Relationship Id="rId4" Type="http://schemas.openxmlformats.org/officeDocument/2006/relationships/hyperlink" Target="https://docs.aws.amazon.com/dynamodb/latest/developerguide/Introductio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717"/>
          </a:xfrm>
        </p:spPr>
        <p:txBody>
          <a:bodyPr>
            <a:normAutofit/>
          </a:bodyPr>
          <a:lstStyle/>
          <a:p>
            <a:r>
              <a:rPr lang="en-US" sz="4000" dirty="0"/>
              <a:t>AWS AppSync for Building a </a:t>
            </a:r>
            <a:r>
              <a:rPr lang="en-US" sz="4000" dirty="0" err="1"/>
              <a:t>GraphQL</a:t>
            </a:r>
            <a:r>
              <a:rPr lang="en-US" sz="4000" dirty="0"/>
              <a:t> API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.Sneha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(2210030133)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5470781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870FB-20E1-C4C6-C4CA-064045A70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587E-E6AF-393A-35E4-D940DF64D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212"/>
            <a:ext cx="10515600" cy="5132910"/>
          </a:xfrm>
        </p:spPr>
        <p:txBody>
          <a:bodyPr>
            <a:normAutofit/>
          </a:bodyPr>
          <a:lstStyle/>
          <a:p>
            <a:r>
              <a:rPr lang="en-US" dirty="0"/>
              <a:t> IAM CloudWatch metrics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3C60B3A-0715-0A2E-2C64-3AB9566CEA0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887724-57BA-A04B-C830-C1DAEAEE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096" y="1288026"/>
            <a:ext cx="7216877" cy="414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3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9F07-395A-B03F-58EA-25FB7B24C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BF16-ED82-4E28-A577-63A2B47C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6" y="365125"/>
            <a:ext cx="12123174" cy="1325563"/>
          </a:xfrm>
        </p:spPr>
        <p:txBody>
          <a:bodyPr/>
          <a:lstStyle/>
          <a:p>
            <a:pPr algn="ctr"/>
            <a:r>
              <a:rPr lang="en-US" sz="4000" b="1" dirty="0"/>
              <a:t>Key</a:t>
            </a:r>
            <a:r>
              <a:rPr lang="en-US" b="1" dirty="0"/>
              <a:t> Features and Functionality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DE24-D5B8-03D2-E97B-EF0417F5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Serverless </a:t>
            </a:r>
            <a:r>
              <a:rPr lang="en-US" dirty="0" err="1"/>
              <a:t>GraphQL</a:t>
            </a:r>
            <a:r>
              <a:rPr lang="en-US" dirty="0"/>
              <a:t> API for managing </a:t>
            </a:r>
            <a:r>
              <a:rPr lang="en-US" dirty="0" err="1"/>
              <a:t>todo</a:t>
            </a:r>
            <a:r>
              <a:rPr lang="en-US" dirty="0"/>
              <a:t> items.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Flexible queries and mutations (e.g., </a:t>
            </a:r>
            <a:r>
              <a:rPr lang="en-US" dirty="0" err="1"/>
              <a:t>getTodo</a:t>
            </a:r>
            <a:r>
              <a:rPr lang="en-US" dirty="0"/>
              <a:t>, </a:t>
            </a:r>
            <a:r>
              <a:rPr lang="en-US" dirty="0" err="1"/>
              <a:t>addTodo</a:t>
            </a:r>
            <a:r>
              <a:rPr lang="en-US" dirty="0"/>
              <a:t>, </a:t>
            </a:r>
            <a:r>
              <a:rPr lang="en-US" dirty="0" err="1"/>
              <a:t>updateTodo</a:t>
            </a:r>
            <a:r>
              <a:rPr lang="en-US" dirty="0"/>
              <a:t>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Real-time logging and metrics via </a:t>
            </a:r>
            <a:r>
              <a:rPr lang="en-US" dirty="0" err="1"/>
              <a:t>TasksToCloudWatch</a:t>
            </a:r>
            <a:r>
              <a:rPr lang="en-US" dirty="0"/>
              <a:t> and </a:t>
            </a:r>
            <a:r>
              <a:rPr lang="en-US" dirty="0" err="1"/>
              <a:t>UpdateTaskMetrics</a:t>
            </a:r>
            <a:r>
              <a:rPr lang="en-US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Secure access with IAM roles and API key authentication.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Scalable storage with DynamoDB and monitoring via CloudWatch.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55D53B7-E2A0-031E-097B-7D81548D01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8A24F-A58E-8ECC-CFA3-684FBDF4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685D-4C47-8BB6-F929-47029AEC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and </a:t>
            </a:r>
            <a:r>
              <a:rPr lang="en-US" sz="4000" b="1" dirty="0"/>
              <a:t>Outputs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E1C226-5A01-C7E5-BA21-CCE878FD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r>
              <a:rPr lang="en-US" dirty="0"/>
              <a:t>: Functional </a:t>
            </a:r>
            <a:r>
              <a:rPr lang="en-US" dirty="0" err="1"/>
              <a:t>GraphQL</a:t>
            </a:r>
            <a:r>
              <a:rPr lang="en-US" dirty="0"/>
              <a:t> API (</a:t>
            </a:r>
            <a:r>
              <a:rPr lang="en-US" dirty="0" err="1"/>
              <a:t>TodoAppAPI</a:t>
            </a:r>
            <a:r>
              <a:rPr lang="en-US" dirty="0"/>
              <a:t>) with HTTP endpoint, supporting CRUD operations for </a:t>
            </a:r>
            <a:r>
              <a:rPr lang="en-US" dirty="0" err="1"/>
              <a:t>todo</a:t>
            </a:r>
            <a:r>
              <a:rPr lang="en-US" dirty="0"/>
              <a:t> items.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DynamoDB</a:t>
            </a:r>
            <a:r>
              <a:rPr lang="en-US" dirty="0"/>
              <a:t>: Stores 13 </a:t>
            </a:r>
            <a:r>
              <a:rPr lang="en-US" dirty="0" err="1"/>
              <a:t>todo</a:t>
            </a:r>
            <a:r>
              <a:rPr lang="en-US" dirty="0"/>
              <a:t> items with fields like id, title, completed, and </a:t>
            </a:r>
            <a:r>
              <a:rPr lang="en-US" dirty="0" err="1"/>
              <a:t>dueDate</a:t>
            </a:r>
            <a:r>
              <a:rPr lang="en-US" dirty="0"/>
              <a:t> (e.g., “Call mom”).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CloudWatch</a:t>
            </a:r>
            <a:r>
              <a:rPr lang="en-US" dirty="0"/>
              <a:t>: Visualizes metrics (</a:t>
            </a:r>
            <a:r>
              <a:rPr lang="en-US" dirty="0" err="1"/>
              <a:t>CompletedTasks</a:t>
            </a:r>
            <a:r>
              <a:rPr lang="en-US" dirty="0"/>
              <a:t>, </a:t>
            </a:r>
            <a:r>
              <a:rPr lang="en-US" dirty="0" err="1"/>
              <a:t>PendingTasks</a:t>
            </a:r>
            <a:r>
              <a:rPr lang="en-US" dirty="0"/>
              <a:t>) in a pie chart.</a:t>
            </a:r>
          </a:p>
          <a:p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21E66579-C3FD-9B1E-C59C-03967F36EBE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800" dirty="0"/>
              <a:t>Incorrect </a:t>
            </a:r>
            <a:r>
              <a:rPr lang="en-US" sz="2800" dirty="0" err="1"/>
              <a:t>GraphQL</a:t>
            </a:r>
            <a:r>
              <a:rPr lang="en-US" sz="2800" dirty="0"/>
              <a:t> schema syntax and resolver mapping errors.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800" dirty="0"/>
              <a:t>Configuring secure IAM permissions for AppSync and Lambda.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800" dirty="0"/>
              <a:t>Debugged schema and resolvers using CloudWatch logs and corrected JSON code.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800" dirty="0"/>
              <a:t>Configured IAM roles (</a:t>
            </a:r>
            <a:r>
              <a:rPr lang="en-US" sz="2800" dirty="0" err="1"/>
              <a:t>AppSyncTodoRole</a:t>
            </a:r>
            <a:r>
              <a:rPr lang="en-US" sz="2800" dirty="0"/>
              <a:t>, UpdateTaskMetrics-role-4nabru7d) with policies like </a:t>
            </a:r>
            <a:r>
              <a:rPr lang="en-US" sz="2800" dirty="0" err="1"/>
              <a:t>AllowDynamoDBTasks</a:t>
            </a:r>
            <a:r>
              <a:rPr lang="en-US" sz="2800" dirty="0"/>
              <a:t> and </a:t>
            </a:r>
            <a:r>
              <a:rPr lang="en-US" sz="2800" dirty="0" err="1"/>
              <a:t>CloudWatchFullAccessPolicy</a:t>
            </a:r>
            <a:r>
              <a:rPr lang="en-US" sz="2800" dirty="0"/>
              <a:t>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Learnings &amp; Takeaways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ECBF0BA8-EB22-9F5A-3732-2C6F77B13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6916" y="1901938"/>
            <a:ext cx="863272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Learned AWS services like AppSync, Lambda, DynamoDB, IAM, and CloudWatch.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Understood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GraphQL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schema, queries, and real-time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Used CloudWatch to fix errors in schema and resolvers.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Gained knowledge of serverless benefits.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Followed best practices in API security and design.</a:t>
            </a:r>
          </a:p>
        </p:txBody>
      </p:sp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Future Scope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43AD092-7C25-0407-482D-8198F543EA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591818"/>
            <a:ext cx="10284542" cy="370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Implement real-time subscriptions for </a:t>
            </a:r>
            <a:r>
              <a:rPr lang="en-US" dirty="0" err="1"/>
              <a:t>todo</a:t>
            </a:r>
            <a:r>
              <a:rPr lang="en-US" dirty="0"/>
              <a:t> updates using WebSocket-based @aws_subscribe.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Add fine-grained access control with AWS Cognito or IAM.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Deploy a frontend interface on Amazon S3 and CloudFront for user interaction.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Optimize resolver performance and add advanced metrics (e.g., task completion trends).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Integrate AI for task prioritization or categorization.</a:t>
            </a:r>
          </a:p>
        </p:txBody>
      </p:sp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27586"/>
          </a:xfrm>
        </p:spPr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27587"/>
            <a:ext cx="11739716" cy="5828152"/>
          </a:xfrm>
        </p:spPr>
        <p:txBody>
          <a:bodyPr>
            <a:noAutofit/>
          </a:bodyPr>
          <a:lstStyle/>
          <a:p>
            <a:r>
              <a:rPr lang="en-US" spc="0" dirty="0">
                <a:effectLst/>
                <a:ea typeface="Times New Roman" panose="02020603050405020304" pitchFamily="18" charset="0"/>
              </a:rPr>
              <a:t>AWS AppSync Developer Guide: </a:t>
            </a:r>
            <a:r>
              <a:rPr lang="en-US" spc="0" dirty="0">
                <a:effectLst/>
                <a:ea typeface="Times New Roman" panose="02020603050405020304" pitchFamily="18" charset="0"/>
                <a:hlinkClick r:id="rId2"/>
              </a:rPr>
              <a:t>https://docs.aws.amazon.com/appsync/latest/devguide/welcome.html</a:t>
            </a:r>
            <a:endParaRPr lang="en-US" spc="0" dirty="0">
              <a:effectLst/>
              <a:ea typeface="Times New Roman" panose="02020603050405020304" pitchFamily="18" charset="0"/>
            </a:endParaRPr>
          </a:p>
          <a:p>
            <a:r>
              <a:rPr lang="en-US" dirty="0">
                <a:ea typeface="Times New Roman" panose="02020603050405020304" pitchFamily="18" charset="0"/>
              </a:rPr>
              <a:t>AWS </a:t>
            </a:r>
            <a:r>
              <a:rPr lang="en-US" spc="0" dirty="0">
                <a:effectLst/>
                <a:ea typeface="Times New Roman" panose="02020603050405020304" pitchFamily="18" charset="0"/>
              </a:rPr>
              <a:t>Lambda Developer Guide: </a:t>
            </a:r>
            <a:r>
              <a:rPr lang="en-US" spc="0" dirty="0">
                <a:effectLst/>
                <a:ea typeface="Times New Roman" panose="02020603050405020304" pitchFamily="18" charset="0"/>
                <a:hlinkClick r:id="rId3"/>
              </a:rPr>
              <a:t>https://docs.aws.amazon.com/lambda/latest/dg/welcome.htmlAmazon </a:t>
            </a:r>
            <a:endParaRPr lang="en-US" spc="0" dirty="0">
              <a:effectLst/>
              <a:ea typeface="Times New Roman" panose="02020603050405020304" pitchFamily="18" charset="0"/>
            </a:endParaRPr>
          </a:p>
          <a:p>
            <a:r>
              <a:rPr lang="en-US" spc="0" dirty="0">
                <a:effectLst/>
                <a:ea typeface="Times New Roman" panose="02020603050405020304" pitchFamily="18" charset="0"/>
              </a:rPr>
              <a:t>DynamoDB Developer Guide: </a:t>
            </a:r>
            <a:r>
              <a:rPr lang="en-US" spc="0" dirty="0">
                <a:effectLst/>
                <a:ea typeface="Times New Roman" panose="02020603050405020304" pitchFamily="18" charset="0"/>
                <a:hlinkClick r:id="rId4"/>
              </a:rPr>
              <a:t>https://docs.aws.amazon.com/dynamodb/latest/developerguide/Introduction.html</a:t>
            </a:r>
            <a:endParaRPr lang="en-US" spc="0" dirty="0">
              <a:effectLst/>
              <a:ea typeface="Times New Roman" panose="02020603050405020304" pitchFamily="18" charset="0"/>
            </a:endParaRPr>
          </a:p>
          <a:p>
            <a:r>
              <a:rPr lang="en-US" spc="0" dirty="0">
                <a:effectLst/>
                <a:ea typeface="Times New Roman" panose="02020603050405020304" pitchFamily="18" charset="0"/>
              </a:rPr>
              <a:t>AWS IAM Documentation: </a:t>
            </a:r>
            <a:r>
              <a:rPr lang="en-US" spc="0" dirty="0">
                <a:effectLst/>
                <a:ea typeface="Times New Roman" panose="02020603050405020304" pitchFamily="18" charset="0"/>
                <a:hlinkClick r:id="rId5"/>
              </a:rPr>
              <a:t>https://docs.aws.amazon.com/IAM/latest/UserGuide/introduction.html</a:t>
            </a:r>
            <a:endParaRPr lang="en-US" spc="0" dirty="0">
              <a:effectLst/>
              <a:ea typeface="Times New Roman" panose="02020603050405020304" pitchFamily="18" charset="0"/>
            </a:endParaRPr>
          </a:p>
          <a:p>
            <a:r>
              <a:rPr lang="en-US" spc="0" dirty="0">
                <a:effectLst/>
                <a:ea typeface="Times New Roman" panose="02020603050405020304" pitchFamily="18" charset="0"/>
              </a:rPr>
              <a:t>Amazon CloudWatch Documentation: </a:t>
            </a:r>
            <a:r>
              <a:rPr lang="en-US" spc="0" dirty="0">
                <a:effectLst/>
                <a:ea typeface="Times New Roman" panose="02020603050405020304" pitchFamily="18" charset="0"/>
                <a:hlinkClick r:id="rId6"/>
              </a:rPr>
              <a:t>https://docs.aws.amazon.com/AmazonCloudWatch/latest/monitoring</a:t>
            </a:r>
            <a:r>
              <a:rPr lang="en-US" dirty="0">
                <a:hlinkClick r:id="rId6"/>
              </a:rPr>
              <a:t>/WhatIsCloudWatch.html</a:t>
            </a:r>
            <a:endParaRPr lang="en-US" dirty="0"/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</a:t>
            </a:r>
            <a:r>
              <a:rPr lang="en-IN" sz="3200" b="1" dirty="0"/>
              <a:t> </a:t>
            </a:r>
            <a:r>
              <a:rPr lang="en-IN" sz="4000" b="1" dirty="0"/>
              <a:t>Overview</a:t>
            </a:r>
            <a:endParaRPr sz="40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10" y="1470783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dirty="0"/>
          </a:p>
          <a:p>
            <a:r>
              <a:rPr b="1" dirty="0">
                <a:solidFill>
                  <a:srgbClr val="000000"/>
                </a:solidFill>
              </a:rPr>
              <a:t>Problem Statement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Traditional REST APIs lack flexibility and efficiency for real-time task management.</a:t>
            </a:r>
            <a:endParaRPr dirty="0">
              <a:solidFill>
                <a:srgbClr val="000000"/>
              </a:solidFill>
            </a:endParaRPr>
          </a:p>
          <a:p>
            <a:r>
              <a:rPr b="1" dirty="0">
                <a:solidFill>
                  <a:srgbClr val="000000"/>
                </a:solidFill>
              </a:rPr>
              <a:t>Objective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lang="en-US" dirty="0"/>
              <a:t>To build a serverless, scalable To-Do task app using AWS AppSync with real-time updates and analytics.</a:t>
            </a:r>
          </a:p>
          <a:p>
            <a:pPr rtl="0"/>
            <a:r>
              <a:rPr lang="en-US" b="1" dirty="0"/>
              <a:t>Impact</a:t>
            </a:r>
            <a:r>
              <a:rPr lang="en-US" dirty="0"/>
              <a:t>: Simplifies client-server communication, supports real-time data access, and leverages AWS serverless architecture for scalability and cost efficiency.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439" y="1384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lang="en-US" b="1" dirty="0">
                <a:solidFill>
                  <a:srgbClr val="000000"/>
                </a:solidFill>
              </a:rPr>
              <a:t>AWS AppSync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lang="en-US" dirty="0" err="1"/>
              <a:t>GraphQL</a:t>
            </a:r>
            <a:r>
              <a:rPr lang="en-US" dirty="0"/>
              <a:t> API layer.</a:t>
            </a:r>
          </a:p>
          <a:p>
            <a:r>
              <a:rPr lang="en-US" b="1" dirty="0">
                <a:solidFill>
                  <a:srgbClr val="000000"/>
                </a:solidFill>
              </a:rPr>
              <a:t>Amazon DynamoDB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lang="en-US" dirty="0"/>
              <a:t>Task storage.</a:t>
            </a:r>
          </a:p>
          <a:p>
            <a:r>
              <a:rPr lang="en-US" b="1" dirty="0">
                <a:solidFill>
                  <a:srgbClr val="000000"/>
                </a:solidFill>
              </a:rPr>
              <a:t>AWS Lambda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lang="en-US" dirty="0"/>
              <a:t>Custom logic (metrics push, reminders).</a:t>
            </a:r>
          </a:p>
          <a:p>
            <a:r>
              <a:rPr lang="en-US" b="1" dirty="0">
                <a:solidFill>
                  <a:srgbClr val="000000"/>
                </a:solidFill>
              </a:rPr>
              <a:t>Amazon CloudWatch</a:t>
            </a:r>
            <a:r>
              <a:rPr dirty="0">
                <a:solidFill>
                  <a:srgbClr val="000000"/>
                </a:solidFill>
              </a:rPr>
              <a:t>: </a:t>
            </a:r>
            <a:r>
              <a:rPr lang="en-US" dirty="0"/>
              <a:t>Metrics and alarms.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Amazon SNS: </a:t>
            </a:r>
            <a:r>
              <a:rPr lang="en-US" dirty="0"/>
              <a:t>Notifications (email/SMS)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AWS IAM: </a:t>
            </a:r>
            <a:r>
              <a:rPr lang="en-US" dirty="0"/>
              <a:t>Permission management.</a:t>
            </a:r>
            <a:endParaRPr b="1" dirty="0">
              <a:solidFill>
                <a:srgbClr val="000000"/>
              </a:solidFill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179"/>
          </a:xfrm>
        </p:spPr>
        <p:txBody>
          <a:bodyPr>
            <a:normAutofit/>
          </a:bodyPr>
          <a:lstStyle/>
          <a:p>
            <a:pPr algn="ctr"/>
            <a:r>
              <a:rPr sz="3200" b="1" dirty="0">
                <a:solidFill>
                  <a:srgbClr val="000000"/>
                </a:solidFill>
              </a:rPr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F274-E8C2-4CC1-C294-43A54D3B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122"/>
            <a:ext cx="10515600" cy="4941841"/>
          </a:xfrm>
        </p:spPr>
        <p:txBody>
          <a:bodyPr/>
          <a:lstStyle/>
          <a:p>
            <a:r>
              <a:rPr dirty="0">
                <a:solidFill>
                  <a:srgbClr val="000000"/>
                </a:solidFill>
              </a:rPr>
              <a:t>Architecture: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dirty="0">
                <a:solidFill>
                  <a:srgbClr val="000000"/>
                </a:solidFill>
              </a:rPr>
              <a:t>Tools: AWS Console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2056" name="Picture 8" descr="Generated image">
            <a:extLst>
              <a:ext uri="{FF2B5EF4-FFF2-40B4-BE49-F238E27FC236}">
                <a16:creationId xmlns:a16="http://schemas.microsoft.com/office/drawing/2014/main" id="{6A0ACBB4-9DF0-A256-FBE1-F53DC6FC3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149" y="1497204"/>
            <a:ext cx="5024176" cy="381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Imp</a:t>
            </a:r>
            <a:r>
              <a:rPr lang="en-US" sz="4000" b="1" dirty="0">
                <a:solidFill>
                  <a:srgbClr val="000000"/>
                </a:solidFill>
              </a:rPr>
              <a:t>l</a:t>
            </a:r>
            <a:r>
              <a:rPr sz="4000" b="1" dirty="0">
                <a:solidFill>
                  <a:srgbClr val="000000"/>
                </a:solidFill>
              </a:rPr>
              <a:t>ementation Process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F4802839-044B-0CB8-9870-0690CF2D3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8770"/>
            <a:ext cx="1112765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Created a DynamoDB 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todoID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 as the partition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Built an AppSync 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GraphQL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 types, queries, and mutations.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Developed two Lambda 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 for logging and updating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Connected resolvers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 to DynamoDB and Lambda using templates.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Deployed the Lambda 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 and AppSync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Tested with sample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mbria" panose="02040503050406030204" pitchFamily="18" charset="0"/>
              </a:rPr>
              <a:t> and fixed errors using CloudWatch logs.</a:t>
            </a:r>
          </a:p>
        </p:txBody>
      </p:sp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3C74-2957-84D5-3427-5F9A2C7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FEDC-034F-F1FD-2C8E-1A6B59BF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212"/>
            <a:ext cx="10515600" cy="5132910"/>
          </a:xfrm>
        </p:spPr>
        <p:txBody>
          <a:bodyPr>
            <a:normAutofit/>
          </a:bodyPr>
          <a:lstStyle/>
          <a:p>
            <a:r>
              <a:rPr lang="en-US" dirty="0"/>
              <a:t>AppSync console showing API setup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143B9E9F-353F-40A6-DA8C-10D69D427D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25D917-D40F-4E48-0573-3C77FF2F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974" y="1297858"/>
            <a:ext cx="7659329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8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9603C-1FA4-D787-FC18-091CA6FDA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29A7-B001-92B1-C0AB-F6FD4492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212"/>
            <a:ext cx="10515600" cy="5132910"/>
          </a:xfrm>
        </p:spPr>
        <p:txBody>
          <a:bodyPr>
            <a:normAutofit/>
          </a:bodyPr>
          <a:lstStyle/>
          <a:p>
            <a:r>
              <a:rPr lang="en-US" dirty="0"/>
              <a:t> DynamoDB table with items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BA6CCB9-67B6-9234-013B-D427DE43B1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15ABB7-451D-027E-E7AE-0A7D8E3A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43" y="1236613"/>
            <a:ext cx="7659329" cy="41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6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7DA74-2D19-CBC2-3C15-659B4C33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B740-6CBE-609C-049C-C018259C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212"/>
            <a:ext cx="10515600" cy="5132910"/>
          </a:xfrm>
        </p:spPr>
        <p:txBody>
          <a:bodyPr>
            <a:normAutofit/>
          </a:bodyPr>
          <a:lstStyle/>
          <a:p>
            <a:r>
              <a:rPr lang="en-US" dirty="0"/>
              <a:t> Lambda functions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CED94B9-551E-6D69-3783-729B192E25A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52C1E5-01DB-F532-F511-E711972F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43" y="1236613"/>
            <a:ext cx="7659329" cy="41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07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0DAAD-DE83-3ABF-17BD-A6237EC6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26E2-A610-C6E3-82E3-22BF62BD5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212"/>
            <a:ext cx="10515600" cy="5132910"/>
          </a:xfrm>
        </p:spPr>
        <p:txBody>
          <a:bodyPr>
            <a:normAutofit/>
          </a:bodyPr>
          <a:lstStyle/>
          <a:p>
            <a:r>
              <a:rPr lang="en-US" dirty="0"/>
              <a:t> IAM role permissions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F717221C-54E9-DB5F-A135-732C3C2537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4DA970-AE93-5062-60AB-B07D3F7F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44" y="1159055"/>
            <a:ext cx="7659328" cy="41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647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Comic Sans MS</vt:lpstr>
      <vt:lpstr>Times New Roman</vt:lpstr>
      <vt:lpstr>Office Theme</vt:lpstr>
      <vt:lpstr>AWS AppSync for Building a GraphQL API </vt:lpstr>
      <vt:lpstr>Project Overview</vt:lpstr>
      <vt:lpstr>Services Used</vt:lpstr>
      <vt:lpstr>Flow Diagram</vt:lpstr>
      <vt:lpstr>Implementation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Features and Functionality </vt:lpstr>
      <vt:lpstr>Results and Outputs 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sharikar sneha</cp:lastModifiedBy>
  <cp:revision>5</cp:revision>
  <dcterms:created xsi:type="dcterms:W3CDTF">2025-04-17T10:09:20Z</dcterms:created>
  <dcterms:modified xsi:type="dcterms:W3CDTF">2025-04-19T05:58:25Z</dcterms:modified>
</cp:coreProperties>
</file>