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17" name="bg object 17"/>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18" name="bg object 18"/>
          <p:cNvSpPr/>
          <p:nvPr/>
        </p:nvSpPr>
        <p:spPr>
          <a:xfrm>
            <a:off x="10044111" y="2543175"/>
            <a:ext cx="476250" cy="485775"/>
          </a:xfrm>
          <a:custGeom>
            <a:avLst/>
            <a:gdLst/>
            <a:ahLst/>
            <a:cxnLst/>
            <a:rect l="l" t="t" r="r" b="b"/>
            <a:pathLst>
              <a:path w="476250" h="485775">
                <a:moveTo>
                  <a:pt x="476250" y="485774"/>
                </a:moveTo>
                <a:lnTo>
                  <a:pt x="0" y="485774"/>
                </a:lnTo>
                <a:lnTo>
                  <a:pt x="0" y="0"/>
                </a:lnTo>
                <a:lnTo>
                  <a:pt x="476250" y="0"/>
                </a:lnTo>
                <a:lnTo>
                  <a:pt x="476250" y="485774"/>
                </a:lnTo>
                <a:close/>
              </a:path>
            </a:pathLst>
          </a:custGeom>
          <a:solidFill>
            <a:srgbClr val="2E82C2"/>
          </a:solidFill>
        </p:spPr>
        <p:txBody>
          <a:bodyPr wrap="square" lIns="0" tIns="0" rIns="0" bIns="0" rtlCol="0"/>
          <a:lstStyle/>
          <a:p>
            <a:endParaRPr/>
          </a:p>
        </p:txBody>
      </p:sp>
      <p:sp>
        <p:nvSpPr>
          <p:cNvPr id="19" name="bg object 19"/>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20" name="bg object 20"/>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21" name="bg object 21"/>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22" name="bg object 22"/>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23" name="bg object 23"/>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24" name="bg object 24"/>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25" name="bg object 25"/>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26" name="bg object 26"/>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27" name="bg object 27"/>
          <p:cNvSpPr/>
          <p:nvPr/>
        </p:nvSpPr>
        <p:spPr>
          <a:xfrm>
            <a:off x="14029998" y="8043833"/>
            <a:ext cx="685800" cy="685800"/>
          </a:xfrm>
          <a:custGeom>
            <a:avLst/>
            <a:gdLst/>
            <a:ahLst/>
            <a:cxnLst/>
            <a:rect l="l" t="t" r="r" b="b"/>
            <a:pathLst>
              <a:path w="685800" h="685800">
                <a:moveTo>
                  <a:pt x="685710" y="685794"/>
                </a:moveTo>
                <a:lnTo>
                  <a:pt x="0" y="685794"/>
                </a:lnTo>
                <a:lnTo>
                  <a:pt x="0" y="0"/>
                </a:lnTo>
                <a:lnTo>
                  <a:pt x="685710" y="0"/>
                </a:lnTo>
                <a:lnTo>
                  <a:pt x="685710" y="685794"/>
                </a:lnTo>
                <a:close/>
              </a:path>
            </a:pathLst>
          </a:custGeom>
          <a:solidFill>
            <a:srgbClr val="41B050"/>
          </a:solidFill>
        </p:spPr>
        <p:txBody>
          <a:bodyPr wrap="square" lIns="0" tIns="0" rIns="0" bIns="0" rtlCol="0"/>
          <a:lstStyle/>
          <a:p>
            <a:endParaRPr/>
          </a:p>
        </p:txBody>
      </p:sp>
      <p:sp>
        <p:nvSpPr>
          <p:cNvPr id="28" name="bg object 28"/>
          <p:cNvSpPr/>
          <p:nvPr/>
        </p:nvSpPr>
        <p:spPr>
          <a:xfrm>
            <a:off x="14029998" y="8843927"/>
            <a:ext cx="271780" cy="271780"/>
          </a:xfrm>
          <a:custGeom>
            <a:avLst/>
            <a:gdLst/>
            <a:ahLst/>
            <a:cxnLst/>
            <a:rect l="l" t="t" r="r" b="b"/>
            <a:pathLst>
              <a:path w="271780" h="271779">
                <a:moveTo>
                  <a:pt x="271427" y="271460"/>
                </a:moveTo>
                <a:lnTo>
                  <a:pt x="0" y="271460"/>
                </a:lnTo>
                <a:lnTo>
                  <a:pt x="0" y="0"/>
                </a:lnTo>
                <a:lnTo>
                  <a:pt x="271427" y="0"/>
                </a:lnTo>
                <a:lnTo>
                  <a:pt x="271427" y="271460"/>
                </a:lnTo>
                <a:close/>
              </a:path>
            </a:pathLst>
          </a:custGeom>
          <a:solidFill>
            <a:srgbClr val="2E946A"/>
          </a:solidFill>
        </p:spPr>
        <p:txBody>
          <a:bodyPr wrap="square" lIns="0" tIns="0" rIns="0" bIns="0" rtlCol="0"/>
          <a:lstStyle/>
          <a:p>
            <a:endParaRPr/>
          </a:p>
        </p:txBody>
      </p:sp>
      <p:sp>
        <p:nvSpPr>
          <p:cNvPr id="2" name="Holder 2"/>
          <p:cNvSpPr>
            <a:spLocks noGrp="1"/>
          </p:cNvSpPr>
          <p:nvPr>
            <p:ph type="title"/>
          </p:nvPr>
        </p:nvSpPr>
        <p:spPr>
          <a:xfrm>
            <a:off x="841813" y="405466"/>
            <a:ext cx="16604372" cy="1571581"/>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194364" y="2493951"/>
            <a:ext cx="12856844" cy="6062345"/>
          </a:xfrm>
          <a:prstGeom prst="rect">
            <a:avLst/>
          </a:prstGeom>
        </p:spPr>
        <p:txBody>
          <a:bodyPr wrap="square" lIns="0" tIns="0" rIns="0" bIns="0">
            <a:spAutoFit/>
          </a:bodyPr>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1030358" y="9701206"/>
            <a:ext cx="2607238" cy="274320"/>
          </a:xfrm>
          <a:prstGeom prst="rect">
            <a:avLst/>
          </a:prstGeom>
        </p:spPr>
        <p:txBody>
          <a:bodyPr wrap="square" lIns="0" tIns="0" rIns="0" bIns="0">
            <a:spAutoFit/>
          </a:bodyPr>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6934877" y="9701206"/>
            <a:ext cx="316230" cy="274320"/>
          </a:xfrm>
          <a:prstGeom prst="rect">
            <a:avLst/>
          </a:prstGeom>
        </p:spPr>
        <p:txBody>
          <a:bodyPr wrap="square" lIns="0" tIns="0" rIns="0" bIns="0">
            <a:spAutoFit/>
          </a:bodyPr>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3" name="object 3"/>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grpSp>
        <p:nvGrpSpPr>
          <p:cNvPr id="4" name="object 4"/>
          <p:cNvGrpSpPr/>
          <p:nvPr/>
        </p:nvGrpSpPr>
        <p:grpSpPr>
          <a:xfrm>
            <a:off x="1114277" y="1657345"/>
            <a:ext cx="2610485" cy="2000250"/>
            <a:chOff x="1114277" y="1657345"/>
            <a:chExt cx="2610485" cy="2000250"/>
          </a:xfrm>
        </p:grpSpPr>
        <p:sp>
          <p:nvSpPr>
            <p:cNvPr id="5" name="object 5"/>
            <p:cNvSpPr/>
            <p:nvPr/>
          </p:nvSpPr>
          <p:spPr>
            <a:xfrm>
              <a:off x="1114272" y="2071686"/>
              <a:ext cx="1840230" cy="1586230"/>
            </a:xfrm>
            <a:custGeom>
              <a:avLst/>
              <a:gdLst/>
              <a:ahLst/>
              <a:cxnLst/>
              <a:rect l="l" t="t" r="r" b="b"/>
              <a:pathLst>
                <a:path w="1840230" h="1586229">
                  <a:moveTo>
                    <a:pt x="1839925" y="793051"/>
                  </a:moveTo>
                  <a:lnTo>
                    <a:pt x="1444180" y="0"/>
                  </a:lnTo>
                  <a:lnTo>
                    <a:pt x="395744" y="0"/>
                  </a:lnTo>
                  <a:lnTo>
                    <a:pt x="0" y="793051"/>
                  </a:lnTo>
                  <a:lnTo>
                    <a:pt x="395744" y="1585912"/>
                  </a:lnTo>
                  <a:lnTo>
                    <a:pt x="1444180" y="1585912"/>
                  </a:lnTo>
                  <a:lnTo>
                    <a:pt x="1839925" y="793051"/>
                  </a:lnTo>
                  <a:close/>
                </a:path>
              </a:pathLst>
            </a:custGeom>
            <a:solidFill>
              <a:srgbClr val="5ECBEF"/>
            </a:solidFill>
          </p:spPr>
          <p:txBody>
            <a:bodyPr wrap="square" lIns="0" tIns="0" rIns="0" bIns="0" rtlCol="0"/>
            <a:lstStyle/>
            <a:p>
              <a:endParaRPr/>
            </a:p>
          </p:txBody>
        </p:sp>
        <p:sp>
          <p:nvSpPr>
            <p:cNvPr id="6" name="object 6"/>
            <p:cNvSpPr/>
            <p:nvPr/>
          </p:nvSpPr>
          <p:spPr>
            <a:xfrm>
              <a:off x="2754515" y="1657349"/>
              <a:ext cx="970280" cy="843280"/>
            </a:xfrm>
            <a:custGeom>
              <a:avLst/>
              <a:gdLst/>
              <a:ahLst/>
              <a:cxnLst/>
              <a:rect l="l" t="t" r="r" b="b"/>
              <a:pathLst>
                <a:path w="970279" h="843280">
                  <a:moveTo>
                    <a:pt x="969886" y="421386"/>
                  </a:moveTo>
                  <a:lnTo>
                    <a:pt x="759561" y="0"/>
                  </a:lnTo>
                  <a:lnTo>
                    <a:pt x="210337" y="0"/>
                  </a:lnTo>
                  <a:lnTo>
                    <a:pt x="0" y="421386"/>
                  </a:lnTo>
                  <a:lnTo>
                    <a:pt x="210337" y="842962"/>
                  </a:lnTo>
                  <a:lnTo>
                    <a:pt x="759561" y="842962"/>
                  </a:lnTo>
                  <a:lnTo>
                    <a:pt x="969886" y="421386"/>
                  </a:lnTo>
                  <a:close/>
                </a:path>
              </a:pathLst>
            </a:custGeom>
            <a:solidFill>
              <a:srgbClr val="2E946A"/>
            </a:solidFill>
          </p:spPr>
          <p:txBody>
            <a:bodyPr wrap="square" lIns="0" tIns="0" rIns="0" bIns="0" rtlCol="0"/>
            <a:lstStyle/>
            <a:p>
              <a:endParaRPr/>
            </a:p>
          </p:txBody>
        </p:sp>
      </p:grpSp>
      <p:sp>
        <p:nvSpPr>
          <p:cNvPr id="7" name="object 7"/>
          <p:cNvSpPr/>
          <p:nvPr/>
        </p:nvSpPr>
        <p:spPr>
          <a:xfrm>
            <a:off x="5629262" y="1785949"/>
            <a:ext cx="2505075" cy="2162175"/>
          </a:xfrm>
          <a:custGeom>
            <a:avLst/>
            <a:gdLst/>
            <a:ahLst/>
            <a:cxnLst/>
            <a:rect l="l" t="t" r="r" b="b"/>
            <a:pathLst>
              <a:path w="2505075" h="2162175">
                <a:moveTo>
                  <a:pt x="2505075" y="1080985"/>
                </a:moveTo>
                <a:lnTo>
                  <a:pt x="1964753" y="0"/>
                </a:lnTo>
                <a:lnTo>
                  <a:pt x="540334" y="0"/>
                </a:lnTo>
                <a:lnTo>
                  <a:pt x="0" y="1080985"/>
                </a:lnTo>
                <a:lnTo>
                  <a:pt x="540334" y="2162175"/>
                </a:lnTo>
                <a:lnTo>
                  <a:pt x="1964753" y="2162175"/>
                </a:lnTo>
                <a:lnTo>
                  <a:pt x="2505075" y="1080985"/>
                </a:lnTo>
                <a:close/>
              </a:path>
            </a:pathLst>
          </a:custGeom>
          <a:solidFill>
            <a:srgbClr val="41D0A2"/>
          </a:solidFill>
        </p:spPr>
        <p:txBody>
          <a:bodyPr wrap="square" lIns="0" tIns="0" rIns="0" bIns="0" rtlCol="0"/>
          <a:lstStyle/>
          <a:p>
            <a:endParaRPr/>
          </a:p>
        </p:txBody>
      </p:sp>
      <p:sp>
        <p:nvSpPr>
          <p:cNvPr id="8" name="object 8"/>
          <p:cNvSpPr/>
          <p:nvPr/>
        </p:nvSpPr>
        <p:spPr>
          <a:xfrm>
            <a:off x="5700700" y="7843837"/>
            <a:ext cx="1085850" cy="933450"/>
          </a:xfrm>
          <a:custGeom>
            <a:avLst/>
            <a:gdLst/>
            <a:ahLst/>
            <a:cxnLst/>
            <a:rect l="l" t="t" r="r" b="b"/>
            <a:pathLst>
              <a:path w="1085850" h="933450">
                <a:moveTo>
                  <a:pt x="1085850" y="466826"/>
                </a:moveTo>
                <a:lnTo>
                  <a:pt x="853630" y="0"/>
                </a:lnTo>
                <a:lnTo>
                  <a:pt x="232219" y="0"/>
                </a:lnTo>
                <a:lnTo>
                  <a:pt x="0" y="466826"/>
                </a:lnTo>
                <a:lnTo>
                  <a:pt x="232219" y="933450"/>
                </a:lnTo>
                <a:lnTo>
                  <a:pt x="853630" y="933450"/>
                </a:lnTo>
                <a:lnTo>
                  <a:pt x="1085850" y="466826"/>
                </a:lnTo>
                <a:close/>
              </a:path>
            </a:pathLst>
          </a:custGeom>
          <a:solidFill>
            <a:srgbClr val="41B050"/>
          </a:solidFill>
        </p:spPr>
        <p:txBody>
          <a:bodyPr wrap="square" lIns="0" tIns="0" rIns="0" bIns="0" rtlCol="0"/>
          <a:lstStyle/>
          <a:p>
            <a:endParaRPr/>
          </a:p>
        </p:txBody>
      </p:sp>
      <p:grpSp>
        <p:nvGrpSpPr>
          <p:cNvPr id="9" name="object 9"/>
          <p:cNvGrpSpPr/>
          <p:nvPr/>
        </p:nvGrpSpPr>
        <p:grpSpPr>
          <a:xfrm>
            <a:off x="11165746" y="0"/>
            <a:ext cx="7129780" cy="10294620"/>
            <a:chOff x="11165746" y="0"/>
            <a:chExt cx="7129780" cy="10294620"/>
          </a:xfrm>
        </p:grpSpPr>
        <p:sp>
          <p:nvSpPr>
            <p:cNvPr id="10" name="object 10"/>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11" name="object 11"/>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12" name="object 12"/>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13" name="object 13"/>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4" name="object 14"/>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5" name="object 15"/>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6" name="object 16"/>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7" name="object 17"/>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grpSp>
      <p:pic>
        <p:nvPicPr>
          <p:cNvPr id="18" name="object 18"/>
          <p:cNvPicPr/>
          <p:nvPr/>
        </p:nvPicPr>
        <p:blipFill>
          <a:blip r:embed="rId2" cstate="print"/>
          <a:stretch>
            <a:fillRect/>
          </a:stretch>
        </p:blipFill>
        <p:spPr>
          <a:xfrm>
            <a:off x="2502513" y="9701212"/>
            <a:ext cx="114469" cy="270933"/>
          </a:xfrm>
          <a:prstGeom prst="rect">
            <a:avLst/>
          </a:prstGeom>
        </p:spPr>
      </p:pic>
      <p:sp>
        <p:nvSpPr>
          <p:cNvPr id="19" name="object 19"/>
          <p:cNvSpPr txBox="1"/>
          <p:nvPr/>
        </p:nvSpPr>
        <p:spPr>
          <a:xfrm>
            <a:off x="1087437" y="9688125"/>
            <a:ext cx="2521585" cy="282575"/>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20" name="object 20"/>
          <p:cNvSpPr txBox="1"/>
          <p:nvPr/>
        </p:nvSpPr>
        <p:spPr>
          <a:xfrm>
            <a:off x="17074577" y="9688125"/>
            <a:ext cx="137795" cy="282575"/>
          </a:xfrm>
          <a:prstGeom prst="rect">
            <a:avLst/>
          </a:prstGeom>
        </p:spPr>
        <p:txBody>
          <a:bodyPr vert="horz" wrap="square" lIns="0" tIns="17145" rIns="0" bIns="0" rtlCol="0">
            <a:spAutoFit/>
          </a:bodyPr>
          <a:lstStyle/>
          <a:p>
            <a:pPr marL="12700">
              <a:lnSpc>
                <a:spcPct val="100000"/>
              </a:lnSpc>
              <a:spcBef>
                <a:spcPts val="135"/>
              </a:spcBef>
            </a:pPr>
            <a:r>
              <a:rPr sz="1650" spc="-50" dirty="0">
                <a:solidFill>
                  <a:srgbClr val="2E946A"/>
                </a:solidFill>
                <a:latin typeface="Trebuchet MS"/>
                <a:cs typeface="Trebuchet MS"/>
              </a:rPr>
              <a:t>1</a:t>
            </a:r>
            <a:endParaRPr sz="1650">
              <a:latin typeface="Trebuchet MS"/>
              <a:cs typeface="Trebuchet MS"/>
            </a:endParaRPr>
          </a:p>
        </p:txBody>
      </p:sp>
      <p:sp>
        <p:nvSpPr>
          <p:cNvPr id="21" name="object 21"/>
          <p:cNvSpPr txBox="1"/>
          <p:nvPr/>
        </p:nvSpPr>
        <p:spPr>
          <a:xfrm>
            <a:off x="9131300" y="6495776"/>
            <a:ext cx="7115174" cy="1996509"/>
          </a:xfrm>
          <a:prstGeom prst="rect">
            <a:avLst/>
          </a:prstGeom>
        </p:spPr>
        <p:txBody>
          <a:bodyPr vert="horz" wrap="square" lIns="0" tIns="106680" rIns="0" bIns="0" rtlCol="0">
            <a:spAutoFit/>
          </a:bodyPr>
          <a:lstStyle/>
          <a:p>
            <a:pPr marL="12700">
              <a:lnSpc>
                <a:spcPct val="100000"/>
              </a:lnSpc>
              <a:spcBef>
                <a:spcPts val="840"/>
              </a:spcBef>
            </a:pPr>
            <a:r>
              <a:rPr sz="3750" b="1" dirty="0">
                <a:latin typeface="Times New Roman" panose="02020603050405020304" pitchFamily="18" charset="0"/>
                <a:cs typeface="Times New Roman" panose="02020603050405020304" pitchFamily="18" charset="0"/>
              </a:rPr>
              <a:t>S</a:t>
            </a:r>
            <a:r>
              <a:rPr lang="en-IN" sz="3750" b="1" dirty="0" err="1">
                <a:latin typeface="Times New Roman" panose="02020603050405020304" pitchFamily="18" charset="0"/>
                <a:cs typeface="Times New Roman" panose="02020603050405020304" pitchFamily="18" charset="0"/>
              </a:rPr>
              <a:t>harini</a:t>
            </a:r>
            <a:r>
              <a:rPr lang="en-IN" sz="3750" b="1" dirty="0">
                <a:latin typeface="Times New Roman" panose="02020603050405020304" pitchFamily="18" charset="0"/>
                <a:cs typeface="Times New Roman" panose="02020603050405020304" pitchFamily="18" charset="0"/>
              </a:rPr>
              <a:t>  U</a:t>
            </a:r>
            <a:endParaRPr sz="3750" dirty="0">
              <a:latin typeface="Times New Roman" panose="02020603050405020304" pitchFamily="18" charset="0"/>
              <a:cs typeface="Times New Roman" panose="02020603050405020304" pitchFamily="18" charset="0"/>
            </a:endParaRPr>
          </a:p>
          <a:p>
            <a:pPr marL="12700" marR="5080">
              <a:lnSpc>
                <a:spcPts val="5250"/>
              </a:lnSpc>
              <a:spcBef>
                <a:spcPts val="110"/>
              </a:spcBef>
            </a:pPr>
            <a:r>
              <a:rPr sz="3750" b="1" dirty="0">
                <a:latin typeface="Times New Roman" panose="02020603050405020304" pitchFamily="18" charset="0"/>
                <a:cs typeface="Times New Roman" panose="02020603050405020304" pitchFamily="18" charset="0"/>
              </a:rPr>
              <a:t>KGISL</a:t>
            </a:r>
            <a:r>
              <a:rPr sz="3750" b="1" spc="60"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Institute</a:t>
            </a:r>
            <a:r>
              <a:rPr sz="3750" b="1" spc="75"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Of</a:t>
            </a:r>
            <a:r>
              <a:rPr sz="3750" b="1" spc="70" dirty="0">
                <a:latin typeface="Times New Roman" panose="02020603050405020304" pitchFamily="18" charset="0"/>
                <a:cs typeface="Times New Roman" panose="02020603050405020304" pitchFamily="18" charset="0"/>
              </a:rPr>
              <a:t> </a:t>
            </a:r>
            <a:r>
              <a:rPr sz="3750" b="1" spc="-10" dirty="0">
                <a:latin typeface="Times New Roman" panose="02020603050405020304" pitchFamily="18" charset="0"/>
                <a:cs typeface="Times New Roman" panose="02020603050405020304" pitchFamily="18" charset="0"/>
              </a:rPr>
              <a:t>Technology </a:t>
            </a:r>
            <a:r>
              <a:rPr sz="3750" b="1" dirty="0">
                <a:latin typeface="Times New Roman" panose="02020603050405020304" pitchFamily="18" charset="0"/>
                <a:cs typeface="Times New Roman" panose="02020603050405020304" pitchFamily="18" charset="0"/>
              </a:rPr>
              <a:t>NM</a:t>
            </a:r>
            <a:r>
              <a:rPr sz="3750" b="1" spc="30"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ID:</a:t>
            </a:r>
            <a:r>
              <a:rPr sz="3750" b="1" spc="40" dirty="0">
                <a:latin typeface="Times New Roman" panose="02020603050405020304" pitchFamily="18" charset="0"/>
                <a:cs typeface="Times New Roman" panose="02020603050405020304" pitchFamily="18" charset="0"/>
              </a:rPr>
              <a:t> </a:t>
            </a:r>
            <a:r>
              <a:rPr sz="3750" b="1" spc="-10" dirty="0">
                <a:latin typeface="Times New Roman" panose="02020603050405020304" pitchFamily="18" charset="0"/>
                <a:cs typeface="Times New Roman" panose="02020603050405020304" pitchFamily="18" charset="0"/>
              </a:rPr>
              <a:t>au71172124309</a:t>
            </a:r>
            <a:r>
              <a:rPr lang="en-IN" sz="3750" b="1" spc="-10" dirty="0">
                <a:latin typeface="Times New Roman" panose="02020603050405020304" pitchFamily="18" charset="0"/>
                <a:cs typeface="Times New Roman" panose="02020603050405020304" pitchFamily="18" charset="0"/>
              </a:rPr>
              <a:t>8</a:t>
            </a:r>
            <a:endParaRPr sz="37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title"/>
          </p:nvPr>
        </p:nvSpPr>
        <p:spPr>
          <a:xfrm>
            <a:off x="594997" y="4251293"/>
            <a:ext cx="14962642" cy="1028487"/>
          </a:xfrm>
          <a:prstGeom prst="rect">
            <a:avLst/>
          </a:prstGeom>
        </p:spPr>
        <p:txBody>
          <a:bodyPr vert="horz" wrap="square" lIns="0" tIns="12700" rIns="0" bIns="0" rtlCol="0">
            <a:spAutoFit/>
          </a:bodyPr>
          <a:lstStyle/>
          <a:p>
            <a:pPr marL="12700">
              <a:lnSpc>
                <a:spcPct val="100000"/>
              </a:lnSpc>
              <a:spcBef>
                <a:spcPts val="100"/>
              </a:spcBef>
            </a:pPr>
            <a:r>
              <a:rPr lang="en-IN" sz="6600" b="0" dirty="0">
                <a:solidFill>
                  <a:srgbClr val="0D0D0D"/>
                </a:solidFill>
                <a:highlight>
                  <a:srgbClr val="FFFFFF"/>
                </a:highlight>
                <a:latin typeface="Arial Black" panose="020B0A04020102020204" pitchFamily="34" charset="0"/>
                <a:cs typeface="Arial Black"/>
              </a:rPr>
              <a:t>YOUTUBE VIDEO SUMMARIZER</a:t>
            </a:r>
            <a:endParaRPr sz="6600" dirty="0">
              <a:latin typeface="Arial Black" panose="020B0A04020102020204" pitchFamily="34" charset="0"/>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prstGeom prst="rect">
            <a:avLst/>
          </a:prstGeom>
        </p:spPr>
        <p:txBody>
          <a:bodyPr vert="horz" wrap="square" lIns="0" tIns="13970" rIns="0" bIns="0" rtlCol="0">
            <a:spAutoFit/>
          </a:bodyPr>
          <a:lstStyle/>
          <a:p>
            <a:pPr marL="286385">
              <a:lnSpc>
                <a:spcPct val="100000"/>
              </a:lnSpc>
              <a:spcBef>
                <a:spcPts val="110"/>
              </a:spcBef>
            </a:pPr>
            <a:r>
              <a:rPr spc="-10" dirty="0"/>
              <a:t>MODELLING</a:t>
            </a:r>
          </a:p>
        </p:txBody>
      </p:sp>
      <p:sp>
        <p:nvSpPr>
          <p:cNvPr id="5" name="object 5"/>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r>
              <a:rPr spc="-25" dirty="0"/>
              <a:t>9</a:t>
            </a:r>
          </a:p>
        </p:txBody>
      </p:sp>
      <p:pic>
        <p:nvPicPr>
          <p:cNvPr id="8" name="Picture 7">
            <a:extLst>
              <a:ext uri="{FF2B5EF4-FFF2-40B4-BE49-F238E27FC236}">
                <a16:creationId xmlns:a16="http://schemas.microsoft.com/office/drawing/2014/main" id="{3571C456-EA5A-0A88-77F5-58725A2EDB3E}"/>
              </a:ext>
            </a:extLst>
          </p:cNvPr>
          <p:cNvPicPr>
            <a:picLocks noChangeAspect="1"/>
          </p:cNvPicPr>
          <p:nvPr/>
        </p:nvPicPr>
        <p:blipFill>
          <a:blip r:embed="rId3"/>
          <a:stretch>
            <a:fillRect/>
          </a:stretch>
        </p:blipFill>
        <p:spPr>
          <a:xfrm>
            <a:off x="3429000" y="2476500"/>
            <a:ext cx="10668000" cy="594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051" y="9603434"/>
            <a:ext cx="1809750" cy="28575"/>
          </a:xfrm>
          <a:custGeom>
            <a:avLst/>
            <a:gdLst/>
            <a:ahLst/>
            <a:cxnLst/>
            <a:rect l="l" t="t" r="r" b="b"/>
            <a:pathLst>
              <a:path w="1809750" h="28575">
                <a:moveTo>
                  <a:pt x="1809750" y="0"/>
                </a:moveTo>
                <a:lnTo>
                  <a:pt x="0" y="0"/>
                </a:lnTo>
                <a:lnTo>
                  <a:pt x="0" y="28575"/>
                </a:lnTo>
                <a:lnTo>
                  <a:pt x="1809750" y="28575"/>
                </a:lnTo>
                <a:lnTo>
                  <a:pt x="1809750" y="0"/>
                </a:lnTo>
                <a:close/>
              </a:path>
            </a:pathLst>
          </a:custGeom>
          <a:solidFill>
            <a:srgbClr val="006FB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55386" rIns="0" bIns="0" rtlCol="0">
            <a:spAutoFit/>
          </a:bodyPr>
          <a:lstStyle/>
          <a:p>
            <a:pPr marL="309880">
              <a:lnSpc>
                <a:spcPct val="100000"/>
              </a:lnSpc>
              <a:spcBef>
                <a:spcPts val="105"/>
              </a:spcBef>
            </a:pPr>
            <a:r>
              <a:rPr spc="-10" dirty="0"/>
              <a:t>RESULTS</a:t>
            </a:r>
          </a:p>
        </p:txBody>
      </p:sp>
      <p:sp>
        <p:nvSpPr>
          <p:cNvPr id="5" name="object 5"/>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r>
              <a:rPr spc="-25" dirty="0"/>
              <a:t>10</a:t>
            </a:r>
          </a:p>
        </p:txBody>
      </p:sp>
      <p:sp>
        <p:nvSpPr>
          <p:cNvPr id="19" name="Rectangle 7">
            <a:extLst>
              <a:ext uri="{FF2B5EF4-FFF2-40B4-BE49-F238E27FC236}">
                <a16:creationId xmlns:a16="http://schemas.microsoft.com/office/drawing/2014/main" id="{4AD21882-3B37-A515-ED75-3617C365662E}"/>
              </a:ext>
            </a:extLst>
          </p:cNvPr>
          <p:cNvSpPr>
            <a:spLocks noChangeArrowheads="1"/>
          </p:cNvSpPr>
          <p:nvPr/>
        </p:nvSpPr>
        <p:spPr bwMode="auto">
          <a:xfrm>
            <a:off x="1371600" y="2552700"/>
            <a:ext cx="13030200" cy="4242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Extensive user testing and feedback validate the effectiveness and usability of our solution across diverse user  demographics and content genres.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Metrics such as accuracy, speed, and user satisfaction demonstrate the tangible benefits of adopting the YouTube Video Summarizer.</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Ongoing research and development efforts aim to further enhance the capabilities of our platform, ensuring continuous improvement and innovation.</a:t>
            </a: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3" name="object 3"/>
          <p:cNvSpPr/>
          <p:nvPr/>
        </p:nvSpPr>
        <p:spPr>
          <a:xfrm>
            <a:off x="29" y="6014931"/>
            <a:ext cx="671830" cy="4267835"/>
          </a:xfrm>
          <a:custGeom>
            <a:avLst/>
            <a:gdLst/>
            <a:ahLst/>
            <a:cxnLst/>
            <a:rect l="l" t="t" r="r" b="b"/>
            <a:pathLst>
              <a:path w="671830" h="4267834">
                <a:moveTo>
                  <a:pt x="671505" y="4267403"/>
                </a:moveTo>
                <a:lnTo>
                  <a:pt x="0" y="4267403"/>
                </a:lnTo>
                <a:lnTo>
                  <a:pt x="0" y="0"/>
                </a:lnTo>
                <a:lnTo>
                  <a:pt x="671505" y="4267403"/>
                </a:lnTo>
                <a:close/>
              </a:path>
            </a:pathLst>
          </a:custGeom>
          <a:solidFill>
            <a:srgbClr val="5ECBEF">
              <a:alpha val="69999"/>
            </a:srgbClr>
          </a:solidFill>
        </p:spPr>
        <p:txBody>
          <a:bodyPr wrap="square" lIns="0" tIns="0" rIns="0" bIns="0" rtlCol="0"/>
          <a:lstStyle/>
          <a:p>
            <a:endParaRPr/>
          </a:p>
        </p:txBody>
      </p:sp>
      <p:sp>
        <p:nvSpPr>
          <p:cNvPr id="4" name="object 4"/>
          <p:cNvSpPr/>
          <p:nvPr/>
        </p:nvSpPr>
        <p:spPr>
          <a:xfrm>
            <a:off x="29" y="6014931"/>
            <a:ext cx="671830" cy="4267835"/>
          </a:xfrm>
          <a:custGeom>
            <a:avLst/>
            <a:gdLst/>
            <a:ahLst/>
            <a:cxnLst/>
            <a:rect l="l" t="t" r="r" b="b"/>
            <a:pathLst>
              <a:path w="671830" h="4267834">
                <a:moveTo>
                  <a:pt x="671505" y="4267403"/>
                </a:moveTo>
                <a:lnTo>
                  <a:pt x="0" y="4267403"/>
                </a:lnTo>
                <a:lnTo>
                  <a:pt x="0" y="0"/>
                </a:lnTo>
                <a:lnTo>
                  <a:pt x="671505" y="4267403"/>
                </a:lnTo>
                <a:close/>
              </a:path>
            </a:pathLst>
          </a:custGeom>
          <a:solidFill>
            <a:srgbClr val="5ECBEF">
              <a:alpha val="69999"/>
            </a:srgbClr>
          </a:solidFill>
        </p:spPr>
        <p:txBody>
          <a:bodyPr wrap="square" lIns="0" tIns="0" rIns="0" bIns="0" rtlCol="0"/>
          <a:lstStyle/>
          <a:p>
            <a:endParaRPr/>
          </a:p>
        </p:txBody>
      </p:sp>
      <p:sp>
        <p:nvSpPr>
          <p:cNvPr id="5" name="object 5"/>
          <p:cNvSpPr/>
          <p:nvPr/>
        </p:nvSpPr>
        <p:spPr>
          <a:xfrm>
            <a:off x="11044225" y="671524"/>
            <a:ext cx="542925" cy="542925"/>
          </a:xfrm>
          <a:custGeom>
            <a:avLst/>
            <a:gdLst/>
            <a:ahLst/>
            <a:cxnLst/>
            <a:rect l="l" t="t" r="r" b="b"/>
            <a:pathLst>
              <a:path w="542925" h="542925">
                <a:moveTo>
                  <a:pt x="542925" y="271462"/>
                </a:moveTo>
                <a:lnTo>
                  <a:pt x="538556" y="222656"/>
                </a:lnTo>
                <a:lnTo>
                  <a:pt x="525945" y="176733"/>
                </a:lnTo>
                <a:lnTo>
                  <a:pt x="505866" y="134442"/>
                </a:lnTo>
                <a:lnTo>
                  <a:pt x="479082" y="96558"/>
                </a:lnTo>
                <a:lnTo>
                  <a:pt x="446366" y="63842"/>
                </a:lnTo>
                <a:lnTo>
                  <a:pt x="408482" y="37058"/>
                </a:lnTo>
                <a:lnTo>
                  <a:pt x="366191" y="16979"/>
                </a:lnTo>
                <a:lnTo>
                  <a:pt x="320268" y="4368"/>
                </a:lnTo>
                <a:lnTo>
                  <a:pt x="271462" y="0"/>
                </a:lnTo>
                <a:lnTo>
                  <a:pt x="222669" y="4368"/>
                </a:lnTo>
                <a:lnTo>
                  <a:pt x="176745" y="16979"/>
                </a:lnTo>
                <a:lnTo>
                  <a:pt x="134454" y="37058"/>
                </a:lnTo>
                <a:lnTo>
                  <a:pt x="96570" y="63842"/>
                </a:lnTo>
                <a:lnTo>
                  <a:pt x="63855" y="96558"/>
                </a:lnTo>
                <a:lnTo>
                  <a:pt x="37071" y="134442"/>
                </a:lnTo>
                <a:lnTo>
                  <a:pt x="16992" y="176733"/>
                </a:lnTo>
                <a:lnTo>
                  <a:pt x="4381" y="222656"/>
                </a:lnTo>
                <a:lnTo>
                  <a:pt x="0" y="271462"/>
                </a:lnTo>
                <a:lnTo>
                  <a:pt x="4381" y="320255"/>
                </a:lnTo>
                <a:lnTo>
                  <a:pt x="16992" y="366179"/>
                </a:lnTo>
                <a:lnTo>
                  <a:pt x="37071" y="408470"/>
                </a:lnTo>
                <a:lnTo>
                  <a:pt x="63855" y="446354"/>
                </a:lnTo>
                <a:lnTo>
                  <a:pt x="96570" y="479069"/>
                </a:lnTo>
                <a:lnTo>
                  <a:pt x="134454" y="505853"/>
                </a:lnTo>
                <a:lnTo>
                  <a:pt x="176745" y="525932"/>
                </a:lnTo>
                <a:lnTo>
                  <a:pt x="222669" y="538543"/>
                </a:lnTo>
                <a:lnTo>
                  <a:pt x="271462" y="542925"/>
                </a:lnTo>
                <a:lnTo>
                  <a:pt x="320268" y="538543"/>
                </a:lnTo>
                <a:lnTo>
                  <a:pt x="366191" y="525932"/>
                </a:lnTo>
                <a:lnTo>
                  <a:pt x="408482" y="505853"/>
                </a:lnTo>
                <a:lnTo>
                  <a:pt x="446366" y="479069"/>
                </a:lnTo>
                <a:lnTo>
                  <a:pt x="479082" y="446354"/>
                </a:lnTo>
                <a:lnTo>
                  <a:pt x="505866" y="408470"/>
                </a:lnTo>
                <a:lnTo>
                  <a:pt x="525945" y="366179"/>
                </a:lnTo>
                <a:lnTo>
                  <a:pt x="538556" y="320255"/>
                </a:lnTo>
                <a:lnTo>
                  <a:pt x="542925" y="271462"/>
                </a:lnTo>
                <a:close/>
              </a:path>
            </a:pathLst>
          </a:custGeom>
          <a:solidFill>
            <a:srgbClr val="EBEBEB"/>
          </a:solidFill>
        </p:spPr>
        <p:txBody>
          <a:bodyPr wrap="square" lIns="0" tIns="0" rIns="0" bIns="0" rtlCol="0"/>
          <a:lstStyle/>
          <a:p>
            <a:endParaRPr/>
          </a:p>
        </p:txBody>
      </p:sp>
      <p:grpSp>
        <p:nvGrpSpPr>
          <p:cNvPr id="6" name="object 6"/>
          <p:cNvGrpSpPr/>
          <p:nvPr/>
        </p:nvGrpSpPr>
        <p:grpSpPr>
          <a:xfrm>
            <a:off x="11165746" y="0"/>
            <a:ext cx="7129780" cy="10294620"/>
            <a:chOff x="11165746" y="0"/>
            <a:chExt cx="7129780" cy="10294620"/>
          </a:xfrm>
        </p:grpSpPr>
        <p:sp>
          <p:nvSpPr>
            <p:cNvPr id="7" name="object 7"/>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8" name="object 8"/>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9" name="object 9"/>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10" name="object 10"/>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1" name="object 11"/>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2" name="object 12"/>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3" name="object 13"/>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4" name="object 14"/>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15" name="object 15"/>
            <p:cNvSpPr/>
            <p:nvPr/>
          </p:nvSpPr>
          <p:spPr>
            <a:xfrm>
              <a:off x="16515689" y="8415312"/>
              <a:ext cx="971550" cy="971550"/>
            </a:xfrm>
            <a:custGeom>
              <a:avLst/>
              <a:gdLst/>
              <a:ahLst/>
              <a:cxnLst/>
              <a:rect l="l" t="t" r="r" b="b"/>
              <a:pathLst>
                <a:path w="971550" h="971550">
                  <a:moveTo>
                    <a:pt x="971423" y="485775"/>
                  </a:moveTo>
                  <a:lnTo>
                    <a:pt x="969200" y="439000"/>
                  </a:lnTo>
                  <a:lnTo>
                    <a:pt x="962672" y="393484"/>
                  </a:lnTo>
                  <a:lnTo>
                    <a:pt x="952017" y="349427"/>
                  </a:lnTo>
                  <a:lnTo>
                    <a:pt x="937475" y="307022"/>
                  </a:lnTo>
                  <a:lnTo>
                    <a:pt x="919226" y="266496"/>
                  </a:lnTo>
                  <a:lnTo>
                    <a:pt x="897470" y="228041"/>
                  </a:lnTo>
                  <a:lnTo>
                    <a:pt x="872439" y="191858"/>
                  </a:lnTo>
                  <a:lnTo>
                    <a:pt x="844308" y="158165"/>
                  </a:lnTo>
                  <a:lnTo>
                    <a:pt x="813282" y="127139"/>
                  </a:lnTo>
                  <a:lnTo>
                    <a:pt x="779589" y="99009"/>
                  </a:lnTo>
                  <a:lnTo>
                    <a:pt x="743407" y="73964"/>
                  </a:lnTo>
                  <a:lnTo>
                    <a:pt x="704964" y="52209"/>
                  </a:lnTo>
                  <a:lnTo>
                    <a:pt x="664438" y="33959"/>
                  </a:lnTo>
                  <a:lnTo>
                    <a:pt x="622046" y="19405"/>
                  </a:lnTo>
                  <a:lnTo>
                    <a:pt x="578002" y="8763"/>
                  </a:lnTo>
                  <a:lnTo>
                    <a:pt x="532485" y="2222"/>
                  </a:lnTo>
                  <a:lnTo>
                    <a:pt x="485711" y="0"/>
                  </a:lnTo>
                  <a:lnTo>
                    <a:pt x="438950" y="2222"/>
                  </a:lnTo>
                  <a:lnTo>
                    <a:pt x="393433" y="8763"/>
                  </a:lnTo>
                  <a:lnTo>
                    <a:pt x="349389" y="19405"/>
                  </a:lnTo>
                  <a:lnTo>
                    <a:pt x="306997" y="33959"/>
                  </a:lnTo>
                  <a:lnTo>
                    <a:pt x="266471" y="52209"/>
                  </a:lnTo>
                  <a:lnTo>
                    <a:pt x="228015" y="73964"/>
                  </a:lnTo>
                  <a:lnTo>
                    <a:pt x="191846" y="99009"/>
                  </a:lnTo>
                  <a:lnTo>
                    <a:pt x="158140" y="127139"/>
                  </a:lnTo>
                  <a:lnTo>
                    <a:pt x="127127" y="158165"/>
                  </a:lnTo>
                  <a:lnTo>
                    <a:pt x="98996" y="191858"/>
                  </a:lnTo>
                  <a:lnTo>
                    <a:pt x="73952" y="228041"/>
                  </a:lnTo>
                  <a:lnTo>
                    <a:pt x="52209" y="266496"/>
                  </a:lnTo>
                  <a:lnTo>
                    <a:pt x="33959" y="307022"/>
                  </a:lnTo>
                  <a:lnTo>
                    <a:pt x="19405" y="349427"/>
                  </a:lnTo>
                  <a:lnTo>
                    <a:pt x="8763" y="393484"/>
                  </a:lnTo>
                  <a:lnTo>
                    <a:pt x="2235" y="439000"/>
                  </a:lnTo>
                  <a:lnTo>
                    <a:pt x="0" y="485775"/>
                  </a:lnTo>
                  <a:lnTo>
                    <a:pt x="2235" y="532549"/>
                  </a:lnTo>
                  <a:lnTo>
                    <a:pt x="8763" y="578065"/>
                  </a:lnTo>
                  <a:lnTo>
                    <a:pt x="19405" y="622122"/>
                  </a:lnTo>
                  <a:lnTo>
                    <a:pt x="33959" y="664514"/>
                  </a:lnTo>
                  <a:lnTo>
                    <a:pt x="52209" y="705040"/>
                  </a:lnTo>
                  <a:lnTo>
                    <a:pt x="73952" y="743496"/>
                  </a:lnTo>
                  <a:lnTo>
                    <a:pt x="98996" y="779678"/>
                  </a:lnTo>
                  <a:lnTo>
                    <a:pt x="127127" y="813384"/>
                  </a:lnTo>
                  <a:lnTo>
                    <a:pt x="158140" y="844397"/>
                  </a:lnTo>
                  <a:lnTo>
                    <a:pt x="191846" y="872540"/>
                  </a:lnTo>
                  <a:lnTo>
                    <a:pt x="228015" y="897585"/>
                  </a:lnTo>
                  <a:lnTo>
                    <a:pt x="266471" y="919327"/>
                  </a:lnTo>
                  <a:lnTo>
                    <a:pt x="306997" y="937577"/>
                  </a:lnTo>
                  <a:lnTo>
                    <a:pt x="349389" y="952131"/>
                  </a:lnTo>
                  <a:lnTo>
                    <a:pt x="393433" y="962787"/>
                  </a:lnTo>
                  <a:lnTo>
                    <a:pt x="438950" y="969314"/>
                  </a:lnTo>
                  <a:lnTo>
                    <a:pt x="485711" y="971537"/>
                  </a:lnTo>
                  <a:lnTo>
                    <a:pt x="532485" y="969314"/>
                  </a:lnTo>
                  <a:lnTo>
                    <a:pt x="578002" y="962787"/>
                  </a:lnTo>
                  <a:lnTo>
                    <a:pt x="622046" y="952131"/>
                  </a:lnTo>
                  <a:lnTo>
                    <a:pt x="664438" y="937577"/>
                  </a:lnTo>
                  <a:lnTo>
                    <a:pt x="704964" y="919327"/>
                  </a:lnTo>
                  <a:lnTo>
                    <a:pt x="743407" y="897585"/>
                  </a:lnTo>
                  <a:lnTo>
                    <a:pt x="779589" y="872540"/>
                  </a:lnTo>
                  <a:lnTo>
                    <a:pt x="813282" y="844397"/>
                  </a:lnTo>
                  <a:lnTo>
                    <a:pt x="844308" y="813384"/>
                  </a:lnTo>
                  <a:lnTo>
                    <a:pt x="872439" y="779678"/>
                  </a:lnTo>
                  <a:lnTo>
                    <a:pt x="897470" y="743496"/>
                  </a:lnTo>
                  <a:lnTo>
                    <a:pt x="919226" y="705040"/>
                  </a:lnTo>
                  <a:lnTo>
                    <a:pt x="937475" y="664514"/>
                  </a:lnTo>
                  <a:lnTo>
                    <a:pt x="952017" y="622122"/>
                  </a:lnTo>
                  <a:lnTo>
                    <a:pt x="962672" y="578065"/>
                  </a:lnTo>
                  <a:lnTo>
                    <a:pt x="969200" y="532549"/>
                  </a:lnTo>
                  <a:lnTo>
                    <a:pt x="971423" y="485775"/>
                  </a:lnTo>
                  <a:close/>
                </a:path>
              </a:pathLst>
            </a:custGeom>
            <a:solidFill>
              <a:srgbClr val="2E82C2"/>
            </a:solidFill>
          </p:spPr>
          <p:txBody>
            <a:bodyPr wrap="square" lIns="0" tIns="0" rIns="0" bIns="0" rtlCol="0"/>
            <a:lstStyle/>
            <a:p>
              <a:endParaRPr/>
            </a:p>
          </p:txBody>
        </p:sp>
        <p:sp>
          <p:nvSpPr>
            <p:cNvPr id="16" name="object 16"/>
            <p:cNvSpPr/>
            <p:nvPr/>
          </p:nvSpPr>
          <p:spPr>
            <a:xfrm>
              <a:off x="16029978" y="9201124"/>
              <a:ext cx="371475" cy="371475"/>
            </a:xfrm>
            <a:custGeom>
              <a:avLst/>
              <a:gdLst/>
              <a:ahLst/>
              <a:cxnLst/>
              <a:rect l="l" t="t" r="r" b="b"/>
              <a:pathLst>
                <a:path w="371475" h="371475">
                  <a:moveTo>
                    <a:pt x="371436" y="185724"/>
                  </a:moveTo>
                  <a:lnTo>
                    <a:pt x="364794" y="136385"/>
                  </a:lnTo>
                  <a:lnTo>
                    <a:pt x="346049" y="92024"/>
                  </a:lnTo>
                  <a:lnTo>
                    <a:pt x="317004" y="54432"/>
                  </a:lnTo>
                  <a:lnTo>
                    <a:pt x="279412" y="25374"/>
                  </a:lnTo>
                  <a:lnTo>
                    <a:pt x="235051" y="6629"/>
                  </a:lnTo>
                  <a:lnTo>
                    <a:pt x="185712" y="0"/>
                  </a:lnTo>
                  <a:lnTo>
                    <a:pt x="136385" y="6629"/>
                  </a:lnTo>
                  <a:lnTo>
                    <a:pt x="92024" y="25374"/>
                  </a:lnTo>
                  <a:lnTo>
                    <a:pt x="54432" y="54432"/>
                  </a:lnTo>
                  <a:lnTo>
                    <a:pt x="25374" y="92024"/>
                  </a:lnTo>
                  <a:lnTo>
                    <a:pt x="6642" y="136385"/>
                  </a:lnTo>
                  <a:lnTo>
                    <a:pt x="0" y="185724"/>
                  </a:lnTo>
                  <a:lnTo>
                    <a:pt x="6642" y="235077"/>
                  </a:lnTo>
                  <a:lnTo>
                    <a:pt x="25374" y="279438"/>
                  </a:lnTo>
                  <a:lnTo>
                    <a:pt x="54432" y="317030"/>
                  </a:lnTo>
                  <a:lnTo>
                    <a:pt x="92024" y="346087"/>
                  </a:lnTo>
                  <a:lnTo>
                    <a:pt x="136385" y="364820"/>
                  </a:lnTo>
                  <a:lnTo>
                    <a:pt x="185712" y="371462"/>
                  </a:lnTo>
                  <a:lnTo>
                    <a:pt x="235051" y="364820"/>
                  </a:lnTo>
                  <a:lnTo>
                    <a:pt x="279412" y="346087"/>
                  </a:lnTo>
                  <a:lnTo>
                    <a:pt x="317004" y="317030"/>
                  </a:lnTo>
                  <a:lnTo>
                    <a:pt x="346049" y="279438"/>
                  </a:lnTo>
                  <a:lnTo>
                    <a:pt x="364794" y="235077"/>
                  </a:lnTo>
                  <a:lnTo>
                    <a:pt x="371436" y="185724"/>
                  </a:lnTo>
                  <a:close/>
                </a:path>
              </a:pathLst>
            </a:custGeom>
            <a:solidFill>
              <a:srgbClr val="2E946A"/>
            </a:solidFill>
          </p:spPr>
          <p:txBody>
            <a:bodyPr wrap="square" lIns="0" tIns="0" rIns="0" bIns="0" rtlCol="0"/>
            <a:lstStyle/>
            <a:p>
              <a:endParaRPr/>
            </a:p>
          </p:txBody>
        </p:sp>
      </p:grpSp>
      <p:pic>
        <p:nvPicPr>
          <p:cNvPr id="17" name="object 17"/>
          <p:cNvPicPr/>
          <p:nvPr/>
        </p:nvPicPr>
        <p:blipFill>
          <a:blip r:embed="rId2" cstate="print"/>
          <a:stretch>
            <a:fillRect/>
          </a:stretch>
        </p:blipFill>
        <p:spPr>
          <a:xfrm>
            <a:off x="71437" y="5729287"/>
            <a:ext cx="2600324" cy="4514849"/>
          </a:xfrm>
          <a:prstGeom prst="rect">
            <a:avLst/>
          </a:prstGeom>
        </p:spPr>
      </p:pic>
      <p:sp>
        <p:nvSpPr>
          <p:cNvPr id="18" name="object 18"/>
          <p:cNvSpPr txBox="1"/>
          <p:nvPr/>
        </p:nvSpPr>
        <p:spPr>
          <a:xfrm>
            <a:off x="2754530" y="9688125"/>
            <a:ext cx="2521585" cy="282575"/>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19" name="object 19"/>
          <p:cNvSpPr txBox="1"/>
          <p:nvPr/>
        </p:nvSpPr>
        <p:spPr>
          <a:xfrm>
            <a:off x="17074577" y="9688125"/>
            <a:ext cx="137795" cy="282575"/>
          </a:xfrm>
          <a:prstGeom prst="rect">
            <a:avLst/>
          </a:prstGeom>
        </p:spPr>
        <p:txBody>
          <a:bodyPr vert="horz" wrap="square" lIns="0" tIns="17145" rIns="0" bIns="0" rtlCol="0">
            <a:spAutoFit/>
          </a:bodyPr>
          <a:lstStyle/>
          <a:p>
            <a:pPr marL="12700">
              <a:lnSpc>
                <a:spcPct val="100000"/>
              </a:lnSpc>
              <a:spcBef>
                <a:spcPts val="135"/>
              </a:spcBef>
            </a:pPr>
            <a:r>
              <a:rPr sz="1650" spc="-50" dirty="0">
                <a:solidFill>
                  <a:srgbClr val="2E946A"/>
                </a:solidFill>
                <a:latin typeface="Trebuchet MS"/>
                <a:cs typeface="Trebuchet MS"/>
              </a:rPr>
              <a:t>3</a:t>
            </a:r>
            <a:endParaRPr sz="1650">
              <a:latin typeface="Trebuchet MS"/>
              <a:cs typeface="Trebuchet MS"/>
            </a:endParaRPr>
          </a:p>
        </p:txBody>
      </p:sp>
      <p:sp>
        <p:nvSpPr>
          <p:cNvPr id="20" name="object 20"/>
          <p:cNvSpPr txBox="1">
            <a:spLocks noGrp="1"/>
          </p:cNvSpPr>
          <p:nvPr>
            <p:ph type="title"/>
          </p:nvPr>
        </p:nvSpPr>
        <p:spPr>
          <a:prstGeom prst="rect">
            <a:avLst/>
          </a:prstGeom>
        </p:spPr>
        <p:txBody>
          <a:bodyPr vert="horz" wrap="square" lIns="0" tIns="245297" rIns="0" bIns="0" rtlCol="0">
            <a:spAutoFit/>
          </a:bodyPr>
          <a:lstStyle/>
          <a:p>
            <a:pPr marL="286385">
              <a:lnSpc>
                <a:spcPct val="100000"/>
              </a:lnSpc>
              <a:spcBef>
                <a:spcPts val="105"/>
              </a:spcBef>
            </a:pPr>
            <a:r>
              <a:rPr spc="-10" dirty="0"/>
              <a:t>AGENDA</a:t>
            </a:r>
          </a:p>
        </p:txBody>
      </p:sp>
      <p:pic>
        <p:nvPicPr>
          <p:cNvPr id="21" name="object 21"/>
          <p:cNvPicPr/>
          <p:nvPr/>
        </p:nvPicPr>
        <p:blipFill>
          <a:blip r:embed="rId3" cstate="print"/>
          <a:stretch>
            <a:fillRect/>
          </a:stretch>
        </p:blipFill>
        <p:spPr>
          <a:xfrm>
            <a:off x="4274219" y="2778477"/>
            <a:ext cx="161924" cy="161924"/>
          </a:xfrm>
          <a:prstGeom prst="rect">
            <a:avLst/>
          </a:prstGeom>
        </p:spPr>
      </p:pic>
      <p:pic>
        <p:nvPicPr>
          <p:cNvPr id="22" name="object 22"/>
          <p:cNvPicPr/>
          <p:nvPr/>
        </p:nvPicPr>
        <p:blipFill>
          <a:blip r:embed="rId3" cstate="print"/>
          <a:stretch>
            <a:fillRect/>
          </a:stretch>
        </p:blipFill>
        <p:spPr>
          <a:xfrm>
            <a:off x="4274219" y="3483328"/>
            <a:ext cx="161924" cy="161924"/>
          </a:xfrm>
          <a:prstGeom prst="rect">
            <a:avLst/>
          </a:prstGeom>
        </p:spPr>
      </p:pic>
      <p:pic>
        <p:nvPicPr>
          <p:cNvPr id="23" name="object 23"/>
          <p:cNvPicPr/>
          <p:nvPr/>
        </p:nvPicPr>
        <p:blipFill>
          <a:blip r:embed="rId3" cstate="print"/>
          <a:stretch>
            <a:fillRect/>
          </a:stretch>
        </p:blipFill>
        <p:spPr>
          <a:xfrm>
            <a:off x="4274219" y="4188177"/>
            <a:ext cx="161924" cy="161924"/>
          </a:xfrm>
          <a:prstGeom prst="rect">
            <a:avLst/>
          </a:prstGeom>
        </p:spPr>
      </p:pic>
      <p:pic>
        <p:nvPicPr>
          <p:cNvPr id="24" name="object 24"/>
          <p:cNvPicPr/>
          <p:nvPr/>
        </p:nvPicPr>
        <p:blipFill>
          <a:blip r:embed="rId3" cstate="print"/>
          <a:stretch>
            <a:fillRect/>
          </a:stretch>
        </p:blipFill>
        <p:spPr>
          <a:xfrm>
            <a:off x="4274219" y="4893027"/>
            <a:ext cx="161924" cy="161924"/>
          </a:xfrm>
          <a:prstGeom prst="rect">
            <a:avLst/>
          </a:prstGeom>
        </p:spPr>
      </p:pic>
      <p:pic>
        <p:nvPicPr>
          <p:cNvPr id="25" name="object 25"/>
          <p:cNvPicPr/>
          <p:nvPr/>
        </p:nvPicPr>
        <p:blipFill>
          <a:blip r:embed="rId3" cstate="print"/>
          <a:stretch>
            <a:fillRect/>
          </a:stretch>
        </p:blipFill>
        <p:spPr>
          <a:xfrm>
            <a:off x="4274219" y="5597877"/>
            <a:ext cx="161924" cy="161924"/>
          </a:xfrm>
          <a:prstGeom prst="rect">
            <a:avLst/>
          </a:prstGeom>
        </p:spPr>
      </p:pic>
      <p:pic>
        <p:nvPicPr>
          <p:cNvPr id="26" name="object 26"/>
          <p:cNvPicPr/>
          <p:nvPr/>
        </p:nvPicPr>
        <p:blipFill>
          <a:blip r:embed="rId3" cstate="print"/>
          <a:stretch>
            <a:fillRect/>
          </a:stretch>
        </p:blipFill>
        <p:spPr>
          <a:xfrm>
            <a:off x="4274219" y="6302727"/>
            <a:ext cx="161924" cy="161924"/>
          </a:xfrm>
          <a:prstGeom prst="rect">
            <a:avLst/>
          </a:prstGeom>
        </p:spPr>
      </p:pic>
      <p:pic>
        <p:nvPicPr>
          <p:cNvPr id="27" name="object 27"/>
          <p:cNvPicPr/>
          <p:nvPr/>
        </p:nvPicPr>
        <p:blipFill>
          <a:blip r:embed="rId3" cstate="print"/>
          <a:stretch>
            <a:fillRect/>
          </a:stretch>
        </p:blipFill>
        <p:spPr>
          <a:xfrm>
            <a:off x="4274219" y="7007577"/>
            <a:ext cx="161924" cy="161924"/>
          </a:xfrm>
          <a:prstGeom prst="rect">
            <a:avLst/>
          </a:prstGeom>
        </p:spPr>
      </p:pic>
      <p:sp>
        <p:nvSpPr>
          <p:cNvPr id="28" name="object 28"/>
          <p:cNvSpPr txBox="1"/>
          <p:nvPr/>
        </p:nvSpPr>
        <p:spPr>
          <a:xfrm>
            <a:off x="4642222" y="2400989"/>
            <a:ext cx="7876540" cy="4959350"/>
          </a:xfrm>
          <a:prstGeom prst="rect">
            <a:avLst/>
          </a:prstGeom>
        </p:spPr>
        <p:txBody>
          <a:bodyPr vert="horz" wrap="square" lIns="0" tIns="12065" rIns="0" bIns="0" rtlCol="0">
            <a:spAutoFit/>
          </a:bodyPr>
          <a:lstStyle/>
          <a:p>
            <a:pPr marL="12700" marR="3248660">
              <a:lnSpc>
                <a:spcPct val="115599"/>
              </a:lnSpc>
              <a:spcBef>
                <a:spcPts val="95"/>
              </a:spcBef>
            </a:pPr>
            <a:r>
              <a:rPr sz="4000" b="1" dirty="0">
                <a:latin typeface="Times New Roman" panose="02020603050405020304" pitchFamily="18" charset="0"/>
                <a:cs typeface="Times New Roman" panose="02020603050405020304" pitchFamily="18" charset="0"/>
              </a:rPr>
              <a:t>Problem </a:t>
            </a:r>
            <a:r>
              <a:rPr sz="4000" b="1" spc="-10" dirty="0">
                <a:latin typeface="Times New Roman" panose="02020603050405020304" pitchFamily="18" charset="0"/>
                <a:cs typeface="Times New Roman" panose="02020603050405020304" pitchFamily="18" charset="0"/>
              </a:rPr>
              <a:t>Statement </a:t>
            </a:r>
            <a:r>
              <a:rPr sz="4000" b="1" dirty="0">
                <a:latin typeface="Times New Roman" panose="02020603050405020304" pitchFamily="18" charset="0"/>
                <a:cs typeface="Times New Roman" panose="02020603050405020304" pitchFamily="18" charset="0"/>
              </a:rPr>
              <a:t>Project </a:t>
            </a:r>
            <a:r>
              <a:rPr sz="4000" b="1"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a:p>
            <a:pPr marL="12700">
              <a:lnSpc>
                <a:spcPct val="100000"/>
              </a:lnSpc>
              <a:spcBef>
                <a:spcPts val="750"/>
              </a:spcBef>
            </a:pPr>
            <a:r>
              <a:rPr sz="4000" b="1" dirty="0">
                <a:latin typeface="Times New Roman" panose="02020603050405020304" pitchFamily="18" charset="0"/>
                <a:cs typeface="Times New Roman" panose="02020603050405020304" pitchFamily="18" charset="0"/>
              </a:rPr>
              <a:t>Who are</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the</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end</a:t>
            </a:r>
            <a:r>
              <a:rPr sz="4000" b="1" spc="1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a:p>
            <a:pPr marL="12700" marR="5080">
              <a:lnSpc>
                <a:spcPct val="115599"/>
              </a:lnSpc>
              <a:spcBef>
                <a:spcPts val="5"/>
              </a:spcBef>
            </a:pPr>
            <a:r>
              <a:rPr sz="4000" b="1" dirty="0">
                <a:latin typeface="Times New Roman" panose="02020603050405020304" pitchFamily="18" charset="0"/>
                <a:cs typeface="Times New Roman" panose="02020603050405020304" pitchFamily="18" charset="0"/>
              </a:rPr>
              <a:t>Solution and</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its</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value</a:t>
            </a:r>
            <a:r>
              <a:rPr sz="4000" b="1" spc="1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propostion Solution</a:t>
            </a:r>
            <a:endParaRPr sz="4000" dirty="0">
              <a:latin typeface="Times New Roman" panose="02020603050405020304" pitchFamily="18" charset="0"/>
              <a:cs typeface="Times New Roman" panose="02020603050405020304" pitchFamily="18" charset="0"/>
            </a:endParaRPr>
          </a:p>
          <a:p>
            <a:pPr marL="12700" marR="5585460">
              <a:lnSpc>
                <a:spcPct val="115599"/>
              </a:lnSpc>
            </a:pPr>
            <a:r>
              <a:rPr sz="4000" b="1" spc="-10" dirty="0">
                <a:latin typeface="Times New Roman" panose="02020603050405020304" pitchFamily="18" charset="0"/>
                <a:cs typeface="Times New Roman" panose="02020603050405020304" pitchFamily="18" charset="0"/>
              </a:rPr>
              <a:t>Modelling Results</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3" name="object 3"/>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4" name="object 4"/>
          <p:cNvSpPr/>
          <p:nvPr/>
        </p:nvSpPr>
        <p:spPr>
          <a:xfrm>
            <a:off x="10671023" y="1529638"/>
            <a:ext cx="504825" cy="514350"/>
          </a:xfrm>
          <a:custGeom>
            <a:avLst/>
            <a:gdLst/>
            <a:ahLst/>
            <a:cxnLst/>
            <a:rect l="l" t="t" r="r" b="b"/>
            <a:pathLst>
              <a:path w="504825" h="514350">
                <a:moveTo>
                  <a:pt x="504825" y="514349"/>
                </a:moveTo>
                <a:lnTo>
                  <a:pt x="0" y="514349"/>
                </a:lnTo>
                <a:lnTo>
                  <a:pt x="0" y="0"/>
                </a:lnTo>
                <a:lnTo>
                  <a:pt x="504825" y="0"/>
                </a:lnTo>
                <a:lnTo>
                  <a:pt x="504825" y="514349"/>
                </a:lnTo>
                <a:close/>
              </a:path>
            </a:pathLst>
          </a:custGeom>
          <a:solidFill>
            <a:srgbClr val="2E82C2"/>
          </a:solidFill>
        </p:spPr>
        <p:txBody>
          <a:bodyPr wrap="square" lIns="0" tIns="0" rIns="0" bIns="0" rtlCol="0"/>
          <a:lstStyle/>
          <a:p>
            <a:endParaRPr/>
          </a:p>
        </p:txBody>
      </p:sp>
      <p:grpSp>
        <p:nvGrpSpPr>
          <p:cNvPr id="5" name="object 5"/>
          <p:cNvGrpSpPr/>
          <p:nvPr/>
        </p:nvGrpSpPr>
        <p:grpSpPr>
          <a:xfrm>
            <a:off x="11165746" y="0"/>
            <a:ext cx="7129780" cy="10294620"/>
            <a:chOff x="11165746" y="0"/>
            <a:chExt cx="7129780" cy="10294620"/>
          </a:xfrm>
        </p:grpSpPr>
        <p:sp>
          <p:nvSpPr>
            <p:cNvPr id="6" name="object 6"/>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7" name="object 7"/>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8" name="object 8"/>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9" name="object 9"/>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0" name="object 10"/>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1" name="object 11"/>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2" name="object 12"/>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3" name="object 13"/>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14" name="object 14"/>
            <p:cNvSpPr/>
            <p:nvPr/>
          </p:nvSpPr>
          <p:spPr>
            <a:xfrm>
              <a:off x="14029998" y="8043833"/>
              <a:ext cx="685800" cy="685800"/>
            </a:xfrm>
            <a:custGeom>
              <a:avLst/>
              <a:gdLst/>
              <a:ahLst/>
              <a:cxnLst/>
              <a:rect l="l" t="t" r="r" b="b"/>
              <a:pathLst>
                <a:path w="685800" h="685800">
                  <a:moveTo>
                    <a:pt x="685710" y="685794"/>
                  </a:moveTo>
                  <a:lnTo>
                    <a:pt x="0" y="685794"/>
                  </a:lnTo>
                  <a:lnTo>
                    <a:pt x="0" y="0"/>
                  </a:lnTo>
                  <a:lnTo>
                    <a:pt x="685710" y="0"/>
                  </a:lnTo>
                  <a:lnTo>
                    <a:pt x="685710" y="685794"/>
                  </a:lnTo>
                  <a:close/>
                </a:path>
              </a:pathLst>
            </a:custGeom>
            <a:solidFill>
              <a:srgbClr val="41B050"/>
            </a:solidFill>
          </p:spPr>
          <p:txBody>
            <a:bodyPr wrap="square" lIns="0" tIns="0" rIns="0" bIns="0" rtlCol="0"/>
            <a:lstStyle/>
            <a:p>
              <a:endParaRPr/>
            </a:p>
          </p:txBody>
        </p:sp>
        <p:sp>
          <p:nvSpPr>
            <p:cNvPr id="15" name="object 15"/>
            <p:cNvSpPr/>
            <p:nvPr/>
          </p:nvSpPr>
          <p:spPr>
            <a:xfrm>
              <a:off x="14029998" y="8843927"/>
              <a:ext cx="271780" cy="271780"/>
            </a:xfrm>
            <a:custGeom>
              <a:avLst/>
              <a:gdLst/>
              <a:ahLst/>
              <a:cxnLst/>
              <a:rect l="l" t="t" r="r" b="b"/>
              <a:pathLst>
                <a:path w="271780" h="271779">
                  <a:moveTo>
                    <a:pt x="271427" y="271460"/>
                  </a:moveTo>
                  <a:lnTo>
                    <a:pt x="0" y="271460"/>
                  </a:lnTo>
                  <a:lnTo>
                    <a:pt x="0" y="0"/>
                  </a:lnTo>
                  <a:lnTo>
                    <a:pt x="271427" y="0"/>
                  </a:lnTo>
                  <a:lnTo>
                    <a:pt x="271427" y="271460"/>
                  </a:lnTo>
                  <a:close/>
                </a:path>
              </a:pathLst>
            </a:custGeom>
            <a:solidFill>
              <a:srgbClr val="2E946A"/>
            </a:solidFill>
          </p:spPr>
          <p:txBody>
            <a:bodyPr wrap="square" lIns="0" tIns="0" rIns="0" bIns="0" rtlCol="0"/>
            <a:lstStyle/>
            <a:p>
              <a:endParaRPr/>
            </a:p>
          </p:txBody>
        </p:sp>
        <p:pic>
          <p:nvPicPr>
            <p:cNvPr id="16" name="object 16"/>
            <p:cNvPicPr/>
            <p:nvPr/>
          </p:nvPicPr>
          <p:blipFill>
            <a:blip r:embed="rId2" cstate="print"/>
            <a:stretch>
              <a:fillRect/>
            </a:stretch>
          </p:blipFill>
          <p:spPr>
            <a:xfrm>
              <a:off x="11987211" y="4400550"/>
              <a:ext cx="4143374" cy="4886324"/>
            </a:xfrm>
            <a:prstGeom prst="rect">
              <a:avLst/>
            </a:prstGeom>
          </p:spPr>
        </p:pic>
      </p:grpSp>
      <p:pic>
        <p:nvPicPr>
          <p:cNvPr id="17" name="object 17"/>
          <p:cNvPicPr/>
          <p:nvPr/>
        </p:nvPicPr>
        <p:blipFill>
          <a:blip r:embed="rId3" cstate="print"/>
          <a:stretch>
            <a:fillRect/>
          </a:stretch>
        </p:blipFill>
        <p:spPr>
          <a:xfrm>
            <a:off x="2502513" y="9701212"/>
            <a:ext cx="114469" cy="270933"/>
          </a:xfrm>
          <a:prstGeom prst="rect">
            <a:avLst/>
          </a:prstGeom>
        </p:spPr>
      </p:pic>
      <p:sp>
        <p:nvSpPr>
          <p:cNvPr id="18" name="object 18"/>
          <p:cNvSpPr txBox="1">
            <a:spLocks noGrp="1"/>
          </p:cNvSpPr>
          <p:nvPr>
            <p:ph type="title"/>
          </p:nvPr>
        </p:nvSpPr>
        <p:spPr>
          <a:prstGeom prst="rect">
            <a:avLst/>
          </a:prstGeom>
        </p:spPr>
        <p:txBody>
          <a:bodyPr vert="horz" wrap="square" lIns="0" tIns="463057" rIns="0" bIns="0" rtlCol="0">
            <a:spAutoFit/>
          </a:bodyPr>
          <a:lstStyle/>
          <a:p>
            <a:pPr marL="427990">
              <a:lnSpc>
                <a:spcPct val="100000"/>
              </a:lnSpc>
              <a:spcBef>
                <a:spcPts val="120"/>
              </a:spcBef>
            </a:pPr>
            <a:r>
              <a:rPr sz="6400" dirty="0"/>
              <a:t>PROBLEM</a:t>
            </a:r>
            <a:r>
              <a:rPr sz="6400" spc="-30" dirty="0"/>
              <a:t> </a:t>
            </a:r>
            <a:r>
              <a:rPr sz="6400" spc="-10" dirty="0"/>
              <a:t>STATEMENT</a:t>
            </a:r>
            <a:endParaRPr sz="6400" dirty="0"/>
          </a:p>
        </p:txBody>
      </p:sp>
      <p:pic>
        <p:nvPicPr>
          <p:cNvPr id="19" name="object 19"/>
          <p:cNvPicPr/>
          <p:nvPr/>
        </p:nvPicPr>
        <p:blipFill>
          <a:blip r:embed="rId4" cstate="print"/>
          <a:stretch>
            <a:fillRect/>
          </a:stretch>
        </p:blipFill>
        <p:spPr>
          <a:xfrm>
            <a:off x="1609671" y="2375238"/>
            <a:ext cx="95250" cy="95249"/>
          </a:xfrm>
          <a:prstGeom prst="rect">
            <a:avLst/>
          </a:prstGeom>
        </p:spPr>
      </p:pic>
      <p:sp>
        <p:nvSpPr>
          <p:cNvPr id="20" name="object 20"/>
          <p:cNvSpPr txBox="1"/>
          <p:nvPr/>
        </p:nvSpPr>
        <p:spPr>
          <a:xfrm>
            <a:off x="1821774" y="2249476"/>
            <a:ext cx="11819890" cy="4104265"/>
          </a:xfrm>
          <a:prstGeom prst="rect">
            <a:avLst/>
          </a:prstGeom>
        </p:spPr>
        <p:txBody>
          <a:bodyPr vert="horz" wrap="square" lIns="0" tIns="11430" rIns="0" bIns="0" rtlCol="0">
            <a:spAutoFit/>
          </a:bodyPr>
          <a:lstStyle/>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frequently encounter an overwhelming amount of information while navigating numerous videos on YouTube, leading to difficulties in pinpointing relevant content.</a:t>
            </a:r>
          </a:p>
          <a:p>
            <a:pPr algn="l"/>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Conventional summarization approaches, like manual note-taking, prove to be laborious and ineffective, impeding productivity.</a:t>
            </a:r>
          </a:p>
          <a:p>
            <a:pPr algn="l"/>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Concerns surrounding accessibility persist, as numerous videos lack precise transcriptions or subtitles, thereby restricting access for individuals with disabilities.</a:t>
            </a:r>
          </a:p>
          <a:p>
            <a:pPr marL="127000" marR="508634">
              <a:lnSpc>
                <a:spcPct val="117000"/>
              </a:lnSpc>
              <a:spcBef>
                <a:spcPts val="90"/>
              </a:spcBef>
            </a:pPr>
            <a:endParaRPr sz="2350" dirty="0">
              <a:latin typeface="Trebuchet MS"/>
              <a:cs typeface="Trebuchet MS"/>
            </a:endParaRPr>
          </a:p>
        </p:txBody>
      </p:sp>
      <p:pic>
        <p:nvPicPr>
          <p:cNvPr id="22" name="object 22"/>
          <p:cNvPicPr/>
          <p:nvPr/>
        </p:nvPicPr>
        <p:blipFill>
          <a:blip r:embed="rId4" cstate="print"/>
          <a:stretch>
            <a:fillRect/>
          </a:stretch>
        </p:blipFill>
        <p:spPr>
          <a:xfrm>
            <a:off x="1595343" y="5325088"/>
            <a:ext cx="95250" cy="95249"/>
          </a:xfrm>
          <a:prstGeom prst="rect">
            <a:avLst/>
          </a:prstGeom>
        </p:spPr>
      </p:pic>
      <p:sp>
        <p:nvSpPr>
          <p:cNvPr id="25" name="object 25"/>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26" name="object 26"/>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4</a:t>
            </a:r>
          </a:p>
        </p:txBody>
      </p:sp>
      <p:pic>
        <p:nvPicPr>
          <p:cNvPr id="27" name="object 22">
            <a:extLst>
              <a:ext uri="{FF2B5EF4-FFF2-40B4-BE49-F238E27FC236}">
                <a16:creationId xmlns:a16="http://schemas.microsoft.com/office/drawing/2014/main" id="{6589A35B-1D45-E5B4-BF71-08547C353E6A}"/>
              </a:ext>
            </a:extLst>
          </p:cNvPr>
          <p:cNvPicPr/>
          <p:nvPr/>
        </p:nvPicPr>
        <p:blipFill>
          <a:blip r:embed="rId4" cstate="print"/>
          <a:stretch>
            <a:fillRect/>
          </a:stretch>
        </p:blipFill>
        <p:spPr>
          <a:xfrm>
            <a:off x="1597948" y="3807866"/>
            <a:ext cx="95250" cy="952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87336" y="3971925"/>
            <a:ext cx="5300662" cy="57149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841814" y="318522"/>
            <a:ext cx="16604372" cy="1571581"/>
          </a:xfrm>
          <a:prstGeom prst="rect">
            <a:avLst/>
          </a:prstGeom>
        </p:spPr>
        <p:txBody>
          <a:bodyPr vert="horz" wrap="square" lIns="0" tIns="100100" rIns="0" bIns="0" rtlCol="0">
            <a:spAutoFit/>
          </a:bodyPr>
          <a:lstStyle/>
          <a:p>
            <a:pPr marL="286385">
              <a:lnSpc>
                <a:spcPct val="100000"/>
              </a:lnSpc>
              <a:spcBef>
                <a:spcPts val="120"/>
              </a:spcBef>
            </a:pPr>
            <a:r>
              <a:rPr sz="6400" dirty="0"/>
              <a:t>PROJECT</a:t>
            </a:r>
            <a:r>
              <a:rPr sz="6400" spc="-25" dirty="0"/>
              <a:t> </a:t>
            </a:r>
            <a:r>
              <a:rPr sz="6400" spc="-10" dirty="0"/>
              <a:t>OVERVIEW</a:t>
            </a:r>
            <a:endParaRPr sz="6400" dirty="0"/>
          </a:p>
        </p:txBody>
      </p:sp>
      <p:sp>
        <p:nvSpPr>
          <p:cNvPr id="10" name="object 10"/>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5</a:t>
            </a:r>
          </a:p>
        </p:txBody>
      </p:sp>
      <p:sp>
        <p:nvSpPr>
          <p:cNvPr id="17" name="object 9">
            <a:extLst>
              <a:ext uri="{FF2B5EF4-FFF2-40B4-BE49-F238E27FC236}">
                <a16:creationId xmlns:a16="http://schemas.microsoft.com/office/drawing/2014/main" id="{97254683-54C9-5C28-A68E-BBD3489782E2}"/>
              </a:ext>
            </a:extLst>
          </p:cNvPr>
          <p:cNvSpPr txBox="1"/>
          <p:nvPr/>
        </p:nvSpPr>
        <p:spPr>
          <a:xfrm>
            <a:off x="1036893" y="2039094"/>
            <a:ext cx="12660057" cy="7428252"/>
          </a:xfrm>
          <a:prstGeom prst="rect">
            <a:avLst/>
          </a:prstGeom>
        </p:spPr>
        <p:txBody>
          <a:bodyPr vert="horz" wrap="square" lIns="0" tIns="11430"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Objective:</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Developing a YouTube video summarization application to streamline content consumption and enhance accessibility, addressing the diverse needs and preferences of users.</a:t>
            </a:r>
          </a:p>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Future Directions: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Improving Summarization Accuracy: Continuously enhancing algorithms to achieve greater precision, particularly in challenging or nuanced contexts.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Content Platforms: Forging collaborations with content platforms to seamlessly embed the summarization tool, enriching user interaction and involvement.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Personalization Features: Introducing functionalities for personalized summarization options, empowering users to tailor summaries to their individual interests and priorities.</a:t>
            </a:r>
          </a:p>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Keys: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YouTube Video Summarization: Employing advanced natural language processing and AI methodologies to distill essential insights and information from YouTube videos.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Language Comprehension: Analyzing video content to extract pertinent details and produce coherent summaries tailored to user preferences.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Processing: Facilitating immediate summarization outcomes, furnishing users with timely and actionable insights to elevate their content consumption experience.</a:t>
            </a:r>
          </a:p>
          <a:p>
            <a:pPr marL="126364" marR="65405">
              <a:lnSpc>
                <a:spcPct val="117000"/>
              </a:lnSpc>
              <a:spcBef>
                <a:spcPts val="90"/>
              </a:spcBef>
              <a:tabLst>
                <a:tab pos="1891030" algn="l"/>
              </a:tabLst>
            </a:pPr>
            <a:endParaRPr lang="en-IN" sz="2350" dirty="0">
              <a:latin typeface="Trebuchet MS"/>
              <a:cs typeface="Trebuchet MS"/>
            </a:endParaRPr>
          </a:p>
        </p:txBody>
      </p:sp>
      <p:pic>
        <p:nvPicPr>
          <p:cNvPr id="19" name="object 3">
            <a:extLst>
              <a:ext uri="{FF2B5EF4-FFF2-40B4-BE49-F238E27FC236}">
                <a16:creationId xmlns:a16="http://schemas.microsoft.com/office/drawing/2014/main" id="{322839F4-F63D-DF06-4843-89C9562D039F}"/>
              </a:ext>
            </a:extLst>
          </p:cNvPr>
          <p:cNvPicPr/>
          <p:nvPr/>
        </p:nvPicPr>
        <p:blipFill>
          <a:blip r:embed="rId4" cstate="print"/>
          <a:stretch>
            <a:fillRect/>
          </a:stretch>
        </p:blipFill>
        <p:spPr>
          <a:xfrm>
            <a:off x="841814" y="2171700"/>
            <a:ext cx="95250" cy="95249"/>
          </a:xfrm>
          <a:prstGeom prst="rect">
            <a:avLst/>
          </a:prstGeom>
        </p:spPr>
      </p:pic>
      <p:pic>
        <p:nvPicPr>
          <p:cNvPr id="20" name="object 3">
            <a:extLst>
              <a:ext uri="{FF2B5EF4-FFF2-40B4-BE49-F238E27FC236}">
                <a16:creationId xmlns:a16="http://schemas.microsoft.com/office/drawing/2014/main" id="{6DE20F66-A805-A73A-C5F0-1F26340D19EF}"/>
              </a:ext>
            </a:extLst>
          </p:cNvPr>
          <p:cNvPicPr/>
          <p:nvPr/>
        </p:nvPicPr>
        <p:blipFill>
          <a:blip r:embed="rId4" cstate="print"/>
          <a:stretch>
            <a:fillRect/>
          </a:stretch>
        </p:blipFill>
        <p:spPr>
          <a:xfrm>
            <a:off x="838463" y="3619500"/>
            <a:ext cx="95250" cy="95249"/>
          </a:xfrm>
          <a:prstGeom prst="rect">
            <a:avLst/>
          </a:prstGeom>
        </p:spPr>
      </p:pic>
      <p:pic>
        <p:nvPicPr>
          <p:cNvPr id="21" name="object 3">
            <a:extLst>
              <a:ext uri="{FF2B5EF4-FFF2-40B4-BE49-F238E27FC236}">
                <a16:creationId xmlns:a16="http://schemas.microsoft.com/office/drawing/2014/main" id="{B7F42CD4-8332-722B-B728-173039E57ABF}"/>
              </a:ext>
            </a:extLst>
          </p:cNvPr>
          <p:cNvPicPr/>
          <p:nvPr/>
        </p:nvPicPr>
        <p:blipFill>
          <a:blip r:embed="rId4" cstate="print"/>
          <a:stretch>
            <a:fillRect/>
          </a:stretch>
        </p:blipFill>
        <p:spPr>
          <a:xfrm>
            <a:off x="886088" y="6572252"/>
            <a:ext cx="95250" cy="952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813" y="444869"/>
            <a:ext cx="7621270" cy="763905"/>
          </a:xfrm>
          <a:prstGeom prst="rect">
            <a:avLst/>
          </a:prstGeom>
        </p:spPr>
        <p:txBody>
          <a:bodyPr vert="horz" wrap="square" lIns="0" tIns="12065" rIns="0" bIns="0" rtlCol="0">
            <a:spAutoFit/>
          </a:bodyPr>
          <a:lstStyle/>
          <a:p>
            <a:pPr marL="12700">
              <a:lnSpc>
                <a:spcPct val="100000"/>
              </a:lnSpc>
              <a:spcBef>
                <a:spcPts val="95"/>
              </a:spcBef>
            </a:pPr>
            <a:r>
              <a:rPr sz="4850" dirty="0"/>
              <a:t>WHO</a:t>
            </a:r>
            <a:r>
              <a:rPr sz="4850" spc="-95" dirty="0"/>
              <a:t> </a:t>
            </a:r>
            <a:r>
              <a:rPr sz="4850" dirty="0"/>
              <a:t>ARE</a:t>
            </a:r>
            <a:r>
              <a:rPr sz="4850" spc="-95" dirty="0"/>
              <a:t> </a:t>
            </a:r>
            <a:r>
              <a:rPr sz="4850" dirty="0"/>
              <a:t>THE</a:t>
            </a:r>
            <a:r>
              <a:rPr sz="4850" spc="-95" dirty="0"/>
              <a:t> </a:t>
            </a:r>
            <a:r>
              <a:rPr sz="4850" dirty="0"/>
              <a:t>END</a:t>
            </a:r>
            <a:r>
              <a:rPr sz="4850" spc="-95" dirty="0"/>
              <a:t> </a:t>
            </a:r>
            <a:r>
              <a:rPr sz="4850" spc="-10" dirty="0"/>
              <a:t>USERS?</a:t>
            </a:r>
            <a:endParaRPr sz="4850"/>
          </a:p>
        </p:txBody>
      </p:sp>
      <p:pic>
        <p:nvPicPr>
          <p:cNvPr id="3" name="object 3"/>
          <p:cNvPicPr/>
          <p:nvPr/>
        </p:nvPicPr>
        <p:blipFill>
          <a:blip r:embed="rId2" cstate="print"/>
          <a:stretch>
            <a:fillRect/>
          </a:stretch>
        </p:blipFill>
        <p:spPr>
          <a:xfrm>
            <a:off x="1540669" y="2469939"/>
            <a:ext cx="95250" cy="95249"/>
          </a:xfrm>
          <a:prstGeom prst="rect">
            <a:avLst/>
          </a:prstGeom>
        </p:spPr>
      </p:pic>
      <p:sp>
        <p:nvSpPr>
          <p:cNvPr id="4" name="object 4"/>
          <p:cNvSpPr txBox="1"/>
          <p:nvPr/>
        </p:nvSpPr>
        <p:spPr>
          <a:xfrm>
            <a:off x="1828800" y="2324100"/>
            <a:ext cx="12953365" cy="6320256"/>
          </a:xfrm>
          <a:prstGeom prst="rect">
            <a:avLst/>
          </a:prstGeom>
        </p:spPr>
        <p:txBody>
          <a:bodyPr vert="horz" wrap="square" lIns="0" tIns="11430"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Producers and Marketing Professionals: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YouTube channel proprietors, advertising specialists, content developers, and digital strategists. They employ the tool to scrutinize trends, audience engagement, and content effectiveness to refine marketing strategies and content creation endeavors.</a:t>
            </a:r>
          </a:p>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Educators and Scholars: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Instructors, lecturers, learners, scholars, and academic establishments. They employ condensed YouTube videos for educational, investigative, and scholarly pursuits, streamlining knowledge acquisition and dissemination processes.</a:t>
            </a:r>
          </a:p>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General Audiences: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Public at large, YouTube visitors, individuals seeking knowledge or entertainment. They utilize the tool to economize time and enrich content consumption experiences by promptly accessing condensed YouTube videos for informational or recreational purposes.</a:t>
            </a:r>
          </a:p>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Advocates for Accessibility: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Persons with disabilities, champions for accessibility, organizations advocating for digital inclusivity. They ensure equitable access to information by employing condensed YouTube videos with precise transcriptions and captions, advancing digital inclusivity and accessibility initiatives.</a:t>
            </a:r>
          </a:p>
          <a:p>
            <a:pPr marL="12700" marR="378460">
              <a:lnSpc>
                <a:spcPct val="117000"/>
              </a:lnSpc>
              <a:spcBef>
                <a:spcPts val="90"/>
              </a:spcBef>
            </a:pPr>
            <a:endParaRPr sz="2350" dirty="0">
              <a:latin typeface="Trebuchet MS"/>
              <a:cs typeface="Trebuchet MS"/>
            </a:endParaRPr>
          </a:p>
        </p:txBody>
      </p:sp>
      <p:pic>
        <p:nvPicPr>
          <p:cNvPr id="5" name="object 5"/>
          <p:cNvPicPr/>
          <p:nvPr/>
        </p:nvPicPr>
        <p:blipFill>
          <a:blip r:embed="rId2" cstate="print"/>
          <a:stretch>
            <a:fillRect/>
          </a:stretch>
        </p:blipFill>
        <p:spPr>
          <a:xfrm>
            <a:off x="1558172" y="3943745"/>
            <a:ext cx="95250" cy="95249"/>
          </a:xfrm>
          <a:prstGeom prst="rect">
            <a:avLst/>
          </a:prstGeom>
        </p:spPr>
      </p:pic>
      <p:pic>
        <p:nvPicPr>
          <p:cNvPr id="6" name="object 6"/>
          <p:cNvPicPr/>
          <p:nvPr/>
        </p:nvPicPr>
        <p:blipFill>
          <a:blip r:embed="rId2" cstate="print"/>
          <a:stretch>
            <a:fillRect/>
          </a:stretch>
        </p:blipFill>
        <p:spPr>
          <a:xfrm>
            <a:off x="1586517" y="5370795"/>
            <a:ext cx="95250" cy="95249"/>
          </a:xfrm>
          <a:prstGeom prst="rect">
            <a:avLst/>
          </a:prstGeom>
        </p:spPr>
      </p:pic>
      <p:pic>
        <p:nvPicPr>
          <p:cNvPr id="7" name="object 7"/>
          <p:cNvPicPr/>
          <p:nvPr/>
        </p:nvPicPr>
        <p:blipFill>
          <a:blip r:embed="rId2" cstate="print"/>
          <a:stretch>
            <a:fillRect/>
          </a:stretch>
        </p:blipFill>
        <p:spPr>
          <a:xfrm>
            <a:off x="1586517" y="6823361"/>
            <a:ext cx="95250" cy="95249"/>
          </a:xfrm>
          <a:prstGeom prst="rect">
            <a:avLst/>
          </a:prstGeom>
        </p:spPr>
      </p:pic>
      <p:sp>
        <p:nvSpPr>
          <p:cNvPr id="8" name="object 8"/>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48124" cy="48767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900584" y="702417"/>
            <a:ext cx="14755494" cy="849630"/>
          </a:xfrm>
          <a:prstGeom prst="rect">
            <a:avLst/>
          </a:prstGeom>
        </p:spPr>
        <p:txBody>
          <a:bodyPr vert="horz" wrap="square" lIns="0" tIns="13335" rIns="0" bIns="0" rtlCol="0">
            <a:spAutoFit/>
          </a:bodyPr>
          <a:lstStyle/>
          <a:p>
            <a:pPr marL="12700">
              <a:lnSpc>
                <a:spcPct val="100000"/>
              </a:lnSpc>
              <a:spcBef>
                <a:spcPts val="105"/>
              </a:spcBef>
            </a:pPr>
            <a:r>
              <a:rPr sz="5400" dirty="0"/>
              <a:t>YOUR</a:t>
            </a:r>
            <a:r>
              <a:rPr sz="5400" spc="-50" dirty="0"/>
              <a:t> </a:t>
            </a:r>
            <a:r>
              <a:rPr sz="5400" dirty="0"/>
              <a:t>SOLUTION</a:t>
            </a:r>
            <a:r>
              <a:rPr sz="5400" spc="-45" dirty="0"/>
              <a:t> </a:t>
            </a:r>
            <a:r>
              <a:rPr sz="5400" dirty="0"/>
              <a:t>AND</a:t>
            </a:r>
            <a:r>
              <a:rPr sz="5400" spc="-45" dirty="0"/>
              <a:t> </a:t>
            </a:r>
            <a:r>
              <a:rPr sz="5400" dirty="0"/>
              <a:t>ITS</a:t>
            </a:r>
            <a:r>
              <a:rPr sz="5400" spc="-45" dirty="0"/>
              <a:t> </a:t>
            </a:r>
            <a:r>
              <a:rPr sz="5400" dirty="0"/>
              <a:t>VALUE</a:t>
            </a:r>
            <a:r>
              <a:rPr sz="5400" spc="-45" dirty="0"/>
              <a:t> </a:t>
            </a:r>
            <a:r>
              <a:rPr sz="5400" spc="-10" dirty="0"/>
              <a:t>PROPOSITION</a:t>
            </a:r>
            <a:endParaRPr sz="5400"/>
          </a:p>
        </p:txBody>
      </p:sp>
      <p:sp>
        <p:nvSpPr>
          <p:cNvPr id="6" name="object 6"/>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7</a:t>
            </a:r>
            <a:endParaRPr sz="1650">
              <a:latin typeface="Trebuchet MS"/>
              <a:cs typeface="Trebuchet MS"/>
            </a:endParaRPr>
          </a:p>
        </p:txBody>
      </p:sp>
      <p:sp>
        <p:nvSpPr>
          <p:cNvPr id="5" name="object 5"/>
          <p:cNvSpPr txBox="1"/>
          <p:nvPr/>
        </p:nvSpPr>
        <p:spPr>
          <a:xfrm>
            <a:off x="4048124" y="1936211"/>
            <a:ext cx="10429876" cy="6414577"/>
          </a:xfrm>
          <a:prstGeom prst="rect">
            <a:avLst/>
          </a:prstGeom>
        </p:spPr>
        <p:txBody>
          <a:bodyPr vert="horz" wrap="square" lIns="0" tIns="142240"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High Precision and Dependability: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YouTube video summarization algorithm employs cutting-edge natural language processing methodologies, including advanced deep learning frameworks, to ensure top-tier accuracy in summarizing video content.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the utilization of sophisticated algorithms, such as transformers and language models, we achieve outstanding precision in extracting crucial insights and information from YouTube videos, even amidst challenging conditions like diverse accents, ambient noise, and speech variations. </a:t>
            </a: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Effortless Integration and Tailoring: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solution facilitates seamless integration with existing software infrastructure via comprehensively documented APIs and libraries, empowering developers to customize and adapt the summarization tool to specific use cases and environments.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Whether embedding within content management systems or third-party applications, our adaptable framework enables smooth customization to align with the distinctive requirements of our clientele.</a:t>
            </a:r>
            <a:br>
              <a:rPr lang="en-US" sz="2400" dirty="0"/>
            </a:br>
            <a:endParaRPr sz="235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48124" cy="48767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843592" y="1272337"/>
            <a:ext cx="14755494" cy="849630"/>
          </a:xfrm>
          <a:prstGeom prst="rect">
            <a:avLst/>
          </a:prstGeom>
        </p:spPr>
        <p:txBody>
          <a:bodyPr vert="horz" wrap="square" lIns="0" tIns="13335" rIns="0" bIns="0" rtlCol="0">
            <a:spAutoFit/>
          </a:bodyPr>
          <a:lstStyle/>
          <a:p>
            <a:pPr marL="12700">
              <a:lnSpc>
                <a:spcPct val="100000"/>
              </a:lnSpc>
              <a:spcBef>
                <a:spcPts val="105"/>
              </a:spcBef>
            </a:pPr>
            <a:r>
              <a:rPr sz="5400" dirty="0"/>
              <a:t>YOUR</a:t>
            </a:r>
            <a:r>
              <a:rPr sz="5400" spc="-50" dirty="0"/>
              <a:t> </a:t>
            </a:r>
            <a:r>
              <a:rPr sz="5400" dirty="0"/>
              <a:t>SOLUTION</a:t>
            </a:r>
            <a:r>
              <a:rPr sz="5400" spc="-45" dirty="0"/>
              <a:t> </a:t>
            </a:r>
            <a:r>
              <a:rPr sz="5400" dirty="0"/>
              <a:t>AND</a:t>
            </a:r>
            <a:r>
              <a:rPr sz="5400" spc="-45" dirty="0"/>
              <a:t> </a:t>
            </a:r>
            <a:r>
              <a:rPr sz="5400" dirty="0"/>
              <a:t>ITS</a:t>
            </a:r>
            <a:r>
              <a:rPr sz="5400" spc="-45" dirty="0"/>
              <a:t> </a:t>
            </a:r>
            <a:r>
              <a:rPr sz="5400" dirty="0"/>
              <a:t>VALUE</a:t>
            </a:r>
            <a:r>
              <a:rPr sz="5400" spc="-45" dirty="0"/>
              <a:t> </a:t>
            </a:r>
            <a:r>
              <a:rPr sz="5400" spc="-10" dirty="0"/>
              <a:t>PROPOSITION</a:t>
            </a:r>
            <a:endParaRPr sz="5400"/>
          </a:p>
        </p:txBody>
      </p:sp>
      <p:sp>
        <p:nvSpPr>
          <p:cNvPr id="6" name="object 6"/>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7</a:t>
            </a:r>
            <a:endParaRPr sz="1650">
              <a:latin typeface="Trebuchet MS"/>
              <a:cs typeface="Trebuchet MS"/>
            </a:endParaRPr>
          </a:p>
        </p:txBody>
      </p:sp>
      <p:sp>
        <p:nvSpPr>
          <p:cNvPr id="5" name="object 5"/>
          <p:cNvSpPr txBox="1">
            <a:spLocks noGrp="1"/>
          </p:cNvSpPr>
          <p:nvPr>
            <p:ph type="body" idx="1"/>
          </p:nvPr>
        </p:nvSpPr>
        <p:spPr>
          <a:xfrm>
            <a:off x="4048124" y="2705100"/>
            <a:ext cx="10429876" cy="5784916"/>
          </a:xfrm>
          <a:prstGeom prst="rect">
            <a:avLst/>
          </a:prstGeom>
        </p:spPr>
        <p:txBody>
          <a:bodyPr vert="horz" wrap="square" lIns="0" tIns="123189"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Processing:</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Tailored for real-time or near-real-time applications, our solution emphasizes rapidity and effectiveness, facilitating swift summarization of YouTube videos while upholding accuracy.</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With optimized processing algorithms and expandable infrastructure, our system can manage substantial quantities of video content, guaranteeing prompt and responsive summarization outcomes for our users.</a:t>
            </a: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Flexibility: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YouTube video summarization system is highly adaptable and can seamlessly adjust to accommodate diverse workloads and user requirements.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Whether summarizing individual videos or processing extensive batches of content, our solution offers the adaptability necessary to cater to the varied needs of our clients, rendering it suitable for implementation in both small-scale and enterprise-level scenarios.</a:t>
            </a:r>
          </a:p>
          <a:p>
            <a:pPr marL="34290">
              <a:lnSpc>
                <a:spcPct val="100000"/>
              </a:lnSpc>
              <a:spcBef>
                <a:spcPts val="969"/>
              </a:spcBef>
            </a:pPr>
            <a:endParaRPr sz="2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012" y="5072062"/>
            <a:ext cx="3705224" cy="5133974"/>
          </a:xfrm>
          <a:prstGeom prst="rect">
            <a:avLst/>
          </a:prstGeom>
        </p:spPr>
      </p:pic>
      <p:sp>
        <p:nvSpPr>
          <p:cNvPr id="3" name="object 3"/>
          <p:cNvSpPr txBox="1">
            <a:spLocks noGrp="1"/>
          </p:cNvSpPr>
          <p:nvPr>
            <p:ph type="title"/>
          </p:nvPr>
        </p:nvSpPr>
        <p:spPr>
          <a:prstGeom prst="rect">
            <a:avLst/>
          </a:prstGeom>
        </p:spPr>
        <p:txBody>
          <a:bodyPr vert="horz" wrap="square" lIns="0" tIns="582886" rIns="0" bIns="0" rtlCol="0">
            <a:spAutoFit/>
          </a:bodyPr>
          <a:lstStyle/>
          <a:p>
            <a:pPr marL="286385">
              <a:lnSpc>
                <a:spcPct val="100000"/>
              </a:lnSpc>
              <a:spcBef>
                <a:spcPts val="120"/>
              </a:spcBef>
            </a:pPr>
            <a:r>
              <a:rPr sz="6400" dirty="0"/>
              <a:t>THE</a:t>
            </a:r>
            <a:r>
              <a:rPr sz="6400" spc="45" dirty="0"/>
              <a:t> </a:t>
            </a:r>
            <a:r>
              <a:rPr sz="6400" dirty="0"/>
              <a:t>WOW</a:t>
            </a:r>
            <a:r>
              <a:rPr sz="6400" spc="40" dirty="0"/>
              <a:t> </a:t>
            </a:r>
            <a:r>
              <a:rPr sz="6400" dirty="0"/>
              <a:t>IN</a:t>
            </a:r>
            <a:r>
              <a:rPr sz="6400" spc="45" dirty="0"/>
              <a:t> </a:t>
            </a:r>
            <a:r>
              <a:rPr sz="6400" dirty="0"/>
              <a:t>YOUR</a:t>
            </a:r>
            <a:r>
              <a:rPr sz="6400" spc="45" dirty="0"/>
              <a:t> </a:t>
            </a:r>
            <a:r>
              <a:rPr sz="6400" spc="-10" dirty="0"/>
              <a:t>SOLUTION</a:t>
            </a:r>
            <a:endParaRPr sz="6400" dirty="0"/>
          </a:p>
        </p:txBody>
      </p:sp>
      <p:sp>
        <p:nvSpPr>
          <p:cNvPr id="5" name="object 5"/>
          <p:cNvSpPr txBox="1"/>
          <p:nvPr/>
        </p:nvSpPr>
        <p:spPr>
          <a:xfrm>
            <a:off x="3922865" y="9573662"/>
            <a:ext cx="2521585" cy="274320"/>
          </a:xfrm>
          <a:prstGeom prst="rect">
            <a:avLst/>
          </a:prstGeom>
        </p:spPr>
        <p:txBody>
          <a:bodyPr vert="horz" wrap="square" lIns="0" tIns="4445" rIns="0" bIns="0" rtlCol="0">
            <a:spAutoFit/>
          </a:bodyPr>
          <a:lstStyle/>
          <a:p>
            <a:pPr marL="12700">
              <a:lnSpc>
                <a:spcPct val="100000"/>
              </a:lnSpc>
              <a:spcBef>
                <a:spcPts val="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6" name="object 6"/>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8</a:t>
            </a:r>
            <a:endParaRPr sz="1650">
              <a:latin typeface="Trebuchet MS"/>
              <a:cs typeface="Trebuchet MS"/>
            </a:endParaRPr>
          </a:p>
        </p:txBody>
      </p:sp>
      <p:sp>
        <p:nvSpPr>
          <p:cNvPr id="4" name="object 4"/>
          <p:cNvSpPr txBox="1"/>
          <p:nvPr/>
        </p:nvSpPr>
        <p:spPr>
          <a:xfrm>
            <a:off x="1066800" y="1767747"/>
            <a:ext cx="13645577" cy="3084498"/>
          </a:xfrm>
          <a:prstGeom prst="rect">
            <a:avLst/>
          </a:prstGeom>
        </p:spPr>
        <p:txBody>
          <a:bodyPr vert="horz" wrap="square" lIns="0" tIns="123189" rIns="0" bIns="0" rtlCol="0">
            <a:spAutoFit/>
          </a:bodyPr>
          <a:lstStyle/>
          <a:p>
            <a:pPr algn="l">
              <a:lnSpc>
                <a:spcPct val="150000"/>
              </a:lnSpc>
            </a:pPr>
            <a:endParaRPr lang="en-US" sz="2400" b="1" i="0" dirty="0">
              <a:solidFill>
                <a:srgbClr val="0D0D0D"/>
              </a:solidFill>
              <a:effectLst/>
              <a:highlight>
                <a:srgbClr val="FFFFFF"/>
              </a:highlight>
              <a:latin typeface="Söhne"/>
            </a:endParaRPr>
          </a:p>
          <a:p>
            <a:pPr marL="12700">
              <a:lnSpc>
                <a:spcPct val="150000"/>
              </a:lnSpc>
              <a:spcBef>
                <a:spcPts val="969"/>
              </a:spcBef>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Cutting-edge Technological Fusion: </a:t>
            </a:r>
          </a:p>
          <a:p>
            <a:pPr marL="355600" indent="-342900">
              <a:lnSpc>
                <a:spcPct val="150000"/>
              </a:lnSpc>
              <a:spcBef>
                <a:spcPts val="969"/>
              </a:spcBef>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YouTube video summarization solution effortlessly merges state-of-the-art AI algorithms, encompassing sophisticated natural language processing and deep learning models, to provide precise and cohesive summaries instantaneously.</a:t>
            </a:r>
            <a:endParaRPr lang="en-US" sz="235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BBD3F4-61DB-5BE0-6C7D-28C7939C8768}"/>
              </a:ext>
            </a:extLst>
          </p:cNvPr>
          <p:cNvSpPr txBox="1"/>
          <p:nvPr/>
        </p:nvSpPr>
        <p:spPr>
          <a:xfrm>
            <a:off x="8190065" y="12663992"/>
            <a:ext cx="10555136" cy="369332"/>
          </a:xfrm>
          <a:prstGeom prst="rect">
            <a:avLst/>
          </a:prstGeom>
          <a:noFill/>
        </p:spPr>
        <p:txBody>
          <a:bodyPr wrap="square" rtlCol="0">
            <a:spAutoFit/>
          </a:bodyPr>
          <a:lstStyle/>
          <a:p>
            <a:r>
              <a:rPr lang="en-IN" dirty="0"/>
              <a:t>DD</a:t>
            </a:r>
          </a:p>
        </p:txBody>
      </p:sp>
      <p:sp>
        <p:nvSpPr>
          <p:cNvPr id="9" name="Rectangle 2">
            <a:extLst>
              <a:ext uri="{FF2B5EF4-FFF2-40B4-BE49-F238E27FC236}">
                <a16:creationId xmlns:a16="http://schemas.microsoft.com/office/drawing/2014/main" id="{77FF7002-C2C7-6500-0FC9-4C8B02D1CB83}"/>
              </a:ext>
            </a:extLst>
          </p:cNvPr>
          <p:cNvSpPr>
            <a:spLocks noChangeArrowheads="1"/>
          </p:cNvSpPr>
          <p:nvPr/>
        </p:nvSpPr>
        <p:spPr bwMode="auto">
          <a:xfrm>
            <a:off x="4267200" y="6417439"/>
            <a:ext cx="10820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User Experience: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an intuitive design and user-friendly web interface, our solution transforms the manner in which users engage with YouTube videos, granting them access to succinct and enlightening summaries with ease.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012" y="5072062"/>
            <a:ext cx="3705224" cy="5133974"/>
          </a:xfrm>
          <a:prstGeom prst="rect">
            <a:avLst/>
          </a:prstGeom>
        </p:spPr>
      </p:pic>
      <p:sp>
        <p:nvSpPr>
          <p:cNvPr id="3" name="object 3"/>
          <p:cNvSpPr txBox="1">
            <a:spLocks noGrp="1"/>
          </p:cNvSpPr>
          <p:nvPr>
            <p:ph type="title"/>
          </p:nvPr>
        </p:nvSpPr>
        <p:spPr>
          <a:prstGeom prst="rect">
            <a:avLst/>
          </a:prstGeom>
        </p:spPr>
        <p:txBody>
          <a:bodyPr vert="horz" wrap="square" lIns="0" tIns="582886" rIns="0" bIns="0" rtlCol="0">
            <a:spAutoFit/>
          </a:bodyPr>
          <a:lstStyle/>
          <a:p>
            <a:pPr marL="286385">
              <a:lnSpc>
                <a:spcPct val="100000"/>
              </a:lnSpc>
              <a:spcBef>
                <a:spcPts val="120"/>
              </a:spcBef>
            </a:pPr>
            <a:r>
              <a:rPr sz="6400" dirty="0"/>
              <a:t>THE</a:t>
            </a:r>
            <a:r>
              <a:rPr sz="6400" spc="45" dirty="0"/>
              <a:t> </a:t>
            </a:r>
            <a:r>
              <a:rPr sz="6400" dirty="0"/>
              <a:t>WOW</a:t>
            </a:r>
            <a:r>
              <a:rPr sz="6400" spc="40" dirty="0"/>
              <a:t> </a:t>
            </a:r>
            <a:r>
              <a:rPr sz="6400" dirty="0"/>
              <a:t>IN</a:t>
            </a:r>
            <a:r>
              <a:rPr sz="6400" spc="45" dirty="0"/>
              <a:t> </a:t>
            </a:r>
            <a:r>
              <a:rPr sz="6400" dirty="0"/>
              <a:t>YOUR</a:t>
            </a:r>
            <a:r>
              <a:rPr sz="6400" spc="45" dirty="0"/>
              <a:t> </a:t>
            </a:r>
            <a:r>
              <a:rPr sz="6400" spc="-10" dirty="0"/>
              <a:t>SOLUTION</a:t>
            </a:r>
            <a:endParaRPr sz="6400"/>
          </a:p>
        </p:txBody>
      </p:sp>
      <p:sp>
        <p:nvSpPr>
          <p:cNvPr id="6" name="object 6"/>
          <p:cNvSpPr txBox="1"/>
          <p:nvPr/>
        </p:nvSpPr>
        <p:spPr>
          <a:xfrm>
            <a:off x="3922865" y="9573662"/>
            <a:ext cx="2521585" cy="274320"/>
          </a:xfrm>
          <a:prstGeom prst="rect">
            <a:avLst/>
          </a:prstGeom>
        </p:spPr>
        <p:txBody>
          <a:bodyPr vert="horz" wrap="square" lIns="0" tIns="4445" rIns="0" bIns="0" rtlCol="0">
            <a:spAutoFit/>
          </a:bodyPr>
          <a:lstStyle/>
          <a:p>
            <a:pPr marL="12700">
              <a:lnSpc>
                <a:spcPct val="100000"/>
              </a:lnSpc>
              <a:spcBef>
                <a:spcPts val="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8</a:t>
            </a:r>
            <a:endParaRPr sz="1650">
              <a:latin typeface="Trebuchet MS"/>
              <a:cs typeface="Trebuchet MS"/>
            </a:endParaRPr>
          </a:p>
        </p:txBody>
      </p:sp>
      <p:sp>
        <p:nvSpPr>
          <p:cNvPr id="4" name="object 4"/>
          <p:cNvSpPr txBox="1"/>
          <p:nvPr/>
        </p:nvSpPr>
        <p:spPr>
          <a:xfrm>
            <a:off x="1016000" y="2523640"/>
            <a:ext cx="13656310" cy="2402260"/>
          </a:xfrm>
          <a:prstGeom prst="rect">
            <a:avLst/>
          </a:prstGeom>
        </p:spPr>
        <p:txBody>
          <a:bodyPr vert="horz" wrap="square" lIns="0" tIns="123189" rIns="0" bIns="0" rtlCol="0">
            <a:spAutoFit/>
          </a:bodyPr>
          <a:lstStyle/>
          <a:p>
            <a:pPr marL="12700">
              <a:lnSpc>
                <a:spcPct val="150000"/>
              </a:lnSpc>
              <a:spcBef>
                <a:spcPts val="969"/>
              </a:spcBef>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Tailored Personalization: </a:t>
            </a:r>
          </a:p>
          <a:p>
            <a:pPr marL="355600" indent="-342900">
              <a:lnSpc>
                <a:spcPct val="150000"/>
              </a:lnSpc>
              <a:spcBef>
                <a:spcPts val="969"/>
              </a:spcBef>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system provides personalized summarization features, empowering users to tailor summaries according to their preferences, interests, and content specifications, delivering a customized experience unparalleled by conventional summarization approaches.</a:t>
            </a:r>
            <a:endParaRPr sz="235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661444" y="5835154"/>
            <a:ext cx="10130756" cy="3514745"/>
          </a:xfrm>
          <a:prstGeom prst="rect">
            <a:avLst/>
          </a:prstGeom>
        </p:spPr>
        <p:txBody>
          <a:bodyPr vert="horz" wrap="square" lIns="0" tIns="127635" rIns="0" bIns="0" rtlCol="0">
            <a:spAutoFit/>
          </a:bodyPr>
          <a:lstStyle/>
          <a:p>
            <a:pPr marL="12700">
              <a:lnSpc>
                <a:spcPct val="150000"/>
              </a:lnSpc>
              <a:spcBef>
                <a:spcPts val="1005"/>
              </a:spcBef>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Unmatched Swiftness and Effectiveness:</a:t>
            </a:r>
          </a:p>
          <a:p>
            <a:pPr marL="469900" indent="-457200">
              <a:lnSpc>
                <a:spcPct val="150000"/>
              </a:lnSpc>
              <a:spcBef>
                <a:spcPts val="1005"/>
              </a:spcBef>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Harnessing streamlined processing algorithms and adaptable infrastructure, our solution delivers rapid summarization outcomes, allowing users to obtain condensed content within moments, even for extensive videos, establishing groundbreaking benchmarks for speed and efficiency in video summarization technology.</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957</Words>
  <Application>Microsoft Office PowerPoint</Application>
  <PresentationFormat>Custom</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Söhne</vt:lpstr>
      <vt:lpstr>Times New Roman</vt:lpstr>
      <vt:lpstr>Trebuchet MS</vt:lpstr>
      <vt:lpstr>Office Theme</vt:lpstr>
      <vt:lpstr>YOUTUBE VIDEO SUMMARIZER</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Fashion Minimalist Presentation</dc:title>
  <dc:creator>K A R T H I</dc:creator>
  <cp:keywords>DAGBwBCI7M8,BAEyP3hb2OM</cp:keywords>
  <cp:lastModifiedBy>Shalu Priya Ravishankar</cp:lastModifiedBy>
  <cp:revision>4</cp:revision>
  <dcterms:created xsi:type="dcterms:W3CDTF">2024-04-10T03:47:59Z</dcterms:created>
  <dcterms:modified xsi:type="dcterms:W3CDTF">2024-04-10T05:16:31Z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Canva</vt:lpwstr>
  </property>
  <property fmtid="{D5CDD505-2E9C-101B-9397-08002B2CF9AE}" pid="4" name="LastSaved">
    <vt:filetime>2024-04-10T00:00:00Z</vt:filetime>
  </property>
  <property fmtid="{D5CDD505-2E9C-101B-9397-08002B2CF9AE}" pid="5" name="Producer">
    <vt:lpwstr>Canva</vt:lpwstr>
  </property>
</Properties>
</file>