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57" r:id="rId6"/>
    <p:sldId id="286" r:id="rId7"/>
    <p:sldId id="298" r:id="rId8"/>
    <p:sldId id="299" r:id="rId9"/>
    <p:sldId id="29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AE6925-445F-05F8-AA4D-7F1216BABF88}" v="275" dt="2024-11-03T06:49:22.226"/>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646" autoAdjust="0"/>
  </p:normalViewPr>
  <p:slideViewPr>
    <p:cSldViewPr snapToGrid="0">
      <p:cViewPr>
        <p:scale>
          <a:sx n="100" d="100"/>
          <a:sy n="100" d="100"/>
        </p:scale>
        <p:origin x="-1238" y="-115"/>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11/2/2024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523722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sz="3600" dirty="0">
                <a:solidFill>
                  <a:schemeClr val="accent1">
                    <a:lumMod val="76000"/>
                  </a:schemeClr>
                </a:solidFill>
                <a:latin typeface="Calibri"/>
                <a:cs typeface="Segoe UI Semibold"/>
              </a:rPr>
              <a:t>Assignment</a:t>
            </a:r>
            <a:endParaRPr lang="en-US" dirty="0">
              <a:solidFill>
                <a:schemeClr val="accent1">
                  <a:lumMod val="76000"/>
                </a:schemeClr>
              </a:solidFill>
              <a:latin typeface="Calibri"/>
              <a:cs typeface="Segoe UI Semibold"/>
            </a:endParaRPr>
          </a:p>
        </p:txBody>
      </p:sp>
      <p:sp>
        <p:nvSpPr>
          <p:cNvPr id="4" name="TextBox 3">
            <a:extLst>
              <a:ext uri="{FF2B5EF4-FFF2-40B4-BE49-F238E27FC236}">
                <a16:creationId xmlns:a16="http://schemas.microsoft.com/office/drawing/2014/main" id="{AEF87C9E-AE6F-F6E6-C952-680B62CFF770}"/>
              </a:ext>
            </a:extLst>
          </p:cNvPr>
          <p:cNvSpPr txBox="1"/>
          <p:nvPr/>
        </p:nvSpPr>
        <p:spPr>
          <a:xfrm>
            <a:off x="1159379" y="4976986"/>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accent1">
                    <a:lumMod val="76000"/>
                  </a:schemeClr>
                </a:solidFill>
              </a:rPr>
              <a:t>Sharis Rebeiro</a:t>
            </a:r>
          </a:p>
        </p:txBody>
      </p:sp>
      <p:sp>
        <p:nvSpPr>
          <p:cNvPr id="5" name="TextBox 4">
            <a:extLst>
              <a:ext uri="{FF2B5EF4-FFF2-40B4-BE49-F238E27FC236}">
                <a16:creationId xmlns:a16="http://schemas.microsoft.com/office/drawing/2014/main" id="{E6E953C7-3F28-C781-23D2-E48571ABC98B}"/>
              </a:ext>
            </a:extLst>
          </p:cNvPr>
          <p:cNvSpPr txBox="1"/>
          <p:nvPr/>
        </p:nvSpPr>
        <p:spPr>
          <a:xfrm>
            <a:off x="1163472" y="2278904"/>
            <a:ext cx="891940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solidFill>
                  <a:schemeClr val="accent3">
                    <a:lumMod val="49000"/>
                  </a:schemeClr>
                </a:solidFill>
                <a:latin typeface="Browallia New"/>
                <a:cs typeface="Browallia New"/>
              </a:rPr>
              <a:t>YOUTH SMOKING AND DRUG DATA</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sz="4400" b="0" dirty="0">
                <a:solidFill>
                  <a:schemeClr val="accent1">
                    <a:lumMod val="76000"/>
                  </a:schemeClr>
                </a:solidFill>
                <a:latin typeface="Segoe UI Semibold"/>
                <a:cs typeface="Segoe UI Semibold"/>
              </a:rPr>
              <a:t>Purpose</a:t>
            </a:r>
            <a:endParaRPr lang="en-US">
              <a:solidFill>
                <a:schemeClr val="accent1">
                  <a:lumMod val="76000"/>
                </a:schemeClr>
              </a:solidFill>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537135" cy="3250274"/>
          </a:xfrm>
        </p:spPr>
        <p:txBody>
          <a:bodyPr vert="horz" lIns="91440" tIns="45720" rIns="91440" bIns="45720" rtlCol="0" anchor="t">
            <a:normAutofit fontScale="70000" lnSpcReduction="20000"/>
          </a:bodyPr>
          <a:lstStyle/>
          <a:p>
            <a:r>
              <a:rPr lang="en-US" dirty="0">
                <a:latin typeface="Tenorite"/>
                <a:ea typeface="+mn-lt"/>
                <a:cs typeface="+mn-lt"/>
              </a:rPr>
              <a:t>This list has been selected for its relevance to public health, richness of information, and potential for policy identification. It allows for research into how demographic and social factors influence youth substance use, and identifies target interventions and educational programs for youth making healthy choices.</a:t>
            </a:r>
            <a:endParaRPr lang="en-US">
              <a:latin typeface="Tenorite"/>
              <a:cs typeface="Segoe UI Semibold"/>
            </a:endParaRPr>
          </a:p>
          <a:p>
            <a:endParaRPr lang="en-US" dirty="0">
              <a:latin typeface="Tenorite"/>
              <a:cs typeface="Segoe UI Semibold"/>
            </a:endParaRPr>
          </a:p>
          <a:p>
            <a:endParaRPr lang="en-US" dirty="0">
              <a:latin typeface="Tenorite"/>
              <a:cs typeface="Segoe UI Semibold"/>
            </a:endParaRPr>
          </a:p>
          <a:p>
            <a:r>
              <a:rPr lang="en-US" dirty="0">
                <a:latin typeface="Tenorite"/>
                <a:ea typeface="+mn-lt"/>
                <a:cs typeface="+mn-lt"/>
              </a:rPr>
              <a:t>This list has been selected for its relevance to public health, richness of information, and potential for policy identification. It allows for research into how demographic and social factors influence youth substance use, and identifies target interventions and educational programs for youth making healthy choices.</a:t>
            </a:r>
            <a:endParaRPr lang="en-US">
              <a:latin typeface="Tenorite"/>
              <a:cs typeface="Segoe UI Semibold"/>
            </a:endParaRP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167492" y="1371600"/>
            <a:ext cx="6023810" cy="4403558"/>
          </a:xfrm>
        </p:spPr>
        <p:txBody>
          <a:bodyPr/>
          <a:lstStyle/>
          <a:p>
            <a:r>
              <a:rPr lang="en-US" sz="1800" b="0" dirty="0">
                <a:ea typeface="+mj-lt"/>
                <a:cs typeface="+mj-lt"/>
              </a:rPr>
              <a:t>The dataset consists of 10,000 rows and 15 columns, capturing key characteristics of adolescent behavior in terms of smoking and drug use. Key features include:</a:t>
            </a:r>
            <a:endParaRPr lang="en-US" sz="1800" dirty="0"/>
          </a:p>
          <a:p>
            <a:endParaRPr lang="en-US" sz="1800" dirty="0"/>
          </a:p>
          <a:p>
            <a:r>
              <a:rPr lang="en-US" sz="1800" b="0" dirty="0">
                <a:ea typeface="+mj-lt"/>
                <a:cs typeface="+mj-lt"/>
              </a:rPr>
              <a:t>-Demographic: year, </a:t>
            </a:r>
            <a:r>
              <a:rPr lang="en-US" sz="1800" b="0" err="1">
                <a:ea typeface="+mj-lt"/>
                <a:cs typeface="+mj-lt"/>
              </a:rPr>
              <a:t>age_group</a:t>
            </a:r>
            <a:r>
              <a:rPr lang="en-US" sz="1800" b="0" dirty="0">
                <a:ea typeface="+mj-lt"/>
                <a:cs typeface="+mj-lt"/>
              </a:rPr>
              <a:t>, gender.</a:t>
            </a:r>
            <a:endParaRPr lang="en-US" sz="1800" dirty="0"/>
          </a:p>
          <a:p>
            <a:r>
              <a:rPr lang="en-US" sz="1800" b="0" dirty="0">
                <a:ea typeface="+mj-lt"/>
                <a:cs typeface="+mj-lt"/>
              </a:rPr>
              <a:t>-Habit description: </a:t>
            </a:r>
            <a:r>
              <a:rPr lang="en-US" sz="1800" b="0" err="1">
                <a:ea typeface="+mj-lt"/>
                <a:cs typeface="+mj-lt"/>
              </a:rPr>
              <a:t>smoking_prevalence</a:t>
            </a:r>
            <a:r>
              <a:rPr lang="en-US" sz="1800" b="0" dirty="0">
                <a:ea typeface="+mj-lt"/>
                <a:cs typeface="+mj-lt"/>
              </a:rPr>
              <a:t>, </a:t>
            </a:r>
            <a:r>
              <a:rPr lang="en-US" sz="1800" b="0" err="1">
                <a:ea typeface="+mj-lt"/>
                <a:cs typeface="+mj-lt"/>
              </a:rPr>
              <a:t>drug_use</a:t>
            </a:r>
            <a:r>
              <a:rPr lang="en-US" sz="1800" b="0" dirty="0">
                <a:ea typeface="+mj-lt"/>
                <a:cs typeface="+mj-lt"/>
              </a:rPr>
              <a:t>.</a:t>
            </a:r>
            <a:endParaRPr lang="en-US" sz="1800" dirty="0"/>
          </a:p>
          <a:p>
            <a:r>
              <a:rPr lang="en-US" sz="1800" b="0" dirty="0">
                <a:ea typeface="+mj-lt"/>
                <a:cs typeface="+mj-lt"/>
              </a:rPr>
              <a:t>-Social factors: </a:t>
            </a:r>
            <a:r>
              <a:rPr lang="en-US" sz="1800" b="0" err="1">
                <a:ea typeface="+mj-lt"/>
                <a:cs typeface="+mj-lt"/>
              </a:rPr>
              <a:t>socioeconomic_status</a:t>
            </a:r>
            <a:r>
              <a:rPr lang="en-US" sz="1800" b="0" dirty="0">
                <a:ea typeface="+mj-lt"/>
                <a:cs typeface="+mj-lt"/>
              </a:rPr>
              <a:t>, </a:t>
            </a:r>
            <a:r>
              <a:rPr lang="en-US" sz="1800" b="0" err="1">
                <a:ea typeface="+mj-lt"/>
                <a:cs typeface="+mj-lt"/>
              </a:rPr>
              <a:t>peer_influence</a:t>
            </a:r>
            <a:r>
              <a:rPr lang="en-US" sz="1800" b="0" dirty="0">
                <a:ea typeface="+mj-lt"/>
                <a:cs typeface="+mj-lt"/>
              </a:rPr>
              <a:t>, </a:t>
            </a:r>
            <a:r>
              <a:rPr lang="en-US" sz="1800" b="0" err="1">
                <a:ea typeface="+mj-lt"/>
                <a:cs typeface="+mj-lt"/>
              </a:rPr>
              <a:t>family_externality</a:t>
            </a:r>
            <a:r>
              <a:rPr lang="en-US" sz="1800" b="0" dirty="0">
                <a:ea typeface="+mj-lt"/>
                <a:cs typeface="+mj-lt"/>
              </a:rPr>
              <a:t>, </a:t>
            </a:r>
            <a:r>
              <a:rPr lang="en-US" sz="1800" b="0" err="1">
                <a:ea typeface="+mj-lt"/>
                <a:cs typeface="+mj-lt"/>
              </a:rPr>
              <a:t>mental_health</a:t>
            </a:r>
            <a:r>
              <a:rPr lang="en-US" sz="1800" b="0" dirty="0">
                <a:ea typeface="+mj-lt"/>
                <a:cs typeface="+mj-lt"/>
              </a:rPr>
              <a:t>, </a:t>
            </a:r>
            <a:r>
              <a:rPr lang="en-US" sz="1800" b="0" err="1">
                <a:ea typeface="+mj-lt"/>
                <a:cs typeface="+mj-lt"/>
              </a:rPr>
              <a:t>parental_monitoring</a:t>
            </a:r>
            <a:r>
              <a:rPr lang="en-US" sz="1800" b="0" dirty="0">
                <a:ea typeface="+mj-lt"/>
                <a:cs typeface="+mj-lt"/>
              </a:rPr>
              <a:t>, </a:t>
            </a:r>
            <a:r>
              <a:rPr lang="en-US" sz="1800" b="0" err="1">
                <a:ea typeface="+mj-lt"/>
                <a:cs typeface="+mj-lt"/>
              </a:rPr>
              <a:t>community_support</a:t>
            </a:r>
            <a:r>
              <a:rPr lang="en-US" sz="1800" b="0" dirty="0">
                <a:ea typeface="+mj-lt"/>
                <a:cs typeface="+mj-lt"/>
              </a:rPr>
              <a:t>, </a:t>
            </a:r>
            <a:r>
              <a:rPr lang="en-US" sz="1800" b="0" err="1">
                <a:ea typeface="+mj-lt"/>
                <a:cs typeface="+mj-lt"/>
              </a:rPr>
              <a:t>media_influence</a:t>
            </a:r>
            <a:r>
              <a:rPr lang="en-US" sz="1800" b="0" dirty="0">
                <a:ea typeface="+mj-lt"/>
                <a:cs typeface="+mj-lt"/>
              </a:rPr>
              <a:t>.</a:t>
            </a:r>
            <a:endParaRPr lang="en-US" sz="1800" dirty="0"/>
          </a:p>
          <a:p>
            <a:r>
              <a:rPr lang="en-US" sz="1800" b="0" dirty="0">
                <a:ea typeface="+mj-lt"/>
                <a:cs typeface="+mj-lt"/>
              </a:rPr>
              <a:t>-Support systems: </a:t>
            </a:r>
            <a:r>
              <a:rPr lang="en-US" sz="1800" b="0" err="1">
                <a:ea typeface="+mj-lt"/>
                <a:cs typeface="+mj-lt"/>
              </a:rPr>
              <a:t>access_in_counseling</a:t>
            </a:r>
            <a:r>
              <a:rPr lang="en-US" sz="1800" b="0" dirty="0">
                <a:ea typeface="+mj-lt"/>
                <a:cs typeface="+mj-lt"/>
              </a:rPr>
              <a:t>, </a:t>
            </a:r>
            <a:r>
              <a:rPr lang="en-US" sz="1800" b="0" err="1">
                <a:ea typeface="+mj-lt"/>
                <a:cs typeface="+mj-lt"/>
              </a:rPr>
              <a:t>school_systems</a:t>
            </a:r>
            <a:r>
              <a:rPr lang="en-US" sz="1800" b="0" dirty="0">
                <a:ea typeface="+mj-lt"/>
                <a:cs typeface="+mj-lt"/>
              </a:rPr>
              <a:t>, </a:t>
            </a:r>
            <a:r>
              <a:rPr lang="en-US" sz="1800" b="0" err="1">
                <a:ea typeface="+mj-lt"/>
                <a:cs typeface="+mj-lt"/>
              </a:rPr>
              <a:t>medication_education</a:t>
            </a:r>
            <a:r>
              <a:rPr lang="en-US" sz="1800" b="0" dirty="0">
                <a:ea typeface="+mj-lt"/>
                <a:cs typeface="+mj-lt"/>
              </a:rPr>
              <a:t>.</a:t>
            </a:r>
            <a:endParaRPr lang="en-US" sz="1800" dirty="0"/>
          </a:p>
          <a:p>
            <a:endParaRPr lang="en-US" sz="1800" dirty="0"/>
          </a:p>
          <a:p>
            <a:r>
              <a:rPr lang="en-US" sz="1800" b="0" dirty="0">
                <a:ea typeface="+mj-lt"/>
                <a:cs typeface="+mj-lt"/>
              </a:rPr>
              <a:t>This data set provides insight into the factors affecting adolescent smoking and drug use, making it valuable for public health and educational research</a:t>
            </a:r>
            <a:endParaRPr lang="en-US" sz="1800" dirty="0"/>
          </a:p>
        </p:txBody>
      </p:sp>
      <p:pic>
        <p:nvPicPr>
          <p:cNvPr id="8" name="Picture 7" descr="A screenshot of a computer program&#10;&#10;Description automatically generated">
            <a:extLst>
              <a:ext uri="{FF2B5EF4-FFF2-40B4-BE49-F238E27FC236}">
                <a16:creationId xmlns:a16="http://schemas.microsoft.com/office/drawing/2014/main" id="{4A9B862C-61CA-0BE9-62D1-6279F95D8910}"/>
              </a:ext>
            </a:extLst>
          </p:cNvPr>
          <p:cNvPicPr>
            <a:picLocks noChangeAspect="1"/>
          </p:cNvPicPr>
          <p:nvPr/>
        </p:nvPicPr>
        <p:blipFill>
          <a:blip r:embed="rId3"/>
          <a:stretch>
            <a:fillRect/>
          </a:stretch>
        </p:blipFill>
        <p:spPr>
          <a:xfrm>
            <a:off x="6893343" y="1721518"/>
            <a:ext cx="5118936" cy="3390900"/>
          </a:xfrm>
          <a:prstGeom prst="rect">
            <a:avLst/>
          </a:prstGeom>
        </p:spPr>
      </p:pic>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A567A37-B007-4090-EEDA-DE5CA5C1FBB5}"/>
              </a:ext>
            </a:extLst>
          </p:cNvPr>
          <p:cNvSpPr txBox="1"/>
          <p:nvPr/>
        </p:nvSpPr>
        <p:spPr>
          <a:xfrm>
            <a:off x="6409555" y="309602"/>
            <a:ext cx="461812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chart shows the influence of family background on the prevalence of smoking and drug use. The y-axis shows the breadth of use, while the x-axis represents background scores. Each vertical line appears to indicate a frequency distribution, with the blue and green blocks likely representing different groups in the prevalence data but equal heights on the x-axis indicating little difference was in the prevalence range by </a:t>
            </a:r>
            <a:r>
              <a:rPr lang="en-US">
                <a:ea typeface="+mn-lt"/>
                <a:cs typeface="+mn-lt"/>
              </a:rPr>
              <a:t>post familial</a:t>
            </a:r>
            <a:r>
              <a:rPr lang="en-US" dirty="0">
                <a:ea typeface="+mn-lt"/>
                <a:cs typeface="+mn-lt"/>
              </a:rPr>
              <a:t> score.</a:t>
            </a:r>
          </a:p>
          <a:p>
            <a:endParaRPr lang="en-US" dirty="0"/>
          </a:p>
          <a:p>
            <a:endParaRPr lang="en-US" dirty="0"/>
          </a:p>
        </p:txBody>
      </p:sp>
      <p:sp>
        <p:nvSpPr>
          <p:cNvPr id="9" name="TextBox 8">
            <a:extLst>
              <a:ext uri="{FF2B5EF4-FFF2-40B4-BE49-F238E27FC236}">
                <a16:creationId xmlns:a16="http://schemas.microsoft.com/office/drawing/2014/main" id="{DC5B3D8F-0029-D08E-8154-3D64724ED0B7}"/>
              </a:ext>
            </a:extLst>
          </p:cNvPr>
          <p:cNvSpPr txBox="1"/>
          <p:nvPr/>
        </p:nvSpPr>
        <p:spPr>
          <a:xfrm>
            <a:off x="153091" y="4324810"/>
            <a:ext cx="580122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This scatter plot shows no visible correlation between parental supervision and smoking prevalence, as smoking prevalence remains constant across various levels of supervision.</a:t>
            </a:r>
            <a:endParaRPr lang="en-US" dirty="0"/>
          </a:p>
        </p:txBody>
      </p:sp>
      <p:pic>
        <p:nvPicPr>
          <p:cNvPr id="10" name="Picture 9">
            <a:extLst>
              <a:ext uri="{FF2B5EF4-FFF2-40B4-BE49-F238E27FC236}">
                <a16:creationId xmlns:a16="http://schemas.microsoft.com/office/drawing/2014/main" id="{7174968C-8D5E-BBD6-19FF-C55CCEC199F8}"/>
              </a:ext>
            </a:extLst>
          </p:cNvPr>
          <p:cNvPicPr>
            <a:picLocks noChangeAspect="1"/>
          </p:cNvPicPr>
          <p:nvPr/>
        </p:nvPicPr>
        <p:blipFill>
          <a:blip r:embed="rId3"/>
          <a:stretch>
            <a:fillRect/>
          </a:stretch>
        </p:blipFill>
        <p:spPr>
          <a:xfrm>
            <a:off x="-1" y="408478"/>
            <a:ext cx="6096000" cy="3494360"/>
          </a:xfrm>
          <a:prstGeom prst="rect">
            <a:avLst/>
          </a:prstGeom>
        </p:spPr>
      </p:pic>
      <p:pic>
        <p:nvPicPr>
          <p:cNvPr id="11" name="Picture 10" descr="A graph with red lines&#10;&#10;Description automatically generated">
            <a:extLst>
              <a:ext uri="{FF2B5EF4-FFF2-40B4-BE49-F238E27FC236}">
                <a16:creationId xmlns:a16="http://schemas.microsoft.com/office/drawing/2014/main" id="{40A6E7AD-CFB0-3E71-B1DF-98A30A7C69BC}"/>
              </a:ext>
            </a:extLst>
          </p:cNvPr>
          <p:cNvPicPr>
            <a:picLocks noChangeAspect="1"/>
          </p:cNvPicPr>
          <p:nvPr/>
        </p:nvPicPr>
        <p:blipFill>
          <a:blip r:embed="rId4"/>
          <a:stretch>
            <a:fillRect/>
          </a:stretch>
        </p:blipFill>
        <p:spPr>
          <a:xfrm>
            <a:off x="6406815" y="3536689"/>
            <a:ext cx="5624764" cy="3202956"/>
          </a:xfrm>
          <a:prstGeom prst="rect">
            <a:avLst/>
          </a:prstGeom>
        </p:spPr>
      </p:pic>
    </p:spTree>
    <p:extLst>
      <p:ext uri="{BB962C8B-B14F-4D97-AF65-F5344CB8AC3E}">
        <p14:creationId xmlns:p14="http://schemas.microsoft.com/office/powerpoint/2010/main" val="1678163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A567A37-B007-4090-EEDA-DE5CA5C1FBB5}"/>
              </a:ext>
            </a:extLst>
          </p:cNvPr>
          <p:cNvSpPr txBox="1"/>
          <p:nvPr/>
        </p:nvSpPr>
        <p:spPr>
          <a:xfrm>
            <a:off x="6409555" y="309602"/>
            <a:ext cx="461812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bar chart highlights that peer influence is relatively consistent across age groups, with slight variations, peaking around the younger age groups.</a:t>
            </a:r>
          </a:p>
        </p:txBody>
      </p:sp>
      <p:sp>
        <p:nvSpPr>
          <p:cNvPr id="9" name="TextBox 8">
            <a:extLst>
              <a:ext uri="{FF2B5EF4-FFF2-40B4-BE49-F238E27FC236}">
                <a16:creationId xmlns:a16="http://schemas.microsoft.com/office/drawing/2014/main" id="{DC5B3D8F-0029-D08E-8154-3D64724ED0B7}"/>
              </a:ext>
            </a:extLst>
          </p:cNvPr>
          <p:cNvSpPr txBox="1"/>
          <p:nvPr/>
        </p:nvSpPr>
        <p:spPr>
          <a:xfrm>
            <a:off x="153091" y="4324810"/>
            <a:ext cx="580122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box plot illustrates the distribution of smoking prevalence across different age groups, showing that smoking prevalence tends to be similar across groups with some variation within each age category.</a:t>
            </a:r>
          </a:p>
        </p:txBody>
      </p:sp>
      <p:pic>
        <p:nvPicPr>
          <p:cNvPr id="2" name="Picture 1" descr="A graph of different colored bars&#10;&#10;Description automatically generated">
            <a:extLst>
              <a:ext uri="{FF2B5EF4-FFF2-40B4-BE49-F238E27FC236}">
                <a16:creationId xmlns:a16="http://schemas.microsoft.com/office/drawing/2014/main" id="{06576B9B-0A5D-C996-3079-282C05364413}"/>
              </a:ext>
            </a:extLst>
          </p:cNvPr>
          <p:cNvPicPr>
            <a:picLocks noChangeAspect="1"/>
          </p:cNvPicPr>
          <p:nvPr/>
        </p:nvPicPr>
        <p:blipFill>
          <a:blip r:embed="rId3"/>
          <a:stretch>
            <a:fillRect/>
          </a:stretch>
        </p:blipFill>
        <p:spPr>
          <a:xfrm>
            <a:off x="310816" y="311027"/>
            <a:ext cx="5644816" cy="3218026"/>
          </a:xfrm>
          <a:prstGeom prst="rect">
            <a:avLst/>
          </a:prstGeom>
        </p:spPr>
      </p:pic>
      <p:pic>
        <p:nvPicPr>
          <p:cNvPr id="3" name="Picture 2" descr="A graph of bar graph with different colored rectangles&#10;&#10;Description automatically generated">
            <a:extLst>
              <a:ext uri="{FF2B5EF4-FFF2-40B4-BE49-F238E27FC236}">
                <a16:creationId xmlns:a16="http://schemas.microsoft.com/office/drawing/2014/main" id="{5BF84FF9-0820-4AB8-80FE-83DEEFCDB008}"/>
              </a:ext>
            </a:extLst>
          </p:cNvPr>
          <p:cNvPicPr>
            <a:picLocks noChangeAspect="1"/>
          </p:cNvPicPr>
          <p:nvPr/>
        </p:nvPicPr>
        <p:blipFill>
          <a:blip r:embed="rId4"/>
          <a:stretch>
            <a:fillRect/>
          </a:stretch>
        </p:blipFill>
        <p:spPr>
          <a:xfrm>
            <a:off x="6577263" y="3539500"/>
            <a:ext cx="5604710" cy="3109753"/>
          </a:xfrm>
          <a:prstGeom prst="rect">
            <a:avLst/>
          </a:prstGeom>
        </p:spPr>
      </p:pic>
    </p:spTree>
    <p:extLst>
      <p:ext uri="{BB962C8B-B14F-4D97-AF65-F5344CB8AC3E}">
        <p14:creationId xmlns:p14="http://schemas.microsoft.com/office/powerpoint/2010/main" val="1784522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E52C7A-8834-4F18-859F-7167A187E13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31D3D4E-040D-4F59-9215-B1F04B81B9FE}">
  <ds:schemaRefs>
    <ds:schemaRef ds:uri="http://schemas.microsoft.com/sharepoint/v3/contenttype/forms"/>
  </ds:schemaRefs>
</ds:datastoreItem>
</file>

<file path=customXml/itemProps3.xml><?xml version="1.0" encoding="utf-8"?>
<ds:datastoreItem xmlns:ds="http://schemas.openxmlformats.org/officeDocument/2006/customXml" ds:itemID="{5A7188B1-CB43-4216-A332-EE7733BC2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423</Words>
  <Application>Microsoft Office PowerPoint</Application>
  <PresentationFormat>Widescreen</PresentationFormat>
  <Paragraphs>123</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Custom</vt:lpstr>
      <vt:lpstr>Assignment</vt:lpstr>
      <vt:lpstr>Purpose</vt:lpstr>
      <vt:lpstr>The dataset consists of 10,000 rows and 15 columns, capturing key characteristics of adolescent behavior in terms of smoking and drug use. Key features include:  -Demographic: year, age_group, gender. -Habit description: smoking_prevalence, drug_use. -Social factors: socioeconomic_status, peer_influence, family_externality, mental_health, parental_monitoring, community_support, media_influence. -Support systems: access_in_counseling, school_systems, medication_education.  This data set provides insight into the factors affecting adolescent smoking and drug use, making it valuable for public health and educational research</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122</cp:revision>
  <dcterms:created xsi:type="dcterms:W3CDTF">2024-11-03T06:12:58Z</dcterms:created>
  <dcterms:modified xsi:type="dcterms:W3CDTF">2024-11-03T06:49:52Z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