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3"/>
  </p:notesMasterIdLst>
  <p:sldIdLst>
    <p:sldId id="258" r:id="rId2"/>
    <p:sldId id="273" r:id="rId3"/>
    <p:sldId id="272" r:id="rId4"/>
    <p:sldId id="270" r:id="rId5"/>
    <p:sldId id="275" r:id="rId6"/>
    <p:sldId id="266" r:id="rId7"/>
    <p:sldId id="277" r:id="rId8"/>
    <p:sldId id="260" r:id="rId9"/>
    <p:sldId id="279" r:id="rId10"/>
    <p:sldId id="278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9FA"/>
    <a:srgbClr val="37999E"/>
    <a:srgbClr val="205688"/>
    <a:srgbClr val="69B3E7"/>
    <a:srgbClr val="FFC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3B678-16DA-79D1-11F0-ABB1371B0D0C}" v="369" dt="2024-12-15T05:50:05.216"/>
    <p1510:client id="{217845D1-E753-C2CB-5700-8C6D981AB185}" v="47" dt="2024-12-15T22:31:34.120"/>
    <p1510:client id="{333EC18A-7B1A-44AD-843B-5735180D2358}" v="129" dt="2024-12-15T08:57:05.087"/>
    <p1510:client id="{76511368-964E-E627-1D47-C58F892E1549}" v="1" dt="2024-12-16T23:17:29.161"/>
    <p1510:client id="{923450D6-A722-CCF7-275F-219F6237FF16}" v="151" dt="2024-12-15T23:54:44.847"/>
    <p1510:client id="{AC00EE2B-F61C-CF85-5A35-8E846A514F08}" v="5" dt="2024-12-17T01:26:33.648"/>
    <p1510:client id="{C6C52BEB-61FE-E721-50D7-B0097C07AD80}" v="37" dt="2024-12-17T00:50:08.104"/>
    <p1510:client id="{F21A2ACA-933A-E615-E0A7-9A3E794D5C2A}" v="17" dt="2024-12-15T06:48:0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2"/>
    <p:restoredTop sz="94721"/>
  </p:normalViewPr>
  <p:slideViewPr>
    <p:cSldViewPr snapToGrid="0" snapToObjects="1">
      <p:cViewPr varScale="1">
        <p:scale>
          <a:sx n="99" d="100"/>
          <a:sy n="99" d="100"/>
        </p:scale>
        <p:origin x="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782C7-A981-DA49-9F80-7A4E7540518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12654-83C3-6247-B37B-7386861A2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4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C60DCD-A1EE-D04E-A050-0D41A7407592}"/>
              </a:ext>
            </a:extLst>
          </p:cNvPr>
          <p:cNvSpPr/>
          <p:nvPr userDrawn="1"/>
        </p:nvSpPr>
        <p:spPr>
          <a:xfrm>
            <a:off x="0" y="0"/>
            <a:ext cx="9144000" cy="2743200"/>
          </a:xfrm>
          <a:prstGeom prst="rect">
            <a:avLst/>
          </a:prstGeom>
          <a:solidFill>
            <a:srgbClr val="69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8DFAC-6C93-D941-AD4C-56B7F38F7E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236468" y="-171450"/>
            <a:ext cx="3076696" cy="30766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6F2F19-5F1F-9540-9B80-03841B943248}"/>
              </a:ext>
            </a:extLst>
          </p:cNvPr>
          <p:cNvSpPr/>
          <p:nvPr userDrawn="1"/>
        </p:nvSpPr>
        <p:spPr>
          <a:xfrm>
            <a:off x="0" y="2651760"/>
            <a:ext cx="9144000" cy="91440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06448-8A20-764C-A113-1826193078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72150" y="6176068"/>
            <a:ext cx="2743200" cy="24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3316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693670"/>
            <a:ext cx="3886200" cy="3476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693670"/>
            <a:ext cx="3886200" cy="3476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25A77A-971A-3244-890F-3B99F77472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4AE9C-67F5-1A41-89B0-DEEE29CEB63B}"/>
              </a:ext>
            </a:extLst>
          </p:cNvPr>
          <p:cNvSpPr/>
          <p:nvPr userDrawn="1"/>
        </p:nvSpPr>
        <p:spPr>
          <a:xfrm>
            <a:off x="0" y="-1"/>
            <a:ext cx="9144000" cy="914401"/>
          </a:xfrm>
          <a:prstGeom prst="rect">
            <a:avLst/>
          </a:prstGeom>
          <a:solidFill>
            <a:srgbClr val="69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368CC-3F6A-894C-9234-DC83E799A195}"/>
              </a:ext>
            </a:extLst>
          </p:cNvPr>
          <p:cNvSpPr/>
          <p:nvPr userDrawn="1"/>
        </p:nvSpPr>
        <p:spPr>
          <a:xfrm>
            <a:off x="0" y="6675120"/>
            <a:ext cx="9144000" cy="182880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72DBF6-0DAC-E148-9CD9-C668F894CB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355" y="322584"/>
            <a:ext cx="667996" cy="2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33169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3317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992293"/>
            <a:ext cx="2949178" cy="3114503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3BBDD-4F51-5942-AA98-E7E60DD246B8}"/>
              </a:ext>
            </a:extLst>
          </p:cNvPr>
          <p:cNvSpPr/>
          <p:nvPr userDrawn="1"/>
        </p:nvSpPr>
        <p:spPr>
          <a:xfrm>
            <a:off x="0" y="-1"/>
            <a:ext cx="9144000" cy="914401"/>
          </a:xfrm>
          <a:prstGeom prst="rect">
            <a:avLst/>
          </a:prstGeom>
          <a:solidFill>
            <a:srgbClr val="69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12223B-7DCB-0A48-A51E-8DF64C6AB09A}"/>
              </a:ext>
            </a:extLst>
          </p:cNvPr>
          <p:cNvSpPr/>
          <p:nvPr userDrawn="1"/>
        </p:nvSpPr>
        <p:spPr>
          <a:xfrm>
            <a:off x="0" y="6675120"/>
            <a:ext cx="9144000" cy="182880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FA19B8AF-179C-6A40-9FCF-C1F83ADF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25A77A-971A-3244-890F-3B99F77472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087DC1-D29E-C342-8A11-CCD0B4FE6B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355" y="322584"/>
            <a:ext cx="667996" cy="2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D56338-8C42-5A4C-B15A-5E6D618BF4F2}"/>
              </a:ext>
            </a:extLst>
          </p:cNvPr>
          <p:cNvSpPr/>
          <p:nvPr userDrawn="1"/>
        </p:nvSpPr>
        <p:spPr>
          <a:xfrm>
            <a:off x="0" y="-1"/>
            <a:ext cx="9144000" cy="914401"/>
          </a:xfrm>
          <a:prstGeom prst="rect">
            <a:avLst/>
          </a:prstGeom>
          <a:solidFill>
            <a:srgbClr val="69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F877C-2745-294D-A776-CA518D80DE0A}"/>
              </a:ext>
            </a:extLst>
          </p:cNvPr>
          <p:cNvSpPr/>
          <p:nvPr userDrawn="1"/>
        </p:nvSpPr>
        <p:spPr>
          <a:xfrm>
            <a:off x="0" y="6675120"/>
            <a:ext cx="9144000" cy="182880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0B38AD8-F3C5-7940-BF85-B96BF38E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825A77A-971A-3244-890F-3B99F77472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A62369-8A22-664A-A57A-10CC43BA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3316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A4AFD9-2B8B-FE40-A4BC-0A4258AA8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693670"/>
            <a:ext cx="7886700" cy="34767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CD807D-CF7D-A84C-AABB-8EB38292CA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355" y="322584"/>
            <a:ext cx="667996" cy="2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5645F-D1FD-AB49-94B6-E1A0A46E6E3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9B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FC020F-74CE-744F-B417-D101F5F860F7}"/>
              </a:ext>
            </a:extLst>
          </p:cNvPr>
          <p:cNvSpPr/>
          <p:nvPr userDrawn="1"/>
        </p:nvSpPr>
        <p:spPr>
          <a:xfrm>
            <a:off x="0" y="6675120"/>
            <a:ext cx="9144000" cy="182880"/>
          </a:xfrm>
          <a:prstGeom prst="rect">
            <a:avLst/>
          </a:prstGeom>
          <a:solidFill>
            <a:srgbClr val="FFC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9FC38-93A5-254A-9580-ADF945DCA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7355" y="322584"/>
            <a:ext cx="667996" cy="269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57B61-6E93-3E4B-B366-DD651B8AFF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685800" y="-685800"/>
            <a:ext cx="6175094" cy="61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5A77A-971A-3244-890F-3B99F774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2" r:id="rId2"/>
    <p:sldLayoutId id="2147483667" r:id="rId3"/>
    <p:sldLayoutId id="2147483660" r:id="rId4"/>
    <p:sldLayoutId id="2147483665" r:id="rId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eviewer">
            <a:extLst>
              <a:ext uri="{FF2B5EF4-FFF2-40B4-BE49-F238E27FC236}">
                <a16:creationId xmlns:a16="http://schemas.microsoft.com/office/drawing/2014/main" id="{5046EC71-B5E9-7819-962B-765BA86FE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 r="3" b="3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63CFA-8E03-DC47-AB89-020E49AEA157}"/>
              </a:ext>
            </a:extLst>
          </p:cNvPr>
          <p:cNvSpPr txBox="1"/>
          <p:nvPr/>
        </p:nvSpPr>
        <p:spPr>
          <a:xfrm>
            <a:off x="98464" y="6233904"/>
            <a:ext cx="2670994" cy="62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BF9FA"/>
                </a:solidFill>
                <a:ea typeface="Calibri"/>
                <a:cs typeface="Calibri"/>
              </a:rPr>
              <a:t>SHARIS STANLEY REBEIRO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rgbClr val="FBF9FA"/>
                </a:solidFill>
                <a:ea typeface="Calibri"/>
                <a:cs typeface="Calibri"/>
              </a:rPr>
              <a:t>100862101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F4834-5C0E-55BA-1501-C79C65E614FF}"/>
              </a:ext>
            </a:extLst>
          </p:cNvPr>
          <p:cNvSpPr txBox="1"/>
          <p:nvPr/>
        </p:nvSpPr>
        <p:spPr>
          <a:xfrm>
            <a:off x="5235680" y="2694871"/>
            <a:ext cx="390411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>
                <a:solidFill>
                  <a:srgbClr val="205688"/>
                </a:solidFill>
                <a:ea typeface="+mn-lt"/>
                <a:cs typeface="+mn-lt"/>
              </a:rPr>
              <a:t>Unlocking the Power of MIMIC-III: Intensive Care Data from a </a:t>
            </a:r>
            <a:r>
              <a:rPr lang="en-US" sz="2000" b="1" dirty="0" err="1">
                <a:solidFill>
                  <a:srgbClr val="205688"/>
                </a:solidFill>
                <a:ea typeface="+mn-lt"/>
                <a:cs typeface="+mn-lt"/>
              </a:rPr>
              <a:t>BostonTeaching</a:t>
            </a:r>
            <a:r>
              <a:rPr lang="en-US" sz="2000" b="1" dirty="0">
                <a:solidFill>
                  <a:srgbClr val="205688"/>
                </a:solidFill>
                <a:ea typeface="+mn-lt"/>
                <a:cs typeface="+mn-lt"/>
              </a:rPr>
              <a:t> Hospital</a:t>
            </a:r>
            <a:endParaRPr lang="en-US" sz="2000" b="1" dirty="0">
              <a:solidFill>
                <a:srgbClr val="205688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37590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2489D1-AE16-BDBB-75EB-2578935F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BA72D-4F33-B5D3-9B37-1172FB8A6938}"/>
              </a:ext>
            </a:extLst>
          </p:cNvPr>
          <p:cNvSpPr txBox="1"/>
          <p:nvPr/>
        </p:nvSpPr>
        <p:spPr>
          <a:xfrm>
            <a:off x="337752" y="1429265"/>
            <a:ext cx="861265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Key Takeaways</a:t>
            </a:r>
            <a:r>
              <a:rPr lang="en-US" sz="2400" dirty="0"/>
              <a:t>:</a:t>
            </a:r>
            <a:endParaRPr lang="en-US" sz="2400">
              <a:ea typeface="Calibri"/>
              <a:cs typeface="Calibri"/>
            </a:endParaRP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The MIMIC-III dataset offers a rich resource for analyzing patient demographics, medical conditions, and outcomes.</a:t>
            </a:r>
            <a:endParaRPr lang="en-US" sz="2400">
              <a:ea typeface="Calibri"/>
              <a:cs typeface="Calibri"/>
            </a:endParaRP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Visualizations reveal interesting patterns related to age, gender, insurance, and medical interventions.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b="1" dirty="0"/>
              <a:t>Future Steps</a:t>
            </a:r>
            <a:r>
              <a:rPr lang="en-US" sz="2400" dirty="0"/>
              <a:t>:</a:t>
            </a:r>
            <a:endParaRPr lang="en-US" sz="2400">
              <a:ea typeface="Calibri"/>
              <a:cs typeface="Calibri"/>
            </a:endParaRP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Perform </a:t>
            </a:r>
            <a:r>
              <a:rPr lang="en-US" sz="2400" b="1" dirty="0"/>
              <a:t>predictive modeling</a:t>
            </a:r>
            <a:r>
              <a:rPr lang="en-US" sz="2400" dirty="0"/>
              <a:t> for hospital readmission or mortality rates.</a:t>
            </a:r>
            <a:endParaRPr lang="en-US" sz="2400">
              <a:ea typeface="Calibri"/>
              <a:cs typeface="Calibri"/>
            </a:endParaRP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Conduct </a:t>
            </a:r>
            <a:r>
              <a:rPr lang="en-US" sz="2400" b="1" dirty="0"/>
              <a:t>deep dive analysis</a:t>
            </a:r>
            <a:r>
              <a:rPr lang="en-US" sz="2400" dirty="0"/>
              <a:t> on underrepresented groups (e.g., insurance types) to identify health disparities.</a:t>
            </a:r>
            <a:endParaRPr lang="en-US" sz="2400">
              <a:ea typeface="Calibri"/>
              <a:cs typeface="Calibri"/>
            </a:endParaRP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Implement advanced machine learning algorithms for </a:t>
            </a:r>
            <a:r>
              <a:rPr lang="en-US" sz="2400" b="1" dirty="0"/>
              <a:t>health outcome predictions</a:t>
            </a:r>
            <a:r>
              <a:rPr lang="en-US" sz="2400" dirty="0"/>
              <a:t> and </a:t>
            </a:r>
            <a:r>
              <a:rPr lang="en-US" sz="2400" b="1" dirty="0"/>
              <a:t>resource optimization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0E43B-D83D-4A97-8503-A6DCABB8AF25}"/>
              </a:ext>
            </a:extLst>
          </p:cNvPr>
          <p:cNvSpPr txBox="1"/>
          <p:nvPr/>
        </p:nvSpPr>
        <p:spPr>
          <a:xfrm>
            <a:off x="335000" y="209842"/>
            <a:ext cx="55735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Calibri"/>
                <a:cs typeface="Calibri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5261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A93304-03D7-493E-92D6-38FC853D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CFDDDB-0F2B-4CC6-8C8A-5C6670B6DE9E}"/>
              </a:ext>
            </a:extLst>
          </p:cNvPr>
          <p:cNvSpPr txBox="1">
            <a:spLocks/>
          </p:cNvSpPr>
          <p:nvPr/>
        </p:nvSpPr>
        <p:spPr>
          <a:xfrm>
            <a:off x="5801942" y="2841319"/>
            <a:ext cx="2911715" cy="1603800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Questions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59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BCF1-984E-8948-950A-5CD959835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353" y="1019975"/>
            <a:ext cx="8700186" cy="57064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7965" indent="-227965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dataset used in these studies is MIMIC-III (Medical Information Mart for Intensive Care III), a large open-access database containing clinical data from 61,532 critical care admissions at a Boston teaching hospital from </a:t>
            </a:r>
            <a:r>
              <a:rPr lang="en-US">
                <a:latin typeface="Times New Roman"/>
                <a:ea typeface="+mn-lt"/>
                <a:cs typeface="+mn-lt"/>
              </a:rPr>
              <a:t>2001 to 2012</a:t>
            </a:r>
            <a:endParaRPr lang="en-US">
              <a:latin typeface="Times New Roman"/>
              <a:cs typeface="Times New Roman"/>
            </a:endParaRPr>
          </a:p>
          <a:p>
            <a:pPr marL="227965" indent="-227965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MIMIC-III includes comprehensive patient information such as:</a:t>
            </a:r>
            <a:endParaRPr lang="en-US" dirty="0">
              <a:latin typeface="Times New Roman"/>
              <a:cs typeface="Times New Roman"/>
            </a:endParaRPr>
          </a:p>
          <a:p>
            <a:pPr marL="227965" indent="-227965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27965" indent="-227965">
              <a:buFont typeface="Arial"/>
              <a:buChar char="•"/>
            </a:pPr>
            <a:r>
              <a:rPr lang="en-US" sz="2600" b="1">
                <a:latin typeface="Times New Roman"/>
                <a:ea typeface="+mn-lt"/>
                <a:cs typeface="+mn-lt"/>
              </a:rPr>
              <a:t>Patient Demographics</a:t>
            </a:r>
            <a:r>
              <a:rPr lang="en-US" sz="2600">
                <a:latin typeface="Times New Roman"/>
                <a:ea typeface="+mn-lt"/>
                <a:cs typeface="+mn-lt"/>
              </a:rPr>
              <a:t>: Information such as gender, age (calculated from the date of birth), marital status, and ethnicity.</a:t>
            </a:r>
            <a:endParaRPr lang="en-US" sz="2600"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ea typeface="+mn-lt"/>
              <a:cs typeface="+mn-lt"/>
            </a:endParaRPr>
          </a:p>
          <a:p>
            <a:pPr marL="227965" indent="-227965">
              <a:buFont typeface="Arial"/>
              <a:buChar char="•"/>
            </a:pPr>
            <a:r>
              <a:rPr lang="en-US" sz="2600" b="1">
                <a:latin typeface="Times New Roman"/>
                <a:ea typeface="+mn-lt"/>
                <a:cs typeface="+mn-lt"/>
              </a:rPr>
              <a:t>Admission Information</a:t>
            </a:r>
            <a:r>
              <a:rPr lang="en-US" sz="2600">
                <a:latin typeface="Times New Roman"/>
                <a:ea typeface="+mn-lt"/>
                <a:cs typeface="+mn-lt"/>
              </a:rPr>
              <a:t>: Details like admission type, admission location, and diagnosis.</a:t>
            </a:r>
            <a:endParaRPr lang="en-US" sz="2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ea typeface="+mn-lt"/>
              <a:cs typeface="+mn-lt"/>
            </a:endParaRPr>
          </a:p>
          <a:p>
            <a:pPr marL="227965" indent="-227965">
              <a:buFont typeface="Arial"/>
              <a:buChar char="•"/>
            </a:pPr>
            <a:r>
              <a:rPr lang="en-US" sz="2600" b="1">
                <a:latin typeface="Times New Roman"/>
                <a:ea typeface="+mn-lt"/>
                <a:cs typeface="+mn-lt"/>
              </a:rPr>
              <a:t>Discharge Information</a:t>
            </a:r>
            <a:r>
              <a:rPr lang="en-US" sz="2600">
                <a:latin typeface="Times New Roman"/>
                <a:ea typeface="+mn-lt"/>
                <a:cs typeface="+mn-lt"/>
              </a:rPr>
              <a:t>: Discharge location, and details about the care provided during the hospital stay.</a:t>
            </a:r>
            <a:endParaRPr lang="en-US" sz="2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ea typeface="+mn-lt"/>
              <a:cs typeface="+mn-lt"/>
            </a:endParaRPr>
          </a:p>
          <a:p>
            <a:pPr marL="227965" indent="-227965">
              <a:buFont typeface="Arial"/>
              <a:buChar char="•"/>
            </a:pPr>
            <a:r>
              <a:rPr lang="en-US" sz="2600" b="1">
                <a:latin typeface="Times New Roman"/>
                <a:ea typeface="+mn-lt"/>
                <a:cs typeface="+mn-lt"/>
              </a:rPr>
              <a:t>Insurance</a:t>
            </a:r>
            <a:r>
              <a:rPr lang="en-US" sz="2600">
                <a:latin typeface="Times New Roman"/>
                <a:ea typeface="+mn-lt"/>
                <a:cs typeface="+mn-lt"/>
              </a:rPr>
              <a:t>: The type of insurance the patient has, which may reflect treatment quality.</a:t>
            </a:r>
            <a:endParaRPr lang="en-US" sz="2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600" dirty="0">
              <a:latin typeface="Times New Roman"/>
              <a:ea typeface="+mn-lt"/>
              <a:cs typeface="+mn-lt"/>
            </a:endParaRPr>
          </a:p>
          <a:p>
            <a:pPr marL="227965" indent="-227965">
              <a:buFont typeface="Arial"/>
              <a:buChar char="•"/>
            </a:pPr>
            <a:r>
              <a:rPr lang="en-US" sz="2600" b="1">
                <a:latin typeface="Times New Roman"/>
                <a:ea typeface="+mn-lt"/>
                <a:cs typeface="+mn-lt"/>
              </a:rPr>
              <a:t>Wards and Care</a:t>
            </a:r>
            <a:r>
              <a:rPr lang="en-US" sz="2600">
                <a:latin typeface="Times New Roman"/>
                <a:ea typeface="+mn-lt"/>
                <a:cs typeface="+mn-lt"/>
              </a:rPr>
              <a:t>: Information regarding the wards where patients were treated, and the specific care they received.</a:t>
            </a:r>
            <a:endParaRPr lang="en-US" sz="26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684B8B-43FC-324A-B112-F515B802157A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0063"/>
            <a:ext cx="6536079" cy="87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608BD0-994E-4EA0-A0B0-4FC8DE30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8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E83A-6C8C-7541-9538-BD4C0FC9B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84625" y="1381105"/>
            <a:ext cx="3448563" cy="4974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buFont typeface="Arial"/>
              <a:buChar char="•"/>
            </a:pPr>
            <a:r>
              <a:rPr lang="en-US" sz="1800" b="1">
                <a:latin typeface="Times New Roman"/>
                <a:ea typeface="+mn-lt"/>
                <a:cs typeface="+mn-lt"/>
              </a:rPr>
              <a:t>Data Inspection</a:t>
            </a:r>
            <a:r>
              <a:rPr lang="en-US" sz="1800">
                <a:latin typeface="Times New Roman"/>
                <a:ea typeface="+mn-lt"/>
                <a:cs typeface="+mn-lt"/>
              </a:rPr>
              <a:t>:Reviewed dataset dimensions and column types using str(), dim(), and summary().</a:t>
            </a:r>
            <a:endParaRPr lang="en-US" sz="1800">
              <a:latin typeface="Times New Roman"/>
              <a:cs typeface="Times New Roman"/>
            </a:endParaRPr>
          </a:p>
          <a:p>
            <a:pPr marL="227965" indent="-227965">
              <a:buFont typeface="Arial"/>
              <a:buChar char="•"/>
            </a:pPr>
            <a:r>
              <a:rPr lang="en-US" sz="1800" b="1">
                <a:latin typeface="Times New Roman"/>
                <a:ea typeface="+mn-lt"/>
                <a:cs typeface="+mn-lt"/>
              </a:rPr>
              <a:t>Missing Values</a:t>
            </a:r>
            <a:r>
              <a:rPr lang="en-US" sz="1800">
                <a:latin typeface="Times New Roman"/>
                <a:ea typeface="+mn-lt"/>
                <a:cs typeface="+mn-lt"/>
              </a:rPr>
              <a:t>: Found and handled missing values (e.g., imputed or removed using na.omit()).</a:t>
            </a:r>
            <a:endParaRPr lang="en-US" sz="1800">
              <a:latin typeface="Times New Roman"/>
              <a:cs typeface="Times New Roman"/>
            </a:endParaRPr>
          </a:p>
          <a:p>
            <a:pPr marL="227965" indent="-227965">
              <a:buFont typeface="Arial"/>
              <a:buChar char="•"/>
            </a:pPr>
            <a:r>
              <a:rPr lang="en-US" sz="1800" b="1">
                <a:latin typeface="Times New Roman"/>
                <a:ea typeface="+mn-lt"/>
                <a:cs typeface="+mn-lt"/>
              </a:rPr>
              <a:t>Duplicate Removal</a:t>
            </a:r>
            <a:r>
              <a:rPr lang="en-US" sz="1800">
                <a:latin typeface="Times New Roman"/>
                <a:ea typeface="+mn-lt"/>
                <a:cs typeface="+mn-lt"/>
              </a:rPr>
              <a:t>: Identified and removed duplicates using duplicated().</a:t>
            </a:r>
            <a:endParaRPr lang="en-US" sz="1800">
              <a:latin typeface="Times New Roman"/>
              <a:cs typeface="Times New Roman"/>
            </a:endParaRPr>
          </a:p>
          <a:p>
            <a:pPr marL="227965" indent="-227965">
              <a:buFont typeface="Arial"/>
              <a:buChar char="•"/>
            </a:pPr>
            <a:r>
              <a:rPr lang="en-US" sz="1800" b="1">
                <a:latin typeface="Times New Roman"/>
                <a:ea typeface="+mn-lt"/>
                <a:cs typeface="+mn-lt"/>
              </a:rPr>
              <a:t>Data Types</a:t>
            </a:r>
            <a:r>
              <a:rPr lang="en-US" sz="1800">
                <a:latin typeface="Times New Roman"/>
                <a:ea typeface="+mn-lt"/>
                <a:cs typeface="+mn-lt"/>
              </a:rPr>
              <a:t>: Corrected data types (e.g., converting dates and categorical variables).</a:t>
            </a:r>
            <a:endParaRPr lang="en-US" sz="18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13B53-3C52-41FD-87EB-9108EC99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4D000-2346-9A48-3B78-784A7E3F4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3" y="1381383"/>
            <a:ext cx="5080944" cy="1078127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2918CBF-4538-9ABD-08EF-247FC6F0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3872299"/>
            <a:ext cx="5073738" cy="99780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7F42EAF-772D-BE02-7922-B134DBFEA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22" y="2635722"/>
            <a:ext cx="5076564" cy="109228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3C476EA-0E49-6541-BE5E-4D9CDA48CDD2}"/>
              </a:ext>
            </a:extLst>
          </p:cNvPr>
          <p:cNvSpPr txBox="1">
            <a:spLocks noChangeArrowheads="1"/>
          </p:cNvSpPr>
          <p:nvPr/>
        </p:nvSpPr>
        <p:spPr>
          <a:xfrm>
            <a:off x="237353" y="-829"/>
            <a:ext cx="6536079" cy="87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DATA INSPECTION &amp; CLEANING</a:t>
            </a:r>
            <a:endParaRPr lang="en-US" b="1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0B89A2-F547-DB09-6FB0-0D5AE70BE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93" y="5504163"/>
            <a:ext cx="5328851" cy="10292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DE6293-A5A5-015B-DF9A-A293B168DB0D}"/>
              </a:ext>
            </a:extLst>
          </p:cNvPr>
          <p:cNvSpPr txBox="1"/>
          <p:nvPr/>
        </p:nvSpPr>
        <p:spPr>
          <a:xfrm>
            <a:off x="6056449" y="5794325"/>
            <a:ext cx="252467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CORRELATION MATRIX</a:t>
            </a:r>
            <a:endParaRPr lang="en-US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767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0743A-09CD-414F-8C62-1F7818E5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9098E-5BEC-EE4C-91E9-41A1CB5F73B3}"/>
              </a:ext>
            </a:extLst>
          </p:cNvPr>
          <p:cNvSpPr txBox="1"/>
          <p:nvPr/>
        </p:nvSpPr>
        <p:spPr>
          <a:xfrm>
            <a:off x="3200401" y="2971800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A592D5E-3BD8-EC4C-BD33-D0A1D81B4F74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30063"/>
            <a:ext cx="6536079" cy="870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chemeClr val="bg1"/>
                </a:solidFill>
                <a:latin typeface="+mn-lt"/>
                <a:ea typeface="Calibri"/>
                <a:cs typeface="Arial"/>
              </a:rPr>
              <a:t>VISUALIZATION</a:t>
            </a:r>
            <a:endParaRPr lang="en-US" altLang="en-US" sz="2800" b="1" dirty="0">
              <a:solidFill>
                <a:schemeClr val="bg1"/>
              </a:solidFill>
              <a:latin typeface="+mn-lt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Picture 1" descr="A graph of a number of different colored bars&#10;&#10;Description automatically generated">
            <a:extLst>
              <a:ext uri="{FF2B5EF4-FFF2-40B4-BE49-F238E27FC236}">
                <a16:creationId xmlns:a16="http://schemas.microsoft.com/office/drawing/2014/main" id="{B0AA0A70-84D0-9414-21DD-DA216667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" y="892261"/>
            <a:ext cx="9147346" cy="4949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2C21F-7AEA-DDF9-6478-13189523DD0A}"/>
              </a:ext>
            </a:extLst>
          </p:cNvPr>
          <p:cNvSpPr txBox="1"/>
          <p:nvPr/>
        </p:nvSpPr>
        <p:spPr>
          <a:xfrm>
            <a:off x="8238" y="5949778"/>
            <a:ext cx="91584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</a:rPr>
              <a:t>The stacked bar plot helps us identify patterns and differences in discharge locations across various admission types, providing valuable insights into patient flow and care settings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996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5FD9B-8712-B7C2-56D8-B5A550C6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graph of a bar chart&#10;&#10;Description automatically generated">
            <a:extLst>
              <a:ext uri="{FF2B5EF4-FFF2-40B4-BE49-F238E27FC236}">
                <a16:creationId xmlns:a16="http://schemas.microsoft.com/office/drawing/2014/main" id="{DA0054E7-6365-3B3C-6874-CB3D1C99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" y="784655"/>
            <a:ext cx="9144783" cy="5010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4D74D-7182-85A0-4030-2E68C3B4FA01}"/>
              </a:ext>
            </a:extLst>
          </p:cNvPr>
          <p:cNvSpPr txBox="1"/>
          <p:nvPr/>
        </p:nvSpPr>
        <p:spPr>
          <a:xfrm>
            <a:off x="12764" y="5929582"/>
            <a:ext cx="9139198" cy="7925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ea typeface="+mn-lt"/>
                <a:cs typeface="+mn-lt"/>
              </a:rPr>
              <a:t>This visualization helps spot trends in insurance distribution across admission types, useful for understanding healthcare coverage, patient demographics, and resource needs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59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D95AC-7C9F-4104-805C-0291CA50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F241019-E9D6-1561-D930-314F39C36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2101" y="840157"/>
            <a:ext cx="9148200" cy="534053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742C81-568F-583E-09D8-7C7767DE62CB}"/>
              </a:ext>
            </a:extLst>
          </p:cNvPr>
          <p:cNvSpPr txBox="1"/>
          <p:nvPr/>
        </p:nvSpPr>
        <p:spPr>
          <a:xfrm>
            <a:off x="2132136" y="6197112"/>
            <a:ext cx="889842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/>
                <a:ea typeface="+mn-lt"/>
                <a:cs typeface="+mn-lt"/>
              </a:rPr>
              <a:t>Compares how age varies for each intervention category.</a:t>
            </a:r>
            <a:endParaRPr lang="en-US" sz="16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75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82D7BF-250F-6C27-C4AE-353210CE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graph showing a line of a patient admission&#10;&#10;Description automatically generated">
            <a:extLst>
              <a:ext uri="{FF2B5EF4-FFF2-40B4-BE49-F238E27FC236}">
                <a16:creationId xmlns:a16="http://schemas.microsoft.com/office/drawing/2014/main" id="{8E31145C-1A81-8DBB-2D9B-57D6D213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1436005"/>
            <a:ext cx="5148649" cy="4521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C04C1-0E6E-74AB-AA23-15AE3AE3F112}"/>
              </a:ext>
            </a:extLst>
          </p:cNvPr>
          <p:cNvSpPr txBox="1"/>
          <p:nvPr/>
        </p:nvSpPr>
        <p:spPr>
          <a:xfrm>
            <a:off x="5146590" y="965887"/>
            <a:ext cx="3886199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 dirty="0">
              <a:ea typeface="Calibri"/>
              <a:cs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sz="1600" b="1" dirty="0">
                <a:latin typeface="Times New Roman"/>
                <a:cs typeface="Times New Roman"/>
              </a:rPr>
              <a:t>Trend Analysis: </a:t>
            </a:r>
            <a:r>
              <a:rPr lang="en-US" sz="1600" dirty="0">
                <a:latin typeface="Times New Roman"/>
                <a:cs typeface="Times New Roman"/>
              </a:rPr>
              <a:t>The regression line is nearly horizontal, indicating that patient admissions have remained relatively stable over time without significant increase or decrease.</a:t>
            </a:r>
            <a:endParaRPr lang="en-US" sz="160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Scatter Spread: </a:t>
            </a:r>
            <a:r>
              <a:rPr lang="en-US" sz="1600">
                <a:latin typeface="Times New Roman"/>
                <a:cs typeface="Times New Roman"/>
              </a:rPr>
              <a:t>There is significant spread in the data points </a:t>
            </a:r>
            <a:r>
              <a:rPr lang="en-US" sz="1600" dirty="0">
                <a:latin typeface="Times New Roman"/>
                <a:cs typeface="Times New Roman"/>
              </a:rPr>
              <a:t>around the regression line, showing high variability in admissions from month to month, even though the overall trend is flat.</a:t>
            </a:r>
            <a:endParaRPr lang="en-US" sz="160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Confidence Interval: </a:t>
            </a:r>
            <a:r>
              <a:rPr lang="en-US" sz="1600">
                <a:latin typeface="Times New Roman"/>
                <a:cs typeface="Times New Roman"/>
              </a:rPr>
              <a:t>The confidence interval is wider at the ends of the time range, </a:t>
            </a:r>
            <a:r>
              <a:rPr lang="en-US" sz="1600" dirty="0">
                <a:latin typeface="Times New Roman"/>
                <a:cs typeface="Times New Roman"/>
              </a:rPr>
              <a:t>which suggests greater uncertainty in predictions as we move toward the extremes (earlier and later dates).</a:t>
            </a:r>
            <a:endParaRPr lang="en-US" sz="160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AutoNum type="arabicPeriod"/>
            </a:pPr>
            <a:r>
              <a:rPr lang="en-US" sz="1600" b="1">
                <a:latin typeface="Times New Roman"/>
                <a:cs typeface="Times New Roman"/>
              </a:rPr>
              <a:t>Implication: </a:t>
            </a:r>
            <a:r>
              <a:rPr lang="en-US" sz="1600">
                <a:latin typeface="Times New Roman"/>
                <a:cs typeface="Times New Roman"/>
              </a:rPr>
              <a:t>The linear regression model suggests that time (Year-Month) </a:t>
            </a:r>
            <a:r>
              <a:rPr lang="en-US" sz="1600" dirty="0">
                <a:latin typeface="Times New Roman"/>
                <a:cs typeface="Times New Roman"/>
              </a:rPr>
              <a:t>does not strongly affect patient admissions. The </a:t>
            </a:r>
            <a:r>
              <a:rPr lang="en-US" sz="1600" b="1" dirty="0">
                <a:latin typeface="Times New Roman"/>
                <a:cs typeface="Times New Roman"/>
              </a:rPr>
              <a:t>R-squared value</a:t>
            </a:r>
            <a:r>
              <a:rPr lang="en-US" sz="1600" dirty="0">
                <a:latin typeface="Times New Roman"/>
                <a:cs typeface="Times New Roman"/>
              </a:rPr>
              <a:t> is likely low, indicating that time accounts for only a small portion of the variation in admissions.</a:t>
            </a:r>
            <a:endParaRPr lang="en-US" sz="1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7233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9098E-5BEC-EE4C-91E9-41A1CB5F73B3}"/>
              </a:ext>
            </a:extLst>
          </p:cNvPr>
          <p:cNvSpPr txBox="1"/>
          <p:nvPr/>
        </p:nvSpPr>
        <p:spPr>
          <a:xfrm>
            <a:off x="3200401" y="2971800"/>
            <a:ext cx="1847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437EB-2167-4AA1-BF66-4E9103D7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3FF620FE-D071-0545-4AC9-6347F893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02" y="980173"/>
            <a:ext cx="5695693" cy="55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0D724-932F-1D3B-096D-5F60A987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A77A-971A-3244-890F-3B99F774724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D31E8C5B-2332-5B2E-28C3-2D9073795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69"/>
            <a:ext cx="9144000" cy="40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6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719</TotalTime>
  <Words>74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Reda Nacif El Alaoui</cp:lastModifiedBy>
  <cp:revision>395</cp:revision>
  <dcterms:created xsi:type="dcterms:W3CDTF">2020-12-17T21:21:33Z</dcterms:created>
  <dcterms:modified xsi:type="dcterms:W3CDTF">2024-12-17T01:30:28Z</dcterms:modified>
</cp:coreProperties>
</file>