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DM Serif Display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247528" y="3205403"/>
            <a:ext cx="5773316" cy="4114800"/>
          </a:xfrm>
          <a:custGeom>
            <a:avLst/>
            <a:gdLst/>
            <a:ahLst/>
            <a:cxnLst/>
            <a:rect r="r" b="b" t="t" l="l"/>
            <a:pathLst>
              <a:path h="4114800" w="5773316">
                <a:moveTo>
                  <a:pt x="0" y="0"/>
                </a:moveTo>
                <a:lnTo>
                  <a:pt x="5773316" y="0"/>
                </a:lnTo>
                <a:lnTo>
                  <a:pt x="57733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38580" y="1014604"/>
            <a:ext cx="13684752" cy="166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09"/>
              </a:lnSpc>
            </a:pPr>
            <a:r>
              <a:rPr lang="en-US" sz="11990" spc="-23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Patrón de Diseño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37591" y="4817313"/>
            <a:ext cx="4984486" cy="995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9"/>
              </a:lnSpc>
            </a:pPr>
            <a:r>
              <a:rPr lang="en-US" sz="7254" spc="-14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Iterator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879961"/>
            <a:ext cx="16230600" cy="8527077"/>
            <a:chOff x="0" y="0"/>
            <a:chExt cx="4229939" cy="22222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9939" cy="2222285"/>
            </a:xfrm>
            <a:custGeom>
              <a:avLst/>
              <a:gdLst/>
              <a:ahLst/>
              <a:cxnLst/>
              <a:rect r="r" b="b" t="t" l="l"/>
              <a:pathLst>
                <a:path h="2222285" w="4229939">
                  <a:moveTo>
                    <a:pt x="9540" y="0"/>
                  </a:moveTo>
                  <a:lnTo>
                    <a:pt x="4220400" y="0"/>
                  </a:lnTo>
                  <a:cubicBezTo>
                    <a:pt x="4225668" y="0"/>
                    <a:pt x="4229939" y="4271"/>
                    <a:pt x="4229939" y="9540"/>
                  </a:cubicBezTo>
                  <a:lnTo>
                    <a:pt x="4229939" y="2212745"/>
                  </a:lnTo>
                  <a:cubicBezTo>
                    <a:pt x="4229939" y="2218014"/>
                    <a:pt x="4225668" y="2222285"/>
                    <a:pt x="4220400" y="2222285"/>
                  </a:cubicBezTo>
                  <a:lnTo>
                    <a:pt x="9540" y="2222285"/>
                  </a:lnTo>
                  <a:cubicBezTo>
                    <a:pt x="7010" y="2222285"/>
                    <a:pt x="4583" y="2221280"/>
                    <a:pt x="2794" y="2219491"/>
                  </a:cubicBezTo>
                  <a:cubicBezTo>
                    <a:pt x="1005" y="2217702"/>
                    <a:pt x="0" y="2215275"/>
                    <a:pt x="0" y="2212745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  <a:ln w="19050" cap="sq">
              <a:solidFill>
                <a:srgbClr val="FFFFFF">
                  <a:alpha val="44706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9939" cy="22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37573" y="4506577"/>
            <a:ext cx="4550264" cy="4141715"/>
            <a:chOff x="0" y="0"/>
            <a:chExt cx="1236093" cy="11251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6093" cy="1125109"/>
            </a:xfrm>
            <a:custGeom>
              <a:avLst/>
              <a:gdLst/>
              <a:ahLst/>
              <a:cxnLst/>
              <a:rect r="r" b="b" t="t" l="l"/>
              <a:pathLst>
                <a:path h="1125109" w="1236093">
                  <a:moveTo>
                    <a:pt x="34028" y="0"/>
                  </a:moveTo>
                  <a:lnTo>
                    <a:pt x="1202064" y="0"/>
                  </a:lnTo>
                  <a:cubicBezTo>
                    <a:pt x="1211089" y="0"/>
                    <a:pt x="1219745" y="3585"/>
                    <a:pt x="1226126" y="9967"/>
                  </a:cubicBezTo>
                  <a:cubicBezTo>
                    <a:pt x="1232508" y="16348"/>
                    <a:pt x="1236093" y="25004"/>
                    <a:pt x="1236093" y="34028"/>
                  </a:cubicBezTo>
                  <a:lnTo>
                    <a:pt x="1236093" y="1091081"/>
                  </a:lnTo>
                  <a:cubicBezTo>
                    <a:pt x="1236093" y="1100106"/>
                    <a:pt x="1232508" y="1108761"/>
                    <a:pt x="1226126" y="1115143"/>
                  </a:cubicBezTo>
                  <a:cubicBezTo>
                    <a:pt x="1219745" y="1121524"/>
                    <a:pt x="1211089" y="1125109"/>
                    <a:pt x="1202064" y="1125109"/>
                  </a:cubicBezTo>
                  <a:lnTo>
                    <a:pt x="34028" y="1125109"/>
                  </a:lnTo>
                  <a:cubicBezTo>
                    <a:pt x="15235" y="1125109"/>
                    <a:pt x="0" y="1109874"/>
                    <a:pt x="0" y="1091081"/>
                  </a:cubicBezTo>
                  <a:lnTo>
                    <a:pt x="0" y="34028"/>
                  </a:lnTo>
                  <a:cubicBezTo>
                    <a:pt x="0" y="15235"/>
                    <a:pt x="15235" y="0"/>
                    <a:pt x="34028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6093" cy="1163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20605" y="1095375"/>
            <a:ext cx="9534463" cy="70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sz="5104">
                <a:solidFill>
                  <a:srgbClr val="FB47DE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¿Qué es el Patrón</a:t>
            </a:r>
            <a:r>
              <a:rPr lang="en-US" sz="5104">
                <a:solidFill>
                  <a:srgbClr val="FB47DE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Iterator?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37573" y="2140875"/>
            <a:ext cx="15841104" cy="2162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2273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es un patrón de diseño que permite recorrer los elementos de una colección (como una lista, conjunto o árbol) uno por uno, sin</a:t>
            </a:r>
            <a:r>
              <a:rPr lang="en-US" sz="2273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conocer su estructura interna.</a:t>
            </a:r>
          </a:p>
          <a:p>
            <a:pPr algn="l" marL="490778" indent="-245389" lvl="1">
              <a:lnSpc>
                <a:spcPts val="3477"/>
              </a:lnSpc>
              <a:buFont typeface="Arial"/>
              <a:buChar char="•"/>
            </a:pPr>
            <a:r>
              <a:rPr lang="en-US" sz="2273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next() → para obtener el siguiente.</a:t>
            </a:r>
          </a:p>
          <a:p>
            <a:pPr algn="l" marL="490778" indent="-245389" lvl="1">
              <a:lnSpc>
                <a:spcPts val="3477"/>
              </a:lnSpc>
              <a:buFont typeface="Arial"/>
              <a:buChar char="•"/>
            </a:pPr>
            <a:r>
              <a:rPr lang="en-US" sz="2273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hasNext() → para saber si hay otro elemento.</a:t>
            </a:r>
          </a:p>
          <a:p>
            <a:pPr algn="l">
              <a:lnSpc>
                <a:spcPts val="347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900353" y="5658502"/>
            <a:ext cx="4224703" cy="333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6048" indent="-188024" lvl="1">
              <a:lnSpc>
                <a:spcPts val="2438"/>
              </a:lnSpc>
              <a:buFont typeface="Arial"/>
              <a:buChar char="•"/>
            </a:pPr>
            <a:r>
              <a:rPr lang="en-US" sz="174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Quieres recorrer los elementos uno por uno de forma ordenada.</a:t>
            </a:r>
          </a:p>
          <a:p>
            <a:pPr algn="l" marL="376048" indent="-188024" lvl="1">
              <a:lnSpc>
                <a:spcPts val="2438"/>
              </a:lnSpc>
              <a:buFont typeface="Arial"/>
              <a:buChar char="•"/>
            </a:pPr>
            <a:r>
              <a:rPr lang="en-US" sz="174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No qu</a:t>
            </a:r>
            <a:r>
              <a:rPr lang="en-US" sz="174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ieres usar for o while con índices (i = 0).</a:t>
            </a:r>
          </a:p>
          <a:p>
            <a:pPr algn="l" marL="376048" indent="-188024" lvl="1">
              <a:lnSpc>
                <a:spcPts val="2438"/>
              </a:lnSpc>
              <a:buFont typeface="Arial"/>
              <a:buChar char="•"/>
            </a:pPr>
            <a:r>
              <a:rPr lang="en-US" sz="174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Estás trabajando con estructuras complejas, como árboles o listas enlazadas.</a:t>
            </a:r>
          </a:p>
          <a:p>
            <a:pPr algn="l" marL="376048" indent="-188024" lvl="1">
              <a:lnSpc>
                <a:spcPts val="2438"/>
              </a:lnSpc>
              <a:buFont typeface="Arial"/>
              <a:buChar char="•"/>
            </a:pPr>
            <a:r>
              <a:rPr lang="en-US" sz="174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Quieres que el recorrido sea independiente del tipo de colección.</a:t>
            </a:r>
          </a:p>
          <a:p>
            <a:pPr algn="l">
              <a:lnSpc>
                <a:spcPts val="2438"/>
              </a:lnSpc>
            </a:pPr>
          </a:p>
          <a:p>
            <a:pPr algn="l">
              <a:lnSpc>
                <a:spcPts val="243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862981" y="4612815"/>
            <a:ext cx="4548553" cy="869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507" spc="-27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🔧 ¿Cuándo se usa el patrón Iterator?: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055068" y="4506577"/>
            <a:ext cx="4550264" cy="4141715"/>
            <a:chOff x="0" y="0"/>
            <a:chExt cx="1236093" cy="112510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36093" cy="1125109"/>
            </a:xfrm>
            <a:custGeom>
              <a:avLst/>
              <a:gdLst/>
              <a:ahLst/>
              <a:cxnLst/>
              <a:rect r="r" b="b" t="t" l="l"/>
              <a:pathLst>
                <a:path h="1125109" w="1236093">
                  <a:moveTo>
                    <a:pt x="34028" y="0"/>
                  </a:moveTo>
                  <a:lnTo>
                    <a:pt x="1202064" y="0"/>
                  </a:lnTo>
                  <a:cubicBezTo>
                    <a:pt x="1211089" y="0"/>
                    <a:pt x="1219745" y="3585"/>
                    <a:pt x="1226126" y="9967"/>
                  </a:cubicBezTo>
                  <a:cubicBezTo>
                    <a:pt x="1232508" y="16348"/>
                    <a:pt x="1236093" y="25004"/>
                    <a:pt x="1236093" y="34028"/>
                  </a:cubicBezTo>
                  <a:lnTo>
                    <a:pt x="1236093" y="1091081"/>
                  </a:lnTo>
                  <a:cubicBezTo>
                    <a:pt x="1236093" y="1100106"/>
                    <a:pt x="1232508" y="1108761"/>
                    <a:pt x="1226126" y="1115143"/>
                  </a:cubicBezTo>
                  <a:cubicBezTo>
                    <a:pt x="1219745" y="1121524"/>
                    <a:pt x="1211089" y="1125109"/>
                    <a:pt x="1202064" y="1125109"/>
                  </a:cubicBezTo>
                  <a:lnTo>
                    <a:pt x="34028" y="1125109"/>
                  </a:lnTo>
                  <a:cubicBezTo>
                    <a:pt x="15235" y="1125109"/>
                    <a:pt x="0" y="1109874"/>
                    <a:pt x="0" y="1091081"/>
                  </a:cubicBezTo>
                  <a:lnTo>
                    <a:pt x="0" y="34028"/>
                  </a:lnTo>
                  <a:cubicBezTo>
                    <a:pt x="0" y="15235"/>
                    <a:pt x="15235" y="0"/>
                    <a:pt x="34028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36093" cy="1163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208016" y="4923807"/>
            <a:ext cx="4496073" cy="372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8"/>
              </a:lnSpc>
            </a:pPr>
          </a:p>
          <a:p>
            <a:pPr algn="l">
              <a:lnSpc>
                <a:spcPts val="2998"/>
              </a:lnSpc>
            </a:pPr>
            <a:r>
              <a:rPr lang="en-US" sz="214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Imagina que tienes una caja de frutas.</a:t>
            </a:r>
          </a:p>
          <a:p>
            <a:pPr algn="l">
              <a:lnSpc>
                <a:spcPts val="2998"/>
              </a:lnSpc>
            </a:pPr>
            <a:r>
              <a:rPr lang="en-US" sz="214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No sabes cómo están acomodadas, pero puedes sacar una por una hasta que se acaben.</a:t>
            </a:r>
          </a:p>
          <a:p>
            <a:pPr algn="l">
              <a:lnSpc>
                <a:spcPts val="2998"/>
              </a:lnSpc>
            </a:pPr>
            <a:r>
              <a:rPr lang="en-US" sz="2141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➡️ Eso hace el Iterator: te permite sacar los elementos sin abrir la caja ni mirar cómo están adentro.</a:t>
            </a:r>
          </a:p>
          <a:p>
            <a:pPr algn="l">
              <a:lnSpc>
                <a:spcPts val="327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497933" y="4632370"/>
            <a:ext cx="3228618" cy="443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0"/>
              </a:lnSpc>
            </a:pPr>
            <a:r>
              <a:rPr lang="en-US" sz="2607" spc="-28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📦 Ejemplo sencillo: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DAGsum38vuQ</dc:identifier>
  <dcterms:modified xsi:type="dcterms:W3CDTF">2011-08-01T06:04:30Z</dcterms:modified>
  <cp:revision>1</cp:revision>
  <dc:title>Pink and Black Gradient Technology Keynote Presentation</dc:title>
</cp:coreProperties>
</file>