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6" r:id="rId2"/>
    <p:sldId id="309" r:id="rId3"/>
    <p:sldId id="350" r:id="rId4"/>
    <p:sldId id="261" r:id="rId5"/>
    <p:sldId id="310" r:id="rId6"/>
    <p:sldId id="311" r:id="rId7"/>
    <p:sldId id="300" r:id="rId8"/>
    <p:sldId id="346" r:id="rId9"/>
    <p:sldId id="312" r:id="rId10"/>
    <p:sldId id="343" r:id="rId11"/>
    <p:sldId id="303" r:id="rId12"/>
    <p:sldId id="308" r:id="rId13"/>
    <p:sldId id="344" r:id="rId14"/>
    <p:sldId id="348" r:id="rId15"/>
    <p:sldId id="372" r:id="rId16"/>
    <p:sldId id="351" r:id="rId17"/>
    <p:sldId id="353" r:id="rId18"/>
    <p:sldId id="355" r:id="rId19"/>
    <p:sldId id="356" r:id="rId20"/>
    <p:sldId id="357" r:id="rId21"/>
    <p:sldId id="373" r:id="rId22"/>
    <p:sldId id="338" r:id="rId23"/>
    <p:sldId id="339" r:id="rId24"/>
    <p:sldId id="340" r:id="rId25"/>
    <p:sldId id="341" r:id="rId26"/>
    <p:sldId id="375" r:id="rId27"/>
  </p:sldIdLst>
  <p:sldSz cx="9144000" cy="51482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6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490"/>
    <a:srgbClr val="233B6F"/>
    <a:srgbClr val="292566"/>
    <a:srgbClr val="293F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834" autoAdjust="0"/>
    <p:restoredTop sz="95812" autoAdjust="0"/>
  </p:normalViewPr>
  <p:slideViewPr>
    <p:cSldViewPr>
      <p:cViewPr varScale="1">
        <p:scale>
          <a:sx n="135" d="100"/>
          <a:sy n="135" d="100"/>
        </p:scale>
        <p:origin x="355" y="86"/>
      </p:cViewPr>
      <p:guideLst>
        <p:guide orient="horz"/>
        <p:guide pos="5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00B16-8B1D-E64D-A438-B21D741BB561}" type="datetimeFigureOut">
              <a:rPr lang="en-US" smtClean="0"/>
              <a:t>10/15/2015</a:t>
            </a:fld>
            <a:endParaRPr lang="en-US"/>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95FCC4-41E7-2B4B-9841-2D6F0FA9FB3F}" type="slidenum">
              <a:rPr lang="en-US" smtClean="0"/>
              <a:t>‹#›</a:t>
            </a:fld>
            <a:endParaRPr lang="en-US"/>
          </a:p>
        </p:txBody>
      </p:sp>
    </p:spTree>
    <p:extLst>
      <p:ext uri="{BB962C8B-B14F-4D97-AF65-F5344CB8AC3E}">
        <p14:creationId xmlns:p14="http://schemas.microsoft.com/office/powerpoint/2010/main" val="42013668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GB" dirty="0"/>
          </a:p>
        </p:txBody>
      </p:sp>
      <p:sp>
        <p:nvSpPr>
          <p:cNvPr id="4" name="Plassholder for lysbildenummer 3"/>
          <p:cNvSpPr>
            <a:spLocks noGrp="1"/>
          </p:cNvSpPr>
          <p:nvPr>
            <p:ph type="sldNum" sz="quarter" idx="10"/>
          </p:nvPr>
        </p:nvSpPr>
        <p:spPr/>
        <p:txBody>
          <a:bodyPr/>
          <a:lstStyle/>
          <a:p>
            <a:fld id="{66D9ACC0-20EA-491A-9FC0-7DEF7BAB459D}" type="slidenum">
              <a:rPr lang="en-GB" smtClean="0"/>
              <a:pPr/>
              <a:t>22</a:t>
            </a:fld>
            <a:endParaRPr lang="en-GB"/>
          </a:p>
        </p:txBody>
      </p:sp>
    </p:spTree>
    <p:extLst>
      <p:ext uri="{BB962C8B-B14F-4D97-AF65-F5344CB8AC3E}">
        <p14:creationId xmlns:p14="http://schemas.microsoft.com/office/powerpoint/2010/main" val="141822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GB" dirty="0"/>
          </a:p>
        </p:txBody>
      </p:sp>
      <p:sp>
        <p:nvSpPr>
          <p:cNvPr id="4" name="Plassholder for lysbildenummer 3"/>
          <p:cNvSpPr>
            <a:spLocks noGrp="1"/>
          </p:cNvSpPr>
          <p:nvPr>
            <p:ph type="sldNum" sz="quarter" idx="10"/>
          </p:nvPr>
        </p:nvSpPr>
        <p:spPr/>
        <p:txBody>
          <a:bodyPr/>
          <a:lstStyle/>
          <a:p>
            <a:fld id="{66D9ACC0-20EA-491A-9FC0-7DEF7BAB459D}" type="slidenum">
              <a:rPr lang="en-GB" smtClean="0"/>
              <a:pPr/>
              <a:t>23</a:t>
            </a:fld>
            <a:endParaRPr lang="en-GB"/>
          </a:p>
        </p:txBody>
      </p:sp>
    </p:spTree>
    <p:extLst>
      <p:ext uri="{BB962C8B-B14F-4D97-AF65-F5344CB8AC3E}">
        <p14:creationId xmlns:p14="http://schemas.microsoft.com/office/powerpoint/2010/main" val="302681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GB" dirty="0"/>
          </a:p>
        </p:txBody>
      </p:sp>
      <p:sp>
        <p:nvSpPr>
          <p:cNvPr id="4" name="Plassholder for lysbildenummer 3"/>
          <p:cNvSpPr>
            <a:spLocks noGrp="1"/>
          </p:cNvSpPr>
          <p:nvPr>
            <p:ph type="sldNum" sz="quarter" idx="10"/>
          </p:nvPr>
        </p:nvSpPr>
        <p:spPr/>
        <p:txBody>
          <a:bodyPr/>
          <a:lstStyle/>
          <a:p>
            <a:fld id="{66D9ACC0-20EA-491A-9FC0-7DEF7BAB459D}" type="slidenum">
              <a:rPr lang="en-GB" smtClean="0"/>
              <a:pPr/>
              <a:t>25</a:t>
            </a:fld>
            <a:endParaRPr lang="en-GB"/>
          </a:p>
        </p:txBody>
      </p:sp>
    </p:spTree>
    <p:extLst>
      <p:ext uri="{BB962C8B-B14F-4D97-AF65-F5344CB8AC3E}">
        <p14:creationId xmlns:p14="http://schemas.microsoft.com/office/powerpoint/2010/main" val="48510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ubrikbild">
    <p:spTree>
      <p:nvGrpSpPr>
        <p:cNvPr id="1" name=""/>
        <p:cNvGrpSpPr/>
        <p:nvPr/>
      </p:nvGrpSpPr>
      <p:grpSpPr>
        <a:xfrm>
          <a:off x="0" y="0"/>
          <a:ext cx="0" cy="0"/>
          <a:chOff x="0" y="0"/>
          <a:chExt cx="0" cy="0"/>
        </a:xfrm>
      </p:grpSpPr>
      <p:pic>
        <p:nvPicPr>
          <p:cNvPr id="4" name="Bildobjekt 3" descr="vi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73636" y="0"/>
            <a:ext cx="1870364" cy="5148263"/>
          </a:xfrm>
          <a:prstGeom prst="rect">
            <a:avLst/>
          </a:prstGeom>
        </p:spPr>
      </p:pic>
      <p:sp>
        <p:nvSpPr>
          <p:cNvPr id="2" name="Rubrik 1"/>
          <p:cNvSpPr>
            <a:spLocks noGrp="1"/>
          </p:cNvSpPr>
          <p:nvPr>
            <p:ph type="ctrTitle"/>
          </p:nvPr>
        </p:nvSpPr>
        <p:spPr>
          <a:xfrm>
            <a:off x="572276" y="1669130"/>
            <a:ext cx="6299028" cy="424499"/>
          </a:xfrm>
          <a:prstGeom prst="rect">
            <a:avLst/>
          </a:prstGeom>
        </p:spPr>
        <p:txBody>
          <a:bodyPr/>
          <a:lstStyle>
            <a:lvl1pPr algn="l">
              <a:defRPr sz="2000" b="1" i="0"/>
            </a:lvl1pPr>
          </a:lstStyle>
          <a:p>
            <a:r>
              <a:rPr lang="sv-SE" smtClean="0"/>
              <a:t>Klicka här för att ändra format</a:t>
            </a:r>
            <a:endParaRPr lang="sv-SE" dirty="0"/>
          </a:p>
        </p:txBody>
      </p:sp>
      <p:sp>
        <p:nvSpPr>
          <p:cNvPr id="3" name="Underrubrik 2"/>
          <p:cNvSpPr>
            <a:spLocks noGrp="1"/>
          </p:cNvSpPr>
          <p:nvPr>
            <p:ph type="subTitle" idx="1"/>
          </p:nvPr>
        </p:nvSpPr>
        <p:spPr>
          <a:xfrm>
            <a:off x="572276" y="2093629"/>
            <a:ext cx="6299028" cy="1315667"/>
          </a:xfrm>
          <a:prstGeom prst="rect">
            <a:avLst/>
          </a:prstGeom>
        </p:spPr>
        <p:txBody>
          <a:bodyPr/>
          <a:lstStyle>
            <a:lvl1pPr marL="0" indent="0" algn="l">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dirty="0"/>
          </a:p>
        </p:txBody>
      </p:sp>
    </p:spTree>
    <p:extLst>
      <p:ext uri="{BB962C8B-B14F-4D97-AF65-F5344CB8AC3E}">
        <p14:creationId xmlns:p14="http://schemas.microsoft.com/office/powerpoint/2010/main" val="412953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0"/>
            <a:ext cx="9893346" cy="5148263"/>
          </a:xfrm>
          <a:prstGeom prst="rect">
            <a:avLst/>
          </a:prstGeom>
        </p:spPr>
      </p:pic>
      <p:sp>
        <p:nvSpPr>
          <p:cNvPr id="6" name="TextBox 7"/>
          <p:cNvSpPr txBox="1"/>
          <p:nvPr/>
        </p:nvSpPr>
        <p:spPr>
          <a:xfrm>
            <a:off x="8001000" y="4496375"/>
            <a:ext cx="811119" cy="353943"/>
          </a:xfrm>
          <a:prstGeom prst="rect">
            <a:avLst/>
          </a:prstGeom>
          <a:noFill/>
        </p:spPr>
        <p:txBody>
          <a:bodyPr wrap="none" lIns="0" tIns="0" rIns="0" rtlCol="0">
            <a:spAutoFit/>
          </a:bodyPr>
          <a:lstStyle/>
          <a:p>
            <a:pPr>
              <a:lnSpc>
                <a:spcPts val="1300"/>
              </a:lnSpc>
              <a:tabLst/>
            </a:pPr>
            <a:r>
              <a:rPr lang="en-US" altLang="zh-CN" sz="1000" b="1" dirty="0" smtClean="0">
                <a:solidFill>
                  <a:srgbClr val="FFFFFF"/>
                </a:solidFill>
                <a:latin typeface="Roboto Condensed"/>
                <a:cs typeface="Roboto Condensed"/>
              </a:rPr>
              <a:t>Hedge Funds</a:t>
            </a:r>
          </a:p>
          <a:p>
            <a:pPr>
              <a:lnSpc>
                <a:spcPts val="1100"/>
              </a:lnSpc>
              <a:tabLst/>
            </a:pPr>
            <a:r>
              <a:rPr lang="en-US" altLang="zh-CN" sz="900" dirty="0" smtClean="0">
                <a:solidFill>
                  <a:srgbClr val="FFFFFF"/>
                </a:solidFill>
                <a:latin typeface="Roboto Condensed"/>
                <a:cs typeface="Roboto Condensed"/>
              </a:rPr>
              <a:t>NTNU</a:t>
            </a:r>
          </a:p>
        </p:txBody>
      </p:sp>
      <p:sp>
        <p:nvSpPr>
          <p:cNvPr id="9" name="TextBox 1"/>
          <p:cNvSpPr txBox="1"/>
          <p:nvPr/>
        </p:nvSpPr>
        <p:spPr>
          <a:xfrm>
            <a:off x="6743558" y="4566874"/>
            <a:ext cx="892873" cy="225703"/>
          </a:xfrm>
          <a:prstGeom prst="rect">
            <a:avLst/>
          </a:prstGeom>
          <a:noFill/>
        </p:spPr>
        <p:txBody>
          <a:bodyPr wrap="none" lIns="0" tIns="0" rIns="0" rtlCol="0">
            <a:spAutoFit/>
          </a:bodyPr>
          <a:lstStyle/>
          <a:p>
            <a:pPr>
              <a:lnSpc>
                <a:spcPts val="1400"/>
              </a:lnSpc>
              <a:tabLst/>
            </a:pPr>
            <a:r>
              <a:rPr lang="en-US" altLang="zh-CN" sz="1100" b="1" dirty="0" smtClean="0">
                <a:solidFill>
                  <a:srgbClr val="FFFFFF"/>
                </a:solidFill>
                <a:latin typeface="Roboto Condensed"/>
                <a:cs typeface="Roboto Condensed"/>
              </a:rPr>
              <a:t>October</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2015</a:t>
            </a:r>
          </a:p>
        </p:txBody>
      </p:sp>
      <p:sp>
        <p:nvSpPr>
          <p:cNvPr id="10" name="Freeform 3"/>
          <p:cNvSpPr/>
          <p:nvPr/>
        </p:nvSpPr>
        <p:spPr>
          <a:xfrm>
            <a:off x="7905750" y="4479957"/>
            <a:ext cx="19050" cy="303974"/>
          </a:xfrm>
          <a:custGeom>
            <a:avLst/>
            <a:gdLst>
              <a:gd name="connsiteX0" fmla="*/ 6350 w 19050"/>
              <a:gd name="connsiteY0" fmla="*/ 6350 h 303974"/>
              <a:gd name="connsiteX1" fmla="*/ 6350 w 19050"/>
              <a:gd name="connsiteY1" fmla="*/ 297624 h 303974"/>
            </a:gdLst>
            <a:ahLst/>
            <a:cxnLst>
              <a:cxn ang="0">
                <a:pos x="connsiteX0" y="connsiteY0"/>
              </a:cxn>
              <a:cxn ang="1">
                <a:pos x="connsiteX1" y="connsiteY1"/>
              </a:cxn>
            </a:cxnLst>
            <a:rect l="l" t="t" r="r" b="b"/>
            <a:pathLst>
              <a:path w="19050" h="303974">
                <a:moveTo>
                  <a:pt x="6350" y="6350"/>
                </a:moveTo>
                <a:lnTo>
                  <a:pt x="6350" y="297624"/>
                </a:lnTo>
              </a:path>
            </a:pathLst>
          </a:custGeom>
          <a:ln w="635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939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6931926" y="381000"/>
            <a:ext cx="1957267"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Benefits of the Fund Industry</a:t>
            </a:r>
          </a:p>
        </p:txBody>
      </p:sp>
      <p:sp>
        <p:nvSpPr>
          <p:cNvPr id="1047" name="TextBox 1"/>
          <p:cNvSpPr txBox="1"/>
          <p:nvPr/>
        </p:nvSpPr>
        <p:spPr>
          <a:xfrm>
            <a:off x="533400" y="1431131"/>
            <a:ext cx="8229600" cy="2572499"/>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BENEFITS OF THE FUND INDUSTRY</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Investment funds have the following benefits for its stakeholders:</a:t>
            </a:r>
          </a:p>
          <a:p>
            <a:pPr>
              <a:lnSpc>
                <a:spcPts val="1100"/>
              </a:lnSpc>
              <a:tabLst/>
            </a:pPr>
            <a:endParaRPr lang="en-US" altLang="zh-CN" sz="1000" dirty="0">
              <a:solidFill>
                <a:srgbClr val="3D3D3F"/>
              </a:solidFill>
              <a:latin typeface="Roboto Condensed"/>
              <a:cs typeface="Roboto Condensed"/>
            </a:endParaRPr>
          </a:p>
          <a:p>
            <a:pPr marL="171450" indent="-171450">
              <a:lnSpc>
                <a:spcPts val="1100"/>
              </a:lnSpc>
              <a:buFontTx/>
              <a:buChar char="-"/>
              <a:tabLst/>
            </a:pPr>
            <a:r>
              <a:rPr lang="en-US" altLang="zh-CN" sz="1000" b="1" dirty="0" smtClean="0">
                <a:solidFill>
                  <a:srgbClr val="3D3D3F"/>
                </a:solidFill>
                <a:latin typeface="Roboto Condensed"/>
                <a:cs typeface="Roboto Condensed"/>
              </a:rPr>
              <a:t>Society</a:t>
            </a:r>
            <a:r>
              <a:rPr lang="en-US" altLang="zh-CN" sz="1000" dirty="0" smtClean="0">
                <a:solidFill>
                  <a:srgbClr val="3D3D3F"/>
                </a:solidFill>
                <a:latin typeface="Roboto Condensed"/>
                <a:cs typeface="Roboto Condensed"/>
              </a:rPr>
              <a:t> (efficient resource allocation)</a:t>
            </a:r>
          </a:p>
          <a:p>
            <a:pPr marL="171450" indent="-171450">
              <a:lnSpc>
                <a:spcPts val="1100"/>
              </a:lnSpc>
              <a:buFontTx/>
              <a:buChar char="-"/>
              <a:tabLst/>
            </a:pPr>
            <a:endParaRPr lang="en-US" altLang="zh-CN" sz="1000" dirty="0">
              <a:solidFill>
                <a:srgbClr val="3D3D3F"/>
              </a:solidFill>
              <a:latin typeface="Roboto Condensed"/>
              <a:cs typeface="Roboto Condensed"/>
            </a:endParaRPr>
          </a:p>
          <a:p>
            <a:pPr marL="171450" indent="-171450">
              <a:lnSpc>
                <a:spcPts val="1100"/>
              </a:lnSpc>
              <a:buFontTx/>
              <a:buChar char="-"/>
            </a:pPr>
            <a:endParaRPr lang="en-US" altLang="zh-CN" sz="1000" dirty="0">
              <a:solidFill>
                <a:srgbClr val="3D3D3F"/>
              </a:solidFill>
              <a:latin typeface="Roboto Condensed"/>
              <a:cs typeface="Roboto Condensed"/>
            </a:endParaRPr>
          </a:p>
          <a:p>
            <a:pPr>
              <a:lnSpc>
                <a:spcPts val="1100"/>
              </a:lnSpc>
            </a:pPr>
            <a:r>
              <a:rPr lang="nb-NO" sz="1000" dirty="0" smtClean="0">
                <a:solidFill>
                  <a:srgbClr val="3D3D3F"/>
                </a:solidFill>
                <a:latin typeface="Roboto Condensed"/>
                <a:cs typeface="Roboto Condensed"/>
              </a:rPr>
              <a:t>Market </a:t>
            </a:r>
            <a:r>
              <a:rPr lang="nb-NO" sz="1000" dirty="0" err="1">
                <a:solidFill>
                  <a:srgbClr val="3D3D3F"/>
                </a:solidFill>
                <a:latin typeface="Roboto Condensed"/>
                <a:cs typeface="Roboto Condensed"/>
              </a:rPr>
              <a:t>equivlibrium</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where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buyers</a:t>
            </a:r>
            <a:r>
              <a:rPr lang="nb-NO" sz="1000" dirty="0">
                <a:solidFill>
                  <a:srgbClr val="3D3D3F"/>
                </a:solidFill>
                <a:latin typeface="Roboto Condensed"/>
                <a:cs typeface="Roboto Condensed"/>
              </a:rPr>
              <a:t> and sellers </a:t>
            </a:r>
            <a:r>
              <a:rPr lang="nb-NO" sz="1000" dirty="0" err="1">
                <a:solidFill>
                  <a:srgbClr val="3D3D3F"/>
                </a:solidFill>
                <a:latin typeface="Roboto Condensed"/>
                <a:cs typeface="Roboto Condensed"/>
              </a:rPr>
              <a:t>meet</a:t>
            </a:r>
            <a:r>
              <a:rPr lang="nb-NO" sz="1000" dirty="0">
                <a:solidFill>
                  <a:srgbClr val="3D3D3F"/>
                </a:solidFill>
                <a:latin typeface="Roboto Condensed"/>
                <a:cs typeface="Roboto Condensed"/>
              </a:rPr>
              <a:t> and </a:t>
            </a:r>
            <a:r>
              <a:rPr lang="nb-NO" sz="1000" dirty="0" err="1">
                <a:solidFill>
                  <a:srgbClr val="3D3D3F"/>
                </a:solidFill>
                <a:latin typeface="Roboto Condensed"/>
                <a:cs typeface="Roboto Condensed"/>
              </a:rPr>
              <a:t>agree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on</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prices</a:t>
            </a:r>
            <a:r>
              <a:rPr lang="nb-NO" sz="1000" dirty="0">
                <a:solidFill>
                  <a:srgbClr val="3D3D3F"/>
                </a:solidFill>
                <a:latin typeface="Roboto Condensed"/>
                <a:cs typeface="Roboto Condensed"/>
              </a:rPr>
              <a:t>) is a </a:t>
            </a:r>
            <a:r>
              <a:rPr lang="nb-NO" sz="1000" dirty="0" err="1">
                <a:solidFill>
                  <a:srgbClr val="3D3D3F"/>
                </a:solidFill>
                <a:latin typeface="Roboto Condensed"/>
                <a:cs typeface="Roboto Condensed"/>
              </a:rPr>
              <a:t>necessisity</a:t>
            </a:r>
            <a:r>
              <a:rPr lang="nb-NO" sz="1000" dirty="0">
                <a:solidFill>
                  <a:srgbClr val="3D3D3F"/>
                </a:solidFill>
                <a:latin typeface="Roboto Condensed"/>
                <a:cs typeface="Roboto Condensed"/>
              </a:rPr>
              <a:t> for </a:t>
            </a:r>
            <a:r>
              <a:rPr lang="nb-NO" sz="1000" dirty="0" err="1">
                <a:solidFill>
                  <a:srgbClr val="3D3D3F"/>
                </a:solidFill>
                <a:latin typeface="Roboto Condensed"/>
                <a:cs typeface="Roboto Condensed"/>
              </a:rPr>
              <a:t>correctly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pricing</a:t>
            </a:r>
            <a:r>
              <a:rPr lang="nb-NO" sz="1000" dirty="0">
                <a:solidFill>
                  <a:srgbClr val="3D3D3F"/>
                </a:solidFill>
                <a:latin typeface="Roboto Condensed"/>
                <a:cs typeface="Roboto Condensed"/>
              </a:rPr>
              <a:t> risk and </a:t>
            </a:r>
            <a:r>
              <a:rPr lang="nb-NO" sz="1000" dirty="0" err="1">
                <a:solidFill>
                  <a:srgbClr val="3D3D3F"/>
                </a:solidFill>
                <a:latin typeface="Roboto Condensed"/>
                <a:cs typeface="Roboto Condensed"/>
              </a:rPr>
              <a:t>assets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Buyers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buy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undervalued</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assets</a:t>
            </a:r>
            <a:r>
              <a:rPr lang="nb-NO" sz="1000" dirty="0">
                <a:solidFill>
                  <a:srgbClr val="3D3D3F"/>
                </a:solidFill>
                <a:latin typeface="Roboto Condensed"/>
                <a:cs typeface="Roboto Condensed"/>
              </a:rPr>
              <a:t>» and </a:t>
            </a:r>
            <a:r>
              <a:rPr lang="nb-NO" sz="1000" dirty="0" err="1">
                <a:solidFill>
                  <a:srgbClr val="3D3D3F"/>
                </a:solidFill>
                <a:latin typeface="Roboto Condensed"/>
                <a:cs typeface="Roboto Condensed"/>
              </a:rPr>
              <a:t>sells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overvalued</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assets</a:t>
            </a:r>
            <a:r>
              <a:rPr lang="nb-NO" sz="1000" dirty="0">
                <a:solidFill>
                  <a:srgbClr val="3D3D3F"/>
                </a:solidFill>
                <a:latin typeface="Roboto Condensed"/>
                <a:cs typeface="Roboto Condensed"/>
              </a:rPr>
              <a:t>».</a:t>
            </a:r>
          </a:p>
          <a:p>
            <a:pPr marL="171450" indent="-171450">
              <a:lnSpc>
                <a:spcPts val="1100"/>
              </a:lnSpc>
              <a:buFontTx/>
              <a:buChar char="-"/>
            </a:pPr>
            <a:endParaRPr lang="nb-NO" sz="1000" dirty="0">
              <a:solidFill>
                <a:srgbClr val="3D3D3F"/>
              </a:solidFill>
              <a:latin typeface="Roboto Condensed"/>
              <a:cs typeface="Roboto Condensed"/>
            </a:endParaRPr>
          </a:p>
          <a:p>
            <a:pPr>
              <a:lnSpc>
                <a:spcPts val="1100"/>
              </a:lnSpc>
            </a:pPr>
            <a:r>
              <a:rPr lang="nb-NO" sz="1000" dirty="0" err="1">
                <a:solidFill>
                  <a:srgbClr val="3D3D3F"/>
                </a:solidFill>
                <a:latin typeface="Roboto Condensed"/>
                <a:cs typeface="Roboto Condensed"/>
              </a:rPr>
              <a:t>Correct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prices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on</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assets</a:t>
            </a:r>
            <a:r>
              <a:rPr lang="nb-NO" sz="1000" dirty="0">
                <a:solidFill>
                  <a:srgbClr val="3D3D3F"/>
                </a:solidFill>
                <a:latin typeface="Roboto Condensed"/>
                <a:cs typeface="Roboto Condensed"/>
              </a:rPr>
              <a:t> (and </a:t>
            </a:r>
            <a:r>
              <a:rPr lang="nb-NO" sz="1000" dirty="0" err="1">
                <a:solidFill>
                  <a:srgbClr val="3D3D3F"/>
                </a:solidFill>
                <a:latin typeface="Roboto Condensed"/>
                <a:cs typeface="Roboto Condensed"/>
              </a:rPr>
              <a:t>thereby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projects</a:t>
            </a:r>
            <a:r>
              <a:rPr lang="nb-NO" sz="1000" dirty="0">
                <a:solidFill>
                  <a:srgbClr val="3D3D3F"/>
                </a:solidFill>
                <a:latin typeface="Roboto Condensed"/>
                <a:cs typeface="Roboto Condensed"/>
              </a:rPr>
              <a:t>) is </a:t>
            </a:r>
            <a:r>
              <a:rPr lang="nb-NO" sz="1000" dirty="0" err="1">
                <a:solidFill>
                  <a:srgbClr val="3D3D3F"/>
                </a:solidFill>
                <a:latin typeface="Roboto Condensed"/>
                <a:cs typeface="Roboto Condensed"/>
              </a:rPr>
              <a:t>required</a:t>
            </a:r>
            <a:r>
              <a:rPr lang="nb-NO" sz="1000" dirty="0">
                <a:solidFill>
                  <a:srgbClr val="3D3D3F"/>
                </a:solidFill>
                <a:latin typeface="Roboto Condensed"/>
                <a:cs typeface="Roboto Condensed"/>
              </a:rPr>
              <a:t> in order for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investor to </a:t>
            </a:r>
            <a:r>
              <a:rPr lang="nb-NO" sz="1000" dirty="0" err="1">
                <a:solidFill>
                  <a:srgbClr val="3D3D3F"/>
                </a:solidFill>
                <a:latin typeface="Roboto Condensed"/>
                <a:cs typeface="Roboto Condensed"/>
              </a:rPr>
              <a:t>correctly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assess</a:t>
            </a:r>
            <a:r>
              <a:rPr lang="nb-NO" sz="1000" dirty="0">
                <a:solidFill>
                  <a:srgbClr val="3D3D3F"/>
                </a:solidFill>
                <a:latin typeface="Roboto Condensed"/>
                <a:cs typeface="Roboto Condensed"/>
              </a:rPr>
              <a:t> an </a:t>
            </a:r>
            <a:r>
              <a:rPr lang="nb-NO" sz="1000" dirty="0" err="1">
                <a:solidFill>
                  <a:srgbClr val="3D3D3F"/>
                </a:solidFill>
                <a:latin typeface="Roboto Condensed"/>
                <a:cs typeface="Roboto Condensed"/>
              </a:rPr>
              <a:t>investment</a:t>
            </a:r>
            <a:r>
              <a:rPr lang="nb-NO" sz="1000" dirty="0">
                <a:solidFill>
                  <a:srgbClr val="3D3D3F"/>
                </a:solidFill>
                <a:latin typeface="Roboto Condensed"/>
                <a:cs typeface="Roboto Condensed"/>
              </a:rPr>
              <a:t> or </a:t>
            </a:r>
            <a:r>
              <a:rPr lang="nb-NO" sz="1000" dirty="0" err="1">
                <a:solidFill>
                  <a:srgbClr val="3D3D3F"/>
                </a:solidFill>
                <a:latin typeface="Roboto Condensed"/>
                <a:cs typeface="Roboto Condensed"/>
              </a:rPr>
              <a:t>project</a:t>
            </a:r>
            <a:r>
              <a:rPr lang="nb-NO" sz="1000" dirty="0">
                <a:solidFill>
                  <a:srgbClr val="3D3D3F"/>
                </a:solidFill>
                <a:latin typeface="Roboto Condensed"/>
                <a:cs typeface="Roboto Condensed"/>
              </a:rPr>
              <a:t>. (In </a:t>
            </a:r>
            <a:r>
              <a:rPr lang="nb-NO" sz="1000" dirty="0" err="1">
                <a:solidFill>
                  <a:srgbClr val="3D3D3F"/>
                </a:solidFill>
                <a:latin typeface="Roboto Condensed"/>
                <a:cs typeface="Roboto Condensed"/>
              </a:rPr>
              <a:t>addition</a:t>
            </a:r>
            <a:r>
              <a:rPr lang="nb-NO" sz="1000" dirty="0">
                <a:solidFill>
                  <a:srgbClr val="3D3D3F"/>
                </a:solidFill>
                <a:latin typeface="Roboto Condensed"/>
                <a:cs typeface="Roboto Condensed"/>
              </a:rPr>
              <a:t> to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liquidity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created</a:t>
            </a:r>
            <a:r>
              <a:rPr lang="nb-NO" sz="1000" dirty="0">
                <a:solidFill>
                  <a:srgbClr val="3D3D3F"/>
                </a:solidFill>
                <a:latin typeface="Roboto Condensed"/>
                <a:cs typeface="Roboto Condensed"/>
              </a:rPr>
              <a:t>).</a:t>
            </a:r>
          </a:p>
          <a:p>
            <a:pPr marL="171450" indent="-171450">
              <a:lnSpc>
                <a:spcPts val="1100"/>
              </a:lnSpc>
              <a:buFontTx/>
              <a:buChar char="-"/>
            </a:pPr>
            <a:endParaRPr lang="nb-NO" sz="1000" dirty="0">
              <a:solidFill>
                <a:srgbClr val="3D3D3F"/>
              </a:solidFill>
              <a:latin typeface="Roboto Condensed"/>
              <a:cs typeface="Roboto Condensed"/>
            </a:endParaRPr>
          </a:p>
          <a:p>
            <a:pPr>
              <a:lnSpc>
                <a:spcPts val="1100"/>
              </a:lnSpc>
            </a:pPr>
            <a:r>
              <a:rPr lang="nb-NO" sz="1000" dirty="0" err="1">
                <a:solidFill>
                  <a:srgbClr val="3D3D3F"/>
                </a:solidFill>
                <a:latin typeface="Roboto Condensed"/>
                <a:cs typeface="Roboto Condensed"/>
              </a:rPr>
              <a:t>Correct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pricing</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will</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result</a:t>
            </a:r>
            <a:r>
              <a:rPr lang="nb-NO" sz="1000" dirty="0">
                <a:solidFill>
                  <a:srgbClr val="3D3D3F"/>
                </a:solidFill>
                <a:latin typeface="Roboto Condensed"/>
                <a:cs typeface="Roboto Condensed"/>
              </a:rPr>
              <a:t> in </a:t>
            </a:r>
            <a:r>
              <a:rPr lang="nb-NO" sz="1000" dirty="0" err="1">
                <a:solidFill>
                  <a:srgbClr val="3D3D3F"/>
                </a:solidFill>
                <a:latin typeface="Roboto Condensed"/>
                <a:cs typeface="Roboto Condensed"/>
              </a:rPr>
              <a:t>capital</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allocation</a:t>
            </a:r>
            <a:r>
              <a:rPr lang="nb-NO" sz="1000" dirty="0">
                <a:solidFill>
                  <a:srgbClr val="3D3D3F"/>
                </a:solidFill>
                <a:latin typeface="Roboto Condensed"/>
                <a:cs typeface="Roboto Condensed"/>
              </a:rPr>
              <a:t> to </a:t>
            </a:r>
            <a:r>
              <a:rPr lang="nb-NO" sz="1000" dirty="0" err="1">
                <a:solidFill>
                  <a:srgbClr val="3D3D3F"/>
                </a:solidFill>
                <a:latin typeface="Roboto Condensed"/>
                <a:cs typeface="Roboto Condensed"/>
              </a:rPr>
              <a:t>good</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projects</a:t>
            </a:r>
            <a:r>
              <a:rPr lang="nb-NO" sz="1000" dirty="0">
                <a:solidFill>
                  <a:srgbClr val="3D3D3F"/>
                </a:solidFill>
                <a:latin typeface="Roboto Condensed"/>
                <a:cs typeface="Roboto Condensed"/>
              </a:rPr>
              <a:t>, bad </a:t>
            </a:r>
            <a:r>
              <a:rPr lang="nb-NO" sz="1000" dirty="0" err="1">
                <a:solidFill>
                  <a:srgbClr val="3D3D3F"/>
                </a:solidFill>
                <a:latin typeface="Roboto Condensed"/>
                <a:cs typeface="Roboto Condensed"/>
              </a:rPr>
              <a:t>projects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will</a:t>
            </a:r>
            <a:r>
              <a:rPr lang="nb-NO" sz="1000" dirty="0">
                <a:solidFill>
                  <a:srgbClr val="3D3D3F"/>
                </a:solidFill>
                <a:latin typeface="Roboto Condensed"/>
                <a:cs typeface="Roboto Condensed"/>
              </a:rPr>
              <a:t> be </a:t>
            </a:r>
            <a:r>
              <a:rPr lang="nb-NO" sz="1000" dirty="0" err="1">
                <a:solidFill>
                  <a:srgbClr val="3D3D3F"/>
                </a:solidFill>
                <a:latin typeface="Roboto Condensed"/>
                <a:cs typeface="Roboto Condensed"/>
              </a:rPr>
              <a:t>rejected</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Society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will</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utilize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its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resources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efficiently</a:t>
            </a:r>
            <a:r>
              <a:rPr lang="nb-NO" sz="1000" dirty="0">
                <a:solidFill>
                  <a:srgbClr val="3D3D3F"/>
                </a:solidFill>
                <a:latin typeface="Roboto Condensed"/>
                <a:cs typeface="Roboto Condensed"/>
              </a:rPr>
              <a:t>.</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900" i="1" dirty="0" smtClean="0">
                <a:solidFill>
                  <a:srgbClr val="3D3D3F"/>
                </a:solidFill>
                <a:latin typeface="Roboto Condensed"/>
                <a:cs typeface="Roboto Condensed"/>
              </a:rPr>
              <a:t>This is the part politicians don’t understand (</a:t>
            </a:r>
            <a:r>
              <a:rPr lang="en-US" altLang="zh-CN" sz="900" i="1" dirty="0" err="1" smtClean="0">
                <a:solidFill>
                  <a:srgbClr val="3D3D3F"/>
                </a:solidFill>
                <a:latin typeface="Roboto Condensed"/>
                <a:cs typeface="Roboto Condensed"/>
              </a:rPr>
              <a:t>Rødt</a:t>
            </a:r>
            <a:r>
              <a:rPr lang="en-US" altLang="zh-CN" sz="900" i="1" dirty="0" smtClean="0">
                <a:solidFill>
                  <a:srgbClr val="3D3D3F"/>
                </a:solidFill>
                <a:latin typeface="Roboto Condensed"/>
                <a:cs typeface="Roboto Condensed"/>
              </a:rPr>
              <a:t>, SV and MDG), but they seldom seem to understand even the basics of economics or financial markets anyway.</a:t>
            </a:r>
          </a:p>
        </p:txBody>
      </p:sp>
    </p:spTree>
    <p:extLst>
      <p:ext uri="{BB962C8B-B14F-4D97-AF65-F5344CB8AC3E}">
        <p14:creationId xmlns:p14="http://schemas.microsoft.com/office/powerpoint/2010/main" val="29379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8145400" y="381000"/>
            <a:ext cx="743793" cy="222561"/>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Legislation</a:t>
            </a:r>
          </a:p>
        </p:txBody>
      </p:sp>
      <p:sp>
        <p:nvSpPr>
          <p:cNvPr id="1047" name="TextBox 1"/>
          <p:cNvSpPr txBox="1"/>
          <p:nvPr/>
        </p:nvSpPr>
        <p:spPr>
          <a:xfrm>
            <a:off x="533400" y="1431131"/>
            <a:ext cx="8229600" cy="2200602"/>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LEGISLATION</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a:t>
            </a:r>
            <a:r>
              <a:rPr lang="en-US" altLang="zh-CN" sz="1000" i="1" dirty="0" err="1" smtClean="0">
                <a:solidFill>
                  <a:srgbClr val="3D3D3F"/>
                </a:solidFill>
                <a:latin typeface="Roboto Condensed"/>
                <a:cs typeface="Roboto Condensed"/>
              </a:rPr>
              <a:t>Loven</a:t>
            </a:r>
            <a:r>
              <a:rPr lang="en-US" altLang="zh-CN" sz="1000" i="1" dirty="0" smtClean="0">
                <a:solidFill>
                  <a:srgbClr val="3D3D3F"/>
                </a:solidFill>
                <a:latin typeface="Roboto Condensed"/>
                <a:cs typeface="Roboto Condensed"/>
              </a:rPr>
              <a:t> om </a:t>
            </a:r>
            <a:r>
              <a:rPr lang="en-US" altLang="zh-CN" sz="1000" i="1" dirty="0" err="1" smtClean="0">
                <a:solidFill>
                  <a:srgbClr val="3D3D3F"/>
                </a:solidFill>
                <a:latin typeface="Roboto Condensed"/>
                <a:cs typeface="Roboto Condensed"/>
              </a:rPr>
              <a:t>spesialfond</a:t>
            </a:r>
            <a:r>
              <a:rPr lang="en-US" altLang="zh-CN" sz="1000" dirty="0" smtClean="0">
                <a:solidFill>
                  <a:srgbClr val="3D3D3F"/>
                </a:solidFill>
                <a:latin typeface="Roboto Condensed"/>
                <a:cs typeface="Roboto Condensed"/>
              </a:rPr>
              <a:t>” implemented in Norway in 2010, opening up for Hedge Funds for Professional Investors.</a:t>
            </a:r>
          </a:p>
          <a:p>
            <a:pPr>
              <a:lnSpc>
                <a:spcPts val="1100"/>
              </a:lnSpc>
              <a:tabLst/>
            </a:pPr>
            <a:endParaRPr lang="en-US" altLang="zh-CN" sz="1000" dirty="0">
              <a:solidFill>
                <a:srgbClr val="3D3D3F"/>
              </a:solidFill>
              <a:latin typeface="Roboto Condensed"/>
              <a:cs typeface="Roboto Condensed"/>
            </a:endParaRPr>
          </a:p>
          <a:p>
            <a:pPr>
              <a:lnSpc>
                <a:spcPts val="1100"/>
              </a:lnSpc>
              <a:tabLst/>
            </a:pPr>
            <a:r>
              <a:rPr lang="en-US" altLang="zh-CN" sz="1000" dirty="0" smtClean="0">
                <a:solidFill>
                  <a:srgbClr val="3D3D3F"/>
                </a:solidFill>
                <a:latin typeface="Roboto Condensed"/>
                <a:cs typeface="Roboto Condensed"/>
              </a:rPr>
              <a:t>Hedge Fund law harmonized in 2013 with “</a:t>
            </a:r>
            <a:r>
              <a:rPr lang="en-US" altLang="zh-CN" sz="1000" i="1" dirty="0" smtClean="0">
                <a:solidFill>
                  <a:srgbClr val="3D3D3F"/>
                </a:solidFill>
                <a:latin typeface="Roboto Condensed"/>
                <a:cs typeface="Roboto Condensed"/>
              </a:rPr>
              <a:t>Alternative Investment Fund Managers Directive (EU)</a:t>
            </a:r>
            <a:r>
              <a:rPr lang="en-US" altLang="zh-CN" sz="1000" dirty="0" smtClean="0">
                <a:solidFill>
                  <a:srgbClr val="3D3D3F"/>
                </a:solidFill>
                <a:latin typeface="Roboto Condensed"/>
                <a:cs typeface="Roboto Condensed"/>
              </a:rPr>
              <a:t>”</a:t>
            </a:r>
          </a:p>
          <a:p>
            <a:pPr>
              <a:lnSpc>
                <a:spcPts val="1100"/>
              </a:lnSpc>
              <a:tabLst/>
            </a:pPr>
            <a:endParaRPr lang="en-US" altLang="zh-CN" sz="1000" dirty="0" smtClean="0">
              <a:solidFill>
                <a:srgbClr val="3D3D3F"/>
              </a:solidFill>
              <a:latin typeface="Roboto Condensed"/>
              <a:cs typeface="Roboto Condensed"/>
            </a:endParaRPr>
          </a:p>
          <a:p>
            <a:pPr>
              <a:lnSpc>
                <a:spcPts val="1000"/>
              </a:lnSpc>
            </a:pPr>
            <a:endParaRPr lang="en-US" altLang="zh-CN" sz="1000" dirty="0" smtClean="0">
              <a:latin typeface="Roboto Condensed"/>
              <a:cs typeface="Roboto Condensed"/>
            </a:endParaRPr>
          </a:p>
          <a:p>
            <a:pPr>
              <a:lnSpc>
                <a:spcPts val="1000"/>
              </a:lnSpc>
            </a:pPr>
            <a:endParaRPr lang="en-US" altLang="zh-CN" sz="1000" dirty="0" smtClean="0">
              <a:latin typeface="Roboto Condensed"/>
              <a:cs typeface="Roboto Condensed"/>
            </a:endParaRPr>
          </a:p>
          <a:p>
            <a:pPr>
              <a:lnSpc>
                <a:spcPts val="1900"/>
              </a:lnSpc>
              <a:tabLst/>
            </a:pPr>
            <a:r>
              <a:rPr lang="en-US" altLang="zh-CN" sz="1000" b="1" dirty="0" smtClean="0">
                <a:solidFill>
                  <a:srgbClr val="2F5690"/>
                </a:solidFill>
                <a:latin typeface="Roboto Condensed"/>
                <a:cs typeface="Roboto Condensed"/>
              </a:rPr>
              <a:t>DOMICILE</a:t>
            </a:r>
          </a:p>
          <a:p>
            <a:r>
              <a:rPr lang="nb-NO" sz="1000" dirty="0" smtClean="0">
                <a:solidFill>
                  <a:srgbClr val="3D3D3F"/>
                </a:solidFill>
                <a:latin typeface="Roboto Condensed"/>
                <a:cs typeface="Roboto Condensed"/>
              </a:rPr>
              <a:t/>
            </a:r>
            <a:br>
              <a:rPr lang="nb-NO" sz="1000" dirty="0" smtClean="0">
                <a:solidFill>
                  <a:srgbClr val="3D3D3F"/>
                </a:solidFill>
                <a:latin typeface="Roboto Condensed"/>
                <a:cs typeface="Roboto Condensed"/>
              </a:rPr>
            </a:br>
            <a:r>
              <a:rPr lang="nb-NO" sz="1000" dirty="0" err="1" smtClean="0">
                <a:solidFill>
                  <a:srgbClr val="3D3D3F"/>
                </a:solidFill>
                <a:latin typeface="Roboto Condensed"/>
                <a:cs typeface="Roboto Condensed"/>
              </a:rPr>
              <a:t>Why</a:t>
            </a:r>
            <a:r>
              <a:rPr lang="nb-NO" sz="1000" dirty="0" smtClean="0">
                <a:solidFill>
                  <a:srgbClr val="3D3D3F"/>
                </a:solidFill>
                <a:latin typeface="Roboto Condensed"/>
                <a:cs typeface="Roboto Condensed"/>
              </a:rPr>
              <a:t> </a:t>
            </a:r>
            <a:r>
              <a:rPr lang="nb-NO" sz="1000" dirty="0" err="1">
                <a:solidFill>
                  <a:srgbClr val="3D3D3F"/>
                </a:solidFill>
                <a:latin typeface="Roboto Condensed"/>
                <a:cs typeface="Roboto Condensed"/>
              </a:rPr>
              <a:t>are</a:t>
            </a:r>
            <a:r>
              <a:rPr lang="nb-NO" sz="1000" dirty="0">
                <a:solidFill>
                  <a:srgbClr val="3D3D3F"/>
                </a:solidFill>
                <a:latin typeface="Roboto Condensed"/>
                <a:cs typeface="Roboto Condensed"/>
              </a:rPr>
              <a:t> most </a:t>
            </a:r>
            <a:r>
              <a:rPr lang="nb-NO" sz="1000" dirty="0" err="1">
                <a:solidFill>
                  <a:srgbClr val="3D3D3F"/>
                </a:solidFill>
                <a:latin typeface="Roboto Condensed"/>
                <a:cs typeface="Roboto Condensed"/>
              </a:rPr>
              <a:t>hedge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funds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incorporated</a:t>
            </a:r>
            <a:r>
              <a:rPr lang="nb-NO" sz="1000" dirty="0">
                <a:solidFill>
                  <a:srgbClr val="3D3D3F"/>
                </a:solidFill>
                <a:latin typeface="Roboto Condensed"/>
                <a:cs typeface="Roboto Condensed"/>
              </a:rPr>
              <a:t>/</a:t>
            </a:r>
            <a:r>
              <a:rPr lang="nb-NO" sz="1000" dirty="0" err="1">
                <a:solidFill>
                  <a:srgbClr val="3D3D3F"/>
                </a:solidFill>
                <a:latin typeface="Roboto Condensed"/>
                <a:cs typeface="Roboto Condensed"/>
              </a:rPr>
              <a:t>domiciled</a:t>
            </a:r>
            <a:r>
              <a:rPr lang="nb-NO" sz="1000" dirty="0">
                <a:solidFill>
                  <a:srgbClr val="3D3D3F"/>
                </a:solidFill>
                <a:latin typeface="Roboto Condensed"/>
                <a:cs typeface="Roboto Condensed"/>
              </a:rPr>
              <a:t> in </a:t>
            </a:r>
            <a:r>
              <a:rPr lang="nb-NO" sz="1000" dirty="0" err="1">
                <a:solidFill>
                  <a:srgbClr val="3D3D3F"/>
                </a:solidFill>
                <a:latin typeface="Roboto Condensed"/>
                <a:cs typeface="Roboto Condensed"/>
              </a:rPr>
              <a:t>exotic</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countries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such</a:t>
            </a:r>
            <a:r>
              <a:rPr lang="nb-NO" sz="1000" dirty="0">
                <a:solidFill>
                  <a:srgbClr val="3D3D3F"/>
                </a:solidFill>
                <a:latin typeface="Roboto Condensed"/>
                <a:cs typeface="Roboto Condensed"/>
              </a:rPr>
              <a:t> as Bermuda/Bahamas/Luxemburg/Malta/</a:t>
            </a:r>
            <a:r>
              <a:rPr lang="nb-NO" sz="1000" dirty="0" err="1">
                <a:solidFill>
                  <a:srgbClr val="3D3D3F"/>
                </a:solidFill>
                <a:latin typeface="Roboto Condensed"/>
                <a:cs typeface="Roboto Condensed"/>
              </a:rPr>
              <a:t>Ireland</a:t>
            </a:r>
            <a:r>
              <a:rPr lang="nb-NO" sz="1000" dirty="0">
                <a:solidFill>
                  <a:srgbClr val="3D3D3F"/>
                </a:solidFill>
                <a:latin typeface="Roboto Condensed"/>
                <a:cs typeface="Roboto Condensed"/>
              </a:rPr>
              <a:t>? </a:t>
            </a:r>
            <a:br>
              <a:rPr lang="nb-NO" sz="1000" dirty="0">
                <a:solidFill>
                  <a:srgbClr val="3D3D3F"/>
                </a:solidFill>
                <a:latin typeface="Roboto Condensed"/>
                <a:cs typeface="Roboto Condensed"/>
              </a:rPr>
            </a:br>
            <a:r>
              <a:rPr lang="nb-NO" sz="1000" dirty="0" smtClean="0">
                <a:solidFill>
                  <a:srgbClr val="3D3D3F"/>
                </a:solidFill>
                <a:latin typeface="Roboto Condensed"/>
                <a:cs typeface="Roboto Condensed"/>
              </a:rPr>
              <a:t/>
            </a:r>
            <a:br>
              <a:rPr lang="nb-NO" sz="1000" dirty="0" smtClean="0">
                <a:solidFill>
                  <a:srgbClr val="3D3D3F"/>
                </a:solidFill>
                <a:latin typeface="Roboto Condensed"/>
                <a:cs typeface="Roboto Condensed"/>
              </a:rPr>
            </a:br>
            <a:r>
              <a:rPr lang="nb-NO" sz="1000" dirty="0" smtClean="0">
                <a:solidFill>
                  <a:srgbClr val="3D3D3F"/>
                </a:solidFill>
                <a:latin typeface="Roboto Condensed"/>
                <a:cs typeface="Roboto Condensed"/>
              </a:rPr>
              <a:t>Investor </a:t>
            </a:r>
            <a:r>
              <a:rPr lang="nb-NO" sz="1000" dirty="0" err="1" smtClean="0">
                <a:solidFill>
                  <a:srgbClr val="3D3D3F"/>
                </a:solidFill>
                <a:latin typeface="Roboto Condensed"/>
                <a:cs typeface="Roboto Condensed"/>
              </a:rPr>
              <a:t>should</a:t>
            </a:r>
            <a:r>
              <a:rPr lang="nb-NO" sz="1000" dirty="0" smtClean="0">
                <a:solidFill>
                  <a:srgbClr val="3D3D3F"/>
                </a:solidFill>
                <a:latin typeface="Roboto Condensed"/>
                <a:cs typeface="Roboto Condensed"/>
              </a:rPr>
              <a:t> separate </a:t>
            </a:r>
            <a:r>
              <a:rPr lang="nb-NO" sz="1000" dirty="0" err="1" smtClean="0">
                <a:solidFill>
                  <a:srgbClr val="3D3D3F"/>
                </a:solidFill>
                <a:latin typeface="Roboto Condensed"/>
                <a:cs typeface="Roboto Condensed"/>
              </a:rPr>
              <a:t>between</a:t>
            </a:r>
            <a:r>
              <a:rPr lang="nb-NO" sz="1000" dirty="0" smtClean="0">
                <a:solidFill>
                  <a:srgbClr val="3D3D3F"/>
                </a:solidFill>
                <a:latin typeface="Roboto Condensed"/>
                <a:cs typeface="Roboto Condensed"/>
              </a:rPr>
              <a:t> </a:t>
            </a:r>
            <a:r>
              <a:rPr lang="nb-NO" sz="1000" dirty="0" err="1" smtClean="0">
                <a:solidFill>
                  <a:srgbClr val="3D3D3F"/>
                </a:solidFill>
                <a:latin typeface="Roboto Condensed"/>
                <a:cs typeface="Roboto Condensed"/>
              </a:rPr>
              <a:t>legislation</a:t>
            </a:r>
            <a:r>
              <a:rPr lang="nb-NO" sz="1000" dirty="0" smtClean="0">
                <a:solidFill>
                  <a:srgbClr val="3D3D3F"/>
                </a:solidFill>
                <a:latin typeface="Roboto Condensed"/>
                <a:cs typeface="Roboto Condensed"/>
              </a:rPr>
              <a:t> </a:t>
            </a:r>
            <a:r>
              <a:rPr lang="nb-NO" sz="1000" dirty="0" err="1" smtClean="0">
                <a:solidFill>
                  <a:srgbClr val="3D3D3F"/>
                </a:solidFill>
                <a:latin typeface="Roboto Condensed"/>
                <a:cs typeface="Roboto Condensed"/>
              </a:rPr>
              <a:t>designed</a:t>
            </a:r>
            <a:r>
              <a:rPr lang="nb-NO" sz="1000" dirty="0" smtClean="0">
                <a:solidFill>
                  <a:srgbClr val="3D3D3F"/>
                </a:solidFill>
                <a:latin typeface="Roboto Condensed"/>
                <a:cs typeface="Roboto Condensed"/>
              </a:rPr>
              <a:t> </a:t>
            </a:r>
            <a:r>
              <a:rPr lang="nb-NO" sz="1000" dirty="0">
                <a:solidFill>
                  <a:srgbClr val="3D3D3F"/>
                </a:solidFill>
                <a:latin typeface="Roboto Condensed"/>
                <a:cs typeface="Roboto Condensed"/>
              </a:rPr>
              <a:t>to </a:t>
            </a:r>
            <a:r>
              <a:rPr lang="nb-NO" sz="1000" dirty="0" err="1">
                <a:solidFill>
                  <a:srgbClr val="3D3D3F"/>
                </a:solidFill>
                <a:latin typeface="Roboto Condensed"/>
                <a:cs typeface="Roboto Condensed"/>
              </a:rPr>
              <a:t>attract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hedge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fund</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industry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benefit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fund</a:t>
            </a:r>
            <a:r>
              <a:rPr lang="nb-NO" sz="1000" dirty="0">
                <a:solidFill>
                  <a:srgbClr val="3D3D3F"/>
                </a:solidFill>
                <a:latin typeface="Roboto Condensed"/>
                <a:cs typeface="Roboto Condensed"/>
              </a:rPr>
              <a:t> management </a:t>
            </a:r>
            <a:r>
              <a:rPr lang="nb-NO" sz="1000" dirty="0" err="1">
                <a:solidFill>
                  <a:srgbClr val="3D3D3F"/>
                </a:solidFill>
                <a:latin typeface="Roboto Condensed"/>
                <a:cs typeface="Roboto Condensed"/>
              </a:rPr>
              <a:t>company</a:t>
            </a:r>
            <a:r>
              <a:rPr lang="nb-NO" sz="1000" dirty="0">
                <a:solidFill>
                  <a:srgbClr val="3D3D3F"/>
                </a:solidFill>
                <a:latin typeface="Roboto Condensed"/>
                <a:cs typeface="Roboto Condensed"/>
              </a:rPr>
              <a:t>)</a:t>
            </a:r>
            <a:br>
              <a:rPr lang="nb-NO" sz="1000" dirty="0">
                <a:solidFill>
                  <a:srgbClr val="3D3D3F"/>
                </a:solidFill>
                <a:latin typeface="Roboto Condensed"/>
                <a:cs typeface="Roboto Condensed"/>
              </a:rPr>
            </a:br>
            <a:r>
              <a:rPr lang="nb-NO" sz="1000" dirty="0" smtClean="0">
                <a:solidFill>
                  <a:srgbClr val="3D3D3F"/>
                </a:solidFill>
                <a:latin typeface="Roboto Condensed"/>
                <a:cs typeface="Roboto Condensed"/>
              </a:rPr>
              <a:t>and </a:t>
            </a:r>
            <a:r>
              <a:rPr lang="nb-NO" sz="1000" dirty="0" err="1">
                <a:solidFill>
                  <a:srgbClr val="3D3D3F"/>
                </a:solidFill>
                <a:latin typeface="Roboto Condensed"/>
                <a:cs typeface="Roboto Condensed"/>
              </a:rPr>
              <a:t>legislation</a:t>
            </a:r>
            <a:r>
              <a:rPr lang="nb-NO" sz="1000" dirty="0">
                <a:solidFill>
                  <a:srgbClr val="3D3D3F"/>
                </a:solidFill>
                <a:latin typeface="Roboto Condensed"/>
                <a:cs typeface="Roboto Condensed"/>
              </a:rPr>
              <a:t> </a:t>
            </a:r>
            <a:r>
              <a:rPr lang="nb-NO" sz="1000" dirty="0" err="1" smtClean="0">
                <a:solidFill>
                  <a:srgbClr val="3D3D3F"/>
                </a:solidFill>
                <a:latin typeface="Roboto Condensed"/>
                <a:cs typeface="Roboto Condensed"/>
              </a:rPr>
              <a:t>designed</a:t>
            </a:r>
            <a:r>
              <a:rPr lang="nb-NO" sz="1000" dirty="0" smtClean="0">
                <a:solidFill>
                  <a:srgbClr val="3D3D3F"/>
                </a:solidFill>
                <a:latin typeface="Roboto Condensed"/>
                <a:cs typeface="Roboto Condensed"/>
              </a:rPr>
              <a:t> </a:t>
            </a:r>
            <a:r>
              <a:rPr lang="nb-NO" sz="1000" dirty="0">
                <a:solidFill>
                  <a:srgbClr val="3D3D3F"/>
                </a:solidFill>
                <a:latin typeface="Roboto Condensed"/>
                <a:cs typeface="Roboto Condensed"/>
              </a:rPr>
              <a:t>to </a:t>
            </a:r>
            <a:r>
              <a:rPr lang="nb-NO" sz="1000" dirty="0" err="1">
                <a:solidFill>
                  <a:srgbClr val="3D3D3F"/>
                </a:solidFill>
                <a:latin typeface="Roboto Condensed"/>
                <a:cs typeface="Roboto Condensed"/>
              </a:rPr>
              <a:t>protect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investor (i.e. </a:t>
            </a:r>
            <a:r>
              <a:rPr lang="nb-NO" sz="1000" dirty="0" err="1">
                <a:solidFill>
                  <a:srgbClr val="3D3D3F"/>
                </a:solidFill>
                <a:latin typeface="Roboto Condensed"/>
                <a:cs typeface="Roboto Condensed"/>
              </a:rPr>
              <a:t>Sweden</a:t>
            </a:r>
            <a:r>
              <a:rPr lang="nb-NO" sz="1000" dirty="0">
                <a:solidFill>
                  <a:srgbClr val="3D3D3F"/>
                </a:solidFill>
                <a:latin typeface="Roboto Condensed"/>
                <a:cs typeface="Roboto Condensed"/>
              </a:rPr>
              <a:t>, Germany</a:t>
            </a:r>
            <a:r>
              <a:rPr lang="nb-NO" sz="1000" dirty="0" smtClean="0">
                <a:solidFill>
                  <a:srgbClr val="3D3D3F"/>
                </a:solidFill>
                <a:latin typeface="Roboto Condensed"/>
                <a:cs typeface="Roboto Condensed"/>
              </a:rPr>
              <a:t>) – </a:t>
            </a:r>
            <a:r>
              <a:rPr lang="nb-NO" sz="1000" dirty="0" err="1" smtClean="0">
                <a:solidFill>
                  <a:srgbClr val="3D3D3F"/>
                </a:solidFill>
                <a:latin typeface="Roboto Condensed"/>
                <a:cs typeface="Roboto Condensed"/>
              </a:rPr>
              <a:t>ie</a:t>
            </a:r>
            <a:r>
              <a:rPr lang="nb-NO" sz="1000" dirty="0" smtClean="0">
                <a:solidFill>
                  <a:srgbClr val="3D3D3F"/>
                </a:solidFill>
                <a:latin typeface="Roboto Condensed"/>
                <a:cs typeface="Roboto Condensed"/>
              </a:rPr>
              <a:t>. </a:t>
            </a:r>
            <a:r>
              <a:rPr lang="nb-NO" sz="1000" dirty="0" err="1" smtClean="0">
                <a:solidFill>
                  <a:srgbClr val="3D3D3F"/>
                </a:solidFill>
                <a:latin typeface="Roboto Condensed"/>
                <a:cs typeface="Roboto Condensed"/>
              </a:rPr>
              <a:t>demand</a:t>
            </a:r>
            <a:r>
              <a:rPr lang="nb-NO" sz="1000" dirty="0" smtClean="0">
                <a:solidFill>
                  <a:srgbClr val="3D3D3F"/>
                </a:solidFill>
                <a:latin typeface="Roboto Condensed"/>
                <a:cs typeface="Roboto Condensed"/>
              </a:rPr>
              <a:t> a (</a:t>
            </a:r>
            <a:r>
              <a:rPr lang="nb-NO" sz="1000" dirty="0" err="1" smtClean="0">
                <a:solidFill>
                  <a:srgbClr val="3D3D3F"/>
                </a:solidFill>
                <a:latin typeface="Roboto Condensed"/>
                <a:cs typeface="Roboto Condensed"/>
              </a:rPr>
              <a:t>return</a:t>
            </a:r>
            <a:r>
              <a:rPr lang="nb-NO" sz="1000" dirty="0" smtClean="0">
                <a:solidFill>
                  <a:srgbClr val="3D3D3F"/>
                </a:solidFill>
                <a:latin typeface="Roboto Condensed"/>
                <a:cs typeface="Roboto Condensed"/>
              </a:rPr>
              <a:t>) </a:t>
            </a:r>
            <a:r>
              <a:rPr lang="nb-NO" sz="1000" dirty="0" err="1" smtClean="0">
                <a:solidFill>
                  <a:srgbClr val="3D3D3F"/>
                </a:solidFill>
                <a:latin typeface="Roboto Condensed"/>
                <a:cs typeface="Roboto Condensed"/>
              </a:rPr>
              <a:t>premium</a:t>
            </a:r>
            <a:r>
              <a:rPr lang="nb-NO" sz="1000" dirty="0" smtClean="0">
                <a:solidFill>
                  <a:srgbClr val="3D3D3F"/>
                </a:solidFill>
                <a:latin typeface="Roboto Condensed"/>
                <a:cs typeface="Roboto Condensed"/>
              </a:rPr>
              <a:t> for </a:t>
            </a:r>
            <a:r>
              <a:rPr lang="nb-NO" sz="1000" dirty="0" err="1" smtClean="0">
                <a:solidFill>
                  <a:srgbClr val="3D3D3F"/>
                </a:solidFill>
                <a:latin typeface="Roboto Condensed"/>
                <a:cs typeface="Roboto Condensed"/>
              </a:rPr>
              <a:t>the</a:t>
            </a:r>
            <a:r>
              <a:rPr lang="nb-NO" sz="1000" dirty="0" smtClean="0">
                <a:solidFill>
                  <a:srgbClr val="3D3D3F"/>
                </a:solidFill>
                <a:latin typeface="Roboto Condensed"/>
                <a:cs typeface="Roboto Condensed"/>
              </a:rPr>
              <a:t> first.</a:t>
            </a:r>
            <a:endParaRPr lang="nb-NO" sz="1000" dirty="0">
              <a:solidFill>
                <a:srgbClr val="3D3D3F"/>
              </a:solidFill>
              <a:latin typeface="Roboto Condensed"/>
              <a:cs typeface="Roboto Condensed"/>
            </a:endParaRPr>
          </a:p>
        </p:txBody>
      </p:sp>
    </p:spTree>
    <p:extLst>
      <p:ext uri="{BB962C8B-B14F-4D97-AF65-F5344CB8AC3E}">
        <p14:creationId xmlns:p14="http://schemas.microsoft.com/office/powerpoint/2010/main" val="386290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7738236" y="381000"/>
            <a:ext cx="1150957" cy="222561"/>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Equity Strategies</a:t>
            </a:r>
          </a:p>
        </p:txBody>
      </p:sp>
      <p:sp>
        <p:nvSpPr>
          <p:cNvPr id="1047" name="TextBox 1"/>
          <p:cNvSpPr txBox="1"/>
          <p:nvPr/>
        </p:nvSpPr>
        <p:spPr>
          <a:xfrm>
            <a:off x="533400" y="1431131"/>
            <a:ext cx="8229600" cy="2867452"/>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EQUITY STRATEGIES</a:t>
            </a:r>
          </a:p>
          <a:p>
            <a:pPr>
              <a:lnSpc>
                <a:spcPts val="1400"/>
              </a:lnSpc>
              <a:tabLst/>
            </a:pPr>
            <a:endParaRPr lang="en-US" altLang="zh-CN" sz="1000" b="1" dirty="0" smtClean="0">
              <a:solidFill>
                <a:srgbClr val="2F5690"/>
              </a:solidFill>
              <a:latin typeface="Roboto Condensed"/>
              <a:cs typeface="Roboto Condensed"/>
            </a:endParaRPr>
          </a:p>
          <a:p>
            <a:pPr marL="171450" indent="-171450">
              <a:buFontTx/>
              <a:buChar char="-"/>
            </a:pPr>
            <a:r>
              <a:rPr lang="nb-NO" sz="1000" dirty="0">
                <a:solidFill>
                  <a:srgbClr val="3D3D3F"/>
                </a:solidFill>
                <a:latin typeface="Roboto Condensed"/>
                <a:cs typeface="Roboto Condensed"/>
              </a:rPr>
              <a:t>Top-</a:t>
            </a:r>
            <a:r>
              <a:rPr lang="nb-NO" sz="1000" dirty="0" err="1">
                <a:solidFill>
                  <a:srgbClr val="3D3D3F"/>
                </a:solidFill>
                <a:latin typeface="Roboto Condensed"/>
                <a:cs typeface="Roboto Condensed"/>
              </a:rPr>
              <a:t>down</a:t>
            </a:r>
            <a:r>
              <a:rPr lang="nb-NO" sz="1000" dirty="0">
                <a:solidFill>
                  <a:srgbClr val="3D3D3F"/>
                </a:solidFill>
                <a:latin typeface="Roboto Condensed"/>
                <a:cs typeface="Roboto Condensed"/>
              </a:rPr>
              <a:t> </a:t>
            </a:r>
            <a:r>
              <a:rPr lang="nb-NO" sz="1000" i="1" dirty="0">
                <a:solidFill>
                  <a:srgbClr val="3D3D3F"/>
                </a:solidFill>
                <a:latin typeface="Roboto Condensed"/>
                <a:cs typeface="Roboto Condensed"/>
              </a:rPr>
              <a:t>(«Macro</a:t>
            </a:r>
            <a:r>
              <a:rPr lang="nb-NO" sz="1000" dirty="0">
                <a:solidFill>
                  <a:srgbClr val="3D3D3F"/>
                </a:solidFill>
                <a:latin typeface="Roboto Condensed"/>
                <a:cs typeface="Roboto Condensed"/>
              </a:rPr>
              <a:t>») – starts </a:t>
            </a:r>
            <a:r>
              <a:rPr lang="nb-NO" sz="1000" dirty="0" err="1">
                <a:solidFill>
                  <a:srgbClr val="3D3D3F"/>
                </a:solidFill>
                <a:latin typeface="Roboto Condensed"/>
                <a:cs typeface="Roboto Condensed"/>
              </a:rPr>
              <a:t>with</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economic</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environment</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cycles</a:t>
            </a:r>
            <a:r>
              <a:rPr lang="nb-NO" sz="1000" dirty="0">
                <a:solidFill>
                  <a:srgbClr val="3D3D3F"/>
                </a:solidFill>
                <a:latin typeface="Roboto Condensed"/>
                <a:cs typeface="Roboto Condensed"/>
              </a:rPr>
              <a:t> and </a:t>
            </a:r>
            <a:r>
              <a:rPr lang="nb-NO" sz="1000" dirty="0" err="1">
                <a:solidFill>
                  <a:srgbClr val="3D3D3F"/>
                </a:solidFill>
                <a:latin typeface="Roboto Condensed"/>
                <a:cs typeface="Roboto Condensed"/>
              </a:rPr>
              <a:t>sectors</a:t>
            </a:r>
            <a:endParaRPr lang="nb-NO" sz="1000" dirty="0">
              <a:solidFill>
                <a:srgbClr val="3D3D3F"/>
              </a:solidFill>
              <a:latin typeface="Roboto Condensed"/>
              <a:cs typeface="Roboto Condensed"/>
            </a:endParaRPr>
          </a:p>
          <a:p>
            <a:pPr marL="171450" indent="-171450">
              <a:buFontTx/>
              <a:buChar char="-"/>
            </a:pPr>
            <a:r>
              <a:rPr lang="nb-NO" sz="1000" dirty="0" err="1">
                <a:solidFill>
                  <a:srgbClr val="3D3D3F"/>
                </a:solidFill>
                <a:latin typeface="Roboto Condensed"/>
                <a:cs typeface="Roboto Condensed"/>
              </a:rPr>
              <a:t>Bottom</a:t>
            </a:r>
            <a:r>
              <a:rPr lang="nb-NO" sz="1000" dirty="0">
                <a:solidFill>
                  <a:srgbClr val="3D3D3F"/>
                </a:solidFill>
                <a:latin typeface="Roboto Condensed"/>
                <a:cs typeface="Roboto Condensed"/>
              </a:rPr>
              <a:t>-up (</a:t>
            </a:r>
            <a:r>
              <a:rPr lang="nb-NO" sz="1000" i="1" dirty="0">
                <a:solidFill>
                  <a:srgbClr val="3D3D3F"/>
                </a:solidFill>
                <a:latin typeface="Roboto Condensed"/>
                <a:cs typeface="Roboto Condensed"/>
              </a:rPr>
              <a:t>«Micro»</a:t>
            </a:r>
            <a:r>
              <a:rPr lang="nb-NO" sz="1000" dirty="0">
                <a:solidFill>
                  <a:srgbClr val="3D3D3F"/>
                </a:solidFill>
                <a:latin typeface="Roboto Condensed"/>
                <a:cs typeface="Roboto Condensed"/>
              </a:rPr>
              <a:t>) – starts </a:t>
            </a:r>
            <a:r>
              <a:rPr lang="nb-NO" sz="1000" dirty="0" err="1">
                <a:solidFill>
                  <a:srgbClr val="3D3D3F"/>
                </a:solidFill>
                <a:latin typeface="Roboto Condensed"/>
                <a:cs typeface="Roboto Condensed"/>
              </a:rPr>
              <a:t>with</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company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specific</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characteristics</a:t>
            </a:r>
            <a:r>
              <a:rPr lang="nb-NO" sz="1000" dirty="0">
                <a:solidFill>
                  <a:srgbClr val="3D3D3F"/>
                </a:solidFill>
                <a:latin typeface="Roboto Condensed"/>
                <a:cs typeface="Roboto Condensed"/>
              </a:rPr>
              <a:t> </a:t>
            </a:r>
            <a:endParaRPr lang="nb-NO" sz="1000" dirty="0" smtClean="0">
              <a:solidFill>
                <a:srgbClr val="3D3D3F"/>
              </a:solidFill>
              <a:latin typeface="Roboto Condensed"/>
              <a:cs typeface="Roboto Condensed"/>
            </a:endParaRPr>
          </a:p>
          <a:p>
            <a:pPr lvl="1"/>
            <a:r>
              <a:rPr lang="nb-NO" sz="1000" dirty="0">
                <a:solidFill>
                  <a:srgbClr val="3D3D3F"/>
                </a:solidFill>
                <a:latin typeface="Roboto Condensed"/>
                <a:cs typeface="Roboto Condensed"/>
              </a:rPr>
              <a:t>	</a:t>
            </a:r>
            <a:r>
              <a:rPr lang="nb-NO" sz="1000" dirty="0" smtClean="0">
                <a:solidFill>
                  <a:srgbClr val="3D3D3F"/>
                </a:solidFill>
                <a:latin typeface="Roboto Condensed"/>
                <a:cs typeface="Roboto Condensed"/>
              </a:rPr>
              <a:t>(</a:t>
            </a:r>
            <a:r>
              <a:rPr lang="nb-NO" sz="1000" i="1" dirty="0" err="1">
                <a:solidFill>
                  <a:srgbClr val="3D3D3F"/>
                </a:solidFill>
                <a:latin typeface="Roboto Condensed"/>
                <a:cs typeface="Roboto Condensed"/>
              </a:rPr>
              <a:t>ie</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Applying</a:t>
            </a:r>
            <a:r>
              <a:rPr lang="nb-NO" sz="1000" i="1" dirty="0">
                <a:solidFill>
                  <a:srgbClr val="3D3D3F"/>
                </a:solidFill>
                <a:latin typeface="Roboto Condensed"/>
                <a:cs typeface="Roboto Condensed"/>
              </a:rPr>
              <a:t> filters </a:t>
            </a:r>
            <a:r>
              <a:rPr lang="nb-NO" sz="1000" i="1" dirty="0" err="1">
                <a:solidFill>
                  <a:srgbClr val="3D3D3F"/>
                </a:solidFill>
                <a:latin typeface="Roboto Condensed"/>
                <a:cs typeface="Roboto Condensed"/>
              </a:rPr>
              <a:t>on</a:t>
            </a:r>
            <a:r>
              <a:rPr lang="nb-NO" sz="1000" i="1" dirty="0">
                <a:solidFill>
                  <a:srgbClr val="3D3D3F"/>
                </a:solidFill>
                <a:latin typeface="Roboto Condensed"/>
                <a:cs typeface="Roboto Condensed"/>
              </a:rPr>
              <a:t> P/E, B/M, etc. </a:t>
            </a:r>
            <a:r>
              <a:rPr lang="nb-NO" sz="1000" i="1" dirty="0" err="1">
                <a:solidFill>
                  <a:srgbClr val="3D3D3F"/>
                </a:solidFill>
                <a:latin typeface="Roboto Condensed"/>
                <a:cs typeface="Roboto Condensed"/>
              </a:rPr>
              <a:t>known</a:t>
            </a:r>
            <a:r>
              <a:rPr lang="nb-NO" sz="1000" i="1" dirty="0">
                <a:solidFill>
                  <a:srgbClr val="3D3D3F"/>
                </a:solidFill>
                <a:latin typeface="Roboto Condensed"/>
                <a:cs typeface="Roboto Condensed"/>
              </a:rPr>
              <a:t> from </a:t>
            </a:r>
            <a:r>
              <a:rPr lang="nb-NO" sz="1000" i="1" dirty="0" err="1">
                <a:solidFill>
                  <a:srgbClr val="3D3D3F"/>
                </a:solidFill>
                <a:latin typeface="Roboto Condensed"/>
                <a:cs typeface="Roboto Condensed"/>
              </a:rPr>
              <a:t>empirical</a:t>
            </a:r>
            <a:r>
              <a:rPr lang="nb-NO" sz="1000" i="1" dirty="0">
                <a:solidFill>
                  <a:srgbClr val="3D3D3F"/>
                </a:solidFill>
                <a:latin typeface="Roboto Condensed"/>
                <a:cs typeface="Roboto Condensed"/>
              </a:rPr>
              <a:t> studies </a:t>
            </a:r>
            <a:r>
              <a:rPr lang="nb-NO" sz="1000" i="1" dirty="0" err="1">
                <a:solidFill>
                  <a:srgbClr val="3D3D3F"/>
                </a:solidFill>
                <a:latin typeface="Roboto Condensed"/>
                <a:cs typeface="Roboto Condensed"/>
              </a:rPr>
              <a:t>of</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market</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efficiency</a:t>
            </a:r>
            <a:r>
              <a:rPr lang="nb-NO" sz="1000" dirty="0">
                <a:solidFill>
                  <a:srgbClr val="3D3D3F"/>
                </a:solidFill>
                <a:latin typeface="Roboto Condensed"/>
                <a:cs typeface="Roboto Condensed"/>
              </a:rPr>
              <a:t>)</a:t>
            </a:r>
          </a:p>
          <a:p>
            <a:endParaRPr lang="nb-NO" sz="1000" dirty="0">
              <a:solidFill>
                <a:srgbClr val="3D3D3F"/>
              </a:solidFill>
              <a:latin typeface="Roboto Condensed"/>
              <a:cs typeface="Roboto Condensed"/>
            </a:endParaRPr>
          </a:p>
          <a:p>
            <a:r>
              <a:rPr lang="nb-NO" sz="1000" dirty="0" err="1">
                <a:solidFill>
                  <a:srgbClr val="3D3D3F"/>
                </a:solidFill>
                <a:latin typeface="Roboto Condensed"/>
                <a:cs typeface="Roboto Condensed"/>
              </a:rPr>
              <a:t>Within</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the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two</a:t>
            </a:r>
            <a:r>
              <a:rPr lang="nb-NO" sz="1000" dirty="0">
                <a:solidFill>
                  <a:srgbClr val="3D3D3F"/>
                </a:solidFill>
                <a:latin typeface="Roboto Condensed"/>
                <a:cs typeface="Roboto Condensed"/>
              </a:rPr>
              <a:t>:	</a:t>
            </a:r>
          </a:p>
          <a:p>
            <a:pPr marL="171450" indent="-171450">
              <a:buFontTx/>
              <a:buChar char="-"/>
            </a:pPr>
            <a:r>
              <a:rPr lang="nb-NO" sz="1000" dirty="0">
                <a:solidFill>
                  <a:srgbClr val="3D3D3F"/>
                </a:solidFill>
                <a:latin typeface="Roboto Condensed"/>
                <a:cs typeface="Roboto Condensed"/>
              </a:rPr>
              <a:t>Technical/</a:t>
            </a:r>
            <a:r>
              <a:rPr lang="nb-NO" sz="1000" dirty="0" err="1">
                <a:solidFill>
                  <a:srgbClr val="3D3D3F"/>
                </a:solidFill>
                <a:latin typeface="Roboto Condensed"/>
                <a:cs typeface="Roboto Condensed"/>
              </a:rPr>
              <a:t>Quantitative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strategies</a:t>
            </a:r>
            <a:endParaRPr lang="nb-NO" sz="1000" dirty="0">
              <a:solidFill>
                <a:srgbClr val="3D3D3F"/>
              </a:solidFill>
              <a:latin typeface="Roboto Condensed"/>
              <a:cs typeface="Roboto Condensed"/>
            </a:endParaRPr>
          </a:p>
          <a:p>
            <a:pPr marL="171450" indent="-171450">
              <a:buFontTx/>
              <a:buChar char="-"/>
            </a:pPr>
            <a:r>
              <a:rPr lang="nb-NO" sz="1000" dirty="0">
                <a:solidFill>
                  <a:srgbClr val="3D3D3F"/>
                </a:solidFill>
                <a:latin typeface="Roboto Condensed"/>
                <a:cs typeface="Roboto Condensed"/>
              </a:rPr>
              <a:t>Fundamental Analysis</a:t>
            </a:r>
          </a:p>
          <a:p>
            <a:pPr marL="171450" indent="-171450">
              <a:buFontTx/>
              <a:buChar char="-"/>
            </a:pPr>
            <a:r>
              <a:rPr lang="nb-NO" sz="1000" dirty="0">
                <a:solidFill>
                  <a:srgbClr val="3D3D3F"/>
                </a:solidFill>
                <a:latin typeface="Roboto Condensed"/>
                <a:cs typeface="Roboto Condensed"/>
              </a:rPr>
              <a:t>Relative </a:t>
            </a:r>
            <a:r>
              <a:rPr lang="nb-NO" sz="1000" dirty="0" err="1">
                <a:solidFill>
                  <a:srgbClr val="3D3D3F"/>
                </a:solidFill>
                <a:latin typeface="Roboto Condensed"/>
                <a:cs typeface="Roboto Condensed"/>
              </a:rPr>
              <a:t>Strategies</a:t>
            </a:r>
            <a:r>
              <a:rPr lang="nb-NO" sz="1000" dirty="0">
                <a:solidFill>
                  <a:srgbClr val="3D3D3F"/>
                </a:solidFill>
                <a:latin typeface="Roboto Condensed"/>
                <a:cs typeface="Roboto Condensed"/>
              </a:rPr>
              <a:t> (Single </a:t>
            </a:r>
            <a:r>
              <a:rPr lang="nb-NO" sz="1000" dirty="0" err="1">
                <a:solidFill>
                  <a:srgbClr val="3D3D3F"/>
                </a:solidFill>
                <a:latin typeface="Roboto Condensed"/>
                <a:cs typeface="Roboto Condensed"/>
              </a:rPr>
              <a:t>name</a:t>
            </a:r>
            <a:r>
              <a:rPr lang="nb-NO" sz="1000" dirty="0">
                <a:solidFill>
                  <a:srgbClr val="3D3D3F"/>
                </a:solidFill>
                <a:latin typeface="Roboto Condensed"/>
                <a:cs typeface="Roboto Condensed"/>
              </a:rPr>
              <a:t>/</a:t>
            </a:r>
            <a:r>
              <a:rPr lang="nb-NO" sz="1000" dirty="0" err="1">
                <a:solidFill>
                  <a:srgbClr val="3D3D3F"/>
                </a:solidFill>
                <a:latin typeface="Roboto Condensed"/>
                <a:cs typeface="Roboto Condensed"/>
              </a:rPr>
              <a:t>issuer</a:t>
            </a:r>
            <a:r>
              <a:rPr lang="nb-NO" sz="1000" dirty="0">
                <a:solidFill>
                  <a:srgbClr val="3D3D3F"/>
                </a:solidFill>
                <a:latin typeface="Roboto Condensed"/>
                <a:cs typeface="Roboto Condensed"/>
              </a:rPr>
              <a:t> – One </a:t>
            </a:r>
            <a:r>
              <a:rPr lang="nb-NO" sz="1000" dirty="0" err="1">
                <a:solidFill>
                  <a:srgbClr val="3D3D3F"/>
                </a:solidFill>
                <a:latin typeface="Roboto Condensed"/>
                <a:cs typeface="Roboto Condensed"/>
              </a:rPr>
              <a:t>company</a:t>
            </a:r>
            <a:r>
              <a:rPr lang="nb-NO" sz="1000" dirty="0">
                <a:solidFill>
                  <a:srgbClr val="3D3D3F"/>
                </a:solidFill>
                <a:latin typeface="Roboto Condensed"/>
                <a:cs typeface="Roboto Condensed"/>
              </a:rPr>
              <a:t>)</a:t>
            </a:r>
          </a:p>
          <a:p>
            <a:r>
              <a:rPr lang="nb-NO" sz="1000" dirty="0">
                <a:solidFill>
                  <a:srgbClr val="3D3D3F"/>
                </a:solidFill>
                <a:latin typeface="Roboto Condensed"/>
                <a:cs typeface="Roboto Condensed"/>
              </a:rPr>
              <a:t>	Statistical </a:t>
            </a:r>
            <a:r>
              <a:rPr lang="nb-NO" sz="1000" dirty="0" err="1">
                <a:solidFill>
                  <a:srgbClr val="3D3D3F"/>
                </a:solidFill>
                <a:latin typeface="Roboto Condensed"/>
                <a:cs typeface="Roboto Condensed"/>
              </a:rPr>
              <a:t>Arbitrage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ordinary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vs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preference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shares</a:t>
            </a:r>
            <a:r>
              <a:rPr lang="nb-NO" sz="1000" dirty="0">
                <a:solidFill>
                  <a:srgbClr val="3D3D3F"/>
                </a:solidFill>
                <a:latin typeface="Roboto Condensed"/>
                <a:cs typeface="Roboto Condensed"/>
              </a:rPr>
              <a:t>)</a:t>
            </a:r>
            <a:br>
              <a:rPr lang="nb-NO" sz="1000" dirty="0">
                <a:solidFill>
                  <a:srgbClr val="3D3D3F"/>
                </a:solidFill>
                <a:latin typeface="Roboto Condensed"/>
                <a:cs typeface="Roboto Condensed"/>
              </a:rPr>
            </a:br>
            <a:r>
              <a:rPr lang="nb-NO" sz="1000" dirty="0">
                <a:solidFill>
                  <a:srgbClr val="3D3D3F"/>
                </a:solidFill>
                <a:latin typeface="Roboto Condensed"/>
                <a:cs typeface="Roboto Condensed"/>
              </a:rPr>
              <a:t>	Statistical </a:t>
            </a:r>
            <a:r>
              <a:rPr lang="nb-NO" sz="1000" dirty="0" err="1">
                <a:solidFill>
                  <a:srgbClr val="3D3D3F"/>
                </a:solidFill>
                <a:latin typeface="Roboto Condensed"/>
                <a:cs typeface="Roboto Condensed"/>
              </a:rPr>
              <a:t>Arbitrage</a:t>
            </a:r>
            <a:r>
              <a:rPr lang="nb-NO" sz="1000" dirty="0">
                <a:solidFill>
                  <a:srgbClr val="3D3D3F"/>
                </a:solidFill>
                <a:latin typeface="Roboto Condensed"/>
                <a:cs typeface="Roboto Condensed"/>
              </a:rPr>
              <a:t> (dual listings)</a:t>
            </a:r>
          </a:p>
          <a:p>
            <a:r>
              <a:rPr lang="nb-NO" sz="1000" dirty="0">
                <a:solidFill>
                  <a:srgbClr val="3D3D3F"/>
                </a:solidFill>
                <a:latin typeface="Roboto Condensed"/>
                <a:cs typeface="Roboto Condensed"/>
              </a:rPr>
              <a:t>	</a:t>
            </a:r>
            <a:r>
              <a:rPr lang="nb-NO" sz="1000" i="1" dirty="0">
                <a:solidFill>
                  <a:srgbClr val="3D3D3F"/>
                </a:solidFill>
                <a:latin typeface="Roboto Condensed"/>
                <a:cs typeface="Roboto Condensed"/>
              </a:rPr>
              <a:t>(</a:t>
            </a:r>
            <a:r>
              <a:rPr lang="nb-NO" sz="1000" i="1" dirty="0" err="1">
                <a:solidFill>
                  <a:srgbClr val="3D3D3F"/>
                </a:solidFill>
                <a:latin typeface="Roboto Condensed"/>
                <a:cs typeface="Roboto Condensed"/>
              </a:rPr>
              <a:t>ie</a:t>
            </a:r>
            <a:r>
              <a:rPr lang="nb-NO" sz="1000" i="1" dirty="0">
                <a:solidFill>
                  <a:srgbClr val="3D3D3F"/>
                </a:solidFill>
                <a:latin typeface="Roboto Condensed"/>
                <a:cs typeface="Roboto Condensed"/>
              </a:rPr>
              <a:t>. bets </a:t>
            </a:r>
            <a:r>
              <a:rPr lang="nb-NO" sz="1000" i="1" dirty="0" err="1">
                <a:solidFill>
                  <a:srgbClr val="3D3D3F"/>
                </a:solidFill>
                <a:latin typeface="Roboto Condensed"/>
                <a:cs typeface="Roboto Condensed"/>
              </a:rPr>
              <a:t>on</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voting</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rights</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liquidity</a:t>
            </a:r>
            <a:r>
              <a:rPr lang="nb-NO" sz="1000" i="1" dirty="0">
                <a:solidFill>
                  <a:srgbClr val="3D3D3F"/>
                </a:solidFill>
                <a:latin typeface="Roboto Condensed"/>
                <a:cs typeface="Roboto Condensed"/>
              </a:rPr>
              <a:t>, time </a:t>
            </a:r>
            <a:r>
              <a:rPr lang="nb-NO" sz="1000" i="1" dirty="0" err="1">
                <a:solidFill>
                  <a:srgbClr val="3D3D3F"/>
                </a:solidFill>
                <a:latin typeface="Roboto Condensed"/>
                <a:cs typeface="Roboto Condensed"/>
              </a:rPr>
              <a:t>zones</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home-biases</a:t>
            </a:r>
            <a:r>
              <a:rPr lang="nb-NO" sz="1000" i="1" dirty="0">
                <a:solidFill>
                  <a:srgbClr val="3D3D3F"/>
                </a:solidFill>
                <a:latin typeface="Roboto Condensed"/>
                <a:cs typeface="Roboto Condensed"/>
              </a:rPr>
              <a:t>, etc.)</a:t>
            </a:r>
          </a:p>
          <a:p>
            <a:pPr marL="171450" indent="-171450">
              <a:buFontTx/>
              <a:buChar char="-"/>
            </a:pPr>
            <a:r>
              <a:rPr lang="nb-NO" sz="1000" dirty="0">
                <a:solidFill>
                  <a:srgbClr val="3D3D3F"/>
                </a:solidFill>
                <a:latin typeface="Roboto Condensed"/>
                <a:cs typeface="Roboto Condensed"/>
              </a:rPr>
              <a:t>Relative </a:t>
            </a:r>
            <a:r>
              <a:rPr lang="nb-NO" sz="1000" dirty="0" err="1">
                <a:solidFill>
                  <a:srgbClr val="3D3D3F"/>
                </a:solidFill>
                <a:latin typeface="Roboto Condensed"/>
                <a:cs typeface="Roboto Condensed"/>
              </a:rPr>
              <a:t>Strategies</a:t>
            </a:r>
            <a:r>
              <a:rPr lang="nb-NO" sz="1000" dirty="0">
                <a:solidFill>
                  <a:srgbClr val="3D3D3F"/>
                </a:solidFill>
                <a:latin typeface="Roboto Condensed"/>
                <a:cs typeface="Roboto Condensed"/>
              </a:rPr>
              <a:t> (multiple </a:t>
            </a:r>
            <a:r>
              <a:rPr lang="nb-NO" sz="1000" dirty="0" err="1">
                <a:solidFill>
                  <a:srgbClr val="3D3D3F"/>
                </a:solidFill>
                <a:latin typeface="Roboto Condensed"/>
                <a:cs typeface="Roboto Condensed"/>
              </a:rPr>
              <a:t>issuers</a:t>
            </a:r>
            <a:r>
              <a:rPr lang="nb-NO" sz="1000" dirty="0">
                <a:solidFill>
                  <a:srgbClr val="3D3D3F"/>
                </a:solidFill>
                <a:latin typeface="Roboto Condensed"/>
                <a:cs typeface="Roboto Condensed"/>
              </a:rPr>
              <a:t>)</a:t>
            </a:r>
          </a:p>
          <a:p>
            <a:r>
              <a:rPr lang="nb-NO" sz="1000" dirty="0">
                <a:solidFill>
                  <a:srgbClr val="3D3D3F"/>
                </a:solidFill>
                <a:latin typeface="Roboto Condensed"/>
                <a:cs typeface="Roboto Condensed"/>
              </a:rPr>
              <a:t>	Statistical </a:t>
            </a:r>
            <a:r>
              <a:rPr lang="nb-NO" sz="1000" dirty="0" err="1">
                <a:solidFill>
                  <a:srgbClr val="3D3D3F"/>
                </a:solidFill>
                <a:latin typeface="Roboto Condensed"/>
                <a:cs typeface="Roboto Condensed"/>
              </a:rPr>
              <a:t>Arbitrage</a:t>
            </a:r>
            <a:r>
              <a:rPr lang="nb-NO" sz="1000" dirty="0">
                <a:solidFill>
                  <a:srgbClr val="3D3D3F"/>
                </a:solidFill>
                <a:latin typeface="Roboto Condensed"/>
                <a:cs typeface="Roboto Condensed"/>
              </a:rPr>
              <a:t>/Technical/Fundamental </a:t>
            </a:r>
          </a:p>
          <a:p>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one</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company</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vs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another</a:t>
            </a:r>
            <a:endParaRPr lang="nb-NO" sz="1000" dirty="0">
              <a:solidFill>
                <a:srgbClr val="3D3D3F"/>
              </a:solidFill>
              <a:latin typeface="Roboto Condensed"/>
              <a:cs typeface="Roboto Condensed"/>
            </a:endParaRPr>
          </a:p>
          <a:p>
            <a:r>
              <a:rPr lang="nb-NO" sz="1000" dirty="0">
                <a:solidFill>
                  <a:srgbClr val="3D3D3F"/>
                </a:solidFill>
                <a:latin typeface="Roboto Condensed"/>
                <a:cs typeface="Roboto Condensed"/>
              </a:rPr>
              <a:t>	a basket </a:t>
            </a:r>
            <a:r>
              <a:rPr lang="nb-NO" sz="1000" dirty="0" err="1">
                <a:solidFill>
                  <a:srgbClr val="3D3D3F"/>
                </a:solidFill>
                <a:latin typeface="Roboto Condensed"/>
                <a:cs typeface="Roboto Condensed"/>
              </a:rPr>
              <a:t>of</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companies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vs</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another</a:t>
            </a:r>
            <a:r>
              <a:rPr lang="nb-NO" sz="1000" dirty="0">
                <a:solidFill>
                  <a:srgbClr val="3D3D3F"/>
                </a:solidFill>
                <a:latin typeface="Roboto Condensed"/>
                <a:cs typeface="Roboto Condensed"/>
              </a:rPr>
              <a:t> basket </a:t>
            </a:r>
            <a:r>
              <a:rPr lang="nb-NO" sz="1000" dirty="0" err="1">
                <a:solidFill>
                  <a:srgbClr val="3D3D3F"/>
                </a:solidFill>
                <a:latin typeface="Roboto Condensed"/>
                <a:cs typeface="Roboto Condensed"/>
              </a:rPr>
              <a:t>of</a:t>
            </a:r>
            <a:r>
              <a:rPr lang="nb-NO" sz="1000" dirty="0">
                <a:solidFill>
                  <a:srgbClr val="3D3D3F"/>
                </a:solidFill>
                <a:latin typeface="Roboto Condensed"/>
                <a:cs typeface="Roboto Condensed"/>
              </a:rPr>
              <a:t> </a:t>
            </a:r>
            <a:r>
              <a:rPr lang="nb-NO" sz="1000" dirty="0" err="1">
                <a:solidFill>
                  <a:srgbClr val="3D3D3F"/>
                </a:solidFill>
                <a:latin typeface="Roboto Condensed"/>
                <a:cs typeface="Roboto Condensed"/>
              </a:rPr>
              <a:t>companies</a:t>
            </a:r>
            <a:endParaRPr lang="nb-NO" sz="1000" dirty="0">
              <a:solidFill>
                <a:srgbClr val="3D3D3F"/>
              </a:solidFill>
              <a:latin typeface="Roboto Condensed"/>
              <a:cs typeface="Roboto Condensed"/>
            </a:endParaRPr>
          </a:p>
          <a:p>
            <a:r>
              <a:rPr lang="nb-NO" sz="1000" dirty="0">
                <a:solidFill>
                  <a:srgbClr val="3D3D3F"/>
                </a:solidFill>
                <a:latin typeface="Roboto Condensed"/>
                <a:cs typeface="Roboto Condensed"/>
              </a:rPr>
              <a:t>	</a:t>
            </a:r>
            <a:r>
              <a:rPr lang="nb-NO" sz="1000" i="1" dirty="0">
                <a:solidFill>
                  <a:srgbClr val="3D3D3F"/>
                </a:solidFill>
                <a:latin typeface="Roboto Condensed"/>
                <a:cs typeface="Roboto Condensed"/>
              </a:rPr>
              <a:t>(i.e. a </a:t>
            </a:r>
            <a:r>
              <a:rPr lang="nb-NO" sz="1000" i="1" dirty="0" err="1">
                <a:solidFill>
                  <a:srgbClr val="3D3D3F"/>
                </a:solidFill>
                <a:latin typeface="Roboto Condensed"/>
                <a:cs typeface="Roboto Condensed"/>
              </a:rPr>
              <a:t>sector</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vs</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another</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sector</a:t>
            </a:r>
            <a:r>
              <a:rPr lang="nb-NO" sz="1000" i="1" dirty="0">
                <a:solidFill>
                  <a:srgbClr val="3D3D3F"/>
                </a:solidFill>
                <a:latin typeface="Roboto Condensed"/>
                <a:cs typeface="Roboto Condensed"/>
              </a:rPr>
              <a:t> or country </a:t>
            </a:r>
            <a:r>
              <a:rPr lang="nb-NO" sz="1000" i="1" dirty="0" err="1">
                <a:solidFill>
                  <a:srgbClr val="3D3D3F"/>
                </a:solidFill>
                <a:latin typeface="Roboto Condensed"/>
                <a:cs typeface="Roboto Condensed"/>
              </a:rPr>
              <a:t>vs</a:t>
            </a:r>
            <a:r>
              <a:rPr lang="nb-NO" sz="1000" i="1" dirty="0">
                <a:solidFill>
                  <a:srgbClr val="3D3D3F"/>
                </a:solidFill>
                <a:latin typeface="Roboto Condensed"/>
                <a:cs typeface="Roboto Condensed"/>
              </a:rPr>
              <a:t> </a:t>
            </a:r>
            <a:r>
              <a:rPr lang="nb-NO" sz="1000" i="1" dirty="0" err="1">
                <a:solidFill>
                  <a:srgbClr val="3D3D3F"/>
                </a:solidFill>
                <a:latin typeface="Roboto Condensed"/>
                <a:cs typeface="Roboto Condensed"/>
              </a:rPr>
              <a:t>another</a:t>
            </a:r>
            <a:r>
              <a:rPr lang="nb-NO" sz="1000" i="1" dirty="0">
                <a:solidFill>
                  <a:srgbClr val="3D3D3F"/>
                </a:solidFill>
                <a:latin typeface="Roboto Condensed"/>
                <a:cs typeface="Roboto Condensed"/>
              </a:rPr>
              <a:t> country)</a:t>
            </a:r>
          </a:p>
        </p:txBody>
      </p:sp>
    </p:spTree>
    <p:extLst>
      <p:ext uri="{BB962C8B-B14F-4D97-AF65-F5344CB8AC3E}">
        <p14:creationId xmlns:p14="http://schemas.microsoft.com/office/powerpoint/2010/main" val="117775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7268557" y="381000"/>
            <a:ext cx="1620636"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Fixed Income Strategies</a:t>
            </a:r>
          </a:p>
        </p:txBody>
      </p:sp>
      <p:sp>
        <p:nvSpPr>
          <p:cNvPr id="1047" name="TextBox 1"/>
          <p:cNvSpPr txBox="1"/>
          <p:nvPr/>
        </p:nvSpPr>
        <p:spPr>
          <a:xfrm>
            <a:off x="533400" y="1431131"/>
            <a:ext cx="8229600" cy="1944122"/>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FIXED INCOME STRATEGIES</a:t>
            </a:r>
          </a:p>
          <a:p>
            <a:pPr>
              <a:lnSpc>
                <a:spcPts val="1400"/>
              </a:lnSpc>
              <a:tabLst/>
            </a:pPr>
            <a:endParaRPr lang="en-US" altLang="zh-CN" sz="1000" b="1" dirty="0" smtClean="0">
              <a:solidFill>
                <a:srgbClr val="2F5690"/>
              </a:solidFill>
              <a:latin typeface="Roboto Condensed"/>
              <a:cs typeface="Roboto Condensed"/>
            </a:endParaRPr>
          </a:p>
          <a:p>
            <a:r>
              <a:rPr lang="nb-NO" sz="1000" dirty="0">
                <a:latin typeface="Roboto Condensed"/>
                <a:cs typeface="Roboto Condensed"/>
              </a:rPr>
              <a:t>Long/Short, </a:t>
            </a:r>
            <a:r>
              <a:rPr lang="nb-NO" sz="1000" dirty="0" err="1">
                <a:latin typeface="Roboto Condensed"/>
                <a:cs typeface="Roboto Condensed"/>
              </a:rPr>
              <a:t>Event</a:t>
            </a:r>
            <a:r>
              <a:rPr lang="nb-NO" sz="1000" dirty="0">
                <a:latin typeface="Roboto Condensed"/>
                <a:cs typeface="Roboto Condensed"/>
              </a:rPr>
              <a:t> Driven, Growth Funds, </a:t>
            </a:r>
            <a:r>
              <a:rPr lang="nb-NO" sz="1000" dirty="0" err="1">
                <a:latin typeface="Roboto Condensed"/>
                <a:cs typeface="Roboto Condensed"/>
              </a:rPr>
              <a:t>Distressed</a:t>
            </a:r>
            <a:r>
              <a:rPr lang="nb-NO" sz="1000" dirty="0">
                <a:latin typeface="Roboto Condensed"/>
                <a:cs typeface="Roboto Condensed"/>
              </a:rPr>
              <a:t> </a:t>
            </a:r>
            <a:r>
              <a:rPr lang="nb-NO" sz="1000" dirty="0" err="1">
                <a:latin typeface="Roboto Condensed"/>
                <a:cs typeface="Roboto Condensed"/>
              </a:rPr>
              <a:t>Debt</a:t>
            </a:r>
            <a:r>
              <a:rPr lang="nb-NO" sz="1000" dirty="0">
                <a:latin typeface="Roboto Condensed"/>
                <a:cs typeface="Roboto Condensed"/>
              </a:rPr>
              <a:t>, </a:t>
            </a:r>
            <a:r>
              <a:rPr lang="nb-NO" sz="1000" dirty="0" err="1">
                <a:latin typeface="Roboto Condensed"/>
                <a:cs typeface="Roboto Condensed"/>
              </a:rPr>
              <a:t>CTAs</a:t>
            </a:r>
            <a:r>
              <a:rPr lang="nb-NO" sz="1000" dirty="0">
                <a:latin typeface="Roboto Condensed"/>
                <a:cs typeface="Roboto Condensed"/>
              </a:rPr>
              <a:t>, Global Macro, </a:t>
            </a:r>
            <a:r>
              <a:rPr lang="nb-NO" sz="1000" dirty="0" err="1">
                <a:latin typeface="Roboto Condensed"/>
                <a:cs typeface="Roboto Condensed"/>
              </a:rPr>
              <a:t>convertible</a:t>
            </a:r>
            <a:r>
              <a:rPr lang="nb-NO" sz="1000" dirty="0">
                <a:latin typeface="Roboto Condensed"/>
                <a:cs typeface="Roboto Condensed"/>
              </a:rPr>
              <a:t> </a:t>
            </a:r>
            <a:r>
              <a:rPr lang="nb-NO" sz="1000" dirty="0" err="1">
                <a:latin typeface="Roboto Condensed"/>
                <a:cs typeface="Roboto Condensed"/>
              </a:rPr>
              <a:t>arbitrage</a:t>
            </a:r>
            <a:r>
              <a:rPr lang="nb-NO" sz="1000" dirty="0">
                <a:latin typeface="Roboto Condensed"/>
                <a:cs typeface="Roboto Condensed"/>
              </a:rPr>
              <a:t>, </a:t>
            </a:r>
            <a:r>
              <a:rPr lang="nb-NO" sz="1000" dirty="0" err="1">
                <a:latin typeface="Roboto Condensed"/>
                <a:cs typeface="Roboto Condensed"/>
              </a:rPr>
              <a:t>statistical</a:t>
            </a:r>
            <a:r>
              <a:rPr lang="nb-NO" sz="1000" dirty="0">
                <a:latin typeface="Roboto Condensed"/>
                <a:cs typeface="Roboto Condensed"/>
              </a:rPr>
              <a:t> </a:t>
            </a:r>
            <a:r>
              <a:rPr lang="nb-NO" sz="1000" dirty="0" err="1">
                <a:latin typeface="Roboto Condensed"/>
                <a:cs typeface="Roboto Condensed"/>
              </a:rPr>
              <a:t>aritrage</a:t>
            </a:r>
            <a:r>
              <a:rPr lang="nb-NO" sz="1000" dirty="0">
                <a:latin typeface="Roboto Condensed"/>
                <a:cs typeface="Roboto Condensed"/>
              </a:rPr>
              <a:t>, relative </a:t>
            </a:r>
            <a:r>
              <a:rPr lang="nb-NO" sz="1000" dirty="0" err="1">
                <a:latin typeface="Roboto Condensed"/>
                <a:cs typeface="Roboto Condensed"/>
              </a:rPr>
              <a:t>value</a:t>
            </a:r>
            <a:r>
              <a:rPr lang="nb-NO" sz="1000" dirty="0">
                <a:latin typeface="Roboto Condensed"/>
                <a:cs typeface="Roboto Condensed"/>
              </a:rPr>
              <a:t>, </a:t>
            </a:r>
            <a:r>
              <a:rPr lang="nb-NO" sz="1000" dirty="0" err="1">
                <a:latin typeface="Roboto Condensed"/>
                <a:cs typeface="Roboto Condensed"/>
              </a:rPr>
              <a:t>volatility</a:t>
            </a:r>
            <a:r>
              <a:rPr lang="nb-NO" sz="1000" dirty="0">
                <a:latin typeface="Roboto Condensed"/>
                <a:cs typeface="Roboto Condensed"/>
              </a:rPr>
              <a:t> </a:t>
            </a:r>
            <a:r>
              <a:rPr lang="nb-NO" sz="1000" dirty="0" err="1">
                <a:latin typeface="Roboto Condensed"/>
                <a:cs typeface="Roboto Condensed"/>
              </a:rPr>
              <a:t>arbitrage</a:t>
            </a:r>
            <a:r>
              <a:rPr lang="nb-NO" sz="1000" dirty="0">
                <a:latin typeface="Roboto Condensed"/>
                <a:cs typeface="Roboto Condensed"/>
              </a:rPr>
              <a:t> and a </a:t>
            </a:r>
            <a:r>
              <a:rPr lang="nb-NO" sz="1000" dirty="0" err="1">
                <a:latin typeface="Roboto Condensed"/>
                <a:cs typeface="Roboto Condensed"/>
              </a:rPr>
              <a:t>whole</a:t>
            </a:r>
            <a:r>
              <a:rPr lang="nb-NO" sz="1000" dirty="0">
                <a:latin typeface="Roboto Condensed"/>
                <a:cs typeface="Roboto Condensed"/>
              </a:rPr>
              <a:t> lot more.</a:t>
            </a:r>
          </a:p>
          <a:p>
            <a:endParaRPr lang="nb-NO" sz="1000" dirty="0">
              <a:solidFill>
                <a:srgbClr val="3D3D3F"/>
              </a:solidFill>
              <a:latin typeface="Roboto Condensed"/>
              <a:cs typeface="Roboto Condensed"/>
            </a:endParaRPr>
          </a:p>
          <a:p>
            <a:r>
              <a:rPr lang="en-US" altLang="zh-CN" sz="1000" b="1" dirty="0" smtClean="0">
                <a:solidFill>
                  <a:srgbClr val="2F5690"/>
                </a:solidFill>
                <a:latin typeface="Roboto Condensed"/>
                <a:cs typeface="Roboto Condensed"/>
              </a:rPr>
              <a:t>MAIN DIFFERENCES BETWEEN FIXED INCOME AND EQUITY MARKETS</a:t>
            </a:r>
          </a:p>
          <a:p>
            <a:endParaRPr lang="en-US" sz="1000" b="1" dirty="0" smtClean="0">
              <a:solidFill>
                <a:srgbClr val="2F5690"/>
              </a:solidFill>
              <a:latin typeface="Roboto Condensed"/>
              <a:cs typeface="Roboto Condensed"/>
            </a:endParaRPr>
          </a:p>
          <a:p>
            <a:endParaRPr lang="en-US" sz="1000" b="1" dirty="0">
              <a:solidFill>
                <a:srgbClr val="2F5690"/>
              </a:solidFill>
              <a:latin typeface="Roboto Condensed"/>
              <a:cs typeface="Roboto Condensed"/>
            </a:endParaRPr>
          </a:p>
          <a:p>
            <a:endParaRPr lang="en-US" sz="1000" b="1" dirty="0" smtClean="0">
              <a:solidFill>
                <a:srgbClr val="2F5690"/>
              </a:solidFill>
              <a:latin typeface="Roboto Condensed"/>
              <a:cs typeface="Roboto Condensed"/>
            </a:endParaRPr>
          </a:p>
          <a:p>
            <a:endParaRPr lang="en-US" sz="1000" b="1" dirty="0">
              <a:solidFill>
                <a:srgbClr val="2F5690"/>
              </a:solidFill>
              <a:latin typeface="Roboto Condensed"/>
              <a:cs typeface="Roboto Condensed"/>
            </a:endParaRPr>
          </a:p>
          <a:p>
            <a:endParaRPr lang="en-US" sz="1000" b="1" dirty="0">
              <a:solidFill>
                <a:srgbClr val="2F5690"/>
              </a:solidFill>
              <a:latin typeface="Roboto Condensed"/>
              <a:cs typeface="Roboto Condensed"/>
            </a:endParaRPr>
          </a:p>
          <a:p>
            <a:pPr marL="171450" indent="-171450">
              <a:buFontTx/>
              <a:buChar char="-"/>
            </a:pPr>
            <a:endParaRPr lang="nb-NO" sz="1000" i="1" dirty="0">
              <a:solidFill>
                <a:srgbClr val="3D3D3F"/>
              </a:solidFill>
              <a:latin typeface="Roboto Condensed"/>
              <a:cs typeface="Roboto Condensed"/>
            </a:endParaRPr>
          </a:p>
        </p:txBody>
      </p:sp>
      <p:graphicFrame>
        <p:nvGraphicFramePr>
          <p:cNvPr id="3" name="Tabell 2"/>
          <p:cNvGraphicFramePr>
            <a:graphicFrameLocks noGrp="1"/>
          </p:cNvGraphicFramePr>
          <p:nvPr>
            <p:extLst>
              <p:ext uri="{D42A27DB-BD31-4B8C-83A1-F6EECF244321}">
                <p14:modId xmlns:p14="http://schemas.microsoft.com/office/powerpoint/2010/main" val="3679938481"/>
              </p:ext>
            </p:extLst>
          </p:nvPr>
        </p:nvGraphicFramePr>
        <p:xfrm>
          <a:off x="1447800" y="2497931"/>
          <a:ext cx="6096000" cy="2392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nb-NO" sz="1050" dirty="0"/>
                    </a:p>
                  </a:txBody>
                  <a:tcPr>
                    <a:solidFill>
                      <a:srgbClr val="2D5490"/>
                    </a:solidFill>
                  </a:tcPr>
                </a:tc>
                <a:tc>
                  <a:txBody>
                    <a:bodyPr/>
                    <a:lstStyle/>
                    <a:p>
                      <a:r>
                        <a:rPr lang="nb-NO" sz="1050" dirty="0" smtClean="0"/>
                        <a:t>Equities</a:t>
                      </a:r>
                      <a:endParaRPr lang="nb-NO" sz="1050" dirty="0"/>
                    </a:p>
                  </a:txBody>
                  <a:tcPr>
                    <a:solidFill>
                      <a:srgbClr val="2D5490"/>
                    </a:solidFill>
                  </a:tcPr>
                </a:tc>
                <a:tc>
                  <a:txBody>
                    <a:bodyPr/>
                    <a:lstStyle/>
                    <a:p>
                      <a:r>
                        <a:rPr lang="nb-NO" sz="1050" dirty="0" err="1" smtClean="0"/>
                        <a:t>Fixed</a:t>
                      </a:r>
                      <a:r>
                        <a:rPr lang="nb-NO" sz="1050" dirty="0" smtClean="0"/>
                        <a:t> Income</a:t>
                      </a:r>
                      <a:endParaRPr lang="nb-NO" sz="1050" dirty="0"/>
                    </a:p>
                  </a:txBody>
                  <a:tcPr>
                    <a:solidFill>
                      <a:srgbClr val="2D5490"/>
                    </a:solidFill>
                  </a:tcPr>
                </a:tc>
              </a:tr>
              <a:tr h="370840">
                <a:tc>
                  <a:txBody>
                    <a:bodyPr/>
                    <a:lstStyle/>
                    <a:p>
                      <a:r>
                        <a:rPr lang="nb-NO" sz="900" dirty="0" smtClean="0"/>
                        <a:t>Trading/</a:t>
                      </a:r>
                      <a:r>
                        <a:rPr lang="nb-NO" sz="900" dirty="0" err="1" smtClean="0"/>
                        <a:t>Execution</a:t>
                      </a:r>
                      <a:endParaRPr lang="nb-NO" sz="900" dirty="0"/>
                    </a:p>
                  </a:txBody>
                  <a:tcPr/>
                </a:tc>
                <a:tc>
                  <a:txBody>
                    <a:bodyPr/>
                    <a:lstStyle/>
                    <a:p>
                      <a:r>
                        <a:rPr lang="nb-NO" sz="900" dirty="0" err="1" smtClean="0"/>
                        <a:t>Primarly</a:t>
                      </a:r>
                      <a:r>
                        <a:rPr lang="nb-NO" sz="900" dirty="0" smtClean="0"/>
                        <a:t> </a:t>
                      </a:r>
                      <a:r>
                        <a:rPr lang="nb-NO" sz="900" dirty="0" err="1" smtClean="0"/>
                        <a:t>exchange</a:t>
                      </a:r>
                      <a:r>
                        <a:rPr lang="nb-NO" sz="900" baseline="0" dirty="0" smtClean="0"/>
                        <a:t> </a:t>
                      </a:r>
                      <a:r>
                        <a:rPr lang="nb-NO" sz="900" baseline="0" dirty="0" err="1" smtClean="0"/>
                        <a:t>traded</a:t>
                      </a:r>
                      <a:endParaRPr lang="nb-NO" sz="900" dirty="0"/>
                    </a:p>
                  </a:txBody>
                  <a:tcPr/>
                </a:tc>
                <a:tc>
                  <a:txBody>
                    <a:bodyPr/>
                    <a:lstStyle/>
                    <a:p>
                      <a:r>
                        <a:rPr lang="nb-NO" sz="900" dirty="0" smtClean="0"/>
                        <a:t>OTC</a:t>
                      </a:r>
                      <a:endParaRPr lang="nb-NO" sz="900" dirty="0"/>
                    </a:p>
                  </a:txBody>
                  <a:tcPr/>
                </a:tc>
              </a:tr>
              <a:tr h="370840">
                <a:tc>
                  <a:txBody>
                    <a:bodyPr/>
                    <a:lstStyle/>
                    <a:p>
                      <a:r>
                        <a:rPr lang="nb-NO" sz="900" dirty="0" smtClean="0"/>
                        <a:t>Instruments</a:t>
                      </a:r>
                      <a:endParaRPr lang="nb-NO" sz="900" dirty="0"/>
                    </a:p>
                  </a:txBody>
                  <a:tcPr/>
                </a:tc>
                <a:tc>
                  <a:txBody>
                    <a:bodyPr/>
                    <a:lstStyle/>
                    <a:p>
                      <a:r>
                        <a:rPr lang="nb-NO" sz="900" dirty="0" smtClean="0"/>
                        <a:t>Single </a:t>
                      </a:r>
                      <a:r>
                        <a:rPr lang="nb-NO" sz="900" dirty="0" err="1" smtClean="0"/>
                        <a:t>name</a:t>
                      </a:r>
                      <a:r>
                        <a:rPr lang="nb-NO" sz="900" baseline="0" dirty="0" smtClean="0"/>
                        <a:t> («</a:t>
                      </a:r>
                      <a:r>
                        <a:rPr lang="nb-NO" sz="900" baseline="0" dirty="0" err="1" smtClean="0"/>
                        <a:t>Exotics</a:t>
                      </a:r>
                      <a:r>
                        <a:rPr lang="nb-NO" sz="900" baseline="0" dirty="0" smtClean="0"/>
                        <a:t>»: </a:t>
                      </a:r>
                      <a:r>
                        <a:rPr lang="nb-NO" sz="900" baseline="0" dirty="0" err="1" smtClean="0"/>
                        <a:t>options</a:t>
                      </a:r>
                      <a:r>
                        <a:rPr lang="nb-NO" sz="900" baseline="0" dirty="0" smtClean="0"/>
                        <a:t>, </a:t>
                      </a:r>
                      <a:r>
                        <a:rPr lang="nb-NO" sz="900" baseline="0" dirty="0" err="1" smtClean="0"/>
                        <a:t>indices</a:t>
                      </a:r>
                      <a:r>
                        <a:rPr lang="nb-NO" sz="900" baseline="0" dirty="0" smtClean="0"/>
                        <a:t>, </a:t>
                      </a:r>
                      <a:r>
                        <a:rPr lang="nb-NO" sz="900" baseline="0" dirty="0" err="1" smtClean="0"/>
                        <a:t>ETFs</a:t>
                      </a:r>
                      <a:r>
                        <a:rPr lang="nb-NO" sz="900" baseline="0" dirty="0" smtClean="0"/>
                        <a:t>, </a:t>
                      </a:r>
                      <a:r>
                        <a:rPr lang="nb-NO" sz="900" baseline="0" dirty="0" err="1" smtClean="0"/>
                        <a:t>Swaps</a:t>
                      </a:r>
                      <a:r>
                        <a:rPr lang="nb-NO" sz="900" baseline="0" dirty="0" smtClean="0"/>
                        <a:t>)</a:t>
                      </a:r>
                      <a:endParaRPr lang="nb-NO" sz="900" dirty="0"/>
                    </a:p>
                  </a:txBody>
                  <a:tcPr/>
                </a:tc>
                <a:tc>
                  <a:txBody>
                    <a:bodyPr/>
                    <a:lstStyle/>
                    <a:p>
                      <a:r>
                        <a:rPr lang="nb-NO" sz="900" dirty="0" smtClean="0"/>
                        <a:t>Cash </a:t>
                      </a:r>
                      <a:r>
                        <a:rPr lang="nb-NO" sz="900" dirty="0" err="1" smtClean="0"/>
                        <a:t>bonds</a:t>
                      </a:r>
                      <a:r>
                        <a:rPr lang="nb-NO" sz="900" dirty="0" smtClean="0"/>
                        <a:t> (</a:t>
                      </a:r>
                      <a:r>
                        <a:rPr lang="nb-NO" sz="900" dirty="0" err="1" smtClean="0"/>
                        <a:t>Govt</a:t>
                      </a:r>
                      <a:r>
                        <a:rPr lang="nb-NO" sz="900" dirty="0" smtClean="0"/>
                        <a:t>, </a:t>
                      </a:r>
                      <a:r>
                        <a:rPr lang="nb-NO" sz="900" dirty="0" err="1" smtClean="0"/>
                        <a:t>corp</a:t>
                      </a:r>
                      <a:r>
                        <a:rPr lang="nb-NO" sz="900" dirty="0" smtClean="0"/>
                        <a:t>,</a:t>
                      </a:r>
                      <a:r>
                        <a:rPr lang="nb-NO" sz="900" baseline="0" dirty="0" smtClean="0"/>
                        <a:t> </a:t>
                      </a:r>
                      <a:r>
                        <a:rPr lang="nb-NO" sz="900" baseline="0" dirty="0" err="1" smtClean="0"/>
                        <a:t>credit</a:t>
                      </a:r>
                      <a:r>
                        <a:rPr lang="nb-NO" sz="900" baseline="0" dirty="0" smtClean="0"/>
                        <a:t>, ABS, </a:t>
                      </a:r>
                      <a:r>
                        <a:rPr lang="nb-NO" sz="900" baseline="0" dirty="0" err="1" smtClean="0"/>
                        <a:t>inflation-linked</a:t>
                      </a:r>
                      <a:r>
                        <a:rPr lang="nb-NO" sz="900" baseline="0" dirty="0" smtClean="0"/>
                        <a:t>, etc.), FRAs, </a:t>
                      </a:r>
                      <a:r>
                        <a:rPr lang="nb-NO" sz="900" baseline="0" dirty="0" err="1" smtClean="0"/>
                        <a:t>Swaps</a:t>
                      </a:r>
                      <a:r>
                        <a:rPr lang="nb-NO" sz="900" baseline="0" dirty="0" smtClean="0"/>
                        <a:t> (</a:t>
                      </a:r>
                      <a:r>
                        <a:rPr lang="nb-NO" sz="900" baseline="0" dirty="0" err="1" smtClean="0"/>
                        <a:t>on</a:t>
                      </a:r>
                      <a:r>
                        <a:rPr lang="nb-NO" sz="900" baseline="0" dirty="0" smtClean="0"/>
                        <a:t> rates, </a:t>
                      </a:r>
                      <a:r>
                        <a:rPr lang="nb-NO" sz="900" baseline="0" dirty="0" err="1" smtClean="0"/>
                        <a:t>inflation</a:t>
                      </a:r>
                      <a:r>
                        <a:rPr lang="nb-NO" sz="900" baseline="0" dirty="0" smtClean="0"/>
                        <a:t>, </a:t>
                      </a:r>
                      <a:r>
                        <a:rPr lang="nb-NO" sz="900" baseline="0" dirty="0" err="1" smtClean="0"/>
                        <a:t>currency</a:t>
                      </a:r>
                      <a:r>
                        <a:rPr lang="nb-NO" sz="900" baseline="0" dirty="0" smtClean="0"/>
                        <a:t>, </a:t>
                      </a:r>
                      <a:r>
                        <a:rPr lang="nb-NO" sz="900" baseline="0" dirty="0" err="1" smtClean="0"/>
                        <a:t>credit</a:t>
                      </a:r>
                      <a:r>
                        <a:rPr lang="nb-NO" sz="900" baseline="0" dirty="0" smtClean="0"/>
                        <a:t>, etc.), Repos, Futures (</a:t>
                      </a:r>
                      <a:r>
                        <a:rPr lang="nb-NO" sz="900" baseline="0" dirty="0" err="1" smtClean="0"/>
                        <a:t>on</a:t>
                      </a:r>
                      <a:r>
                        <a:rPr lang="nb-NO" sz="900" baseline="0" dirty="0" smtClean="0"/>
                        <a:t> </a:t>
                      </a:r>
                      <a:r>
                        <a:rPr lang="nb-NO" sz="900" baseline="0" dirty="0" err="1" smtClean="0"/>
                        <a:t>short</a:t>
                      </a:r>
                      <a:r>
                        <a:rPr lang="nb-NO" sz="900" baseline="0" dirty="0" smtClean="0"/>
                        <a:t> rates, </a:t>
                      </a:r>
                      <a:r>
                        <a:rPr lang="nb-NO" sz="900" baseline="0" dirty="0" err="1" smtClean="0"/>
                        <a:t>bonds</a:t>
                      </a:r>
                      <a:r>
                        <a:rPr lang="nb-NO" sz="900" baseline="0" dirty="0" smtClean="0"/>
                        <a:t>, </a:t>
                      </a:r>
                      <a:r>
                        <a:rPr lang="nb-NO" sz="900" baseline="0" dirty="0" err="1" smtClean="0"/>
                        <a:t>indices</a:t>
                      </a:r>
                      <a:r>
                        <a:rPr lang="nb-NO" sz="900" baseline="0" dirty="0" smtClean="0"/>
                        <a:t>, </a:t>
                      </a:r>
                      <a:r>
                        <a:rPr lang="nb-NO" sz="900" baseline="0" dirty="0" err="1" smtClean="0"/>
                        <a:t>central</a:t>
                      </a:r>
                      <a:r>
                        <a:rPr lang="nb-NO" sz="900" baseline="0" dirty="0" smtClean="0"/>
                        <a:t> bank rates, etc.)</a:t>
                      </a:r>
                      <a:endParaRPr lang="nb-NO" sz="900" dirty="0"/>
                    </a:p>
                  </a:txBody>
                  <a:tcPr/>
                </a:tc>
              </a:tr>
              <a:tr h="370840">
                <a:tc>
                  <a:txBody>
                    <a:bodyPr/>
                    <a:lstStyle/>
                    <a:p>
                      <a:r>
                        <a:rPr lang="nb-NO" sz="900" kern="1200" baseline="0" dirty="0" smtClean="0">
                          <a:solidFill>
                            <a:schemeClr val="dk1"/>
                          </a:solidFill>
                          <a:latin typeface="+mn-lt"/>
                          <a:ea typeface="+mn-ea"/>
                          <a:cs typeface="+mn-cs"/>
                        </a:rPr>
                        <a:t>Time</a:t>
                      </a:r>
                      <a:endParaRPr lang="nb-NO" sz="900" kern="1200" baseline="0" dirty="0">
                        <a:solidFill>
                          <a:schemeClr val="dk1"/>
                        </a:solidFill>
                        <a:latin typeface="+mn-lt"/>
                        <a:ea typeface="+mn-ea"/>
                        <a:cs typeface="+mn-cs"/>
                      </a:endParaRPr>
                    </a:p>
                  </a:txBody>
                  <a:tcPr/>
                </a:tc>
                <a:tc>
                  <a:txBody>
                    <a:bodyPr/>
                    <a:lstStyle/>
                    <a:p>
                      <a:r>
                        <a:rPr lang="nb-NO" sz="900" kern="1200" baseline="0" dirty="0" smtClean="0">
                          <a:solidFill>
                            <a:schemeClr val="dk1"/>
                          </a:solidFill>
                          <a:latin typeface="+mn-lt"/>
                          <a:ea typeface="+mn-ea"/>
                          <a:cs typeface="+mn-cs"/>
                        </a:rPr>
                        <a:t>Single (</a:t>
                      </a:r>
                      <a:r>
                        <a:rPr lang="nb-NO" sz="900" kern="1200" baseline="0" dirty="0" err="1" smtClean="0">
                          <a:solidFill>
                            <a:schemeClr val="dk1"/>
                          </a:solidFill>
                          <a:latin typeface="+mn-lt"/>
                          <a:ea typeface="+mn-ea"/>
                          <a:cs typeface="+mn-cs"/>
                        </a:rPr>
                        <a:t>issuer</a:t>
                      </a:r>
                      <a:r>
                        <a:rPr lang="nb-NO" sz="900" kern="1200" baseline="0" dirty="0" smtClean="0">
                          <a:solidFill>
                            <a:schemeClr val="dk1"/>
                          </a:solidFill>
                          <a:latin typeface="+mn-lt"/>
                          <a:ea typeface="+mn-ea"/>
                          <a:cs typeface="+mn-cs"/>
                        </a:rPr>
                        <a:t>) (The </a:t>
                      </a:r>
                      <a:r>
                        <a:rPr lang="nb-NO" sz="900" kern="1200" baseline="0" dirty="0" err="1" smtClean="0">
                          <a:solidFill>
                            <a:schemeClr val="dk1"/>
                          </a:solidFill>
                          <a:latin typeface="+mn-lt"/>
                          <a:ea typeface="+mn-ea"/>
                          <a:cs typeface="+mn-cs"/>
                        </a:rPr>
                        <a:t>exeption</a:t>
                      </a:r>
                      <a:r>
                        <a:rPr lang="nb-NO" sz="900" kern="1200" baseline="0" dirty="0" smtClean="0">
                          <a:solidFill>
                            <a:schemeClr val="dk1"/>
                          </a:solidFill>
                          <a:latin typeface="+mn-lt"/>
                          <a:ea typeface="+mn-ea"/>
                          <a:cs typeface="+mn-cs"/>
                        </a:rPr>
                        <a:t> is derivatives)</a:t>
                      </a:r>
                      <a:endParaRPr lang="nb-NO" sz="900" kern="1200" baseline="0" dirty="0">
                        <a:solidFill>
                          <a:schemeClr val="dk1"/>
                        </a:solidFill>
                        <a:latin typeface="+mn-lt"/>
                        <a:ea typeface="+mn-ea"/>
                        <a:cs typeface="+mn-cs"/>
                      </a:endParaRPr>
                    </a:p>
                  </a:txBody>
                  <a:tcPr/>
                </a:tc>
                <a:tc>
                  <a:txBody>
                    <a:bodyPr/>
                    <a:lstStyle/>
                    <a:p>
                      <a:r>
                        <a:rPr lang="nb-NO" sz="900" kern="1200" baseline="0" dirty="0" smtClean="0">
                          <a:solidFill>
                            <a:schemeClr val="dk1"/>
                          </a:solidFill>
                          <a:latin typeface="+mn-lt"/>
                          <a:ea typeface="+mn-ea"/>
                          <a:cs typeface="+mn-cs"/>
                        </a:rPr>
                        <a:t>Multiple (</a:t>
                      </a:r>
                      <a:r>
                        <a:rPr lang="nb-NO" sz="900" kern="1200" baseline="0" dirty="0" err="1" smtClean="0">
                          <a:solidFill>
                            <a:schemeClr val="dk1"/>
                          </a:solidFill>
                          <a:latin typeface="+mn-lt"/>
                          <a:ea typeface="+mn-ea"/>
                          <a:cs typeface="+mn-cs"/>
                        </a:rPr>
                        <a:t>one</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issuer</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several</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bonds</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distributed</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on</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the</a:t>
                      </a:r>
                      <a:r>
                        <a:rPr lang="nb-NO" sz="900" kern="1200" baseline="0" dirty="0" smtClean="0">
                          <a:solidFill>
                            <a:schemeClr val="dk1"/>
                          </a:solidFill>
                          <a:latin typeface="+mn-lt"/>
                          <a:ea typeface="+mn-ea"/>
                          <a:cs typeface="+mn-cs"/>
                        </a:rPr>
                        <a:t> </a:t>
                      </a:r>
                      <a:r>
                        <a:rPr lang="nb-NO" sz="900" kern="1200" baseline="0" dirty="0" err="1" smtClean="0">
                          <a:solidFill>
                            <a:schemeClr val="dk1"/>
                          </a:solidFill>
                          <a:latin typeface="+mn-lt"/>
                          <a:ea typeface="+mn-ea"/>
                          <a:cs typeface="+mn-cs"/>
                        </a:rPr>
                        <a:t>interest</a:t>
                      </a:r>
                      <a:r>
                        <a:rPr lang="nb-NO" sz="900" kern="1200" baseline="0" dirty="0" smtClean="0">
                          <a:solidFill>
                            <a:schemeClr val="dk1"/>
                          </a:solidFill>
                          <a:latin typeface="+mn-lt"/>
                          <a:ea typeface="+mn-ea"/>
                          <a:cs typeface="+mn-cs"/>
                        </a:rPr>
                        <a:t> rate </a:t>
                      </a:r>
                      <a:r>
                        <a:rPr lang="nb-NO" sz="900" kern="1200" baseline="0" dirty="0" err="1" smtClean="0">
                          <a:solidFill>
                            <a:schemeClr val="dk1"/>
                          </a:solidFill>
                          <a:latin typeface="+mn-lt"/>
                          <a:ea typeface="+mn-ea"/>
                          <a:cs typeface="+mn-cs"/>
                        </a:rPr>
                        <a:t>curve</a:t>
                      </a:r>
                      <a:r>
                        <a:rPr lang="nb-NO" sz="900" kern="1200" baseline="0" dirty="0" smtClean="0">
                          <a:solidFill>
                            <a:schemeClr val="dk1"/>
                          </a:solidFill>
                          <a:latin typeface="+mn-lt"/>
                          <a:ea typeface="+mn-ea"/>
                          <a:cs typeface="+mn-cs"/>
                        </a:rPr>
                        <a:t>) + derivatives</a:t>
                      </a:r>
                      <a:endParaRPr lang="nb-NO" sz="900" kern="1200" baseline="0" dirty="0">
                        <a:solidFill>
                          <a:schemeClr val="dk1"/>
                        </a:solidFill>
                        <a:latin typeface="+mn-lt"/>
                        <a:ea typeface="+mn-ea"/>
                        <a:cs typeface="+mn-cs"/>
                      </a:endParaRPr>
                    </a:p>
                  </a:txBody>
                  <a:tcPr/>
                </a:tc>
              </a:tr>
              <a:tr h="370840">
                <a:tc>
                  <a:txBody>
                    <a:bodyPr/>
                    <a:lstStyle/>
                    <a:p>
                      <a:r>
                        <a:rPr lang="nb-NO" sz="900" kern="1200" baseline="0" dirty="0" smtClean="0">
                          <a:solidFill>
                            <a:schemeClr val="dk1"/>
                          </a:solidFill>
                          <a:latin typeface="+mn-lt"/>
                          <a:ea typeface="+mn-ea"/>
                          <a:cs typeface="+mn-cs"/>
                        </a:rPr>
                        <a:t>Investor </a:t>
                      </a:r>
                      <a:r>
                        <a:rPr lang="nb-NO" sz="900" kern="1200" baseline="0" dirty="0" err="1" smtClean="0">
                          <a:solidFill>
                            <a:schemeClr val="dk1"/>
                          </a:solidFill>
                          <a:latin typeface="+mn-lt"/>
                          <a:ea typeface="+mn-ea"/>
                          <a:cs typeface="+mn-cs"/>
                        </a:rPr>
                        <a:t>sophistication</a:t>
                      </a:r>
                      <a:endParaRPr lang="nb-NO" sz="900" kern="1200" baseline="0" dirty="0">
                        <a:solidFill>
                          <a:schemeClr val="dk1"/>
                        </a:solidFill>
                        <a:latin typeface="+mn-lt"/>
                        <a:ea typeface="+mn-ea"/>
                        <a:cs typeface="+mn-cs"/>
                      </a:endParaRPr>
                    </a:p>
                  </a:txBody>
                  <a:tcPr/>
                </a:tc>
                <a:tc>
                  <a:txBody>
                    <a:bodyPr/>
                    <a:lstStyle/>
                    <a:p>
                      <a:r>
                        <a:rPr lang="nb-NO" sz="900" kern="1200" baseline="0" dirty="0" smtClean="0">
                          <a:solidFill>
                            <a:schemeClr val="dk1"/>
                          </a:solidFill>
                          <a:latin typeface="+mn-lt"/>
                          <a:ea typeface="+mn-ea"/>
                          <a:cs typeface="+mn-cs"/>
                        </a:rPr>
                        <a:t>Professional + Retail</a:t>
                      </a:r>
                      <a:endParaRPr lang="nb-NO" sz="900" kern="1200" baseline="0" dirty="0">
                        <a:solidFill>
                          <a:schemeClr val="dk1"/>
                        </a:solidFill>
                        <a:latin typeface="+mn-lt"/>
                        <a:ea typeface="+mn-ea"/>
                        <a:cs typeface="+mn-cs"/>
                      </a:endParaRPr>
                    </a:p>
                  </a:txBody>
                  <a:tcPr/>
                </a:tc>
                <a:tc>
                  <a:txBody>
                    <a:bodyPr/>
                    <a:lstStyle/>
                    <a:p>
                      <a:r>
                        <a:rPr lang="nb-NO" sz="900" kern="1200" baseline="0" dirty="0" smtClean="0">
                          <a:solidFill>
                            <a:schemeClr val="dk1"/>
                          </a:solidFill>
                          <a:latin typeface="+mn-lt"/>
                          <a:ea typeface="+mn-ea"/>
                          <a:cs typeface="+mn-cs"/>
                        </a:rPr>
                        <a:t>Professional</a:t>
                      </a:r>
                      <a:endParaRPr lang="nb-NO" sz="900" kern="1200" baseline="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46305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6497512" y="381000"/>
            <a:ext cx="2391681"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About Nordkinn Asset Management</a:t>
            </a:r>
          </a:p>
        </p:txBody>
      </p:sp>
      <p:sp>
        <p:nvSpPr>
          <p:cNvPr id="1047" name="TextBox 1"/>
          <p:cNvSpPr txBox="1"/>
          <p:nvPr/>
        </p:nvSpPr>
        <p:spPr>
          <a:xfrm>
            <a:off x="533400" y="1431131"/>
            <a:ext cx="8229600" cy="1944122"/>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NORDKINN ASSET MANAGEMENT</a:t>
            </a:r>
          </a:p>
          <a:p>
            <a:pPr>
              <a:lnSpc>
                <a:spcPts val="1400"/>
              </a:lnSpc>
              <a:tabLst/>
            </a:pPr>
            <a:endParaRPr lang="en-US" altLang="zh-CN" sz="1000" b="1" dirty="0" smtClean="0">
              <a:solidFill>
                <a:srgbClr val="2F5690"/>
              </a:solidFill>
              <a:latin typeface="Roboto Condensed"/>
              <a:cs typeface="Roboto Condensed"/>
            </a:endParaRPr>
          </a:p>
          <a:p>
            <a:pPr marL="171450" indent="-171450">
              <a:buFontTx/>
              <a:buChar char="-"/>
            </a:pPr>
            <a:r>
              <a:rPr lang="en-US" sz="1000" dirty="0" smtClean="0"/>
              <a:t>Founded </a:t>
            </a:r>
            <a:r>
              <a:rPr lang="en-US" sz="1000" dirty="0"/>
              <a:t>in 2012 as an independent Nordic asset management firm </a:t>
            </a:r>
            <a:endParaRPr lang="en-US" sz="1000" dirty="0" smtClean="0"/>
          </a:p>
          <a:p>
            <a:pPr marL="171450" indent="-171450">
              <a:buFontTx/>
              <a:buChar char="-"/>
            </a:pPr>
            <a:r>
              <a:rPr lang="en-US" sz="1000" dirty="0" smtClean="0"/>
              <a:t>Manages the Nordkinn Fixed Income Macro Fund</a:t>
            </a:r>
          </a:p>
          <a:p>
            <a:pPr marL="171450" indent="-171450">
              <a:buFontTx/>
              <a:buChar char="-"/>
            </a:pPr>
            <a:r>
              <a:rPr lang="en-US" sz="1000" dirty="0" smtClean="0"/>
              <a:t>Offices in Stockholm (HQ) and Oslo</a:t>
            </a:r>
          </a:p>
          <a:p>
            <a:pPr marL="171450" indent="-171450">
              <a:buFontTx/>
              <a:buChar char="-"/>
            </a:pPr>
            <a:r>
              <a:rPr lang="en-US" sz="1000" dirty="0" smtClean="0"/>
              <a:t> </a:t>
            </a:r>
            <a:r>
              <a:rPr lang="en-US" sz="1000" dirty="0"/>
              <a:t>Regulated under supervision by the Swedish FSA (</a:t>
            </a:r>
            <a:r>
              <a:rPr lang="en-US" sz="1000" dirty="0" err="1"/>
              <a:t>Finansinspektionen</a:t>
            </a:r>
            <a:r>
              <a:rPr lang="en-US" sz="1000" dirty="0"/>
              <a:t>) </a:t>
            </a:r>
            <a:r>
              <a:rPr lang="en-US" sz="1000" dirty="0" smtClean="0"/>
              <a:t>and  </a:t>
            </a:r>
            <a:r>
              <a:rPr lang="en-US" sz="1000" dirty="0"/>
              <a:t>the Norwegian FSA (</a:t>
            </a:r>
            <a:r>
              <a:rPr lang="en-US" sz="1000" dirty="0" err="1"/>
              <a:t>Finanstilsynet</a:t>
            </a:r>
            <a:r>
              <a:rPr lang="en-US" sz="1000" dirty="0" smtClean="0"/>
              <a:t>) as an AIF </a:t>
            </a:r>
          </a:p>
          <a:p>
            <a:pPr marL="171450" indent="-171450">
              <a:buFontTx/>
              <a:buChar char="-"/>
            </a:pPr>
            <a:endParaRPr lang="en-US" sz="1000" dirty="0"/>
          </a:p>
          <a:p>
            <a:pPr marL="171450" indent="-171450">
              <a:buFontTx/>
              <a:buChar char="-"/>
            </a:pPr>
            <a:r>
              <a:rPr lang="en-US" sz="1000" b="1" dirty="0" smtClean="0"/>
              <a:t>Fixed Income Macro with a Nordic edge </a:t>
            </a:r>
            <a:r>
              <a:rPr lang="en-US" sz="1000" dirty="0" smtClean="0"/>
              <a:t>(approximately 60% of the risk is Nordic, instruments include derivatives, FX and Equity Indices)</a:t>
            </a:r>
            <a:endParaRPr lang="en-US" sz="1000" dirty="0"/>
          </a:p>
          <a:p>
            <a:endParaRPr lang="en-US" sz="1000" dirty="0"/>
          </a:p>
          <a:p>
            <a:pPr marL="171450" indent="-171450">
              <a:buFontTx/>
              <a:buChar char="-"/>
            </a:pPr>
            <a:r>
              <a:rPr lang="en-US" sz="1000" dirty="0" smtClean="0"/>
              <a:t>Cape </a:t>
            </a:r>
            <a:r>
              <a:rPr lang="en-US" sz="1000" dirty="0"/>
              <a:t>Nordkinn at 71°8'2"N 27°39'0"E is the northernmost point </a:t>
            </a:r>
            <a:r>
              <a:rPr lang="en-US" sz="1000" dirty="0" smtClean="0"/>
              <a:t>of mainland </a:t>
            </a:r>
            <a:r>
              <a:rPr lang="en-US" sz="1000" dirty="0"/>
              <a:t>Norway and by extension located on top of continental </a:t>
            </a:r>
            <a:r>
              <a:rPr lang="en-US" sz="1000" dirty="0" smtClean="0"/>
              <a:t>Europe</a:t>
            </a:r>
          </a:p>
          <a:p>
            <a:pPr marL="171450" indent="-171450">
              <a:buFontTx/>
              <a:buChar char="-"/>
            </a:pPr>
            <a:r>
              <a:rPr lang="en-US" sz="1000" dirty="0" smtClean="0"/>
              <a:t>The </a:t>
            </a:r>
            <a:r>
              <a:rPr lang="en-US" sz="1000" dirty="0"/>
              <a:t>name reflects our Nordic heritage, where quality combined </a:t>
            </a:r>
            <a:r>
              <a:rPr lang="en-US" sz="1000" dirty="0" smtClean="0"/>
              <a:t>with integrity </a:t>
            </a:r>
            <a:r>
              <a:rPr lang="en-US" sz="1000" dirty="0"/>
              <a:t>and transparency represents our core values</a:t>
            </a:r>
          </a:p>
          <a:p>
            <a:endParaRPr lang="nb-NO" sz="1000" i="1" dirty="0">
              <a:solidFill>
                <a:srgbClr val="3D3D3F"/>
              </a:solidFill>
              <a:latin typeface="Roboto Condensed"/>
              <a:cs typeface="Roboto Condensed"/>
            </a:endParaRPr>
          </a:p>
        </p:txBody>
      </p:sp>
    </p:spTree>
    <p:extLst>
      <p:ext uri="{BB962C8B-B14F-4D97-AF65-F5344CB8AC3E}">
        <p14:creationId xmlns:p14="http://schemas.microsoft.com/office/powerpoint/2010/main" val="59555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0" y="860885"/>
            <a:ext cx="9144000" cy="4287378"/>
          </a:xfrm>
          <a:prstGeom prst="rect">
            <a:avLst/>
          </a:prstGeom>
        </p:spPr>
      </p:pic>
      <p:pic>
        <p:nvPicPr>
          <p:cNvPr id="25" name="Picture 24" descr="HEADE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6629400" y="393700"/>
            <a:ext cx="2268538" cy="234680"/>
          </a:xfrm>
          <a:prstGeom prst="rect">
            <a:avLst/>
          </a:prstGeom>
          <a:noFill/>
        </p:spPr>
        <p:txBody>
          <a:bodyPr wrap="square" lIns="0" tIns="0" rIns="0" rtlCol="0">
            <a:spAutoFit/>
          </a:bodyPr>
          <a:lstStyle/>
          <a:p>
            <a:pPr algn="r">
              <a:lnSpc>
                <a:spcPts val="1500"/>
              </a:lnSpc>
              <a:tabLst/>
            </a:pPr>
            <a:r>
              <a:rPr lang="en-US" altLang="zh-CN" sz="1100" b="1" dirty="0" smtClean="0">
                <a:solidFill>
                  <a:srgbClr val="FFFFFF"/>
                </a:solidFill>
                <a:latin typeface="Roboto Condensed"/>
                <a:cs typeface="Roboto Condensed"/>
              </a:rPr>
              <a:t>EXTENDED</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ORGANISATIONAL</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CHART</a:t>
            </a:r>
          </a:p>
        </p:txBody>
      </p:sp>
    </p:spTree>
    <p:extLst>
      <p:ext uri="{BB962C8B-B14F-4D97-AF65-F5344CB8AC3E}">
        <p14:creationId xmlns:p14="http://schemas.microsoft.com/office/powerpoint/2010/main" val="36155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18" name="Freeform 3"/>
          <p:cNvSpPr/>
          <p:nvPr/>
        </p:nvSpPr>
        <p:spPr>
          <a:xfrm>
            <a:off x="3658388" y="1318704"/>
            <a:ext cx="171412" cy="170954"/>
          </a:xfrm>
          <a:custGeom>
            <a:avLst/>
            <a:gdLst>
              <a:gd name="connsiteX0" fmla="*/ 35178 w 171412"/>
              <a:gd name="connsiteY0" fmla="*/ 61239 h 170954"/>
              <a:gd name="connsiteX1" fmla="*/ 37439 w 171412"/>
              <a:gd name="connsiteY1" fmla="*/ 141884 h 170954"/>
              <a:gd name="connsiteX2" fmla="*/ 48717 w 171412"/>
              <a:gd name="connsiteY2" fmla="*/ 159384 h 170954"/>
              <a:gd name="connsiteX3" fmla="*/ 54571 w 171412"/>
              <a:gd name="connsiteY3" fmla="*/ 159384 h 170954"/>
              <a:gd name="connsiteX4" fmla="*/ 56388 w 171412"/>
              <a:gd name="connsiteY4" fmla="*/ 161505 h 170954"/>
              <a:gd name="connsiteX5" fmla="*/ 56388 w 171412"/>
              <a:gd name="connsiteY5" fmla="*/ 166941 h 170954"/>
              <a:gd name="connsiteX6" fmla="*/ 54571 w 171412"/>
              <a:gd name="connsiteY6" fmla="*/ 168846 h 170954"/>
              <a:gd name="connsiteX7" fmla="*/ 30213 w 171412"/>
              <a:gd name="connsiteY7" fmla="*/ 168122 h 170954"/>
              <a:gd name="connsiteX8" fmla="*/ 6768 w 171412"/>
              <a:gd name="connsiteY8" fmla="*/ 168846 h 170954"/>
              <a:gd name="connsiteX9" fmla="*/ 5410 w 171412"/>
              <a:gd name="connsiteY9" fmla="*/ 166712 h 170954"/>
              <a:gd name="connsiteX10" fmla="*/ 5410 w 171412"/>
              <a:gd name="connsiteY10" fmla="*/ 160794 h 170954"/>
              <a:gd name="connsiteX11" fmla="*/ 6768 w 171412"/>
              <a:gd name="connsiteY11" fmla="*/ 159384 h 170954"/>
              <a:gd name="connsiteX12" fmla="*/ 14427 w 171412"/>
              <a:gd name="connsiteY12" fmla="*/ 159384 h 170954"/>
              <a:gd name="connsiteX13" fmla="*/ 24586 w 171412"/>
              <a:gd name="connsiteY13" fmla="*/ 139763 h 170954"/>
              <a:gd name="connsiteX14" fmla="*/ 26161 w 171412"/>
              <a:gd name="connsiteY14" fmla="*/ 64554 h 170954"/>
              <a:gd name="connsiteX15" fmla="*/ 26161 w 171412"/>
              <a:gd name="connsiteY15" fmla="*/ 34518 h 170954"/>
              <a:gd name="connsiteX16" fmla="*/ 8559 w 171412"/>
              <a:gd name="connsiteY16" fmla="*/ 9474 h 170954"/>
              <a:gd name="connsiteX17" fmla="*/ 1346 w 171412"/>
              <a:gd name="connsiteY17" fmla="*/ 9474 h 170954"/>
              <a:gd name="connsiteX18" fmla="*/ 0 w 171412"/>
              <a:gd name="connsiteY18" fmla="*/ 7810 h 170954"/>
              <a:gd name="connsiteX19" fmla="*/ 0 w 171412"/>
              <a:gd name="connsiteY19" fmla="*/ 1409 h 170954"/>
              <a:gd name="connsiteX20" fmla="*/ 1346 w 171412"/>
              <a:gd name="connsiteY20" fmla="*/ 0 h 170954"/>
              <a:gd name="connsiteX21" fmla="*/ 8343 w 171412"/>
              <a:gd name="connsiteY21" fmla="*/ 469 h 170954"/>
              <a:gd name="connsiteX22" fmla="*/ 28422 w 171412"/>
              <a:gd name="connsiteY22" fmla="*/ 711 h 170954"/>
              <a:gd name="connsiteX23" fmla="*/ 38341 w 171412"/>
              <a:gd name="connsiteY23" fmla="*/ 241 h 170954"/>
              <a:gd name="connsiteX24" fmla="*/ 44653 w 171412"/>
              <a:gd name="connsiteY24" fmla="*/ 0 h 170954"/>
              <a:gd name="connsiteX25" fmla="*/ 50076 w 171412"/>
              <a:gd name="connsiteY25" fmla="*/ 2133 h 170954"/>
              <a:gd name="connsiteX26" fmla="*/ 101041 w 171412"/>
              <a:gd name="connsiteY26" fmla="*/ 69278 h 170954"/>
              <a:gd name="connsiteX27" fmla="*/ 142989 w 171412"/>
              <a:gd name="connsiteY27" fmla="*/ 123672 h 170954"/>
              <a:gd name="connsiteX28" fmla="*/ 143903 w 171412"/>
              <a:gd name="connsiteY28" fmla="*/ 123672 h 170954"/>
              <a:gd name="connsiteX29" fmla="*/ 143903 w 171412"/>
              <a:gd name="connsiteY29" fmla="*/ 99072 h 170954"/>
              <a:gd name="connsiteX30" fmla="*/ 143433 w 171412"/>
              <a:gd name="connsiteY30" fmla="*/ 54622 h 170954"/>
              <a:gd name="connsiteX31" fmla="*/ 140957 w 171412"/>
              <a:gd name="connsiteY31" fmla="*/ 18453 h 170954"/>
              <a:gd name="connsiteX32" fmla="*/ 129006 w 171412"/>
              <a:gd name="connsiteY32" fmla="*/ 9474 h 170954"/>
              <a:gd name="connsiteX33" fmla="*/ 121780 w 171412"/>
              <a:gd name="connsiteY33" fmla="*/ 9474 h 170954"/>
              <a:gd name="connsiteX34" fmla="*/ 120434 w 171412"/>
              <a:gd name="connsiteY34" fmla="*/ 7327 h 170954"/>
              <a:gd name="connsiteX35" fmla="*/ 120434 w 171412"/>
              <a:gd name="connsiteY35" fmla="*/ 1892 h 170954"/>
              <a:gd name="connsiteX36" fmla="*/ 122237 w 171412"/>
              <a:gd name="connsiteY36" fmla="*/ 0 h 170954"/>
              <a:gd name="connsiteX37" fmla="*/ 147497 w 171412"/>
              <a:gd name="connsiteY37" fmla="*/ 711 h 170954"/>
              <a:gd name="connsiteX38" fmla="*/ 169151 w 171412"/>
              <a:gd name="connsiteY38" fmla="*/ 0 h 170954"/>
              <a:gd name="connsiteX39" fmla="*/ 171411 w 171412"/>
              <a:gd name="connsiteY39" fmla="*/ 1663 h 170954"/>
              <a:gd name="connsiteX40" fmla="*/ 171411 w 171412"/>
              <a:gd name="connsiteY40" fmla="*/ 7111 h 170954"/>
              <a:gd name="connsiteX41" fmla="*/ 170052 w 171412"/>
              <a:gd name="connsiteY41" fmla="*/ 9474 h 170954"/>
              <a:gd name="connsiteX42" fmla="*/ 163740 w 171412"/>
              <a:gd name="connsiteY42" fmla="*/ 9474 h 170954"/>
              <a:gd name="connsiteX43" fmla="*/ 156298 w 171412"/>
              <a:gd name="connsiteY43" fmla="*/ 21996 h 170954"/>
              <a:gd name="connsiteX44" fmla="*/ 152907 w 171412"/>
              <a:gd name="connsiteY44" fmla="*/ 101917 h 170954"/>
              <a:gd name="connsiteX45" fmla="*/ 152907 w 171412"/>
              <a:gd name="connsiteY45" fmla="*/ 164337 h 170954"/>
              <a:gd name="connsiteX46" fmla="*/ 150215 w 171412"/>
              <a:gd name="connsiteY46" fmla="*/ 170954 h 170954"/>
              <a:gd name="connsiteX47" fmla="*/ 142532 w 171412"/>
              <a:gd name="connsiteY47" fmla="*/ 167182 h 170954"/>
              <a:gd name="connsiteX48" fmla="*/ 114566 w 171412"/>
              <a:gd name="connsiteY48" fmla="*/ 132651 h 170954"/>
              <a:gd name="connsiteX49" fmla="*/ 78485 w 171412"/>
              <a:gd name="connsiteY49" fmla="*/ 86309 h 170954"/>
              <a:gd name="connsiteX50" fmla="*/ 36524 w 171412"/>
              <a:gd name="connsiteY50" fmla="*/ 32397 h 170954"/>
              <a:gd name="connsiteX51" fmla="*/ 35178 w 171412"/>
              <a:gd name="connsiteY51" fmla="*/ 32397 h 170954"/>
              <a:gd name="connsiteX52" fmla="*/ 35178 w 171412"/>
              <a:gd name="connsiteY52" fmla="*/ 61239 h 17095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Lst>
            <a:rect l="l" t="t" r="r" b="b"/>
            <a:pathLst>
              <a:path w="171412" h="170954">
                <a:moveTo>
                  <a:pt x="35178" y="61239"/>
                </a:moveTo>
                <a:cubicBezTo>
                  <a:pt x="35178" y="101447"/>
                  <a:pt x="36995" y="134556"/>
                  <a:pt x="37439" y="141884"/>
                </a:cubicBezTo>
                <a:cubicBezTo>
                  <a:pt x="37884" y="153708"/>
                  <a:pt x="40588" y="159384"/>
                  <a:pt x="48717" y="159384"/>
                </a:cubicBezTo>
                <a:lnTo>
                  <a:pt x="54571" y="159384"/>
                </a:lnTo>
                <a:cubicBezTo>
                  <a:pt x="56388" y="159384"/>
                  <a:pt x="56388" y="160312"/>
                  <a:pt x="56388" y="161505"/>
                </a:cubicBezTo>
                <a:lnTo>
                  <a:pt x="56388" y="166941"/>
                </a:lnTo>
                <a:cubicBezTo>
                  <a:pt x="56388" y="168376"/>
                  <a:pt x="56388" y="168846"/>
                  <a:pt x="54571" y="168846"/>
                </a:cubicBezTo>
                <a:cubicBezTo>
                  <a:pt x="52323" y="168846"/>
                  <a:pt x="38798" y="168122"/>
                  <a:pt x="30213" y="168122"/>
                </a:cubicBezTo>
                <a:cubicBezTo>
                  <a:pt x="24358" y="168122"/>
                  <a:pt x="9016" y="168846"/>
                  <a:pt x="6768" y="168846"/>
                </a:cubicBezTo>
                <a:cubicBezTo>
                  <a:pt x="5867" y="168846"/>
                  <a:pt x="5410" y="168376"/>
                  <a:pt x="5410" y="166712"/>
                </a:cubicBezTo>
                <a:lnTo>
                  <a:pt x="5410" y="160794"/>
                </a:lnTo>
                <a:cubicBezTo>
                  <a:pt x="5410" y="160312"/>
                  <a:pt x="5867" y="159384"/>
                  <a:pt x="6768" y="159384"/>
                </a:cubicBezTo>
                <a:lnTo>
                  <a:pt x="14427" y="159384"/>
                </a:lnTo>
                <a:cubicBezTo>
                  <a:pt x="20294" y="159384"/>
                  <a:pt x="23456" y="154178"/>
                  <a:pt x="24586" y="139763"/>
                </a:cubicBezTo>
                <a:cubicBezTo>
                  <a:pt x="24803" y="135496"/>
                  <a:pt x="26161" y="102387"/>
                  <a:pt x="26161" y="64554"/>
                </a:cubicBezTo>
                <a:lnTo>
                  <a:pt x="26161" y="34518"/>
                </a:lnTo>
                <a:cubicBezTo>
                  <a:pt x="26161" y="20332"/>
                  <a:pt x="18491" y="9474"/>
                  <a:pt x="8559" y="9474"/>
                </a:cubicBezTo>
                <a:lnTo>
                  <a:pt x="1346" y="9474"/>
                </a:lnTo>
                <a:cubicBezTo>
                  <a:pt x="456" y="9220"/>
                  <a:pt x="0" y="8737"/>
                  <a:pt x="0" y="7810"/>
                </a:cubicBezTo>
                <a:lnTo>
                  <a:pt x="0" y="1409"/>
                </a:lnTo>
                <a:cubicBezTo>
                  <a:pt x="0" y="469"/>
                  <a:pt x="456" y="0"/>
                  <a:pt x="1346" y="0"/>
                </a:cubicBezTo>
                <a:cubicBezTo>
                  <a:pt x="2476" y="0"/>
                  <a:pt x="4279" y="241"/>
                  <a:pt x="8343" y="469"/>
                </a:cubicBezTo>
                <a:cubicBezTo>
                  <a:pt x="12407" y="711"/>
                  <a:pt x="18491" y="711"/>
                  <a:pt x="28422" y="711"/>
                </a:cubicBezTo>
                <a:cubicBezTo>
                  <a:pt x="32257" y="711"/>
                  <a:pt x="35636" y="469"/>
                  <a:pt x="38341" y="241"/>
                </a:cubicBezTo>
                <a:cubicBezTo>
                  <a:pt x="41275" y="241"/>
                  <a:pt x="43306" y="0"/>
                  <a:pt x="44653" y="0"/>
                </a:cubicBezTo>
                <a:cubicBezTo>
                  <a:pt x="47357" y="0"/>
                  <a:pt x="48717" y="711"/>
                  <a:pt x="50076" y="2133"/>
                </a:cubicBezTo>
                <a:cubicBezTo>
                  <a:pt x="52323" y="4483"/>
                  <a:pt x="96532" y="62649"/>
                  <a:pt x="101041" y="69278"/>
                </a:cubicBezTo>
                <a:cubicBezTo>
                  <a:pt x="104203" y="73075"/>
                  <a:pt x="139382" y="118935"/>
                  <a:pt x="142989" y="123672"/>
                </a:cubicBezTo>
                <a:lnTo>
                  <a:pt x="143903" y="123672"/>
                </a:lnTo>
                <a:lnTo>
                  <a:pt x="143903" y="99072"/>
                </a:lnTo>
                <a:cubicBezTo>
                  <a:pt x="143903" y="78282"/>
                  <a:pt x="143903" y="66446"/>
                  <a:pt x="143433" y="54622"/>
                </a:cubicBezTo>
                <a:cubicBezTo>
                  <a:pt x="142989" y="45631"/>
                  <a:pt x="142087" y="22466"/>
                  <a:pt x="140957" y="18453"/>
                </a:cubicBezTo>
                <a:cubicBezTo>
                  <a:pt x="139382" y="12776"/>
                  <a:pt x="134416" y="9474"/>
                  <a:pt x="129006" y="9474"/>
                </a:cubicBezTo>
                <a:lnTo>
                  <a:pt x="121780" y="9474"/>
                </a:lnTo>
                <a:cubicBezTo>
                  <a:pt x="120434" y="9474"/>
                  <a:pt x="120434" y="8521"/>
                  <a:pt x="120434" y="7327"/>
                </a:cubicBezTo>
                <a:lnTo>
                  <a:pt x="120434" y="1892"/>
                </a:lnTo>
                <a:cubicBezTo>
                  <a:pt x="120434" y="469"/>
                  <a:pt x="120434" y="0"/>
                  <a:pt x="122237" y="0"/>
                </a:cubicBezTo>
                <a:cubicBezTo>
                  <a:pt x="124942" y="0"/>
                  <a:pt x="132155" y="711"/>
                  <a:pt x="147497" y="711"/>
                </a:cubicBezTo>
                <a:cubicBezTo>
                  <a:pt x="161035" y="711"/>
                  <a:pt x="166446" y="0"/>
                  <a:pt x="169151" y="0"/>
                </a:cubicBezTo>
                <a:cubicBezTo>
                  <a:pt x="170954" y="0"/>
                  <a:pt x="171411" y="939"/>
                  <a:pt x="171411" y="1663"/>
                </a:cubicBezTo>
                <a:lnTo>
                  <a:pt x="171411" y="7111"/>
                </a:lnTo>
                <a:cubicBezTo>
                  <a:pt x="171411" y="8521"/>
                  <a:pt x="170954" y="9474"/>
                  <a:pt x="170052" y="9474"/>
                </a:cubicBezTo>
                <a:lnTo>
                  <a:pt x="163740" y="9474"/>
                </a:lnTo>
                <a:cubicBezTo>
                  <a:pt x="159232" y="9474"/>
                  <a:pt x="156971" y="13246"/>
                  <a:pt x="156298" y="21996"/>
                </a:cubicBezTo>
                <a:cubicBezTo>
                  <a:pt x="155168" y="38074"/>
                  <a:pt x="152907" y="77812"/>
                  <a:pt x="152907" y="101917"/>
                </a:cubicBezTo>
                <a:lnTo>
                  <a:pt x="152907" y="164337"/>
                </a:lnTo>
                <a:cubicBezTo>
                  <a:pt x="152907" y="167652"/>
                  <a:pt x="152907" y="170954"/>
                  <a:pt x="150215" y="170954"/>
                </a:cubicBezTo>
                <a:cubicBezTo>
                  <a:pt x="147053" y="170954"/>
                  <a:pt x="144348" y="169062"/>
                  <a:pt x="142532" y="167182"/>
                </a:cubicBezTo>
                <a:cubicBezTo>
                  <a:pt x="140741" y="164795"/>
                  <a:pt x="128561" y="150152"/>
                  <a:pt x="114566" y="132651"/>
                </a:cubicBezTo>
                <a:cubicBezTo>
                  <a:pt x="98780" y="112331"/>
                  <a:pt x="81203" y="90106"/>
                  <a:pt x="78485" y="86309"/>
                </a:cubicBezTo>
                <a:cubicBezTo>
                  <a:pt x="75323" y="82994"/>
                  <a:pt x="39242" y="35699"/>
                  <a:pt x="36524" y="32397"/>
                </a:cubicBezTo>
                <a:lnTo>
                  <a:pt x="35178" y="32397"/>
                </a:lnTo>
                <a:lnTo>
                  <a:pt x="35178" y="61239"/>
                </a:lnTo>
              </a:path>
            </a:pathLst>
          </a:custGeom>
          <a:solidFill>
            <a:srgbClr val="3D3D3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4391105" y="1318700"/>
            <a:ext cx="155168" cy="168846"/>
          </a:xfrm>
          <a:custGeom>
            <a:avLst/>
            <a:gdLst>
              <a:gd name="connsiteX0" fmla="*/ 44208 w 155168"/>
              <a:gd name="connsiteY0" fmla="*/ 104279 h 168846"/>
              <a:gd name="connsiteX1" fmla="*/ 44882 w 155168"/>
              <a:gd name="connsiteY1" fmla="*/ 154190 h 168846"/>
              <a:gd name="connsiteX2" fmla="*/ 50063 w 155168"/>
              <a:gd name="connsiteY2" fmla="*/ 159385 h 168846"/>
              <a:gd name="connsiteX3" fmla="*/ 58635 w 155168"/>
              <a:gd name="connsiteY3" fmla="*/ 159385 h 168846"/>
              <a:gd name="connsiteX4" fmla="*/ 60439 w 155168"/>
              <a:gd name="connsiteY4" fmla="*/ 160566 h 168846"/>
              <a:gd name="connsiteX5" fmla="*/ 60439 w 155168"/>
              <a:gd name="connsiteY5" fmla="*/ 166954 h 168846"/>
              <a:gd name="connsiteX6" fmla="*/ 59093 w 155168"/>
              <a:gd name="connsiteY6" fmla="*/ 168846 h 168846"/>
              <a:gd name="connsiteX7" fmla="*/ 30213 w 155168"/>
              <a:gd name="connsiteY7" fmla="*/ 168122 h 168846"/>
              <a:gd name="connsiteX8" fmla="*/ 1346 w 155168"/>
              <a:gd name="connsiteY8" fmla="*/ 168846 h 168846"/>
              <a:gd name="connsiteX9" fmla="*/ 0 w 155168"/>
              <a:gd name="connsiteY9" fmla="*/ 167182 h 168846"/>
              <a:gd name="connsiteX10" fmla="*/ 0 w 155168"/>
              <a:gd name="connsiteY10" fmla="*/ 160794 h 168846"/>
              <a:gd name="connsiteX11" fmla="*/ 1346 w 155168"/>
              <a:gd name="connsiteY11" fmla="*/ 159385 h 168846"/>
              <a:gd name="connsiteX12" fmla="*/ 9474 w 155168"/>
              <a:gd name="connsiteY12" fmla="*/ 159385 h 168846"/>
              <a:gd name="connsiteX13" fmla="*/ 15570 w 155168"/>
              <a:gd name="connsiteY13" fmla="*/ 154876 h 168846"/>
              <a:gd name="connsiteX14" fmla="*/ 16243 w 155168"/>
              <a:gd name="connsiteY14" fmla="*/ 80645 h 168846"/>
              <a:gd name="connsiteX15" fmla="*/ 16243 w 155168"/>
              <a:gd name="connsiteY15" fmla="*/ 66929 h 168846"/>
              <a:gd name="connsiteX16" fmla="*/ 15786 w 155168"/>
              <a:gd name="connsiteY16" fmla="*/ 15125 h 168846"/>
              <a:gd name="connsiteX17" fmla="*/ 9029 w 155168"/>
              <a:gd name="connsiteY17" fmla="*/ 9474 h 168846"/>
              <a:gd name="connsiteX18" fmla="*/ 2260 w 155168"/>
              <a:gd name="connsiteY18" fmla="*/ 9474 h 168846"/>
              <a:gd name="connsiteX19" fmla="*/ 444 w 155168"/>
              <a:gd name="connsiteY19" fmla="*/ 7810 h 168846"/>
              <a:gd name="connsiteX20" fmla="*/ 444 w 155168"/>
              <a:gd name="connsiteY20" fmla="*/ 1409 h 168846"/>
              <a:gd name="connsiteX21" fmla="*/ 2260 w 155168"/>
              <a:gd name="connsiteY21" fmla="*/ 0 h 168846"/>
              <a:gd name="connsiteX22" fmla="*/ 31127 w 155168"/>
              <a:gd name="connsiteY22" fmla="*/ 723 h 168846"/>
              <a:gd name="connsiteX23" fmla="*/ 59093 w 155168"/>
              <a:gd name="connsiteY23" fmla="*/ 0 h 168846"/>
              <a:gd name="connsiteX24" fmla="*/ 60896 w 155168"/>
              <a:gd name="connsiteY24" fmla="*/ 1663 h 168846"/>
              <a:gd name="connsiteX25" fmla="*/ 60896 w 155168"/>
              <a:gd name="connsiteY25" fmla="*/ 7569 h 168846"/>
              <a:gd name="connsiteX26" fmla="*/ 59093 w 155168"/>
              <a:gd name="connsiteY26" fmla="*/ 9474 h 168846"/>
              <a:gd name="connsiteX27" fmla="*/ 51879 w 155168"/>
              <a:gd name="connsiteY27" fmla="*/ 9474 h 168846"/>
              <a:gd name="connsiteX28" fmla="*/ 45110 w 155168"/>
              <a:gd name="connsiteY28" fmla="*/ 16319 h 168846"/>
              <a:gd name="connsiteX29" fmla="*/ 44208 w 155168"/>
              <a:gd name="connsiteY29" fmla="*/ 68338 h 168846"/>
              <a:gd name="connsiteX30" fmla="*/ 44208 w 155168"/>
              <a:gd name="connsiteY30" fmla="*/ 78752 h 168846"/>
              <a:gd name="connsiteX31" fmla="*/ 48260 w 155168"/>
              <a:gd name="connsiteY31" fmla="*/ 78752 h 168846"/>
              <a:gd name="connsiteX32" fmla="*/ 55931 w 155168"/>
              <a:gd name="connsiteY32" fmla="*/ 75438 h 168846"/>
              <a:gd name="connsiteX33" fmla="*/ 101930 w 155168"/>
              <a:gd name="connsiteY33" fmla="*/ 16789 h 168846"/>
              <a:gd name="connsiteX34" fmla="*/ 98336 w 155168"/>
              <a:gd name="connsiteY34" fmla="*/ 9232 h 168846"/>
              <a:gd name="connsiteX35" fmla="*/ 94958 w 155168"/>
              <a:gd name="connsiteY35" fmla="*/ 9232 h 168846"/>
              <a:gd name="connsiteX36" fmla="*/ 93827 w 155168"/>
              <a:gd name="connsiteY36" fmla="*/ 7569 h 168846"/>
              <a:gd name="connsiteX37" fmla="*/ 93827 w 155168"/>
              <a:gd name="connsiteY37" fmla="*/ 1892 h 168846"/>
              <a:gd name="connsiteX38" fmla="*/ 95174 w 155168"/>
              <a:gd name="connsiteY38" fmla="*/ 0 h 168846"/>
              <a:gd name="connsiteX39" fmla="*/ 121793 w 155168"/>
              <a:gd name="connsiteY39" fmla="*/ 723 h 168846"/>
              <a:gd name="connsiteX40" fmla="*/ 141185 w 155168"/>
              <a:gd name="connsiteY40" fmla="*/ 0 h 168846"/>
              <a:gd name="connsiteX41" fmla="*/ 143002 w 155168"/>
              <a:gd name="connsiteY41" fmla="*/ 1663 h 168846"/>
              <a:gd name="connsiteX42" fmla="*/ 143002 w 155168"/>
              <a:gd name="connsiteY42" fmla="*/ 7569 h 168846"/>
              <a:gd name="connsiteX43" fmla="*/ 141185 w 155168"/>
              <a:gd name="connsiteY43" fmla="*/ 9474 h 168846"/>
              <a:gd name="connsiteX44" fmla="*/ 136677 w 155168"/>
              <a:gd name="connsiteY44" fmla="*/ 9474 h 168846"/>
              <a:gd name="connsiteX45" fmla="*/ 124053 w 155168"/>
              <a:gd name="connsiteY45" fmla="*/ 13487 h 168846"/>
              <a:gd name="connsiteX46" fmla="*/ 73088 w 155168"/>
              <a:gd name="connsiteY46" fmla="*/ 71196 h 168846"/>
              <a:gd name="connsiteX47" fmla="*/ 134886 w 155168"/>
              <a:gd name="connsiteY47" fmla="*/ 153720 h 168846"/>
              <a:gd name="connsiteX48" fmla="*/ 148412 w 155168"/>
              <a:gd name="connsiteY48" fmla="*/ 159385 h 168846"/>
              <a:gd name="connsiteX49" fmla="*/ 153365 w 155168"/>
              <a:gd name="connsiteY49" fmla="*/ 159385 h 168846"/>
              <a:gd name="connsiteX50" fmla="*/ 155168 w 155168"/>
              <a:gd name="connsiteY50" fmla="*/ 161036 h 168846"/>
              <a:gd name="connsiteX51" fmla="*/ 155168 w 155168"/>
              <a:gd name="connsiteY51" fmla="*/ 166954 h 168846"/>
              <a:gd name="connsiteX52" fmla="*/ 153365 w 155168"/>
              <a:gd name="connsiteY52" fmla="*/ 168846 h 168846"/>
              <a:gd name="connsiteX53" fmla="*/ 122250 w 155168"/>
              <a:gd name="connsiteY53" fmla="*/ 168122 h 168846"/>
              <a:gd name="connsiteX54" fmla="*/ 91567 w 155168"/>
              <a:gd name="connsiteY54" fmla="*/ 168846 h 168846"/>
              <a:gd name="connsiteX55" fmla="*/ 90220 w 155168"/>
              <a:gd name="connsiteY55" fmla="*/ 166954 h 168846"/>
              <a:gd name="connsiteX56" fmla="*/ 90220 w 155168"/>
              <a:gd name="connsiteY56" fmla="*/ 161036 h 168846"/>
              <a:gd name="connsiteX57" fmla="*/ 91567 w 155168"/>
              <a:gd name="connsiteY57" fmla="*/ 159600 h 168846"/>
              <a:gd name="connsiteX58" fmla="*/ 94729 w 155168"/>
              <a:gd name="connsiteY58" fmla="*/ 159600 h 168846"/>
              <a:gd name="connsiteX59" fmla="*/ 98336 w 155168"/>
              <a:gd name="connsiteY59" fmla="*/ 153466 h 168846"/>
              <a:gd name="connsiteX60" fmla="*/ 55931 w 155168"/>
              <a:gd name="connsiteY60" fmla="*/ 90119 h 168846"/>
              <a:gd name="connsiteX61" fmla="*/ 48260 w 155168"/>
              <a:gd name="connsiteY61" fmla="*/ 86791 h 168846"/>
              <a:gd name="connsiteX62" fmla="*/ 44208 w 155168"/>
              <a:gd name="connsiteY62" fmla="*/ 86791 h 168846"/>
              <a:gd name="connsiteX63" fmla="*/ 44208 w 155168"/>
              <a:gd name="connsiteY63" fmla="*/ 104279 h 16884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 ang="53">
                <a:pos x="connsiteX53" y="connsiteY53"/>
              </a:cxn>
              <a:cxn ang="54">
                <a:pos x="connsiteX54" y="connsiteY54"/>
              </a:cxn>
              <a:cxn ang="55">
                <a:pos x="connsiteX55" y="connsiteY55"/>
              </a:cxn>
              <a:cxn ang="56">
                <a:pos x="connsiteX56" y="connsiteY56"/>
              </a:cxn>
              <a:cxn ang="57">
                <a:pos x="connsiteX57" y="connsiteY57"/>
              </a:cxn>
              <a:cxn ang="58">
                <a:pos x="connsiteX58" y="connsiteY58"/>
              </a:cxn>
              <a:cxn ang="59">
                <a:pos x="connsiteX59" y="connsiteY59"/>
              </a:cxn>
              <a:cxn ang="60">
                <a:pos x="connsiteX60" y="connsiteY60"/>
              </a:cxn>
              <a:cxn ang="61">
                <a:pos x="connsiteX61" y="connsiteY61"/>
              </a:cxn>
              <a:cxn ang="62">
                <a:pos x="connsiteX62" y="connsiteY62"/>
              </a:cxn>
              <a:cxn ang="63">
                <a:pos x="connsiteX63" y="connsiteY63"/>
              </a:cxn>
            </a:cxnLst>
            <a:rect l="l" t="t" r="r" b="b"/>
            <a:pathLst>
              <a:path w="155168" h="168846">
                <a:moveTo>
                  <a:pt x="44208" y="104279"/>
                </a:moveTo>
                <a:cubicBezTo>
                  <a:pt x="44208" y="116116"/>
                  <a:pt x="44653" y="150634"/>
                  <a:pt x="44882" y="154190"/>
                </a:cubicBezTo>
                <a:cubicBezTo>
                  <a:pt x="45110" y="157480"/>
                  <a:pt x="47371" y="159385"/>
                  <a:pt x="50063" y="159385"/>
                </a:cubicBezTo>
                <a:lnTo>
                  <a:pt x="58635" y="159385"/>
                </a:lnTo>
                <a:cubicBezTo>
                  <a:pt x="59550" y="159385"/>
                  <a:pt x="60439" y="159842"/>
                  <a:pt x="60439" y="160566"/>
                </a:cubicBezTo>
                <a:lnTo>
                  <a:pt x="60439" y="166954"/>
                </a:lnTo>
                <a:cubicBezTo>
                  <a:pt x="60439" y="167881"/>
                  <a:pt x="59994" y="168846"/>
                  <a:pt x="59093" y="168846"/>
                </a:cubicBezTo>
                <a:cubicBezTo>
                  <a:pt x="56375" y="168846"/>
                  <a:pt x="49619" y="168122"/>
                  <a:pt x="30213" y="168122"/>
                </a:cubicBezTo>
                <a:cubicBezTo>
                  <a:pt x="10820" y="168122"/>
                  <a:pt x="3607" y="168846"/>
                  <a:pt x="1346" y="168846"/>
                </a:cubicBezTo>
                <a:cubicBezTo>
                  <a:pt x="444" y="168846"/>
                  <a:pt x="0" y="168376"/>
                  <a:pt x="0" y="167182"/>
                </a:cubicBezTo>
                <a:lnTo>
                  <a:pt x="0" y="160794"/>
                </a:lnTo>
                <a:cubicBezTo>
                  <a:pt x="0" y="159842"/>
                  <a:pt x="444" y="159385"/>
                  <a:pt x="1346" y="159385"/>
                </a:cubicBezTo>
                <a:lnTo>
                  <a:pt x="9474" y="159385"/>
                </a:lnTo>
                <a:cubicBezTo>
                  <a:pt x="13525" y="159385"/>
                  <a:pt x="15341" y="157480"/>
                  <a:pt x="15570" y="154876"/>
                </a:cubicBezTo>
                <a:cubicBezTo>
                  <a:pt x="15786" y="152996"/>
                  <a:pt x="16243" y="109956"/>
                  <a:pt x="16243" y="80645"/>
                </a:cubicBezTo>
                <a:lnTo>
                  <a:pt x="16243" y="66929"/>
                </a:lnTo>
                <a:cubicBezTo>
                  <a:pt x="16243" y="62661"/>
                  <a:pt x="15786" y="17272"/>
                  <a:pt x="15786" y="15125"/>
                </a:cubicBezTo>
                <a:cubicBezTo>
                  <a:pt x="15786" y="12306"/>
                  <a:pt x="14440" y="9474"/>
                  <a:pt x="9029" y="9474"/>
                </a:cubicBezTo>
                <a:lnTo>
                  <a:pt x="2260" y="9474"/>
                </a:lnTo>
                <a:cubicBezTo>
                  <a:pt x="901" y="9474"/>
                  <a:pt x="444" y="8978"/>
                  <a:pt x="444" y="7810"/>
                </a:cubicBezTo>
                <a:lnTo>
                  <a:pt x="444" y="1409"/>
                </a:lnTo>
                <a:cubicBezTo>
                  <a:pt x="444" y="469"/>
                  <a:pt x="901" y="0"/>
                  <a:pt x="2260" y="0"/>
                </a:cubicBezTo>
                <a:cubicBezTo>
                  <a:pt x="4965" y="0"/>
                  <a:pt x="11722" y="723"/>
                  <a:pt x="31127" y="723"/>
                </a:cubicBezTo>
                <a:cubicBezTo>
                  <a:pt x="48717" y="723"/>
                  <a:pt x="55931" y="0"/>
                  <a:pt x="59093" y="0"/>
                </a:cubicBezTo>
                <a:cubicBezTo>
                  <a:pt x="60439" y="0"/>
                  <a:pt x="60896" y="469"/>
                  <a:pt x="60896" y="1663"/>
                </a:cubicBezTo>
                <a:lnTo>
                  <a:pt x="60896" y="7569"/>
                </a:lnTo>
                <a:cubicBezTo>
                  <a:pt x="60896" y="8978"/>
                  <a:pt x="60439" y="9474"/>
                  <a:pt x="59093" y="9474"/>
                </a:cubicBezTo>
                <a:lnTo>
                  <a:pt x="51879" y="9474"/>
                </a:lnTo>
                <a:cubicBezTo>
                  <a:pt x="47371" y="9474"/>
                  <a:pt x="45110" y="10883"/>
                  <a:pt x="45110" y="16319"/>
                </a:cubicBezTo>
                <a:cubicBezTo>
                  <a:pt x="45110" y="20116"/>
                  <a:pt x="44208" y="56997"/>
                  <a:pt x="44208" y="68338"/>
                </a:cubicBezTo>
                <a:lnTo>
                  <a:pt x="44208" y="78752"/>
                </a:lnTo>
                <a:lnTo>
                  <a:pt x="48260" y="78752"/>
                </a:lnTo>
                <a:cubicBezTo>
                  <a:pt x="50977" y="78752"/>
                  <a:pt x="53213" y="77812"/>
                  <a:pt x="55931" y="75438"/>
                </a:cubicBezTo>
                <a:cubicBezTo>
                  <a:pt x="60223" y="71666"/>
                  <a:pt x="99466" y="20345"/>
                  <a:pt x="101930" y="16789"/>
                </a:cubicBezTo>
                <a:cubicBezTo>
                  <a:pt x="105105" y="12052"/>
                  <a:pt x="102400" y="9232"/>
                  <a:pt x="98336" y="9232"/>
                </a:cubicBezTo>
                <a:lnTo>
                  <a:pt x="94958" y="9232"/>
                </a:lnTo>
                <a:cubicBezTo>
                  <a:pt x="94056" y="9232"/>
                  <a:pt x="93827" y="8750"/>
                  <a:pt x="93827" y="7569"/>
                </a:cubicBezTo>
                <a:lnTo>
                  <a:pt x="93827" y="1892"/>
                </a:lnTo>
                <a:cubicBezTo>
                  <a:pt x="93827" y="469"/>
                  <a:pt x="94272" y="0"/>
                  <a:pt x="95174" y="0"/>
                </a:cubicBezTo>
                <a:cubicBezTo>
                  <a:pt x="97878" y="0"/>
                  <a:pt x="106896" y="723"/>
                  <a:pt x="121793" y="723"/>
                </a:cubicBezTo>
                <a:cubicBezTo>
                  <a:pt x="130823" y="723"/>
                  <a:pt x="138481" y="0"/>
                  <a:pt x="141185" y="0"/>
                </a:cubicBezTo>
                <a:cubicBezTo>
                  <a:pt x="142557" y="0"/>
                  <a:pt x="143002" y="469"/>
                  <a:pt x="143002" y="1663"/>
                </a:cubicBezTo>
                <a:lnTo>
                  <a:pt x="143002" y="7569"/>
                </a:lnTo>
                <a:cubicBezTo>
                  <a:pt x="143002" y="8978"/>
                  <a:pt x="142100" y="9474"/>
                  <a:pt x="141185" y="9474"/>
                </a:cubicBezTo>
                <a:lnTo>
                  <a:pt x="136677" y="9474"/>
                </a:lnTo>
                <a:cubicBezTo>
                  <a:pt x="133515" y="9474"/>
                  <a:pt x="128562" y="10414"/>
                  <a:pt x="124053" y="13487"/>
                </a:cubicBezTo>
                <a:cubicBezTo>
                  <a:pt x="113449" y="20815"/>
                  <a:pt x="81648" y="59359"/>
                  <a:pt x="73088" y="71196"/>
                </a:cubicBezTo>
                <a:cubicBezTo>
                  <a:pt x="82093" y="82994"/>
                  <a:pt x="128104" y="145415"/>
                  <a:pt x="134886" y="153720"/>
                </a:cubicBezTo>
                <a:cubicBezTo>
                  <a:pt x="138938" y="158902"/>
                  <a:pt x="144792" y="159385"/>
                  <a:pt x="148412" y="159385"/>
                </a:cubicBezTo>
                <a:lnTo>
                  <a:pt x="153365" y="159385"/>
                </a:lnTo>
                <a:cubicBezTo>
                  <a:pt x="154737" y="159385"/>
                  <a:pt x="155168" y="160312"/>
                  <a:pt x="155168" y="161036"/>
                </a:cubicBezTo>
                <a:lnTo>
                  <a:pt x="155168" y="166954"/>
                </a:lnTo>
                <a:cubicBezTo>
                  <a:pt x="155168" y="168376"/>
                  <a:pt x="154737" y="168846"/>
                  <a:pt x="153365" y="168846"/>
                </a:cubicBezTo>
                <a:cubicBezTo>
                  <a:pt x="151104" y="168846"/>
                  <a:pt x="143002" y="168122"/>
                  <a:pt x="122250" y="168122"/>
                </a:cubicBezTo>
                <a:cubicBezTo>
                  <a:pt x="103301" y="168122"/>
                  <a:pt x="94729" y="168846"/>
                  <a:pt x="91567" y="168846"/>
                </a:cubicBezTo>
                <a:cubicBezTo>
                  <a:pt x="90678" y="168846"/>
                  <a:pt x="90220" y="168376"/>
                  <a:pt x="90220" y="166954"/>
                </a:cubicBezTo>
                <a:lnTo>
                  <a:pt x="90220" y="161036"/>
                </a:lnTo>
                <a:cubicBezTo>
                  <a:pt x="90220" y="160083"/>
                  <a:pt x="90678" y="159600"/>
                  <a:pt x="91567" y="159600"/>
                </a:cubicBezTo>
                <a:lnTo>
                  <a:pt x="94729" y="159600"/>
                </a:lnTo>
                <a:cubicBezTo>
                  <a:pt x="98793" y="159600"/>
                  <a:pt x="99238" y="155371"/>
                  <a:pt x="98336" y="153466"/>
                </a:cubicBezTo>
                <a:cubicBezTo>
                  <a:pt x="96075" y="148729"/>
                  <a:pt x="59550" y="93891"/>
                  <a:pt x="55931" y="90119"/>
                </a:cubicBezTo>
                <a:cubicBezTo>
                  <a:pt x="53683" y="87731"/>
                  <a:pt x="50977" y="86791"/>
                  <a:pt x="48260" y="86791"/>
                </a:cubicBezTo>
                <a:lnTo>
                  <a:pt x="44208" y="86791"/>
                </a:lnTo>
                <a:lnTo>
                  <a:pt x="44208" y="104279"/>
                </a:lnTo>
              </a:path>
            </a:pathLst>
          </a:custGeom>
          <a:solidFill>
            <a:srgbClr val="3D3D3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3"/>
          <p:cNvSpPr/>
          <p:nvPr/>
        </p:nvSpPr>
        <p:spPr>
          <a:xfrm>
            <a:off x="4547153" y="1318701"/>
            <a:ext cx="73088" cy="168846"/>
          </a:xfrm>
          <a:custGeom>
            <a:avLst/>
            <a:gdLst>
              <a:gd name="connsiteX0" fmla="*/ 52324 w 73088"/>
              <a:gd name="connsiteY0" fmla="*/ 91503 h 168846"/>
              <a:gd name="connsiteX1" fmla="*/ 52781 w 73088"/>
              <a:gd name="connsiteY1" fmla="*/ 150875 h 168846"/>
              <a:gd name="connsiteX2" fmla="*/ 61798 w 73088"/>
              <a:gd name="connsiteY2" fmla="*/ 159384 h 168846"/>
              <a:gd name="connsiteX3" fmla="*/ 71272 w 73088"/>
              <a:gd name="connsiteY3" fmla="*/ 159384 h 168846"/>
              <a:gd name="connsiteX4" fmla="*/ 73088 w 73088"/>
              <a:gd name="connsiteY4" fmla="*/ 161036 h 168846"/>
              <a:gd name="connsiteX5" fmla="*/ 73088 w 73088"/>
              <a:gd name="connsiteY5" fmla="*/ 166941 h 168846"/>
              <a:gd name="connsiteX6" fmla="*/ 70828 w 73088"/>
              <a:gd name="connsiteY6" fmla="*/ 168846 h 168846"/>
              <a:gd name="connsiteX7" fmla="*/ 37896 w 73088"/>
              <a:gd name="connsiteY7" fmla="*/ 168122 h 168846"/>
              <a:gd name="connsiteX8" fmla="*/ 3175 w 73088"/>
              <a:gd name="connsiteY8" fmla="*/ 168846 h 168846"/>
              <a:gd name="connsiteX9" fmla="*/ 1359 w 73088"/>
              <a:gd name="connsiteY9" fmla="*/ 167182 h 168846"/>
              <a:gd name="connsiteX10" fmla="*/ 1359 w 73088"/>
              <a:gd name="connsiteY10" fmla="*/ 160794 h 168846"/>
              <a:gd name="connsiteX11" fmla="*/ 3175 w 73088"/>
              <a:gd name="connsiteY11" fmla="*/ 159384 h 168846"/>
              <a:gd name="connsiteX12" fmla="*/ 12204 w 73088"/>
              <a:gd name="connsiteY12" fmla="*/ 159384 h 168846"/>
              <a:gd name="connsiteX13" fmla="*/ 22568 w 73088"/>
              <a:gd name="connsiteY13" fmla="*/ 152526 h 168846"/>
              <a:gd name="connsiteX14" fmla="*/ 23469 w 73088"/>
              <a:gd name="connsiteY14" fmla="*/ 85382 h 168846"/>
              <a:gd name="connsiteX15" fmla="*/ 23469 w 73088"/>
              <a:gd name="connsiteY15" fmla="*/ 68808 h 168846"/>
              <a:gd name="connsiteX16" fmla="*/ 22796 w 73088"/>
              <a:gd name="connsiteY16" fmla="*/ 17513 h 168846"/>
              <a:gd name="connsiteX17" fmla="*/ 13538 w 73088"/>
              <a:gd name="connsiteY17" fmla="*/ 9474 h 168846"/>
              <a:gd name="connsiteX18" fmla="*/ 1803 w 73088"/>
              <a:gd name="connsiteY18" fmla="*/ 9474 h 168846"/>
              <a:gd name="connsiteX19" fmla="*/ 0 w 73088"/>
              <a:gd name="connsiteY19" fmla="*/ 7810 h 168846"/>
              <a:gd name="connsiteX20" fmla="*/ 0 w 73088"/>
              <a:gd name="connsiteY20" fmla="*/ 1663 h 168846"/>
              <a:gd name="connsiteX21" fmla="*/ 1359 w 73088"/>
              <a:gd name="connsiteY21" fmla="*/ 0 h 168846"/>
              <a:gd name="connsiteX22" fmla="*/ 37896 w 73088"/>
              <a:gd name="connsiteY22" fmla="*/ 723 h 168846"/>
              <a:gd name="connsiteX23" fmla="*/ 69926 w 73088"/>
              <a:gd name="connsiteY23" fmla="*/ 0 h 168846"/>
              <a:gd name="connsiteX24" fmla="*/ 71742 w 73088"/>
              <a:gd name="connsiteY24" fmla="*/ 2133 h 168846"/>
              <a:gd name="connsiteX25" fmla="*/ 71742 w 73088"/>
              <a:gd name="connsiteY25" fmla="*/ 7569 h 168846"/>
              <a:gd name="connsiteX26" fmla="*/ 69926 w 73088"/>
              <a:gd name="connsiteY26" fmla="*/ 9474 h 168846"/>
              <a:gd name="connsiteX27" fmla="*/ 61366 w 73088"/>
              <a:gd name="connsiteY27" fmla="*/ 9474 h 168846"/>
              <a:gd name="connsiteX28" fmla="*/ 52781 w 73088"/>
              <a:gd name="connsiteY28" fmla="*/ 15849 h 168846"/>
              <a:gd name="connsiteX29" fmla="*/ 52324 w 73088"/>
              <a:gd name="connsiteY29" fmla="*/ 73075 h 168846"/>
              <a:gd name="connsiteX30" fmla="*/ 52324 w 73088"/>
              <a:gd name="connsiteY30" fmla="*/ 91503 h 16884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Lst>
            <a:rect l="l" t="t" r="r" b="b"/>
            <a:pathLst>
              <a:path w="73088" h="168846">
                <a:moveTo>
                  <a:pt x="52324" y="91503"/>
                </a:moveTo>
                <a:cubicBezTo>
                  <a:pt x="52324" y="93878"/>
                  <a:pt x="52781" y="148259"/>
                  <a:pt x="52781" y="150875"/>
                </a:cubicBezTo>
                <a:cubicBezTo>
                  <a:pt x="52781" y="158445"/>
                  <a:pt x="56388" y="159384"/>
                  <a:pt x="61798" y="159384"/>
                </a:cubicBezTo>
                <a:lnTo>
                  <a:pt x="71272" y="159384"/>
                </a:lnTo>
                <a:cubicBezTo>
                  <a:pt x="72174" y="159384"/>
                  <a:pt x="73088" y="159842"/>
                  <a:pt x="73088" y="161036"/>
                </a:cubicBezTo>
                <a:lnTo>
                  <a:pt x="73088" y="166941"/>
                </a:lnTo>
                <a:cubicBezTo>
                  <a:pt x="73088" y="168376"/>
                  <a:pt x="72174" y="168846"/>
                  <a:pt x="70828" y="168846"/>
                </a:cubicBezTo>
                <a:cubicBezTo>
                  <a:pt x="68122" y="168846"/>
                  <a:pt x="59093" y="168122"/>
                  <a:pt x="37896" y="168122"/>
                </a:cubicBezTo>
                <a:cubicBezTo>
                  <a:pt x="15341" y="168122"/>
                  <a:pt x="5422" y="168846"/>
                  <a:pt x="3175" y="168846"/>
                </a:cubicBezTo>
                <a:cubicBezTo>
                  <a:pt x="1803" y="168846"/>
                  <a:pt x="1359" y="168376"/>
                  <a:pt x="1359" y="167182"/>
                </a:cubicBezTo>
                <a:lnTo>
                  <a:pt x="1359" y="160794"/>
                </a:lnTo>
                <a:cubicBezTo>
                  <a:pt x="1359" y="159842"/>
                  <a:pt x="1803" y="159384"/>
                  <a:pt x="3175" y="159384"/>
                </a:cubicBezTo>
                <a:lnTo>
                  <a:pt x="12204" y="159384"/>
                </a:lnTo>
                <a:cubicBezTo>
                  <a:pt x="16700" y="159384"/>
                  <a:pt x="21666" y="158902"/>
                  <a:pt x="22568" y="152526"/>
                </a:cubicBezTo>
                <a:cubicBezTo>
                  <a:pt x="22999" y="149225"/>
                  <a:pt x="23469" y="98120"/>
                  <a:pt x="23469" y="85382"/>
                </a:cubicBezTo>
                <a:lnTo>
                  <a:pt x="23469" y="68808"/>
                </a:lnTo>
                <a:cubicBezTo>
                  <a:pt x="23469" y="63157"/>
                  <a:pt x="22999" y="20586"/>
                  <a:pt x="22796" y="17513"/>
                </a:cubicBezTo>
                <a:cubicBezTo>
                  <a:pt x="22110" y="11823"/>
                  <a:pt x="19863" y="9474"/>
                  <a:pt x="13538" y="9474"/>
                </a:cubicBezTo>
                <a:lnTo>
                  <a:pt x="1803" y="9474"/>
                </a:lnTo>
                <a:cubicBezTo>
                  <a:pt x="457" y="9474"/>
                  <a:pt x="0" y="8978"/>
                  <a:pt x="0" y="7810"/>
                </a:cubicBezTo>
                <a:lnTo>
                  <a:pt x="0" y="1663"/>
                </a:lnTo>
                <a:cubicBezTo>
                  <a:pt x="0" y="469"/>
                  <a:pt x="457" y="0"/>
                  <a:pt x="1359" y="0"/>
                </a:cubicBezTo>
                <a:cubicBezTo>
                  <a:pt x="4064" y="0"/>
                  <a:pt x="15799" y="723"/>
                  <a:pt x="37896" y="723"/>
                </a:cubicBezTo>
                <a:cubicBezTo>
                  <a:pt x="59550" y="723"/>
                  <a:pt x="66776" y="0"/>
                  <a:pt x="69926" y="0"/>
                </a:cubicBezTo>
                <a:cubicBezTo>
                  <a:pt x="71272" y="0"/>
                  <a:pt x="71742" y="939"/>
                  <a:pt x="71742" y="2133"/>
                </a:cubicBezTo>
                <a:lnTo>
                  <a:pt x="71742" y="7569"/>
                </a:lnTo>
                <a:cubicBezTo>
                  <a:pt x="71742" y="8978"/>
                  <a:pt x="70828" y="9474"/>
                  <a:pt x="69926" y="9474"/>
                </a:cubicBezTo>
                <a:lnTo>
                  <a:pt x="61366" y="9474"/>
                </a:lnTo>
                <a:cubicBezTo>
                  <a:pt x="56388" y="9474"/>
                  <a:pt x="52781" y="11353"/>
                  <a:pt x="52781" y="15849"/>
                </a:cubicBezTo>
                <a:cubicBezTo>
                  <a:pt x="52781" y="18211"/>
                  <a:pt x="52324" y="70230"/>
                  <a:pt x="52324" y="73075"/>
                </a:cubicBezTo>
                <a:lnTo>
                  <a:pt x="52324" y="91503"/>
                </a:lnTo>
              </a:path>
            </a:pathLst>
          </a:custGeom>
          <a:solidFill>
            <a:srgbClr val="3D3D3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4631965" y="1318704"/>
            <a:ext cx="171412" cy="170954"/>
          </a:xfrm>
          <a:custGeom>
            <a:avLst/>
            <a:gdLst>
              <a:gd name="connsiteX0" fmla="*/ 35192 w 171412"/>
              <a:gd name="connsiteY0" fmla="*/ 61239 h 170954"/>
              <a:gd name="connsiteX1" fmla="*/ 37439 w 171412"/>
              <a:gd name="connsiteY1" fmla="*/ 141884 h 170954"/>
              <a:gd name="connsiteX2" fmla="*/ 48704 w 171412"/>
              <a:gd name="connsiteY2" fmla="*/ 159384 h 170954"/>
              <a:gd name="connsiteX3" fmla="*/ 54571 w 171412"/>
              <a:gd name="connsiteY3" fmla="*/ 159384 h 170954"/>
              <a:gd name="connsiteX4" fmla="*/ 56388 w 171412"/>
              <a:gd name="connsiteY4" fmla="*/ 161505 h 170954"/>
              <a:gd name="connsiteX5" fmla="*/ 56388 w 171412"/>
              <a:gd name="connsiteY5" fmla="*/ 166941 h 170954"/>
              <a:gd name="connsiteX6" fmla="*/ 54571 w 171412"/>
              <a:gd name="connsiteY6" fmla="*/ 168846 h 170954"/>
              <a:gd name="connsiteX7" fmla="*/ 30213 w 171412"/>
              <a:gd name="connsiteY7" fmla="*/ 168122 h 170954"/>
              <a:gd name="connsiteX8" fmla="*/ 6769 w 171412"/>
              <a:gd name="connsiteY8" fmla="*/ 168846 h 170954"/>
              <a:gd name="connsiteX9" fmla="*/ 5397 w 171412"/>
              <a:gd name="connsiteY9" fmla="*/ 166712 h 170954"/>
              <a:gd name="connsiteX10" fmla="*/ 5397 w 171412"/>
              <a:gd name="connsiteY10" fmla="*/ 160794 h 170954"/>
              <a:gd name="connsiteX11" fmla="*/ 6769 w 171412"/>
              <a:gd name="connsiteY11" fmla="*/ 159384 h 170954"/>
              <a:gd name="connsiteX12" fmla="*/ 14440 w 171412"/>
              <a:gd name="connsiteY12" fmla="*/ 159384 h 170954"/>
              <a:gd name="connsiteX13" fmla="*/ 24574 w 171412"/>
              <a:gd name="connsiteY13" fmla="*/ 139763 h 170954"/>
              <a:gd name="connsiteX14" fmla="*/ 26149 w 171412"/>
              <a:gd name="connsiteY14" fmla="*/ 64554 h 170954"/>
              <a:gd name="connsiteX15" fmla="*/ 26149 w 171412"/>
              <a:gd name="connsiteY15" fmla="*/ 34518 h 170954"/>
              <a:gd name="connsiteX16" fmla="*/ 8559 w 171412"/>
              <a:gd name="connsiteY16" fmla="*/ 9474 h 170954"/>
              <a:gd name="connsiteX17" fmla="*/ 1346 w 171412"/>
              <a:gd name="connsiteY17" fmla="*/ 9474 h 170954"/>
              <a:gd name="connsiteX18" fmla="*/ 0 w 171412"/>
              <a:gd name="connsiteY18" fmla="*/ 7810 h 170954"/>
              <a:gd name="connsiteX19" fmla="*/ 0 w 171412"/>
              <a:gd name="connsiteY19" fmla="*/ 1409 h 170954"/>
              <a:gd name="connsiteX20" fmla="*/ 1346 w 171412"/>
              <a:gd name="connsiteY20" fmla="*/ 0 h 170954"/>
              <a:gd name="connsiteX21" fmla="*/ 8356 w 171412"/>
              <a:gd name="connsiteY21" fmla="*/ 469 h 170954"/>
              <a:gd name="connsiteX22" fmla="*/ 28422 w 171412"/>
              <a:gd name="connsiteY22" fmla="*/ 711 h 170954"/>
              <a:gd name="connsiteX23" fmla="*/ 38341 w 171412"/>
              <a:gd name="connsiteY23" fmla="*/ 241 h 170954"/>
              <a:gd name="connsiteX24" fmla="*/ 44640 w 171412"/>
              <a:gd name="connsiteY24" fmla="*/ 0 h 170954"/>
              <a:gd name="connsiteX25" fmla="*/ 50063 w 171412"/>
              <a:gd name="connsiteY25" fmla="*/ 2133 h 170954"/>
              <a:gd name="connsiteX26" fmla="*/ 101041 w 171412"/>
              <a:gd name="connsiteY26" fmla="*/ 69278 h 170954"/>
              <a:gd name="connsiteX27" fmla="*/ 142989 w 171412"/>
              <a:gd name="connsiteY27" fmla="*/ 123672 h 170954"/>
              <a:gd name="connsiteX28" fmla="*/ 143891 w 171412"/>
              <a:gd name="connsiteY28" fmla="*/ 123672 h 170954"/>
              <a:gd name="connsiteX29" fmla="*/ 143891 w 171412"/>
              <a:gd name="connsiteY29" fmla="*/ 99072 h 170954"/>
              <a:gd name="connsiteX30" fmla="*/ 143433 w 171412"/>
              <a:gd name="connsiteY30" fmla="*/ 54622 h 170954"/>
              <a:gd name="connsiteX31" fmla="*/ 140957 w 171412"/>
              <a:gd name="connsiteY31" fmla="*/ 18453 h 170954"/>
              <a:gd name="connsiteX32" fmla="*/ 129006 w 171412"/>
              <a:gd name="connsiteY32" fmla="*/ 9474 h 170954"/>
              <a:gd name="connsiteX33" fmla="*/ 121780 w 171412"/>
              <a:gd name="connsiteY33" fmla="*/ 9474 h 170954"/>
              <a:gd name="connsiteX34" fmla="*/ 120434 w 171412"/>
              <a:gd name="connsiteY34" fmla="*/ 7327 h 170954"/>
              <a:gd name="connsiteX35" fmla="*/ 120434 w 171412"/>
              <a:gd name="connsiteY35" fmla="*/ 1892 h 170954"/>
              <a:gd name="connsiteX36" fmla="*/ 122237 w 171412"/>
              <a:gd name="connsiteY36" fmla="*/ 0 h 170954"/>
              <a:gd name="connsiteX37" fmla="*/ 147497 w 171412"/>
              <a:gd name="connsiteY37" fmla="*/ 711 h 170954"/>
              <a:gd name="connsiteX38" fmla="*/ 169164 w 171412"/>
              <a:gd name="connsiteY38" fmla="*/ 0 h 170954"/>
              <a:gd name="connsiteX39" fmla="*/ 171412 w 171412"/>
              <a:gd name="connsiteY39" fmla="*/ 1663 h 170954"/>
              <a:gd name="connsiteX40" fmla="*/ 171412 w 171412"/>
              <a:gd name="connsiteY40" fmla="*/ 7111 h 170954"/>
              <a:gd name="connsiteX41" fmla="*/ 170053 w 171412"/>
              <a:gd name="connsiteY41" fmla="*/ 9474 h 170954"/>
              <a:gd name="connsiteX42" fmla="*/ 163741 w 171412"/>
              <a:gd name="connsiteY42" fmla="*/ 9474 h 170954"/>
              <a:gd name="connsiteX43" fmla="*/ 156286 w 171412"/>
              <a:gd name="connsiteY43" fmla="*/ 21996 h 170954"/>
              <a:gd name="connsiteX44" fmla="*/ 152920 w 171412"/>
              <a:gd name="connsiteY44" fmla="*/ 101917 h 170954"/>
              <a:gd name="connsiteX45" fmla="*/ 152920 w 171412"/>
              <a:gd name="connsiteY45" fmla="*/ 164337 h 170954"/>
              <a:gd name="connsiteX46" fmla="*/ 150203 w 171412"/>
              <a:gd name="connsiteY46" fmla="*/ 170954 h 170954"/>
              <a:gd name="connsiteX47" fmla="*/ 142532 w 171412"/>
              <a:gd name="connsiteY47" fmla="*/ 167182 h 170954"/>
              <a:gd name="connsiteX48" fmla="*/ 114567 w 171412"/>
              <a:gd name="connsiteY48" fmla="*/ 132651 h 170954"/>
              <a:gd name="connsiteX49" fmla="*/ 78486 w 171412"/>
              <a:gd name="connsiteY49" fmla="*/ 86309 h 170954"/>
              <a:gd name="connsiteX50" fmla="*/ 36512 w 171412"/>
              <a:gd name="connsiteY50" fmla="*/ 32397 h 170954"/>
              <a:gd name="connsiteX51" fmla="*/ 35192 w 171412"/>
              <a:gd name="connsiteY51" fmla="*/ 32397 h 170954"/>
              <a:gd name="connsiteX52" fmla="*/ 35192 w 171412"/>
              <a:gd name="connsiteY52" fmla="*/ 61239 h 17095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Lst>
            <a:rect l="l" t="t" r="r" b="b"/>
            <a:pathLst>
              <a:path w="171412" h="170954">
                <a:moveTo>
                  <a:pt x="35192" y="61239"/>
                </a:moveTo>
                <a:cubicBezTo>
                  <a:pt x="35192" y="101447"/>
                  <a:pt x="36982" y="134556"/>
                  <a:pt x="37439" y="141884"/>
                </a:cubicBezTo>
                <a:cubicBezTo>
                  <a:pt x="37884" y="153708"/>
                  <a:pt x="40589" y="159384"/>
                  <a:pt x="48704" y="159384"/>
                </a:cubicBezTo>
                <a:lnTo>
                  <a:pt x="54571" y="159384"/>
                </a:lnTo>
                <a:cubicBezTo>
                  <a:pt x="56388" y="159384"/>
                  <a:pt x="56388" y="160312"/>
                  <a:pt x="56388" y="161505"/>
                </a:cubicBezTo>
                <a:lnTo>
                  <a:pt x="56388" y="166941"/>
                </a:lnTo>
                <a:cubicBezTo>
                  <a:pt x="56388" y="168376"/>
                  <a:pt x="56388" y="168846"/>
                  <a:pt x="54571" y="168846"/>
                </a:cubicBezTo>
                <a:cubicBezTo>
                  <a:pt x="52324" y="168846"/>
                  <a:pt x="38786" y="168122"/>
                  <a:pt x="30213" y="168122"/>
                </a:cubicBezTo>
                <a:cubicBezTo>
                  <a:pt x="24346" y="168122"/>
                  <a:pt x="9017" y="168846"/>
                  <a:pt x="6769" y="168846"/>
                </a:cubicBezTo>
                <a:cubicBezTo>
                  <a:pt x="5842" y="168846"/>
                  <a:pt x="5397" y="168376"/>
                  <a:pt x="5397" y="166712"/>
                </a:cubicBezTo>
                <a:lnTo>
                  <a:pt x="5397" y="160794"/>
                </a:lnTo>
                <a:cubicBezTo>
                  <a:pt x="5397" y="160312"/>
                  <a:pt x="5842" y="159384"/>
                  <a:pt x="6769" y="159384"/>
                </a:cubicBezTo>
                <a:lnTo>
                  <a:pt x="14440" y="159384"/>
                </a:lnTo>
                <a:cubicBezTo>
                  <a:pt x="20294" y="159384"/>
                  <a:pt x="23444" y="154178"/>
                  <a:pt x="24574" y="139763"/>
                </a:cubicBezTo>
                <a:cubicBezTo>
                  <a:pt x="24815" y="135496"/>
                  <a:pt x="26149" y="102387"/>
                  <a:pt x="26149" y="64554"/>
                </a:cubicBezTo>
                <a:lnTo>
                  <a:pt x="26149" y="34518"/>
                </a:lnTo>
                <a:cubicBezTo>
                  <a:pt x="26149" y="20332"/>
                  <a:pt x="18478" y="9474"/>
                  <a:pt x="8559" y="9474"/>
                </a:cubicBezTo>
                <a:lnTo>
                  <a:pt x="1346" y="9474"/>
                </a:lnTo>
                <a:cubicBezTo>
                  <a:pt x="444" y="9220"/>
                  <a:pt x="0" y="8737"/>
                  <a:pt x="0" y="7810"/>
                </a:cubicBezTo>
                <a:lnTo>
                  <a:pt x="0" y="1409"/>
                </a:lnTo>
                <a:cubicBezTo>
                  <a:pt x="0" y="469"/>
                  <a:pt x="444" y="0"/>
                  <a:pt x="1346" y="0"/>
                </a:cubicBezTo>
                <a:cubicBezTo>
                  <a:pt x="2476" y="0"/>
                  <a:pt x="4279" y="241"/>
                  <a:pt x="8356" y="469"/>
                </a:cubicBezTo>
                <a:cubicBezTo>
                  <a:pt x="12408" y="711"/>
                  <a:pt x="18478" y="711"/>
                  <a:pt x="28422" y="711"/>
                </a:cubicBezTo>
                <a:cubicBezTo>
                  <a:pt x="32258" y="711"/>
                  <a:pt x="35636" y="469"/>
                  <a:pt x="38341" y="241"/>
                </a:cubicBezTo>
                <a:cubicBezTo>
                  <a:pt x="41275" y="241"/>
                  <a:pt x="43307" y="0"/>
                  <a:pt x="44640" y="0"/>
                </a:cubicBezTo>
                <a:cubicBezTo>
                  <a:pt x="47345" y="0"/>
                  <a:pt x="48704" y="711"/>
                  <a:pt x="50063" y="2133"/>
                </a:cubicBezTo>
                <a:cubicBezTo>
                  <a:pt x="52324" y="4483"/>
                  <a:pt x="96520" y="62649"/>
                  <a:pt x="101041" y="69278"/>
                </a:cubicBezTo>
                <a:cubicBezTo>
                  <a:pt x="104190" y="73075"/>
                  <a:pt x="139382" y="118935"/>
                  <a:pt x="142989" y="123672"/>
                </a:cubicBezTo>
                <a:lnTo>
                  <a:pt x="143891" y="123672"/>
                </a:lnTo>
                <a:lnTo>
                  <a:pt x="143891" y="99072"/>
                </a:lnTo>
                <a:cubicBezTo>
                  <a:pt x="143891" y="78282"/>
                  <a:pt x="143891" y="66446"/>
                  <a:pt x="143433" y="54622"/>
                </a:cubicBezTo>
                <a:cubicBezTo>
                  <a:pt x="142989" y="45631"/>
                  <a:pt x="142075" y="22466"/>
                  <a:pt x="140957" y="18453"/>
                </a:cubicBezTo>
                <a:cubicBezTo>
                  <a:pt x="139382" y="12776"/>
                  <a:pt x="134404" y="9474"/>
                  <a:pt x="129006" y="9474"/>
                </a:cubicBezTo>
                <a:lnTo>
                  <a:pt x="121780" y="9474"/>
                </a:lnTo>
                <a:cubicBezTo>
                  <a:pt x="120434" y="9474"/>
                  <a:pt x="120434" y="8521"/>
                  <a:pt x="120434" y="7327"/>
                </a:cubicBezTo>
                <a:lnTo>
                  <a:pt x="120434" y="1892"/>
                </a:lnTo>
                <a:cubicBezTo>
                  <a:pt x="120434" y="469"/>
                  <a:pt x="120434" y="0"/>
                  <a:pt x="122237" y="0"/>
                </a:cubicBezTo>
                <a:cubicBezTo>
                  <a:pt x="124929" y="0"/>
                  <a:pt x="132169" y="711"/>
                  <a:pt x="147497" y="711"/>
                </a:cubicBezTo>
                <a:cubicBezTo>
                  <a:pt x="161036" y="711"/>
                  <a:pt x="166446" y="0"/>
                  <a:pt x="169164" y="0"/>
                </a:cubicBezTo>
                <a:cubicBezTo>
                  <a:pt x="170942" y="0"/>
                  <a:pt x="171412" y="939"/>
                  <a:pt x="171412" y="1663"/>
                </a:cubicBezTo>
                <a:lnTo>
                  <a:pt x="171412" y="7111"/>
                </a:lnTo>
                <a:cubicBezTo>
                  <a:pt x="171412" y="8521"/>
                  <a:pt x="170942" y="9474"/>
                  <a:pt x="170053" y="9474"/>
                </a:cubicBezTo>
                <a:lnTo>
                  <a:pt x="163741" y="9474"/>
                </a:lnTo>
                <a:cubicBezTo>
                  <a:pt x="159232" y="9474"/>
                  <a:pt x="156984" y="13246"/>
                  <a:pt x="156286" y="21996"/>
                </a:cubicBezTo>
                <a:cubicBezTo>
                  <a:pt x="155156" y="38074"/>
                  <a:pt x="152920" y="77812"/>
                  <a:pt x="152920" y="101917"/>
                </a:cubicBezTo>
                <a:lnTo>
                  <a:pt x="152920" y="164337"/>
                </a:lnTo>
                <a:cubicBezTo>
                  <a:pt x="152920" y="167652"/>
                  <a:pt x="152920" y="170954"/>
                  <a:pt x="150203" y="170954"/>
                </a:cubicBezTo>
                <a:cubicBezTo>
                  <a:pt x="147066" y="170954"/>
                  <a:pt x="144360" y="169062"/>
                  <a:pt x="142532" y="167182"/>
                </a:cubicBezTo>
                <a:cubicBezTo>
                  <a:pt x="140741" y="164795"/>
                  <a:pt x="128562" y="150152"/>
                  <a:pt x="114567" y="132651"/>
                </a:cubicBezTo>
                <a:cubicBezTo>
                  <a:pt x="98780" y="112331"/>
                  <a:pt x="81191" y="90106"/>
                  <a:pt x="78486" y="86309"/>
                </a:cubicBezTo>
                <a:cubicBezTo>
                  <a:pt x="75323" y="82994"/>
                  <a:pt x="39230" y="35699"/>
                  <a:pt x="36512" y="32397"/>
                </a:cubicBezTo>
                <a:lnTo>
                  <a:pt x="35192" y="32397"/>
                </a:lnTo>
                <a:lnTo>
                  <a:pt x="35192" y="61239"/>
                </a:lnTo>
              </a:path>
            </a:pathLst>
          </a:custGeom>
          <a:solidFill>
            <a:srgbClr val="3D3D3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3"/>
          <p:cNvSpPr/>
          <p:nvPr/>
        </p:nvSpPr>
        <p:spPr>
          <a:xfrm>
            <a:off x="4814181" y="1318704"/>
            <a:ext cx="171412" cy="170954"/>
          </a:xfrm>
          <a:custGeom>
            <a:avLst/>
            <a:gdLst>
              <a:gd name="connsiteX0" fmla="*/ 35178 w 171412"/>
              <a:gd name="connsiteY0" fmla="*/ 61239 h 170954"/>
              <a:gd name="connsiteX1" fmla="*/ 37439 w 171412"/>
              <a:gd name="connsiteY1" fmla="*/ 141884 h 170954"/>
              <a:gd name="connsiteX2" fmla="*/ 48704 w 171412"/>
              <a:gd name="connsiteY2" fmla="*/ 159384 h 170954"/>
              <a:gd name="connsiteX3" fmla="*/ 54571 w 171412"/>
              <a:gd name="connsiteY3" fmla="*/ 159384 h 170954"/>
              <a:gd name="connsiteX4" fmla="*/ 56388 w 171412"/>
              <a:gd name="connsiteY4" fmla="*/ 161505 h 170954"/>
              <a:gd name="connsiteX5" fmla="*/ 56388 w 171412"/>
              <a:gd name="connsiteY5" fmla="*/ 166941 h 170954"/>
              <a:gd name="connsiteX6" fmla="*/ 54571 w 171412"/>
              <a:gd name="connsiteY6" fmla="*/ 168846 h 170954"/>
              <a:gd name="connsiteX7" fmla="*/ 30213 w 171412"/>
              <a:gd name="connsiteY7" fmla="*/ 168122 h 170954"/>
              <a:gd name="connsiteX8" fmla="*/ 6768 w 171412"/>
              <a:gd name="connsiteY8" fmla="*/ 168846 h 170954"/>
              <a:gd name="connsiteX9" fmla="*/ 5410 w 171412"/>
              <a:gd name="connsiteY9" fmla="*/ 166712 h 170954"/>
              <a:gd name="connsiteX10" fmla="*/ 5410 w 171412"/>
              <a:gd name="connsiteY10" fmla="*/ 160794 h 170954"/>
              <a:gd name="connsiteX11" fmla="*/ 6768 w 171412"/>
              <a:gd name="connsiteY11" fmla="*/ 159384 h 170954"/>
              <a:gd name="connsiteX12" fmla="*/ 14427 w 171412"/>
              <a:gd name="connsiteY12" fmla="*/ 159384 h 170954"/>
              <a:gd name="connsiteX13" fmla="*/ 24574 w 171412"/>
              <a:gd name="connsiteY13" fmla="*/ 139763 h 170954"/>
              <a:gd name="connsiteX14" fmla="*/ 26161 w 171412"/>
              <a:gd name="connsiteY14" fmla="*/ 64554 h 170954"/>
              <a:gd name="connsiteX15" fmla="*/ 26161 w 171412"/>
              <a:gd name="connsiteY15" fmla="*/ 34518 h 170954"/>
              <a:gd name="connsiteX16" fmla="*/ 8572 w 171412"/>
              <a:gd name="connsiteY16" fmla="*/ 9474 h 170954"/>
              <a:gd name="connsiteX17" fmla="*/ 1346 w 171412"/>
              <a:gd name="connsiteY17" fmla="*/ 9474 h 170954"/>
              <a:gd name="connsiteX18" fmla="*/ 0 w 171412"/>
              <a:gd name="connsiteY18" fmla="*/ 7810 h 170954"/>
              <a:gd name="connsiteX19" fmla="*/ 0 w 171412"/>
              <a:gd name="connsiteY19" fmla="*/ 1409 h 170954"/>
              <a:gd name="connsiteX20" fmla="*/ 1346 w 171412"/>
              <a:gd name="connsiteY20" fmla="*/ 0 h 170954"/>
              <a:gd name="connsiteX21" fmla="*/ 8343 w 171412"/>
              <a:gd name="connsiteY21" fmla="*/ 469 h 170954"/>
              <a:gd name="connsiteX22" fmla="*/ 28409 w 171412"/>
              <a:gd name="connsiteY22" fmla="*/ 711 h 170954"/>
              <a:gd name="connsiteX23" fmla="*/ 38341 w 171412"/>
              <a:gd name="connsiteY23" fmla="*/ 241 h 170954"/>
              <a:gd name="connsiteX24" fmla="*/ 44653 w 171412"/>
              <a:gd name="connsiteY24" fmla="*/ 0 h 170954"/>
              <a:gd name="connsiteX25" fmla="*/ 50076 w 171412"/>
              <a:gd name="connsiteY25" fmla="*/ 2133 h 170954"/>
              <a:gd name="connsiteX26" fmla="*/ 101053 w 171412"/>
              <a:gd name="connsiteY26" fmla="*/ 69278 h 170954"/>
              <a:gd name="connsiteX27" fmla="*/ 142989 w 171412"/>
              <a:gd name="connsiteY27" fmla="*/ 123672 h 170954"/>
              <a:gd name="connsiteX28" fmla="*/ 143890 w 171412"/>
              <a:gd name="connsiteY28" fmla="*/ 123672 h 170954"/>
              <a:gd name="connsiteX29" fmla="*/ 143890 w 171412"/>
              <a:gd name="connsiteY29" fmla="*/ 99072 h 170954"/>
              <a:gd name="connsiteX30" fmla="*/ 143433 w 171412"/>
              <a:gd name="connsiteY30" fmla="*/ 54622 h 170954"/>
              <a:gd name="connsiteX31" fmla="*/ 140957 w 171412"/>
              <a:gd name="connsiteY31" fmla="*/ 18453 h 170954"/>
              <a:gd name="connsiteX32" fmla="*/ 129006 w 171412"/>
              <a:gd name="connsiteY32" fmla="*/ 9474 h 170954"/>
              <a:gd name="connsiteX33" fmla="*/ 121792 w 171412"/>
              <a:gd name="connsiteY33" fmla="*/ 9474 h 170954"/>
              <a:gd name="connsiteX34" fmla="*/ 120434 w 171412"/>
              <a:gd name="connsiteY34" fmla="*/ 7327 h 170954"/>
              <a:gd name="connsiteX35" fmla="*/ 120434 w 171412"/>
              <a:gd name="connsiteY35" fmla="*/ 1892 h 170954"/>
              <a:gd name="connsiteX36" fmla="*/ 122237 w 171412"/>
              <a:gd name="connsiteY36" fmla="*/ 0 h 170954"/>
              <a:gd name="connsiteX37" fmla="*/ 147510 w 171412"/>
              <a:gd name="connsiteY37" fmla="*/ 711 h 170954"/>
              <a:gd name="connsiteX38" fmla="*/ 169151 w 171412"/>
              <a:gd name="connsiteY38" fmla="*/ 0 h 170954"/>
              <a:gd name="connsiteX39" fmla="*/ 171412 w 171412"/>
              <a:gd name="connsiteY39" fmla="*/ 1663 h 170954"/>
              <a:gd name="connsiteX40" fmla="*/ 171412 w 171412"/>
              <a:gd name="connsiteY40" fmla="*/ 7111 h 170954"/>
              <a:gd name="connsiteX41" fmla="*/ 170052 w 171412"/>
              <a:gd name="connsiteY41" fmla="*/ 9474 h 170954"/>
              <a:gd name="connsiteX42" fmla="*/ 163728 w 171412"/>
              <a:gd name="connsiteY42" fmla="*/ 9474 h 170954"/>
              <a:gd name="connsiteX43" fmla="*/ 156298 w 171412"/>
              <a:gd name="connsiteY43" fmla="*/ 21996 h 170954"/>
              <a:gd name="connsiteX44" fmla="*/ 152920 w 171412"/>
              <a:gd name="connsiteY44" fmla="*/ 101917 h 170954"/>
              <a:gd name="connsiteX45" fmla="*/ 152920 w 171412"/>
              <a:gd name="connsiteY45" fmla="*/ 164337 h 170954"/>
              <a:gd name="connsiteX46" fmla="*/ 150215 w 171412"/>
              <a:gd name="connsiteY46" fmla="*/ 170954 h 170954"/>
              <a:gd name="connsiteX47" fmla="*/ 142544 w 171412"/>
              <a:gd name="connsiteY47" fmla="*/ 167182 h 170954"/>
              <a:gd name="connsiteX48" fmla="*/ 114579 w 171412"/>
              <a:gd name="connsiteY48" fmla="*/ 132651 h 170954"/>
              <a:gd name="connsiteX49" fmla="*/ 78485 w 171412"/>
              <a:gd name="connsiteY49" fmla="*/ 86309 h 170954"/>
              <a:gd name="connsiteX50" fmla="*/ 36525 w 171412"/>
              <a:gd name="connsiteY50" fmla="*/ 32397 h 170954"/>
              <a:gd name="connsiteX51" fmla="*/ 35178 w 171412"/>
              <a:gd name="connsiteY51" fmla="*/ 32397 h 170954"/>
              <a:gd name="connsiteX52" fmla="*/ 35178 w 171412"/>
              <a:gd name="connsiteY52" fmla="*/ 61239 h 17095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 ang="21">
                <a:pos x="connsiteX21" y="connsiteY21"/>
              </a:cxn>
              <a:cxn ang="22">
                <a:pos x="connsiteX22" y="connsiteY22"/>
              </a:cxn>
              <a:cxn ang="23">
                <a:pos x="connsiteX23" y="connsiteY23"/>
              </a:cxn>
              <a:cxn ang="24">
                <a:pos x="connsiteX24" y="connsiteY24"/>
              </a:cxn>
              <a:cxn ang="25">
                <a:pos x="connsiteX25" y="connsiteY25"/>
              </a:cxn>
              <a:cxn ang="26">
                <a:pos x="connsiteX26" y="connsiteY26"/>
              </a:cxn>
              <a:cxn ang="27">
                <a:pos x="connsiteX27" y="connsiteY27"/>
              </a:cxn>
              <a:cxn ang="28">
                <a:pos x="connsiteX28" y="connsiteY28"/>
              </a:cxn>
              <a:cxn ang="29">
                <a:pos x="connsiteX29" y="connsiteY29"/>
              </a:cxn>
              <a:cxn ang="30">
                <a:pos x="connsiteX30" y="connsiteY30"/>
              </a:cxn>
              <a:cxn ang="31">
                <a:pos x="connsiteX31" y="connsiteY31"/>
              </a:cxn>
              <a:cxn ang="32">
                <a:pos x="connsiteX32" y="connsiteY32"/>
              </a:cxn>
              <a:cxn ang="33">
                <a:pos x="connsiteX33" y="connsiteY33"/>
              </a:cxn>
              <a:cxn ang="34">
                <a:pos x="connsiteX34" y="connsiteY34"/>
              </a:cxn>
              <a:cxn ang="35">
                <a:pos x="connsiteX35" y="connsiteY35"/>
              </a:cxn>
              <a:cxn ang="36">
                <a:pos x="connsiteX36" y="connsiteY36"/>
              </a:cxn>
              <a:cxn ang="37">
                <a:pos x="connsiteX37" y="connsiteY37"/>
              </a:cxn>
              <a:cxn ang="38">
                <a:pos x="connsiteX38" y="connsiteY38"/>
              </a:cxn>
              <a:cxn ang="39">
                <a:pos x="connsiteX39" y="connsiteY39"/>
              </a:cxn>
              <a:cxn ang="40">
                <a:pos x="connsiteX40" y="connsiteY40"/>
              </a:cxn>
              <a:cxn ang="41">
                <a:pos x="connsiteX41" y="connsiteY41"/>
              </a:cxn>
              <a:cxn ang="42">
                <a:pos x="connsiteX42" y="connsiteY42"/>
              </a:cxn>
              <a:cxn ang="43">
                <a:pos x="connsiteX43" y="connsiteY43"/>
              </a:cxn>
              <a:cxn ang="44">
                <a:pos x="connsiteX44" y="connsiteY44"/>
              </a:cxn>
              <a:cxn ang="45">
                <a:pos x="connsiteX45" y="connsiteY45"/>
              </a:cxn>
              <a:cxn ang="46">
                <a:pos x="connsiteX46" y="connsiteY46"/>
              </a:cxn>
              <a:cxn ang="47">
                <a:pos x="connsiteX47" y="connsiteY47"/>
              </a:cxn>
              <a:cxn ang="48">
                <a:pos x="connsiteX48" y="connsiteY48"/>
              </a:cxn>
              <a:cxn ang="49">
                <a:pos x="connsiteX49" y="connsiteY49"/>
              </a:cxn>
              <a:cxn ang="50">
                <a:pos x="connsiteX50" y="connsiteY50"/>
              </a:cxn>
              <a:cxn ang="51">
                <a:pos x="connsiteX51" y="connsiteY51"/>
              </a:cxn>
              <a:cxn ang="52">
                <a:pos x="connsiteX52" y="connsiteY52"/>
              </a:cxn>
            </a:cxnLst>
            <a:rect l="l" t="t" r="r" b="b"/>
            <a:pathLst>
              <a:path w="171412" h="170954">
                <a:moveTo>
                  <a:pt x="35178" y="61239"/>
                </a:moveTo>
                <a:cubicBezTo>
                  <a:pt x="35178" y="101447"/>
                  <a:pt x="36995" y="134556"/>
                  <a:pt x="37439" y="141884"/>
                </a:cubicBezTo>
                <a:cubicBezTo>
                  <a:pt x="37884" y="153708"/>
                  <a:pt x="40588" y="159384"/>
                  <a:pt x="48704" y="159384"/>
                </a:cubicBezTo>
                <a:lnTo>
                  <a:pt x="54571" y="159384"/>
                </a:lnTo>
                <a:cubicBezTo>
                  <a:pt x="56388" y="159384"/>
                  <a:pt x="56388" y="160312"/>
                  <a:pt x="56388" y="161505"/>
                </a:cubicBezTo>
                <a:lnTo>
                  <a:pt x="56388" y="166941"/>
                </a:lnTo>
                <a:cubicBezTo>
                  <a:pt x="56388" y="168376"/>
                  <a:pt x="56388" y="168846"/>
                  <a:pt x="54571" y="168846"/>
                </a:cubicBezTo>
                <a:cubicBezTo>
                  <a:pt x="52336" y="168846"/>
                  <a:pt x="38785" y="168122"/>
                  <a:pt x="30213" y="168122"/>
                </a:cubicBezTo>
                <a:cubicBezTo>
                  <a:pt x="24345" y="168122"/>
                  <a:pt x="9004" y="168846"/>
                  <a:pt x="6768" y="168846"/>
                </a:cubicBezTo>
                <a:cubicBezTo>
                  <a:pt x="5854" y="168846"/>
                  <a:pt x="5410" y="168376"/>
                  <a:pt x="5410" y="166712"/>
                </a:cubicBezTo>
                <a:lnTo>
                  <a:pt x="5410" y="160794"/>
                </a:lnTo>
                <a:cubicBezTo>
                  <a:pt x="5410" y="160312"/>
                  <a:pt x="5854" y="159384"/>
                  <a:pt x="6768" y="159384"/>
                </a:cubicBezTo>
                <a:lnTo>
                  <a:pt x="14427" y="159384"/>
                </a:lnTo>
                <a:cubicBezTo>
                  <a:pt x="20294" y="159384"/>
                  <a:pt x="23456" y="154178"/>
                  <a:pt x="24574" y="139763"/>
                </a:cubicBezTo>
                <a:cubicBezTo>
                  <a:pt x="24815" y="135496"/>
                  <a:pt x="26161" y="102387"/>
                  <a:pt x="26161" y="64554"/>
                </a:cubicBezTo>
                <a:lnTo>
                  <a:pt x="26161" y="34518"/>
                </a:lnTo>
                <a:cubicBezTo>
                  <a:pt x="26161" y="20332"/>
                  <a:pt x="18503" y="9474"/>
                  <a:pt x="8572" y="9474"/>
                </a:cubicBezTo>
                <a:lnTo>
                  <a:pt x="1346" y="9474"/>
                </a:lnTo>
                <a:cubicBezTo>
                  <a:pt x="456" y="9220"/>
                  <a:pt x="0" y="8737"/>
                  <a:pt x="0" y="7810"/>
                </a:cubicBezTo>
                <a:lnTo>
                  <a:pt x="0" y="1409"/>
                </a:lnTo>
                <a:cubicBezTo>
                  <a:pt x="0" y="469"/>
                  <a:pt x="456" y="0"/>
                  <a:pt x="1346" y="0"/>
                </a:cubicBezTo>
                <a:cubicBezTo>
                  <a:pt x="2488" y="0"/>
                  <a:pt x="4292" y="241"/>
                  <a:pt x="8343" y="469"/>
                </a:cubicBezTo>
                <a:cubicBezTo>
                  <a:pt x="12407" y="711"/>
                  <a:pt x="18503" y="711"/>
                  <a:pt x="28409" y="711"/>
                </a:cubicBezTo>
                <a:cubicBezTo>
                  <a:pt x="32258" y="711"/>
                  <a:pt x="35636" y="469"/>
                  <a:pt x="38341" y="241"/>
                </a:cubicBezTo>
                <a:cubicBezTo>
                  <a:pt x="41262" y="241"/>
                  <a:pt x="43307" y="0"/>
                  <a:pt x="44653" y="0"/>
                </a:cubicBezTo>
                <a:cubicBezTo>
                  <a:pt x="47370" y="0"/>
                  <a:pt x="48704" y="711"/>
                  <a:pt x="50076" y="2133"/>
                </a:cubicBezTo>
                <a:cubicBezTo>
                  <a:pt x="52336" y="4483"/>
                  <a:pt x="96532" y="62649"/>
                  <a:pt x="101053" y="69278"/>
                </a:cubicBezTo>
                <a:cubicBezTo>
                  <a:pt x="104203" y="73075"/>
                  <a:pt x="139382" y="118935"/>
                  <a:pt x="142989" y="123672"/>
                </a:cubicBezTo>
                <a:lnTo>
                  <a:pt x="143890" y="123672"/>
                </a:lnTo>
                <a:lnTo>
                  <a:pt x="143890" y="99072"/>
                </a:lnTo>
                <a:cubicBezTo>
                  <a:pt x="143890" y="78282"/>
                  <a:pt x="143890" y="66446"/>
                  <a:pt x="143433" y="54622"/>
                </a:cubicBezTo>
                <a:cubicBezTo>
                  <a:pt x="142989" y="45631"/>
                  <a:pt x="142087" y="22466"/>
                  <a:pt x="140957" y="18453"/>
                </a:cubicBezTo>
                <a:cubicBezTo>
                  <a:pt x="139382" y="12776"/>
                  <a:pt x="134416" y="9474"/>
                  <a:pt x="129006" y="9474"/>
                </a:cubicBezTo>
                <a:lnTo>
                  <a:pt x="121792" y="9474"/>
                </a:lnTo>
                <a:cubicBezTo>
                  <a:pt x="120434" y="9474"/>
                  <a:pt x="120434" y="8521"/>
                  <a:pt x="120434" y="7327"/>
                </a:cubicBezTo>
                <a:lnTo>
                  <a:pt x="120434" y="1892"/>
                </a:lnTo>
                <a:cubicBezTo>
                  <a:pt x="120434" y="469"/>
                  <a:pt x="120434" y="0"/>
                  <a:pt x="122237" y="0"/>
                </a:cubicBezTo>
                <a:cubicBezTo>
                  <a:pt x="124942" y="0"/>
                  <a:pt x="132181" y="711"/>
                  <a:pt x="147510" y="711"/>
                </a:cubicBezTo>
                <a:cubicBezTo>
                  <a:pt x="161035" y="711"/>
                  <a:pt x="166433" y="0"/>
                  <a:pt x="169151" y="0"/>
                </a:cubicBezTo>
                <a:cubicBezTo>
                  <a:pt x="170954" y="0"/>
                  <a:pt x="171412" y="939"/>
                  <a:pt x="171412" y="1663"/>
                </a:cubicBezTo>
                <a:lnTo>
                  <a:pt x="171412" y="7111"/>
                </a:lnTo>
                <a:cubicBezTo>
                  <a:pt x="171412" y="8521"/>
                  <a:pt x="170954" y="9474"/>
                  <a:pt x="170052" y="9474"/>
                </a:cubicBezTo>
                <a:lnTo>
                  <a:pt x="163728" y="9474"/>
                </a:lnTo>
                <a:cubicBezTo>
                  <a:pt x="159232" y="9474"/>
                  <a:pt x="156984" y="13246"/>
                  <a:pt x="156298" y="21996"/>
                </a:cubicBezTo>
                <a:cubicBezTo>
                  <a:pt x="155168" y="38074"/>
                  <a:pt x="152920" y="77812"/>
                  <a:pt x="152920" y="101917"/>
                </a:cubicBezTo>
                <a:lnTo>
                  <a:pt x="152920" y="164337"/>
                </a:lnTo>
                <a:cubicBezTo>
                  <a:pt x="152920" y="167652"/>
                  <a:pt x="152920" y="170954"/>
                  <a:pt x="150215" y="170954"/>
                </a:cubicBezTo>
                <a:cubicBezTo>
                  <a:pt x="147053" y="170954"/>
                  <a:pt x="144348" y="169062"/>
                  <a:pt x="142544" y="167182"/>
                </a:cubicBezTo>
                <a:cubicBezTo>
                  <a:pt x="140741" y="164795"/>
                  <a:pt x="128561" y="150152"/>
                  <a:pt x="114579" y="132651"/>
                </a:cubicBezTo>
                <a:cubicBezTo>
                  <a:pt x="98780" y="112331"/>
                  <a:pt x="81191" y="90106"/>
                  <a:pt x="78485" y="86309"/>
                </a:cubicBezTo>
                <a:cubicBezTo>
                  <a:pt x="75323" y="82994"/>
                  <a:pt x="39242" y="35699"/>
                  <a:pt x="36525" y="32397"/>
                </a:cubicBezTo>
                <a:lnTo>
                  <a:pt x="35178" y="32397"/>
                </a:lnTo>
                <a:lnTo>
                  <a:pt x="35178" y="61239"/>
                </a:lnTo>
              </a:path>
            </a:pathLst>
          </a:custGeom>
          <a:solidFill>
            <a:srgbClr val="3D3D3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3733643" y="2087916"/>
            <a:ext cx="232524" cy="161899"/>
          </a:xfrm>
          <a:custGeom>
            <a:avLst/>
            <a:gdLst>
              <a:gd name="connsiteX0" fmla="*/ 201421 w 232524"/>
              <a:gd name="connsiteY0" fmla="*/ 66776 h 161899"/>
              <a:gd name="connsiteX1" fmla="*/ 217690 w 232524"/>
              <a:gd name="connsiteY1" fmla="*/ 35369 h 161899"/>
              <a:gd name="connsiteX2" fmla="*/ 232524 w 232524"/>
              <a:gd name="connsiteY2" fmla="*/ 2959 h 161899"/>
              <a:gd name="connsiteX3" fmla="*/ 195236 w 232524"/>
              <a:gd name="connsiteY3" fmla="*/ 1460 h 161899"/>
              <a:gd name="connsiteX4" fmla="*/ 157962 w 232524"/>
              <a:gd name="connsiteY4" fmla="*/ 0 h 161899"/>
              <a:gd name="connsiteX5" fmla="*/ 172453 w 232524"/>
              <a:gd name="connsiteY5" fmla="*/ 18834 h 161899"/>
              <a:gd name="connsiteX6" fmla="*/ 1663 w 232524"/>
              <a:gd name="connsiteY6" fmla="*/ 120078 h 161899"/>
              <a:gd name="connsiteX7" fmla="*/ 0 w 232524"/>
              <a:gd name="connsiteY7" fmla="*/ 161899 h 161899"/>
              <a:gd name="connsiteX8" fmla="*/ 185584 w 232524"/>
              <a:gd name="connsiteY8" fmla="*/ 46202 h 161899"/>
              <a:gd name="connsiteX9" fmla="*/ 201421 w 232524"/>
              <a:gd name="connsiteY9" fmla="*/ 66776 h 16189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Lst>
            <a:rect l="l" t="t" r="r" b="b"/>
            <a:pathLst>
              <a:path w="232524" h="161899">
                <a:moveTo>
                  <a:pt x="201421" y="66776"/>
                </a:moveTo>
                <a:lnTo>
                  <a:pt x="217690" y="35369"/>
                </a:lnTo>
                <a:lnTo>
                  <a:pt x="232524" y="2959"/>
                </a:lnTo>
                <a:lnTo>
                  <a:pt x="195236" y="1460"/>
                </a:lnTo>
                <a:lnTo>
                  <a:pt x="157962" y="0"/>
                </a:lnTo>
                <a:lnTo>
                  <a:pt x="172453" y="18834"/>
                </a:lnTo>
                <a:lnTo>
                  <a:pt x="1663" y="120078"/>
                </a:lnTo>
                <a:lnTo>
                  <a:pt x="0" y="161899"/>
                </a:lnTo>
                <a:lnTo>
                  <a:pt x="185584" y="46202"/>
                </a:lnTo>
                <a:lnTo>
                  <a:pt x="201421" y="66776"/>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3901641" y="2184356"/>
            <a:ext cx="61900" cy="220472"/>
          </a:xfrm>
          <a:custGeom>
            <a:avLst/>
            <a:gdLst>
              <a:gd name="connsiteX0" fmla="*/ 61900 w 61900"/>
              <a:gd name="connsiteY0" fmla="*/ 200177 h 220472"/>
              <a:gd name="connsiteX1" fmla="*/ 41605 w 61900"/>
              <a:gd name="connsiteY1" fmla="*/ 220471 h 220472"/>
              <a:gd name="connsiteX2" fmla="*/ 20269 w 61900"/>
              <a:gd name="connsiteY2" fmla="*/ 220471 h 220472"/>
              <a:gd name="connsiteX3" fmla="*/ 0 w 61900"/>
              <a:gd name="connsiteY3" fmla="*/ 200177 h 220472"/>
              <a:gd name="connsiteX4" fmla="*/ 0 w 61900"/>
              <a:gd name="connsiteY4" fmla="*/ 20294 h 220472"/>
              <a:gd name="connsiteX5" fmla="*/ 20269 w 61900"/>
              <a:gd name="connsiteY5" fmla="*/ 0 h 220472"/>
              <a:gd name="connsiteX6" fmla="*/ 41605 w 61900"/>
              <a:gd name="connsiteY6" fmla="*/ 0 h 220472"/>
              <a:gd name="connsiteX7" fmla="*/ 61900 w 61900"/>
              <a:gd name="connsiteY7" fmla="*/ 20294 h 220472"/>
              <a:gd name="connsiteX8" fmla="*/ 61900 w 61900"/>
              <a:gd name="connsiteY8" fmla="*/ 200177 h 22047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61900" h="220472">
                <a:moveTo>
                  <a:pt x="61900" y="200177"/>
                </a:moveTo>
                <a:cubicBezTo>
                  <a:pt x="61900" y="211391"/>
                  <a:pt x="52819" y="220471"/>
                  <a:pt x="41605" y="220471"/>
                </a:cubicBezTo>
                <a:lnTo>
                  <a:pt x="20269" y="220471"/>
                </a:lnTo>
                <a:cubicBezTo>
                  <a:pt x="9068" y="220471"/>
                  <a:pt x="0" y="211391"/>
                  <a:pt x="0" y="200177"/>
                </a:cubicBezTo>
                <a:lnTo>
                  <a:pt x="0" y="20294"/>
                </a:lnTo>
                <a:cubicBezTo>
                  <a:pt x="0" y="9080"/>
                  <a:pt x="9068" y="0"/>
                  <a:pt x="20269" y="0"/>
                </a:cubicBezTo>
                <a:lnTo>
                  <a:pt x="41605" y="0"/>
                </a:lnTo>
                <a:cubicBezTo>
                  <a:pt x="52819" y="0"/>
                  <a:pt x="61900" y="9080"/>
                  <a:pt x="61900" y="20294"/>
                </a:cubicBezTo>
                <a:lnTo>
                  <a:pt x="61900" y="200177"/>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3819098" y="2230292"/>
            <a:ext cx="61899" cy="174536"/>
          </a:xfrm>
          <a:custGeom>
            <a:avLst/>
            <a:gdLst>
              <a:gd name="connsiteX0" fmla="*/ 61899 w 61899"/>
              <a:gd name="connsiteY0" fmla="*/ 154241 h 174536"/>
              <a:gd name="connsiteX1" fmla="*/ 41617 w 61899"/>
              <a:gd name="connsiteY1" fmla="*/ 174536 h 174536"/>
              <a:gd name="connsiteX2" fmla="*/ 20294 w 61899"/>
              <a:gd name="connsiteY2" fmla="*/ 174536 h 174536"/>
              <a:gd name="connsiteX3" fmla="*/ 0 w 61899"/>
              <a:gd name="connsiteY3" fmla="*/ 154241 h 174536"/>
              <a:gd name="connsiteX4" fmla="*/ 0 w 61899"/>
              <a:gd name="connsiteY4" fmla="*/ 20320 h 174536"/>
              <a:gd name="connsiteX5" fmla="*/ 20294 w 61899"/>
              <a:gd name="connsiteY5" fmla="*/ 0 h 174536"/>
              <a:gd name="connsiteX6" fmla="*/ 41617 w 61899"/>
              <a:gd name="connsiteY6" fmla="*/ 0 h 174536"/>
              <a:gd name="connsiteX7" fmla="*/ 61899 w 61899"/>
              <a:gd name="connsiteY7" fmla="*/ 20320 h 174536"/>
              <a:gd name="connsiteX8" fmla="*/ 61899 w 61899"/>
              <a:gd name="connsiteY8" fmla="*/ 154241 h 17453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61899" h="174536">
                <a:moveTo>
                  <a:pt x="61899" y="154241"/>
                </a:moveTo>
                <a:cubicBezTo>
                  <a:pt x="61899" y="165455"/>
                  <a:pt x="52832" y="174536"/>
                  <a:pt x="41617" y="174536"/>
                </a:cubicBezTo>
                <a:lnTo>
                  <a:pt x="20294" y="174536"/>
                </a:lnTo>
                <a:cubicBezTo>
                  <a:pt x="9080" y="174536"/>
                  <a:pt x="0" y="165455"/>
                  <a:pt x="0" y="154241"/>
                </a:cubicBezTo>
                <a:lnTo>
                  <a:pt x="0" y="20320"/>
                </a:lnTo>
                <a:cubicBezTo>
                  <a:pt x="0" y="9118"/>
                  <a:pt x="9080" y="0"/>
                  <a:pt x="20294" y="0"/>
                </a:cubicBezTo>
                <a:lnTo>
                  <a:pt x="41617" y="0"/>
                </a:lnTo>
                <a:cubicBezTo>
                  <a:pt x="52832" y="0"/>
                  <a:pt x="61899" y="9118"/>
                  <a:pt x="61899" y="20320"/>
                </a:cubicBezTo>
                <a:lnTo>
                  <a:pt x="61899" y="15424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3736173" y="2274109"/>
            <a:ext cx="66281" cy="135775"/>
          </a:xfrm>
          <a:custGeom>
            <a:avLst/>
            <a:gdLst>
              <a:gd name="connsiteX0" fmla="*/ 42951 w 66281"/>
              <a:gd name="connsiteY0" fmla="*/ 135775 h 135775"/>
              <a:gd name="connsiteX1" fmla="*/ 23317 w 66281"/>
              <a:gd name="connsiteY1" fmla="*/ 135775 h 135775"/>
              <a:gd name="connsiteX2" fmla="*/ 0 w 66281"/>
              <a:gd name="connsiteY2" fmla="*/ 110426 h 135775"/>
              <a:gd name="connsiteX3" fmla="*/ 0 w 66281"/>
              <a:gd name="connsiteY3" fmla="*/ 25374 h 135775"/>
              <a:gd name="connsiteX4" fmla="*/ 23317 w 66281"/>
              <a:gd name="connsiteY4" fmla="*/ 0 h 135775"/>
              <a:gd name="connsiteX5" fmla="*/ 42951 w 66281"/>
              <a:gd name="connsiteY5" fmla="*/ 0 h 135775"/>
              <a:gd name="connsiteX6" fmla="*/ 66281 w 66281"/>
              <a:gd name="connsiteY6" fmla="*/ 25374 h 135775"/>
              <a:gd name="connsiteX7" fmla="*/ 66281 w 66281"/>
              <a:gd name="connsiteY7" fmla="*/ 110426 h 135775"/>
              <a:gd name="connsiteX8" fmla="*/ 42951 w 66281"/>
              <a:gd name="connsiteY8" fmla="*/ 135775 h 135775"/>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66281" h="135775">
                <a:moveTo>
                  <a:pt x="42951" y="135775"/>
                </a:moveTo>
                <a:lnTo>
                  <a:pt x="23317" y="135775"/>
                </a:lnTo>
                <a:cubicBezTo>
                  <a:pt x="10464" y="135775"/>
                  <a:pt x="0" y="124396"/>
                  <a:pt x="0" y="110426"/>
                </a:cubicBezTo>
                <a:lnTo>
                  <a:pt x="0" y="25374"/>
                </a:lnTo>
                <a:cubicBezTo>
                  <a:pt x="0" y="11391"/>
                  <a:pt x="10464" y="0"/>
                  <a:pt x="23317" y="0"/>
                </a:cubicBezTo>
                <a:lnTo>
                  <a:pt x="42951" y="0"/>
                </a:lnTo>
                <a:cubicBezTo>
                  <a:pt x="55816" y="0"/>
                  <a:pt x="66281" y="11391"/>
                  <a:pt x="66281" y="25374"/>
                </a:cubicBezTo>
                <a:lnTo>
                  <a:pt x="66281" y="110426"/>
                </a:lnTo>
                <a:cubicBezTo>
                  <a:pt x="66281" y="124396"/>
                  <a:pt x="55816" y="135775"/>
                  <a:pt x="42951" y="135775"/>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
          <p:cNvSpPr/>
          <p:nvPr/>
        </p:nvSpPr>
        <p:spPr>
          <a:xfrm>
            <a:off x="3867342" y="1757644"/>
            <a:ext cx="911225" cy="19050"/>
          </a:xfrm>
          <a:custGeom>
            <a:avLst/>
            <a:gdLst>
              <a:gd name="connsiteX0" fmla="*/ 904875 w 911225"/>
              <a:gd name="connsiteY0" fmla="*/ 6350 h 19050"/>
              <a:gd name="connsiteX1" fmla="*/ 6350 w 911225"/>
              <a:gd name="connsiteY1" fmla="*/ 6350 h 19050"/>
            </a:gdLst>
            <a:ahLst/>
            <a:cxnLst>
              <a:cxn ang="0">
                <a:pos x="connsiteX0" y="connsiteY0"/>
              </a:cxn>
              <a:cxn ang="1">
                <a:pos x="connsiteX1" y="connsiteY1"/>
              </a:cxn>
            </a:cxnLst>
            <a:rect l="l" t="t" r="r" b="b"/>
            <a:pathLst>
              <a:path w="911225" h="19050">
                <a:moveTo>
                  <a:pt x="904875" y="6350"/>
                </a:moveTo>
                <a:lnTo>
                  <a:pt x="6350" y="6350"/>
                </a:lnTo>
              </a:path>
            </a:pathLst>
          </a:custGeom>
          <a:ln w="12700">
            <a:solidFill>
              <a:srgbClr val="72738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Freeform 3"/>
          <p:cNvSpPr/>
          <p:nvPr/>
        </p:nvSpPr>
        <p:spPr>
          <a:xfrm>
            <a:off x="3866436" y="1757644"/>
            <a:ext cx="19050" cy="131584"/>
          </a:xfrm>
          <a:custGeom>
            <a:avLst/>
            <a:gdLst>
              <a:gd name="connsiteX0" fmla="*/ 6350 w 19050"/>
              <a:gd name="connsiteY0" fmla="*/ 6350 h 131584"/>
              <a:gd name="connsiteX1" fmla="*/ 6350 w 19050"/>
              <a:gd name="connsiteY1" fmla="*/ 125234 h 131584"/>
            </a:gdLst>
            <a:ahLst/>
            <a:cxnLst>
              <a:cxn ang="0">
                <a:pos x="connsiteX0" y="connsiteY0"/>
              </a:cxn>
              <a:cxn ang="1">
                <a:pos x="connsiteX1" y="connsiteY1"/>
              </a:cxn>
            </a:cxnLst>
            <a:rect l="l" t="t" r="r" b="b"/>
            <a:pathLst>
              <a:path w="19050" h="131584">
                <a:moveTo>
                  <a:pt x="6350" y="6350"/>
                </a:moveTo>
                <a:lnTo>
                  <a:pt x="6350" y="125234"/>
                </a:lnTo>
              </a:path>
            </a:pathLst>
          </a:custGeom>
          <a:ln w="12700">
            <a:solidFill>
              <a:srgbClr val="72738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5" name="Freeform 3"/>
          <p:cNvSpPr/>
          <p:nvPr/>
        </p:nvSpPr>
        <p:spPr>
          <a:xfrm>
            <a:off x="3856075" y="1865340"/>
            <a:ext cx="33426" cy="33413"/>
          </a:xfrm>
          <a:custGeom>
            <a:avLst/>
            <a:gdLst>
              <a:gd name="connsiteX0" fmla="*/ 0 w 33426"/>
              <a:gd name="connsiteY0" fmla="*/ 16700 h 33413"/>
              <a:gd name="connsiteX1" fmla="*/ 16713 w 33426"/>
              <a:gd name="connsiteY1" fmla="*/ 33413 h 33413"/>
              <a:gd name="connsiteX2" fmla="*/ 33426 w 33426"/>
              <a:gd name="connsiteY2" fmla="*/ 16700 h 33413"/>
              <a:gd name="connsiteX3" fmla="*/ 16713 w 33426"/>
              <a:gd name="connsiteY3" fmla="*/ 0 h 33413"/>
              <a:gd name="connsiteX4" fmla="*/ 0 w 33426"/>
              <a:gd name="connsiteY4" fmla="*/ 16700 h 3341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426" h="33413">
                <a:moveTo>
                  <a:pt x="0" y="16700"/>
                </a:moveTo>
                <a:cubicBezTo>
                  <a:pt x="0" y="25933"/>
                  <a:pt x="7480" y="33413"/>
                  <a:pt x="16713" y="33413"/>
                </a:cubicBezTo>
                <a:cubicBezTo>
                  <a:pt x="25933" y="33413"/>
                  <a:pt x="33426" y="25933"/>
                  <a:pt x="33426" y="16700"/>
                </a:cubicBezTo>
                <a:cubicBezTo>
                  <a:pt x="33426" y="7467"/>
                  <a:pt x="25933" y="0"/>
                  <a:pt x="16713" y="0"/>
                </a:cubicBezTo>
                <a:cubicBezTo>
                  <a:pt x="7480" y="0"/>
                  <a:pt x="0" y="7467"/>
                  <a:pt x="0" y="16700"/>
                </a:cubicBezTo>
              </a:path>
            </a:pathLst>
          </a:custGeom>
          <a:solidFill>
            <a:srgbClr val="72738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Freeform 3"/>
          <p:cNvSpPr/>
          <p:nvPr/>
        </p:nvSpPr>
        <p:spPr>
          <a:xfrm>
            <a:off x="4765867" y="1757644"/>
            <a:ext cx="19050" cy="131584"/>
          </a:xfrm>
          <a:custGeom>
            <a:avLst/>
            <a:gdLst>
              <a:gd name="connsiteX0" fmla="*/ 6350 w 19050"/>
              <a:gd name="connsiteY0" fmla="*/ 6350 h 131584"/>
              <a:gd name="connsiteX1" fmla="*/ 6350 w 19050"/>
              <a:gd name="connsiteY1" fmla="*/ 125234 h 131584"/>
            </a:gdLst>
            <a:ahLst/>
            <a:cxnLst>
              <a:cxn ang="0">
                <a:pos x="connsiteX0" y="connsiteY0"/>
              </a:cxn>
              <a:cxn ang="1">
                <a:pos x="connsiteX1" y="connsiteY1"/>
              </a:cxn>
            </a:cxnLst>
            <a:rect l="l" t="t" r="r" b="b"/>
            <a:pathLst>
              <a:path w="19050" h="131584">
                <a:moveTo>
                  <a:pt x="6350" y="6350"/>
                </a:moveTo>
                <a:lnTo>
                  <a:pt x="6350" y="125234"/>
                </a:lnTo>
              </a:path>
            </a:pathLst>
          </a:custGeom>
          <a:ln w="12700">
            <a:solidFill>
              <a:srgbClr val="727388">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8" name="Freeform 3"/>
          <p:cNvSpPr/>
          <p:nvPr/>
        </p:nvSpPr>
        <p:spPr>
          <a:xfrm>
            <a:off x="4755499" y="1865340"/>
            <a:ext cx="33439" cy="33413"/>
          </a:xfrm>
          <a:custGeom>
            <a:avLst/>
            <a:gdLst>
              <a:gd name="connsiteX0" fmla="*/ 0 w 33439"/>
              <a:gd name="connsiteY0" fmla="*/ 16700 h 33413"/>
              <a:gd name="connsiteX1" fmla="*/ 16713 w 33439"/>
              <a:gd name="connsiteY1" fmla="*/ 33413 h 33413"/>
              <a:gd name="connsiteX2" fmla="*/ 33439 w 33439"/>
              <a:gd name="connsiteY2" fmla="*/ 16700 h 33413"/>
              <a:gd name="connsiteX3" fmla="*/ 16713 w 33439"/>
              <a:gd name="connsiteY3" fmla="*/ 0 h 33413"/>
              <a:gd name="connsiteX4" fmla="*/ 0 w 33439"/>
              <a:gd name="connsiteY4" fmla="*/ 16700 h 3341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3439" h="33413">
                <a:moveTo>
                  <a:pt x="0" y="16700"/>
                </a:moveTo>
                <a:cubicBezTo>
                  <a:pt x="0" y="25933"/>
                  <a:pt x="7492" y="33413"/>
                  <a:pt x="16713" y="33413"/>
                </a:cubicBezTo>
                <a:cubicBezTo>
                  <a:pt x="25946" y="33413"/>
                  <a:pt x="33439" y="25933"/>
                  <a:pt x="33439" y="16700"/>
                </a:cubicBezTo>
                <a:cubicBezTo>
                  <a:pt x="33439" y="7467"/>
                  <a:pt x="25946" y="0"/>
                  <a:pt x="16713" y="0"/>
                </a:cubicBezTo>
                <a:cubicBezTo>
                  <a:pt x="7492" y="0"/>
                  <a:pt x="0" y="7467"/>
                  <a:pt x="0" y="16700"/>
                </a:cubicBezTo>
              </a:path>
            </a:pathLst>
          </a:custGeom>
          <a:solidFill>
            <a:srgbClr val="72738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3" name="Picture 3"/>
          <p:cNvPicPr>
            <a:picLocks noChangeAspect="1" noChangeArrowheads="1"/>
          </p:cNvPicPr>
          <p:nvPr/>
        </p:nvPicPr>
        <p:blipFill>
          <a:blip r:embed="rId3"/>
          <a:srcRect/>
          <a:stretch>
            <a:fillRect/>
          </a:stretch>
        </p:blipFill>
        <p:spPr bwMode="auto">
          <a:xfrm>
            <a:off x="3838718" y="1308613"/>
            <a:ext cx="546100" cy="190500"/>
          </a:xfrm>
          <a:prstGeom prst="rect">
            <a:avLst/>
          </a:prstGeom>
          <a:noFill/>
        </p:spPr>
      </p:pic>
      <p:sp>
        <p:nvSpPr>
          <p:cNvPr id="2" name="TextBox 1"/>
          <p:cNvSpPr txBox="1"/>
          <p:nvPr/>
        </p:nvSpPr>
        <p:spPr>
          <a:xfrm>
            <a:off x="7322532" y="381000"/>
            <a:ext cx="1569056" cy="234680"/>
          </a:xfrm>
          <a:prstGeom prst="rect">
            <a:avLst/>
          </a:prstGeom>
          <a:noFill/>
        </p:spPr>
        <p:txBody>
          <a:bodyPr wrap="square" lIns="0" tIns="0" rIns="0" rtlCol="0">
            <a:spAutoFit/>
          </a:bodyPr>
          <a:lstStyle/>
          <a:p>
            <a:pPr algn="r">
              <a:lnSpc>
                <a:spcPts val="1500"/>
              </a:lnSpc>
              <a:tabLst/>
            </a:pPr>
            <a:r>
              <a:rPr lang="en-US" altLang="zh-CN" sz="1100" b="1" dirty="0" smtClean="0">
                <a:solidFill>
                  <a:srgbClr val="FFFFFF"/>
                </a:solidFill>
                <a:latin typeface="Roboto Condensed"/>
                <a:cs typeface="Roboto Condensed"/>
              </a:rPr>
              <a:t>INVESTMENT</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PHILOSOPHY</a:t>
            </a:r>
          </a:p>
        </p:txBody>
      </p:sp>
      <p:sp>
        <p:nvSpPr>
          <p:cNvPr id="1036" name="TextBox 1"/>
          <p:cNvSpPr txBox="1"/>
          <p:nvPr/>
        </p:nvSpPr>
        <p:spPr>
          <a:xfrm>
            <a:off x="3965718" y="1511813"/>
            <a:ext cx="685800" cy="127000"/>
          </a:xfrm>
          <a:prstGeom prst="rect">
            <a:avLst/>
          </a:prstGeom>
          <a:noFill/>
        </p:spPr>
        <p:txBody>
          <a:bodyPr wrap="none" lIns="0" tIns="0" rIns="0" rtlCol="0">
            <a:spAutoFit/>
          </a:bodyPr>
          <a:lstStyle/>
          <a:p>
            <a:pPr>
              <a:lnSpc>
                <a:spcPts val="1000"/>
              </a:lnSpc>
              <a:tabLst/>
            </a:pPr>
            <a:r>
              <a:rPr lang="en-US" altLang="zh-CN" sz="779" dirty="0" smtClean="0">
                <a:solidFill>
                  <a:srgbClr val="3D3D3F"/>
                </a:solidFill>
                <a:latin typeface="Adobe Caslon Pro" pitchFamily="18" charset="0"/>
                <a:cs typeface="Adobe Caslon Pro" pitchFamily="18" charset="0"/>
              </a:rPr>
              <a:t>asset</a:t>
            </a:r>
            <a:r>
              <a:rPr lang="en-US" altLang="zh-CN" sz="779" dirty="0" smtClean="0">
                <a:latin typeface="Times New Roman" pitchFamily="18" charset="0"/>
                <a:cs typeface="Times New Roman" pitchFamily="18" charset="0"/>
              </a:rPr>
              <a:t> </a:t>
            </a:r>
            <a:r>
              <a:rPr lang="en-US" altLang="zh-CN" sz="779" dirty="0" smtClean="0">
                <a:solidFill>
                  <a:srgbClr val="3D3D3F"/>
                </a:solidFill>
                <a:latin typeface="Adobe Caslon Pro" pitchFamily="18" charset="0"/>
                <a:cs typeface="Adobe Caslon Pro" pitchFamily="18" charset="0"/>
              </a:rPr>
              <a:t>management</a:t>
            </a:r>
          </a:p>
        </p:txBody>
      </p:sp>
      <p:sp>
        <p:nvSpPr>
          <p:cNvPr id="1037" name="TextBox 1"/>
          <p:cNvSpPr txBox="1"/>
          <p:nvPr/>
        </p:nvSpPr>
        <p:spPr>
          <a:xfrm>
            <a:off x="4472451" y="2714446"/>
            <a:ext cx="2131092" cy="1895391"/>
          </a:xfrm>
          <a:prstGeom prst="rect">
            <a:avLst/>
          </a:prstGeom>
          <a:noFill/>
        </p:spPr>
        <p:txBody>
          <a:bodyPr wrap="none" lIns="0" tIns="0" rIns="0" rtlCol="0">
            <a:spAutoFit/>
          </a:bodyPr>
          <a:lstStyle/>
          <a:p>
            <a:pPr>
              <a:lnSpc>
                <a:spcPts val="1400"/>
              </a:lnSpc>
              <a:tabLst>
                <a:tab pos="25400" algn="l"/>
                <a:tab pos="736600" algn="l"/>
              </a:tabLst>
            </a:pPr>
            <a:r>
              <a:rPr lang="en-US" altLang="zh-CN" sz="800" dirty="0" smtClean="0">
                <a:solidFill>
                  <a:srgbClr val="2F5690"/>
                </a:solidFill>
                <a:latin typeface="Roboto Condensed"/>
                <a:cs typeface="Roboto Condensed"/>
              </a:rPr>
              <a:t>We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follow</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disciplined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investment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process,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designed</a:t>
            </a:r>
          </a:p>
          <a:p>
            <a:pPr>
              <a:lnSpc>
                <a:spcPts val="1000"/>
              </a:lnSpc>
              <a:tabLst>
                <a:tab pos="25400" algn="l"/>
                <a:tab pos="736600" algn="l"/>
              </a:tabLst>
            </a:pPr>
            <a:r>
              <a:rPr lang="en-US" altLang="zh-CN" sz="800" dirty="0" smtClean="0">
                <a:solidFill>
                  <a:srgbClr val="2F5690"/>
                </a:solidFill>
                <a:latin typeface="Roboto Condensed"/>
                <a:cs typeface="Roboto Condensed"/>
              </a:rPr>
              <a:t>to</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extract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the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best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collective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skills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with</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individual</a:t>
            </a:r>
          </a:p>
          <a:p>
            <a:pPr>
              <a:lnSpc>
                <a:spcPts val="1000"/>
              </a:lnSpc>
              <a:tabLst>
                <a:tab pos="25400" algn="l"/>
                <a:tab pos="736600" algn="l"/>
              </a:tabLst>
            </a:pPr>
            <a:r>
              <a:rPr lang="en-US" altLang="zh-CN" sz="800" dirty="0" smtClean="0">
                <a:solidFill>
                  <a:srgbClr val="2F5690"/>
                </a:solidFill>
                <a:latin typeface="Roboto Condensed"/>
                <a:cs typeface="Roboto Condensed"/>
              </a:rPr>
              <a:t>edge</a:t>
            </a:r>
          </a:p>
          <a:p>
            <a:pPr>
              <a:lnSpc>
                <a:spcPts val="2100"/>
              </a:lnSpc>
              <a:tabLst>
                <a:tab pos="25400" algn="l"/>
                <a:tab pos="736600" algn="l"/>
              </a:tabLst>
            </a:pPr>
            <a:r>
              <a:rPr lang="en-US" altLang="zh-CN" sz="800" dirty="0" smtClean="0">
                <a:solidFill>
                  <a:srgbClr val="2F5690"/>
                </a:solidFill>
                <a:latin typeface="Roboto Condensed"/>
                <a:cs typeface="Roboto Condensed"/>
              </a:rPr>
              <a:t>We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deploy</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three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pillar</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portfolio</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concept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to</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optimize</a:t>
            </a:r>
          </a:p>
          <a:p>
            <a:pPr>
              <a:lnSpc>
                <a:spcPts val="1000"/>
              </a:lnSpc>
              <a:tabLst>
                <a:tab pos="25400" algn="l"/>
                <a:tab pos="736600" algn="l"/>
              </a:tabLst>
            </a:pPr>
            <a:r>
              <a:rPr lang="en-US" altLang="zh-CN" sz="800" dirty="0" smtClean="0">
                <a:solidFill>
                  <a:srgbClr val="2F5690"/>
                </a:solidFill>
                <a:latin typeface="Roboto Condensed"/>
                <a:cs typeface="Roboto Condensed"/>
              </a:rPr>
              <a:t>risk/return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proﬁle</a:t>
            </a:r>
          </a:p>
          <a:p>
            <a:pPr>
              <a:lnSpc>
                <a:spcPts val="2100"/>
              </a:lnSpc>
              <a:tabLst>
                <a:tab pos="25400" algn="l"/>
                <a:tab pos="736600" algn="l"/>
              </a:tabLst>
            </a:pPr>
            <a:r>
              <a:rPr lang="en-US" altLang="zh-CN" sz="800" dirty="0" smtClean="0">
                <a:solidFill>
                  <a:srgbClr val="2F5690"/>
                </a:solidFill>
                <a:latin typeface="Roboto Condensed"/>
                <a:cs typeface="Roboto Condensed"/>
              </a:rPr>
              <a:t>To</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secure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prudent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decision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making,</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we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commit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to</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a:t>
            </a:r>
          </a:p>
          <a:p>
            <a:pPr>
              <a:lnSpc>
                <a:spcPts val="1000"/>
              </a:lnSpc>
              <a:tabLst>
                <a:tab pos="25400" algn="l"/>
                <a:tab pos="736600" algn="l"/>
              </a:tabLst>
            </a:pPr>
            <a:r>
              <a:rPr lang="en-US" altLang="zh-CN" sz="800" dirty="0" smtClean="0">
                <a:solidFill>
                  <a:srgbClr val="2F5690"/>
                </a:solidFill>
                <a:latin typeface="Roboto Condensed"/>
                <a:cs typeface="Roboto Condensed"/>
              </a:rPr>
              <a:t>pre-deﬁned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game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plan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prior,</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during</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after</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trade</a:t>
            </a:r>
          </a:p>
          <a:p>
            <a:pPr>
              <a:lnSpc>
                <a:spcPts val="1000"/>
              </a:lnSpc>
              <a:tabLst>
                <a:tab pos="25400" algn="l"/>
                <a:tab pos="736600" algn="l"/>
              </a:tabLst>
            </a:pPr>
            <a:r>
              <a:rPr lang="en-US" altLang="zh-CN" sz="800" dirty="0" smtClean="0">
                <a:solidFill>
                  <a:srgbClr val="2F5690"/>
                </a:solidFill>
                <a:latin typeface="Roboto Condensed"/>
                <a:cs typeface="Roboto Condensed"/>
              </a:rPr>
              <a:t>implementation</a:t>
            </a:r>
          </a:p>
          <a:p>
            <a:pPr>
              <a:lnSpc>
                <a:spcPts val="2100"/>
              </a:lnSpc>
              <a:tabLst>
                <a:tab pos="25400" algn="l"/>
                <a:tab pos="736600" algn="l"/>
              </a:tabLst>
            </a:pP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Cross-dimensional</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internal</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risk</a:t>
            </a:r>
          </a:p>
          <a:p>
            <a:pPr>
              <a:lnSpc>
                <a:spcPts val="1000"/>
              </a:lnSpc>
              <a:tabLst>
                <a:tab pos="25400" algn="l"/>
                <a:tab pos="736600" algn="l"/>
              </a:tabLst>
            </a:pPr>
            <a:r>
              <a:rPr lang="en-US" altLang="zh-CN" sz="800" dirty="0" smtClean="0">
                <a:solidFill>
                  <a:srgbClr val="2F5690"/>
                </a:solidFill>
                <a:latin typeface="Roboto Condensed"/>
                <a:cs typeface="Roboto Condensed"/>
              </a:rPr>
              <a:t>management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forms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the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foundation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Nordkinn’s</a:t>
            </a:r>
          </a:p>
          <a:p>
            <a:pPr>
              <a:lnSpc>
                <a:spcPts val="1000"/>
              </a:lnSpc>
              <a:tabLst>
                <a:tab pos="25400" algn="l"/>
                <a:tab pos="736600" algn="l"/>
              </a:tabLst>
            </a:pPr>
            <a:r>
              <a:rPr lang="en-US" altLang="zh-CN" sz="800" dirty="0" smtClean="0">
                <a:solidFill>
                  <a:srgbClr val="2F5690"/>
                </a:solidFill>
                <a:latin typeface="Roboto Condensed"/>
                <a:cs typeface="Roboto Condensed"/>
              </a:rPr>
              <a:t>investments</a:t>
            </a:r>
          </a:p>
        </p:txBody>
      </p:sp>
      <p:sp>
        <p:nvSpPr>
          <p:cNvPr id="1038" name="TextBox 1"/>
          <p:cNvSpPr txBox="1"/>
          <p:nvPr/>
        </p:nvSpPr>
        <p:spPr>
          <a:xfrm>
            <a:off x="2238041" y="2714446"/>
            <a:ext cx="2026196" cy="987450"/>
          </a:xfrm>
          <a:prstGeom prst="rect">
            <a:avLst/>
          </a:prstGeom>
          <a:noFill/>
        </p:spPr>
        <p:txBody>
          <a:bodyPr wrap="none" lIns="0" tIns="0" rIns="0" rtlCol="0">
            <a:spAutoFit/>
          </a:bodyPr>
          <a:lstStyle/>
          <a:p>
            <a:pPr algn="r">
              <a:lnSpc>
                <a:spcPts val="1400"/>
              </a:lnSpc>
              <a:tabLst>
                <a:tab pos="76200" algn="l"/>
                <a:tab pos="101600" algn="l"/>
                <a:tab pos="114300" algn="l"/>
                <a:tab pos="190500" algn="l"/>
                <a:tab pos="749300" algn="l"/>
                <a:tab pos="889000" algn="l"/>
              </a:tabLst>
            </a:pPr>
            <a:r>
              <a:rPr lang="en-US" altLang="zh-CN" sz="800" dirty="0" smtClean="0">
                <a:solidFill>
                  <a:srgbClr val="727388"/>
                </a:solidFill>
                <a:latin typeface="Roboto Condensed"/>
                <a:cs typeface="Roboto Condensed"/>
              </a:rPr>
              <a:t>100+</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years</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collective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experience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provides</a:t>
            </a:r>
          </a:p>
          <a:p>
            <a:pPr algn="r">
              <a:lnSpc>
                <a:spcPts val="1000"/>
              </a:lnSpc>
              <a:tabLst>
                <a:tab pos="76200" algn="l"/>
                <a:tab pos="101600" algn="l"/>
                <a:tab pos="114300" algn="l"/>
                <a:tab pos="190500" algn="l"/>
                <a:tab pos="749300" algn="l"/>
                <a:tab pos="889000" algn="l"/>
              </a:tabLst>
            </a:pP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an</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in-depth</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understanding</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global</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macro</a:t>
            </a:r>
          </a:p>
          <a:p>
            <a:pPr algn="r">
              <a:lnSpc>
                <a:spcPts val="1000"/>
              </a:lnSpc>
              <a:tabLst>
                <a:tab pos="76200" algn="l"/>
                <a:tab pos="101600" algn="l"/>
                <a:tab pos="114300" algn="l"/>
                <a:tab pos="190500" algn="l"/>
                <a:tab pos="749300" algn="l"/>
                <a:tab pos="889000" algn="l"/>
              </a:tabLst>
            </a:pP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economics</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Nordic</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markets</a:t>
            </a:r>
          </a:p>
          <a:p>
            <a:pPr algn="r">
              <a:lnSpc>
                <a:spcPts val="2100"/>
              </a:lnSpc>
              <a:tabLst>
                <a:tab pos="76200" algn="l"/>
                <a:tab pos="101600" algn="l"/>
                <a:tab pos="114300" algn="l"/>
                <a:tab pos="190500" algn="l"/>
                <a:tab pos="749300" algn="l"/>
                <a:tab pos="889000" algn="l"/>
              </a:tabLst>
            </a:pP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Our</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investments</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are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based</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on</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combination</a:t>
            </a:r>
          </a:p>
          <a:p>
            <a:pPr algn="r">
              <a:lnSpc>
                <a:spcPts val="1000"/>
              </a:lnSpc>
              <a:tabLst>
                <a:tab pos="76200" algn="l"/>
                <a:tab pos="101600" algn="l"/>
                <a:tab pos="114300" algn="l"/>
                <a:tab pos="190500" algn="l"/>
                <a:tab pos="749300" algn="l"/>
                <a:tab pos="889000" algn="l"/>
              </a:tabLst>
            </a:pPr>
            <a:r>
              <a:rPr lang="en-US" altLang="zh-CN" sz="800" dirty="0" smtClean="0">
                <a:solidFill>
                  <a:srgbClr val="727388"/>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liquid</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high-quality</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ﬁxed</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income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instruments</a:t>
            </a:r>
          </a:p>
          <a:p>
            <a:pPr algn="r">
              <a:lnSpc>
                <a:spcPts val="1000"/>
              </a:lnSpc>
              <a:tabLst>
                <a:tab pos="76200" algn="l"/>
                <a:tab pos="101600" algn="l"/>
                <a:tab pos="114300" algn="l"/>
                <a:tab pos="190500" algn="l"/>
                <a:tab pos="749300" algn="l"/>
                <a:tab pos="889000" algn="l"/>
              </a:tabLst>
            </a:pP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flexible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trading</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overlays</a:t>
            </a:r>
          </a:p>
        </p:txBody>
      </p:sp>
      <p:sp>
        <p:nvSpPr>
          <p:cNvPr id="1041" name="Rectangle 1040"/>
          <p:cNvSpPr/>
          <p:nvPr/>
        </p:nvSpPr>
        <p:spPr>
          <a:xfrm>
            <a:off x="1899308" y="2152193"/>
            <a:ext cx="1706492" cy="276999"/>
          </a:xfrm>
          <a:prstGeom prst="rect">
            <a:avLst/>
          </a:prstGeom>
        </p:spPr>
        <p:txBody>
          <a:bodyPr wrap="none">
            <a:spAutoFit/>
          </a:bodyPr>
          <a:lstStyle/>
          <a:p>
            <a:pPr algn="r">
              <a:lnSpc>
                <a:spcPts val="1400"/>
              </a:lnSpc>
              <a:tabLst>
                <a:tab pos="76200" algn="l"/>
                <a:tab pos="101600" algn="l"/>
                <a:tab pos="114300" algn="l"/>
                <a:tab pos="190500" algn="l"/>
                <a:tab pos="749300" algn="l"/>
                <a:tab pos="889000" algn="l"/>
              </a:tabLst>
            </a:pPr>
            <a:r>
              <a:rPr lang="en-US" altLang="zh-CN" sz="1200" b="1" dirty="0">
                <a:solidFill>
                  <a:srgbClr val="727388"/>
                </a:solidFill>
                <a:latin typeface="Roboto Condensed"/>
                <a:cs typeface="Roboto Condensed"/>
              </a:rPr>
              <a:t>FIXED</a:t>
            </a:r>
            <a:r>
              <a:rPr lang="en-US" altLang="zh-CN" sz="1200" b="1" dirty="0">
                <a:latin typeface="Roboto Condensed"/>
                <a:cs typeface="Roboto Condensed"/>
              </a:rPr>
              <a:t> </a:t>
            </a:r>
            <a:r>
              <a:rPr lang="en-US" altLang="zh-CN" sz="1200" b="1" dirty="0">
                <a:solidFill>
                  <a:srgbClr val="727388"/>
                </a:solidFill>
                <a:latin typeface="Roboto Condensed"/>
                <a:cs typeface="Roboto Condensed"/>
              </a:rPr>
              <a:t>INCOME</a:t>
            </a:r>
            <a:r>
              <a:rPr lang="en-US" altLang="zh-CN" sz="1200" b="1" dirty="0">
                <a:latin typeface="Roboto Condensed"/>
                <a:cs typeface="Roboto Condensed"/>
              </a:rPr>
              <a:t> </a:t>
            </a:r>
            <a:r>
              <a:rPr lang="en-US" altLang="zh-CN" sz="1200" b="1" dirty="0">
                <a:solidFill>
                  <a:srgbClr val="727388"/>
                </a:solidFill>
                <a:latin typeface="Roboto Condensed"/>
                <a:cs typeface="Roboto Condensed"/>
              </a:rPr>
              <a:t>&amp;</a:t>
            </a:r>
            <a:r>
              <a:rPr lang="en-US" altLang="zh-CN" sz="1200" b="1" dirty="0">
                <a:latin typeface="Roboto Condensed"/>
                <a:cs typeface="Roboto Condensed"/>
              </a:rPr>
              <a:t> </a:t>
            </a:r>
            <a:r>
              <a:rPr lang="en-US" altLang="zh-CN" sz="1200" b="1" dirty="0">
                <a:solidFill>
                  <a:srgbClr val="727388"/>
                </a:solidFill>
                <a:latin typeface="Roboto Condensed"/>
                <a:cs typeface="Roboto Condensed"/>
              </a:rPr>
              <a:t>MACRO</a:t>
            </a:r>
          </a:p>
        </p:txBody>
      </p:sp>
      <p:sp>
        <p:nvSpPr>
          <p:cNvPr id="51" name="Rectangle 50"/>
          <p:cNvSpPr/>
          <p:nvPr/>
        </p:nvSpPr>
        <p:spPr>
          <a:xfrm>
            <a:off x="5074315" y="2152193"/>
            <a:ext cx="1980029" cy="276999"/>
          </a:xfrm>
          <a:prstGeom prst="rect">
            <a:avLst/>
          </a:prstGeom>
        </p:spPr>
        <p:txBody>
          <a:bodyPr wrap="none">
            <a:spAutoFit/>
          </a:bodyPr>
          <a:lstStyle/>
          <a:p>
            <a:pPr>
              <a:lnSpc>
                <a:spcPts val="1400"/>
              </a:lnSpc>
              <a:tabLst>
                <a:tab pos="76200" algn="l"/>
                <a:tab pos="101600" algn="l"/>
                <a:tab pos="114300" algn="l"/>
                <a:tab pos="190500" algn="l"/>
                <a:tab pos="749300" algn="l"/>
                <a:tab pos="889000" algn="l"/>
              </a:tabLst>
            </a:pPr>
            <a:r>
              <a:rPr lang="en-US" altLang="zh-CN" sz="1200" b="1" dirty="0">
                <a:solidFill>
                  <a:srgbClr val="293F77"/>
                </a:solidFill>
                <a:latin typeface="Roboto Condensed"/>
                <a:cs typeface="Roboto Condensed"/>
              </a:rPr>
              <a:t>STRUCTURE AND DISCIPLINE</a:t>
            </a:r>
          </a:p>
        </p:txBody>
      </p:sp>
      <p:pic>
        <p:nvPicPr>
          <p:cNvPr id="28" name="Picture 27" descr="ICO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3112" y="1964531"/>
            <a:ext cx="1542288" cy="658368"/>
          </a:xfrm>
          <a:prstGeom prst="rect">
            <a:avLst/>
          </a:prstGeom>
        </p:spPr>
      </p:pic>
    </p:spTree>
    <p:extLst>
      <p:ext uri="{BB962C8B-B14F-4D97-AF65-F5344CB8AC3E}">
        <p14:creationId xmlns:p14="http://schemas.microsoft.com/office/powerpoint/2010/main" val="56046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79" name="TextBox 1"/>
          <p:cNvSpPr txBox="1"/>
          <p:nvPr/>
        </p:nvSpPr>
        <p:spPr>
          <a:xfrm>
            <a:off x="4191000" y="381000"/>
            <a:ext cx="4700589" cy="238527"/>
          </a:xfrm>
          <a:prstGeom prst="rect">
            <a:avLst/>
          </a:prstGeom>
          <a:noFill/>
        </p:spPr>
        <p:txBody>
          <a:bodyPr wrap="square" lIns="0" tIns="0" rIns="0" rtlCol="0">
            <a:spAutoFit/>
          </a:bodyPr>
          <a:lstStyle/>
          <a:p>
            <a:pPr algn="r">
              <a:lnSpc>
                <a:spcPts val="1500"/>
              </a:lnSpc>
              <a:tabLst/>
            </a:pPr>
            <a:r>
              <a:rPr lang="en-US" altLang="zh-CN" sz="1100" b="1" dirty="0">
                <a:solidFill>
                  <a:srgbClr val="FFFFFF"/>
                </a:solidFill>
                <a:latin typeface="Roboto Condensed"/>
                <a:cs typeface="Roboto Condensed"/>
              </a:rPr>
              <a:t>ILLUSTRATION OF THE STRATEGIC CONSENSUS PORTFOLIO: </a:t>
            </a:r>
            <a:endParaRPr lang="en-US" altLang="zh-CN" sz="1100" b="1" dirty="0" smtClean="0">
              <a:solidFill>
                <a:srgbClr val="FFFFFF"/>
              </a:solidFill>
              <a:latin typeface="Roboto Condensed"/>
              <a:cs typeface="Roboto Condensed"/>
            </a:endParaRPr>
          </a:p>
        </p:txBody>
      </p:sp>
      <p:sp>
        <p:nvSpPr>
          <p:cNvPr id="80" name="TextBox 1"/>
          <p:cNvSpPr txBox="1"/>
          <p:nvPr/>
        </p:nvSpPr>
        <p:spPr>
          <a:xfrm>
            <a:off x="4493865" y="591128"/>
            <a:ext cx="4421535" cy="238527"/>
          </a:xfrm>
          <a:prstGeom prst="rect">
            <a:avLst/>
          </a:prstGeom>
          <a:noFill/>
        </p:spPr>
        <p:txBody>
          <a:bodyPr wrap="square" lIns="0" tIns="0" rIns="0" rtlCol="0">
            <a:spAutoFit/>
          </a:bodyPr>
          <a:lstStyle/>
          <a:p>
            <a:pPr algn="r">
              <a:lnSpc>
                <a:spcPts val="1500"/>
              </a:lnSpc>
              <a:tabLst/>
            </a:pPr>
            <a:r>
              <a:rPr lang="en-US" altLang="zh-CN" sz="1000" dirty="0">
                <a:solidFill>
                  <a:srgbClr val="FFFFFF"/>
                </a:solidFill>
                <a:latin typeface="Roboto Condensed"/>
                <a:cs typeface="Roboto Condensed"/>
              </a:rPr>
              <a:t>A top down macro strategy split in two sub-portfolios; </a:t>
            </a:r>
            <a:r>
              <a:rPr lang="en-US" altLang="zh-CN" sz="1000" dirty="0" smtClean="0">
                <a:solidFill>
                  <a:srgbClr val="FFFFFF"/>
                </a:solidFill>
                <a:latin typeface="Roboto Condensed"/>
                <a:cs typeface="Roboto Condensed"/>
              </a:rPr>
              <a:t>Strategic 1 and Strategic</a:t>
            </a:r>
          </a:p>
        </p:txBody>
      </p:sp>
      <p:pic>
        <p:nvPicPr>
          <p:cNvPr id="1070" name="Picture 1069"/>
          <p:cNvPicPr preferRelativeResize="0">
            <a:picLocks/>
          </p:cNvPicPr>
          <p:nvPr/>
        </p:nvPicPr>
        <p:blipFill>
          <a:blip r:embed="rId3"/>
          <a:stretch>
            <a:fillRect/>
          </a:stretch>
        </p:blipFill>
        <p:spPr>
          <a:xfrm>
            <a:off x="0" y="897391"/>
            <a:ext cx="9144000" cy="4280400"/>
          </a:xfrm>
          <a:prstGeom prst="rect">
            <a:avLst/>
          </a:prstGeom>
        </p:spPr>
      </p:pic>
    </p:spTree>
    <p:extLst>
      <p:ext uri="{BB962C8B-B14F-4D97-AF65-F5344CB8AC3E}">
        <p14:creationId xmlns:p14="http://schemas.microsoft.com/office/powerpoint/2010/main" val="394660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98"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1090" name="TextBox 1"/>
          <p:cNvSpPr txBox="1"/>
          <p:nvPr/>
        </p:nvSpPr>
        <p:spPr>
          <a:xfrm>
            <a:off x="5342962" y="393700"/>
            <a:ext cx="3554976" cy="234680"/>
          </a:xfrm>
          <a:prstGeom prst="rect">
            <a:avLst/>
          </a:prstGeom>
          <a:noFill/>
        </p:spPr>
        <p:txBody>
          <a:bodyPr wrap="square" lIns="0" tIns="0" rIns="0" rtlCol="0">
            <a:spAutoFit/>
          </a:bodyPr>
          <a:lstStyle/>
          <a:p>
            <a:pPr algn="r">
              <a:lnSpc>
                <a:spcPts val="1500"/>
              </a:lnSpc>
              <a:tabLst/>
            </a:pPr>
            <a:r>
              <a:rPr lang="en-US" altLang="zh-CN" sz="1100" b="1" dirty="0" smtClean="0">
                <a:solidFill>
                  <a:srgbClr val="FFFFFF"/>
                </a:solidFill>
                <a:latin typeface="Roboto Condensed"/>
                <a:cs typeface="Roboto Condensed"/>
              </a:rPr>
              <a:t>INVESTMENT</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MANAGERS’</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EDGE</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STYLES</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FOR</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ADDING</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VALUE</a:t>
            </a:r>
          </a:p>
        </p:txBody>
      </p:sp>
      <p:pic>
        <p:nvPicPr>
          <p:cNvPr id="3" name="Picture 2" descr="CUADRO1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26331"/>
            <a:ext cx="4991100" cy="3678936"/>
          </a:xfrm>
          <a:prstGeom prst="rect">
            <a:avLst/>
          </a:prstGeom>
        </p:spPr>
      </p:pic>
      <p:sp>
        <p:nvSpPr>
          <p:cNvPr id="4" name="TextBox 3"/>
          <p:cNvSpPr txBox="1"/>
          <p:nvPr/>
        </p:nvSpPr>
        <p:spPr>
          <a:xfrm>
            <a:off x="6096000" y="1748631"/>
            <a:ext cx="2185614" cy="969496"/>
          </a:xfrm>
          <a:prstGeom prst="rect">
            <a:avLst/>
          </a:prstGeom>
          <a:noFill/>
        </p:spPr>
        <p:txBody>
          <a:bodyPr wrap="none" rtlCol="0">
            <a:spAutoFit/>
          </a:bodyPr>
          <a:lstStyle/>
          <a:p>
            <a:r>
              <a:rPr lang="en-US" sz="1300" b="1" dirty="0" smtClean="0">
                <a:solidFill>
                  <a:srgbClr val="293F77"/>
                </a:solidFill>
                <a:latin typeface="Roboto Condensed"/>
                <a:cs typeface="Roboto Condensed"/>
              </a:rPr>
              <a:t>INVESTMENT MANAGER</a:t>
            </a:r>
            <a:endParaRPr lang="en-US" sz="900" dirty="0" smtClean="0">
              <a:solidFill>
                <a:schemeClr val="tx1">
                  <a:lumMod val="65000"/>
                  <a:lumOff val="35000"/>
                </a:schemeClr>
              </a:solidFill>
              <a:latin typeface="Roboto Condensed"/>
              <a:cs typeface="Roboto Condensed"/>
            </a:endParaRPr>
          </a:p>
          <a:p>
            <a:r>
              <a:rPr lang="en-US" sz="1100" dirty="0" smtClean="0">
                <a:solidFill>
                  <a:schemeClr val="tx1">
                    <a:lumMod val="65000"/>
                    <a:lumOff val="35000"/>
                  </a:schemeClr>
                </a:solidFill>
                <a:latin typeface="Roboto Condensed"/>
                <a:cs typeface="Roboto Condensed"/>
              </a:rPr>
              <a:t>1. </a:t>
            </a:r>
            <a:r>
              <a:rPr lang="en-US" sz="900" dirty="0" smtClean="0">
                <a:solidFill>
                  <a:schemeClr val="tx1">
                    <a:lumMod val="65000"/>
                    <a:lumOff val="35000"/>
                  </a:schemeClr>
                </a:solidFill>
                <a:latin typeface="Roboto Condensed"/>
                <a:cs typeface="Roboto Condensed"/>
              </a:rPr>
              <a:t>Alexander </a:t>
            </a:r>
            <a:r>
              <a:rPr lang="en-US" sz="900" dirty="0" err="1">
                <a:solidFill>
                  <a:schemeClr val="tx1">
                    <a:lumMod val="65000"/>
                    <a:lumOff val="35000"/>
                  </a:schemeClr>
                </a:solidFill>
                <a:latin typeface="Roboto Condensed"/>
                <a:cs typeface="Roboto Condensed"/>
              </a:rPr>
              <a:t>Melsom</a:t>
            </a:r>
            <a:r>
              <a:rPr lang="en-US" sz="900" dirty="0">
                <a:solidFill>
                  <a:schemeClr val="tx1">
                    <a:lumMod val="65000"/>
                    <a:lumOff val="35000"/>
                  </a:schemeClr>
                </a:solidFill>
                <a:latin typeface="Roboto Condensed"/>
                <a:cs typeface="Roboto Condensed"/>
              </a:rPr>
              <a:t>, Investment </a:t>
            </a:r>
            <a:r>
              <a:rPr lang="en-US" sz="900" dirty="0" smtClean="0">
                <a:solidFill>
                  <a:schemeClr val="tx1">
                    <a:lumMod val="65000"/>
                    <a:lumOff val="35000"/>
                  </a:schemeClr>
                </a:solidFill>
                <a:latin typeface="Roboto Condensed"/>
                <a:cs typeface="Roboto Condensed"/>
              </a:rPr>
              <a:t>Manager</a:t>
            </a:r>
          </a:p>
          <a:p>
            <a:r>
              <a:rPr lang="en-US" sz="1100" dirty="0" smtClean="0">
                <a:solidFill>
                  <a:schemeClr val="tx1">
                    <a:lumMod val="65000"/>
                    <a:lumOff val="35000"/>
                  </a:schemeClr>
                </a:solidFill>
                <a:latin typeface="Roboto Condensed"/>
                <a:cs typeface="Roboto Condensed"/>
              </a:rPr>
              <a:t>2</a:t>
            </a:r>
            <a:r>
              <a:rPr lang="en-US" sz="900" dirty="0" smtClean="0">
                <a:solidFill>
                  <a:schemeClr val="tx1">
                    <a:lumMod val="65000"/>
                    <a:lumOff val="35000"/>
                  </a:schemeClr>
                </a:solidFill>
                <a:latin typeface="Roboto Condensed"/>
                <a:cs typeface="Roboto Condensed"/>
              </a:rPr>
              <a:t>. Ronny </a:t>
            </a:r>
            <a:r>
              <a:rPr lang="en-US" sz="900" dirty="0">
                <a:solidFill>
                  <a:schemeClr val="tx1">
                    <a:lumMod val="65000"/>
                    <a:lumOff val="35000"/>
                  </a:schemeClr>
                </a:solidFill>
                <a:latin typeface="Roboto Condensed"/>
                <a:cs typeface="Roboto Condensed"/>
              </a:rPr>
              <a:t>Eriksson, Investment </a:t>
            </a:r>
            <a:r>
              <a:rPr lang="en-US" sz="900" dirty="0" smtClean="0">
                <a:solidFill>
                  <a:schemeClr val="tx1">
                    <a:lumMod val="65000"/>
                    <a:lumOff val="35000"/>
                  </a:schemeClr>
                </a:solidFill>
                <a:latin typeface="Roboto Condensed"/>
                <a:cs typeface="Roboto Condensed"/>
              </a:rPr>
              <a:t>Manager</a:t>
            </a:r>
          </a:p>
          <a:p>
            <a:r>
              <a:rPr lang="en-US" sz="1100" dirty="0" smtClean="0">
                <a:solidFill>
                  <a:schemeClr val="tx1">
                    <a:lumMod val="65000"/>
                    <a:lumOff val="35000"/>
                  </a:schemeClr>
                </a:solidFill>
                <a:latin typeface="Roboto Condensed"/>
                <a:cs typeface="Roboto Condensed"/>
              </a:rPr>
              <a:t>3. </a:t>
            </a:r>
            <a:r>
              <a:rPr lang="en-US" sz="900" dirty="0" smtClean="0">
                <a:solidFill>
                  <a:schemeClr val="tx1">
                    <a:lumMod val="65000"/>
                    <a:lumOff val="35000"/>
                  </a:schemeClr>
                </a:solidFill>
                <a:latin typeface="Roboto Condensed"/>
                <a:cs typeface="Roboto Condensed"/>
              </a:rPr>
              <a:t>Anders </a:t>
            </a:r>
            <a:r>
              <a:rPr lang="en-US" sz="900" dirty="0">
                <a:solidFill>
                  <a:schemeClr val="tx1">
                    <a:lumMod val="65000"/>
                    <a:lumOff val="35000"/>
                  </a:schemeClr>
                </a:solidFill>
                <a:latin typeface="Roboto Condensed"/>
                <a:cs typeface="Roboto Condensed"/>
              </a:rPr>
              <a:t>Haller, Investment </a:t>
            </a:r>
            <a:r>
              <a:rPr lang="en-US" sz="900" dirty="0" smtClean="0">
                <a:solidFill>
                  <a:schemeClr val="tx1">
                    <a:lumMod val="65000"/>
                    <a:lumOff val="35000"/>
                  </a:schemeClr>
                </a:solidFill>
                <a:latin typeface="Roboto Condensed"/>
                <a:cs typeface="Roboto Condensed"/>
              </a:rPr>
              <a:t>Manager</a:t>
            </a:r>
          </a:p>
          <a:p>
            <a:r>
              <a:rPr lang="da-DK" sz="1100" dirty="0" smtClean="0">
                <a:solidFill>
                  <a:schemeClr val="tx1">
                    <a:lumMod val="65000"/>
                    <a:lumOff val="35000"/>
                  </a:schemeClr>
                </a:solidFill>
                <a:latin typeface="Roboto Condensed"/>
                <a:cs typeface="Roboto Condensed"/>
              </a:rPr>
              <a:t>4. </a:t>
            </a:r>
            <a:r>
              <a:rPr lang="da-DK" sz="900" dirty="0" smtClean="0">
                <a:solidFill>
                  <a:schemeClr val="tx1">
                    <a:lumMod val="65000"/>
                    <a:lumOff val="35000"/>
                  </a:schemeClr>
                </a:solidFill>
                <a:latin typeface="Roboto Condensed"/>
                <a:cs typeface="Roboto Condensed"/>
              </a:rPr>
              <a:t>Bjørn </a:t>
            </a:r>
            <a:r>
              <a:rPr lang="da-DK" sz="900" dirty="0">
                <a:solidFill>
                  <a:schemeClr val="tx1">
                    <a:lumMod val="65000"/>
                    <a:lumOff val="35000"/>
                  </a:schemeClr>
                </a:solidFill>
                <a:latin typeface="Roboto Condensed"/>
                <a:cs typeface="Roboto Condensed"/>
              </a:rPr>
              <a:t>Roger Wilhelmsen, </a:t>
            </a:r>
            <a:r>
              <a:rPr lang="da-DK" sz="900" dirty="0" err="1">
                <a:solidFill>
                  <a:schemeClr val="tx1">
                    <a:lumMod val="65000"/>
                    <a:lumOff val="35000"/>
                  </a:schemeClr>
                </a:solidFill>
                <a:latin typeface="Roboto Condensed"/>
                <a:cs typeface="Roboto Condensed"/>
              </a:rPr>
              <a:t>Chief</a:t>
            </a:r>
            <a:r>
              <a:rPr lang="da-DK" sz="900" dirty="0">
                <a:solidFill>
                  <a:schemeClr val="tx1">
                    <a:lumMod val="65000"/>
                    <a:lumOff val="35000"/>
                  </a:schemeClr>
                </a:solidFill>
                <a:latin typeface="Roboto Condensed"/>
                <a:cs typeface="Roboto Condensed"/>
              </a:rPr>
              <a:t> Economist</a:t>
            </a:r>
            <a:endParaRPr lang="en-US" sz="900" dirty="0">
              <a:solidFill>
                <a:schemeClr val="tx1">
                  <a:lumMod val="65000"/>
                  <a:lumOff val="35000"/>
                </a:schemeClr>
              </a:solidFill>
              <a:latin typeface="Roboto Condensed"/>
              <a:cs typeface="Roboto Condensed"/>
            </a:endParaRPr>
          </a:p>
        </p:txBody>
      </p:sp>
      <p:sp>
        <p:nvSpPr>
          <p:cNvPr id="7" name="TextBox 6"/>
          <p:cNvSpPr txBox="1"/>
          <p:nvPr/>
        </p:nvSpPr>
        <p:spPr>
          <a:xfrm>
            <a:off x="6096000" y="3425031"/>
            <a:ext cx="1930900" cy="707886"/>
          </a:xfrm>
          <a:prstGeom prst="rect">
            <a:avLst/>
          </a:prstGeom>
          <a:noFill/>
        </p:spPr>
        <p:txBody>
          <a:bodyPr wrap="none" rtlCol="0">
            <a:spAutoFit/>
          </a:bodyPr>
          <a:lstStyle/>
          <a:p>
            <a:r>
              <a:rPr lang="en-US" sz="1300" b="1" dirty="0">
                <a:solidFill>
                  <a:srgbClr val="293F77"/>
                </a:solidFill>
                <a:latin typeface="Roboto Condensed"/>
                <a:cs typeface="Roboto Condensed"/>
              </a:rPr>
              <a:t>TIMEHORIZON</a:t>
            </a:r>
            <a:endParaRPr lang="en-US" sz="900" dirty="0" smtClean="0">
              <a:solidFill>
                <a:schemeClr val="tx1">
                  <a:lumMod val="65000"/>
                  <a:lumOff val="35000"/>
                </a:schemeClr>
              </a:solidFill>
              <a:latin typeface="Roboto Condensed"/>
              <a:cs typeface="Roboto Condensed"/>
            </a:endParaRPr>
          </a:p>
          <a:p>
            <a:r>
              <a:rPr lang="en-US" sz="900" dirty="0">
                <a:solidFill>
                  <a:schemeClr val="tx1">
                    <a:lumMod val="65000"/>
                    <a:lumOff val="35000"/>
                  </a:schemeClr>
                </a:solidFill>
                <a:latin typeface="Roboto Condensed"/>
                <a:cs typeface="Roboto Condensed"/>
              </a:rPr>
              <a:t>Long term / strategic &gt; 3 month</a:t>
            </a:r>
          </a:p>
          <a:p>
            <a:r>
              <a:rPr lang="en-US" sz="900" dirty="0">
                <a:solidFill>
                  <a:schemeClr val="tx1">
                    <a:lumMod val="65000"/>
                    <a:lumOff val="35000"/>
                  </a:schemeClr>
                </a:solidFill>
                <a:latin typeface="Roboto Condensed"/>
                <a:cs typeface="Roboto Condensed"/>
              </a:rPr>
              <a:t>Medium term &lt; 3 </a:t>
            </a:r>
            <a:r>
              <a:rPr lang="en-US" sz="900" dirty="0" smtClean="0">
                <a:solidFill>
                  <a:schemeClr val="tx1">
                    <a:lumMod val="65000"/>
                    <a:lumOff val="35000"/>
                  </a:schemeClr>
                </a:solidFill>
                <a:latin typeface="Roboto Condensed"/>
                <a:cs typeface="Roboto Condensed"/>
              </a:rPr>
              <a:t>month</a:t>
            </a:r>
          </a:p>
          <a:p>
            <a:r>
              <a:rPr lang="nl-NL" sz="900" dirty="0">
                <a:solidFill>
                  <a:schemeClr val="tx1">
                    <a:lumMod val="65000"/>
                    <a:lumOff val="35000"/>
                  </a:schemeClr>
                </a:solidFill>
                <a:latin typeface="Roboto Condensed"/>
                <a:cs typeface="Roboto Condensed"/>
              </a:rPr>
              <a:t>Short term / </a:t>
            </a:r>
            <a:r>
              <a:rPr lang="nl-NL" sz="900" dirty="0" err="1">
                <a:solidFill>
                  <a:schemeClr val="tx1">
                    <a:lumMod val="65000"/>
                    <a:lumOff val="35000"/>
                  </a:schemeClr>
                </a:solidFill>
                <a:latin typeface="Roboto Condensed"/>
                <a:cs typeface="Roboto Condensed"/>
              </a:rPr>
              <a:t>trading</a:t>
            </a:r>
            <a:r>
              <a:rPr lang="nl-NL" sz="900" dirty="0">
                <a:solidFill>
                  <a:schemeClr val="tx1">
                    <a:lumMod val="65000"/>
                    <a:lumOff val="35000"/>
                  </a:schemeClr>
                </a:solidFill>
                <a:latin typeface="Roboto Condensed"/>
                <a:cs typeface="Roboto Condensed"/>
              </a:rPr>
              <a:t> intensive &lt; 2 week</a:t>
            </a:r>
            <a:endParaRPr lang="en-US" sz="900" dirty="0">
              <a:solidFill>
                <a:schemeClr val="tx1">
                  <a:lumMod val="65000"/>
                  <a:lumOff val="35000"/>
                </a:schemeClr>
              </a:solidFill>
              <a:latin typeface="Roboto Condensed"/>
              <a:cs typeface="Roboto Condensed"/>
            </a:endParaRPr>
          </a:p>
        </p:txBody>
      </p:sp>
      <p:pic>
        <p:nvPicPr>
          <p:cNvPr id="5" name="Picture 4"/>
          <p:cNvPicPr>
            <a:picLocks noChangeAspect="1"/>
          </p:cNvPicPr>
          <p:nvPr/>
        </p:nvPicPr>
        <p:blipFill>
          <a:blip r:embed="rId4"/>
          <a:stretch>
            <a:fillRect/>
          </a:stretch>
        </p:blipFill>
        <p:spPr>
          <a:xfrm>
            <a:off x="6019800" y="3729831"/>
            <a:ext cx="121920" cy="304800"/>
          </a:xfrm>
          <a:prstGeom prst="rect">
            <a:avLst/>
          </a:prstGeom>
        </p:spPr>
      </p:pic>
      <p:pic>
        <p:nvPicPr>
          <p:cNvPr id="6" name="Picture 5"/>
          <p:cNvPicPr>
            <a:picLocks noChangeAspect="1"/>
          </p:cNvPicPr>
          <p:nvPr/>
        </p:nvPicPr>
        <p:blipFill>
          <a:blip r:embed="rId5"/>
          <a:stretch>
            <a:fillRect/>
          </a:stretch>
        </p:blipFill>
        <p:spPr>
          <a:xfrm>
            <a:off x="5943600" y="1596231"/>
            <a:ext cx="457200" cy="2730500"/>
          </a:xfrm>
          <a:prstGeom prst="rect">
            <a:avLst/>
          </a:prstGeom>
        </p:spPr>
      </p:pic>
    </p:spTree>
    <p:extLst>
      <p:ext uri="{BB962C8B-B14F-4D97-AF65-F5344CB8AC3E}">
        <p14:creationId xmlns:p14="http://schemas.microsoft.com/office/powerpoint/2010/main" val="8748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18" name="Freeform 3"/>
          <p:cNvSpPr/>
          <p:nvPr/>
        </p:nvSpPr>
        <p:spPr>
          <a:xfrm>
            <a:off x="2921075" y="1333500"/>
            <a:ext cx="19050" cy="661022"/>
          </a:xfrm>
          <a:custGeom>
            <a:avLst/>
            <a:gdLst>
              <a:gd name="connsiteX0" fmla="*/ 6350 w 19050"/>
              <a:gd name="connsiteY0" fmla="*/ 6350 h 661022"/>
              <a:gd name="connsiteX1" fmla="*/ 6350 w 19050"/>
              <a:gd name="connsiteY1" fmla="*/ 654672 h 661022"/>
            </a:gdLst>
            <a:ahLst/>
            <a:cxnLst>
              <a:cxn ang="0">
                <a:pos x="connsiteX0" y="connsiteY0"/>
              </a:cxn>
              <a:cxn ang="1">
                <a:pos x="connsiteX1" y="connsiteY1"/>
              </a:cxn>
            </a:cxnLst>
            <a:rect l="l" t="t" r="r" b="b"/>
            <a:pathLst>
              <a:path w="19050" h="661022">
                <a:moveTo>
                  <a:pt x="6350" y="6350"/>
                </a:moveTo>
                <a:lnTo>
                  <a:pt x="6350" y="654672"/>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Freeform 3"/>
          <p:cNvSpPr/>
          <p:nvPr/>
        </p:nvSpPr>
        <p:spPr>
          <a:xfrm>
            <a:off x="5904371" y="1333500"/>
            <a:ext cx="19050" cy="661047"/>
          </a:xfrm>
          <a:custGeom>
            <a:avLst/>
            <a:gdLst>
              <a:gd name="connsiteX0" fmla="*/ 6350 w 19050"/>
              <a:gd name="connsiteY0" fmla="*/ 6350 h 661047"/>
              <a:gd name="connsiteX1" fmla="*/ 6350 w 19050"/>
              <a:gd name="connsiteY1" fmla="*/ 654697 h 661047"/>
            </a:gdLst>
            <a:ahLst/>
            <a:cxnLst>
              <a:cxn ang="0">
                <a:pos x="connsiteX0" y="connsiteY0"/>
              </a:cxn>
              <a:cxn ang="1">
                <a:pos x="connsiteX1" y="connsiteY1"/>
              </a:cxn>
            </a:cxnLst>
            <a:rect l="l" t="t" r="r" b="b"/>
            <a:pathLst>
              <a:path w="19050" h="661047">
                <a:moveTo>
                  <a:pt x="6350" y="6350"/>
                </a:moveTo>
                <a:lnTo>
                  <a:pt x="6350" y="654697"/>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3322073" y="1782631"/>
            <a:ext cx="2230678" cy="2202307"/>
          </a:xfrm>
          <a:custGeom>
            <a:avLst/>
            <a:gdLst>
              <a:gd name="connsiteX0" fmla="*/ 2217979 w 2230678"/>
              <a:gd name="connsiteY0" fmla="*/ 1101153 h 2202307"/>
              <a:gd name="connsiteX1" fmla="*/ 1115339 w 2230678"/>
              <a:gd name="connsiteY1" fmla="*/ 2189606 h 2202307"/>
              <a:gd name="connsiteX2" fmla="*/ 12700 w 2230678"/>
              <a:gd name="connsiteY2" fmla="*/ 1101153 h 2202307"/>
              <a:gd name="connsiteX3" fmla="*/ 1115339 w 2230678"/>
              <a:gd name="connsiteY3" fmla="*/ 12700 h 2202307"/>
              <a:gd name="connsiteX4" fmla="*/ 2217979 w 2230678"/>
              <a:gd name="connsiteY4" fmla="*/ 1101153 h 220230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30678" h="2202307">
                <a:moveTo>
                  <a:pt x="2217979" y="1101153"/>
                </a:moveTo>
                <a:cubicBezTo>
                  <a:pt x="2217979" y="1702269"/>
                  <a:pt x="1724304" y="2189606"/>
                  <a:pt x="1115339" y="2189606"/>
                </a:cubicBezTo>
                <a:cubicBezTo>
                  <a:pt x="506387" y="2189606"/>
                  <a:pt x="12700" y="1702269"/>
                  <a:pt x="12700" y="1101153"/>
                </a:cubicBezTo>
                <a:cubicBezTo>
                  <a:pt x="12700" y="499986"/>
                  <a:pt x="506387" y="12700"/>
                  <a:pt x="1115339" y="12700"/>
                </a:cubicBezTo>
                <a:cubicBezTo>
                  <a:pt x="1724304" y="12700"/>
                  <a:pt x="2217979" y="499986"/>
                  <a:pt x="2217979" y="1101153"/>
                </a:cubicBezTo>
              </a:path>
            </a:pathLst>
          </a:custGeom>
          <a:solidFill>
            <a:srgbClr val="000000">
              <a:alpha val="0"/>
            </a:srgbClr>
          </a:solidFill>
          <a:ln w="25400">
            <a:solidFill>
              <a:srgbClr val="4DA0D3">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2248241" y="3073400"/>
            <a:ext cx="19050" cy="575119"/>
          </a:xfrm>
          <a:custGeom>
            <a:avLst/>
            <a:gdLst>
              <a:gd name="connsiteX0" fmla="*/ 6350 w 19050"/>
              <a:gd name="connsiteY0" fmla="*/ 6350 h 575119"/>
              <a:gd name="connsiteX1" fmla="*/ 6350 w 19050"/>
              <a:gd name="connsiteY1" fmla="*/ 568769 h 575119"/>
            </a:gdLst>
            <a:ahLst/>
            <a:cxnLst>
              <a:cxn ang="0">
                <a:pos x="connsiteX0" y="connsiteY0"/>
              </a:cxn>
              <a:cxn ang="1">
                <a:pos x="connsiteX1" y="connsiteY1"/>
              </a:cxn>
            </a:cxnLst>
            <a:rect l="l" t="t" r="r" b="b"/>
            <a:pathLst>
              <a:path w="19050" h="575119">
                <a:moveTo>
                  <a:pt x="6350" y="6350"/>
                </a:moveTo>
                <a:lnTo>
                  <a:pt x="6350" y="568769"/>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6656697" y="3086100"/>
            <a:ext cx="19050" cy="575144"/>
          </a:xfrm>
          <a:custGeom>
            <a:avLst/>
            <a:gdLst>
              <a:gd name="connsiteX0" fmla="*/ 6350 w 19050"/>
              <a:gd name="connsiteY0" fmla="*/ 6350 h 575144"/>
              <a:gd name="connsiteX1" fmla="*/ 6350 w 19050"/>
              <a:gd name="connsiteY1" fmla="*/ 568794 h 575144"/>
            </a:gdLst>
            <a:ahLst/>
            <a:cxnLst>
              <a:cxn ang="0">
                <a:pos x="connsiteX0" y="connsiteY0"/>
              </a:cxn>
              <a:cxn ang="1">
                <a:pos x="connsiteX1" y="connsiteY1"/>
              </a:cxn>
            </a:cxnLst>
            <a:rect l="l" t="t" r="r" b="b"/>
            <a:pathLst>
              <a:path w="19050" h="575144">
                <a:moveTo>
                  <a:pt x="6350" y="6350"/>
                </a:moveTo>
                <a:lnTo>
                  <a:pt x="6350" y="568794"/>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
          <p:cNvSpPr/>
          <p:nvPr/>
        </p:nvSpPr>
        <p:spPr>
          <a:xfrm>
            <a:off x="4492538" y="4167825"/>
            <a:ext cx="19050" cy="479602"/>
          </a:xfrm>
          <a:custGeom>
            <a:avLst/>
            <a:gdLst>
              <a:gd name="connsiteX0" fmla="*/ 6350 w 19050"/>
              <a:gd name="connsiteY0" fmla="*/ 6350 h 479602"/>
              <a:gd name="connsiteX1" fmla="*/ 6350 w 19050"/>
              <a:gd name="connsiteY1" fmla="*/ 473252 h 479602"/>
            </a:gdLst>
            <a:ahLst/>
            <a:cxnLst>
              <a:cxn ang="0">
                <a:pos x="connsiteX0" y="connsiteY0"/>
              </a:cxn>
              <a:cxn ang="1">
                <a:pos x="connsiteX1" y="connsiteY1"/>
              </a:cxn>
            </a:cxnLst>
            <a:rect l="l" t="t" r="r" b="b"/>
            <a:pathLst>
              <a:path w="19050" h="479602">
                <a:moveTo>
                  <a:pt x="6350" y="6350"/>
                </a:moveTo>
                <a:lnTo>
                  <a:pt x="6350" y="473252"/>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Freeform 3"/>
          <p:cNvSpPr/>
          <p:nvPr/>
        </p:nvSpPr>
        <p:spPr>
          <a:xfrm>
            <a:off x="7116637" y="4205800"/>
            <a:ext cx="1817649" cy="19050"/>
          </a:xfrm>
          <a:custGeom>
            <a:avLst/>
            <a:gdLst>
              <a:gd name="connsiteX0" fmla="*/ 6350 w 1817649"/>
              <a:gd name="connsiteY0" fmla="*/ 6350 h 19050"/>
              <a:gd name="connsiteX1" fmla="*/ 1811299 w 1817649"/>
              <a:gd name="connsiteY1" fmla="*/ 6350 h 19050"/>
            </a:gdLst>
            <a:ahLst/>
            <a:cxnLst>
              <a:cxn ang="0">
                <a:pos x="connsiteX0" y="connsiteY0"/>
              </a:cxn>
              <a:cxn ang="1">
                <a:pos x="connsiteX1" y="connsiteY1"/>
              </a:cxn>
            </a:cxnLst>
            <a:rect l="l" t="t" r="r" b="b"/>
            <a:pathLst>
              <a:path w="1817649" h="19050">
                <a:moveTo>
                  <a:pt x="6350" y="6350"/>
                </a:moveTo>
                <a:lnTo>
                  <a:pt x="1811299" y="6350"/>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Freeform 3"/>
          <p:cNvSpPr/>
          <p:nvPr/>
        </p:nvSpPr>
        <p:spPr>
          <a:xfrm>
            <a:off x="5463561" y="3001607"/>
            <a:ext cx="150012" cy="145033"/>
          </a:xfrm>
          <a:custGeom>
            <a:avLst/>
            <a:gdLst>
              <a:gd name="connsiteX0" fmla="*/ 150012 w 150012"/>
              <a:gd name="connsiteY0" fmla="*/ 30213 h 145033"/>
              <a:gd name="connsiteX1" fmla="*/ 48857 w 150012"/>
              <a:gd name="connsiteY1" fmla="*/ 145033 h 145033"/>
              <a:gd name="connsiteX2" fmla="*/ 0 w 150012"/>
              <a:gd name="connsiteY2" fmla="*/ 0 h 145033"/>
              <a:gd name="connsiteX3" fmla="*/ 150012 w 150012"/>
              <a:gd name="connsiteY3" fmla="*/ 30213 h 145033"/>
            </a:gdLst>
            <a:ahLst/>
            <a:cxnLst>
              <a:cxn ang="0">
                <a:pos x="connsiteX0" y="connsiteY0"/>
              </a:cxn>
              <a:cxn ang="1">
                <a:pos x="connsiteX1" y="connsiteY1"/>
              </a:cxn>
              <a:cxn ang="2">
                <a:pos x="connsiteX2" y="connsiteY2"/>
              </a:cxn>
              <a:cxn ang="3">
                <a:pos x="connsiteX3" y="connsiteY3"/>
              </a:cxn>
            </a:cxnLst>
            <a:rect l="l" t="t" r="r" b="b"/>
            <a:pathLst>
              <a:path w="150012" h="145033">
                <a:moveTo>
                  <a:pt x="150012" y="30213"/>
                </a:moveTo>
                <a:lnTo>
                  <a:pt x="48857" y="145033"/>
                </a:lnTo>
                <a:lnTo>
                  <a:pt x="0" y="0"/>
                </a:lnTo>
                <a:lnTo>
                  <a:pt x="150012" y="30213"/>
                </a:lnTo>
              </a:path>
            </a:pathLst>
          </a:custGeom>
          <a:solidFill>
            <a:srgbClr val="4DA0D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3"/>
          <p:cNvSpPr/>
          <p:nvPr/>
        </p:nvSpPr>
        <p:spPr>
          <a:xfrm>
            <a:off x="3291799" y="3002151"/>
            <a:ext cx="147942" cy="147688"/>
          </a:xfrm>
          <a:custGeom>
            <a:avLst/>
            <a:gdLst>
              <a:gd name="connsiteX0" fmla="*/ 0 w 147942"/>
              <a:gd name="connsiteY0" fmla="*/ 147688 h 147688"/>
              <a:gd name="connsiteX1" fmla="*/ 40093 w 147942"/>
              <a:gd name="connsiteY1" fmla="*/ 0 h 147688"/>
              <a:gd name="connsiteX2" fmla="*/ 147942 w 147942"/>
              <a:gd name="connsiteY2" fmla="*/ 108597 h 147688"/>
              <a:gd name="connsiteX3" fmla="*/ 0 w 147942"/>
              <a:gd name="connsiteY3" fmla="*/ 147688 h 147688"/>
            </a:gdLst>
            <a:ahLst/>
            <a:cxnLst>
              <a:cxn ang="0">
                <a:pos x="connsiteX0" y="connsiteY0"/>
              </a:cxn>
              <a:cxn ang="1">
                <a:pos x="connsiteX1" y="connsiteY1"/>
              </a:cxn>
              <a:cxn ang="2">
                <a:pos x="connsiteX2" y="connsiteY2"/>
              </a:cxn>
              <a:cxn ang="3">
                <a:pos x="connsiteX3" y="connsiteY3"/>
              </a:cxn>
            </a:cxnLst>
            <a:rect l="l" t="t" r="r" b="b"/>
            <a:pathLst>
              <a:path w="147942" h="147688">
                <a:moveTo>
                  <a:pt x="0" y="147688"/>
                </a:moveTo>
                <a:lnTo>
                  <a:pt x="40093" y="0"/>
                </a:lnTo>
                <a:lnTo>
                  <a:pt x="147942" y="108597"/>
                </a:lnTo>
                <a:lnTo>
                  <a:pt x="0" y="147688"/>
                </a:lnTo>
              </a:path>
            </a:pathLst>
          </a:custGeom>
          <a:solidFill>
            <a:srgbClr val="4DA0D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4395952" y="3906678"/>
            <a:ext cx="132943" cy="153022"/>
          </a:xfrm>
          <a:custGeom>
            <a:avLst/>
            <a:gdLst>
              <a:gd name="connsiteX0" fmla="*/ 132117 w 132943"/>
              <a:gd name="connsiteY0" fmla="*/ 153022 h 153022"/>
              <a:gd name="connsiteX1" fmla="*/ 0 w 132943"/>
              <a:gd name="connsiteY1" fmla="*/ 75831 h 153022"/>
              <a:gd name="connsiteX2" fmla="*/ 132943 w 132943"/>
              <a:gd name="connsiteY2" fmla="*/ 0 h 153022"/>
              <a:gd name="connsiteX3" fmla="*/ 132117 w 132943"/>
              <a:gd name="connsiteY3" fmla="*/ 153022 h 153022"/>
            </a:gdLst>
            <a:ahLst/>
            <a:cxnLst>
              <a:cxn ang="0">
                <a:pos x="connsiteX0" y="connsiteY0"/>
              </a:cxn>
              <a:cxn ang="1">
                <a:pos x="connsiteX1" y="connsiteY1"/>
              </a:cxn>
              <a:cxn ang="2">
                <a:pos x="connsiteX2" y="connsiteY2"/>
              </a:cxn>
              <a:cxn ang="3">
                <a:pos x="connsiteX3" y="connsiteY3"/>
              </a:cxn>
            </a:cxnLst>
            <a:rect l="l" t="t" r="r" b="b"/>
            <a:pathLst>
              <a:path w="132943" h="153022">
                <a:moveTo>
                  <a:pt x="132117" y="153022"/>
                </a:moveTo>
                <a:lnTo>
                  <a:pt x="0" y="75831"/>
                </a:lnTo>
                <a:lnTo>
                  <a:pt x="132943" y="0"/>
                </a:lnTo>
                <a:lnTo>
                  <a:pt x="132117" y="153022"/>
                </a:lnTo>
              </a:path>
            </a:pathLst>
          </a:custGeom>
          <a:solidFill>
            <a:srgbClr val="4DA0D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3"/>
          <p:cNvSpPr/>
          <p:nvPr/>
        </p:nvSpPr>
        <p:spPr>
          <a:xfrm>
            <a:off x="3760546" y="1931009"/>
            <a:ext cx="153010" cy="132880"/>
          </a:xfrm>
          <a:custGeom>
            <a:avLst/>
            <a:gdLst>
              <a:gd name="connsiteX0" fmla="*/ 0 w 153010"/>
              <a:gd name="connsiteY0" fmla="*/ 647 h 132880"/>
              <a:gd name="connsiteX1" fmla="*/ 153009 w 153010"/>
              <a:gd name="connsiteY1" fmla="*/ 0 h 132880"/>
              <a:gd name="connsiteX2" fmla="*/ 77013 w 153010"/>
              <a:gd name="connsiteY2" fmla="*/ 132880 h 132880"/>
              <a:gd name="connsiteX3" fmla="*/ 0 w 153010"/>
              <a:gd name="connsiteY3" fmla="*/ 647 h 132880"/>
            </a:gdLst>
            <a:ahLst/>
            <a:cxnLst>
              <a:cxn ang="0">
                <a:pos x="connsiteX0" y="connsiteY0"/>
              </a:cxn>
              <a:cxn ang="1">
                <a:pos x="connsiteX1" y="connsiteY1"/>
              </a:cxn>
              <a:cxn ang="2">
                <a:pos x="connsiteX2" y="connsiteY2"/>
              </a:cxn>
              <a:cxn ang="3">
                <a:pos x="connsiteX3" y="connsiteY3"/>
              </a:cxn>
            </a:cxnLst>
            <a:rect l="l" t="t" r="r" b="b"/>
            <a:pathLst>
              <a:path w="153010" h="132880">
                <a:moveTo>
                  <a:pt x="0" y="647"/>
                </a:moveTo>
                <a:lnTo>
                  <a:pt x="153009" y="0"/>
                </a:lnTo>
                <a:lnTo>
                  <a:pt x="77013" y="132880"/>
                </a:lnTo>
                <a:lnTo>
                  <a:pt x="0" y="647"/>
                </a:lnTo>
              </a:path>
            </a:pathLst>
          </a:custGeom>
          <a:solidFill>
            <a:srgbClr val="4DA0D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
          <p:cNvSpPr/>
          <p:nvPr/>
        </p:nvSpPr>
        <p:spPr>
          <a:xfrm>
            <a:off x="4990651" y="1890257"/>
            <a:ext cx="149161" cy="146304"/>
          </a:xfrm>
          <a:custGeom>
            <a:avLst/>
            <a:gdLst>
              <a:gd name="connsiteX0" fmla="*/ 104330 w 149161"/>
              <a:gd name="connsiteY0" fmla="*/ 0 h 146304"/>
              <a:gd name="connsiteX1" fmla="*/ 149161 w 149161"/>
              <a:gd name="connsiteY1" fmla="*/ 146304 h 146304"/>
              <a:gd name="connsiteX2" fmla="*/ 0 w 149161"/>
              <a:gd name="connsiteY2" fmla="*/ 111937 h 146304"/>
              <a:gd name="connsiteX3" fmla="*/ 104330 w 149161"/>
              <a:gd name="connsiteY3" fmla="*/ 0 h 146304"/>
            </a:gdLst>
            <a:ahLst/>
            <a:cxnLst>
              <a:cxn ang="0">
                <a:pos x="connsiteX0" y="connsiteY0"/>
              </a:cxn>
              <a:cxn ang="1">
                <a:pos x="connsiteX1" y="connsiteY1"/>
              </a:cxn>
              <a:cxn ang="2">
                <a:pos x="connsiteX2" y="connsiteY2"/>
              </a:cxn>
              <a:cxn ang="3">
                <a:pos x="connsiteX3" y="connsiteY3"/>
              </a:cxn>
            </a:cxnLst>
            <a:rect l="l" t="t" r="r" b="b"/>
            <a:pathLst>
              <a:path w="149161" h="146304">
                <a:moveTo>
                  <a:pt x="104330" y="0"/>
                </a:moveTo>
                <a:lnTo>
                  <a:pt x="149161" y="146304"/>
                </a:lnTo>
                <a:lnTo>
                  <a:pt x="0" y="111937"/>
                </a:lnTo>
                <a:lnTo>
                  <a:pt x="104330" y="0"/>
                </a:lnTo>
              </a:path>
            </a:pathLst>
          </a:custGeom>
          <a:solidFill>
            <a:srgbClr val="4DA0D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3"/>
          <p:cNvPicPr>
            <a:picLocks noChangeAspect="1" noChangeArrowheads="1"/>
          </p:cNvPicPr>
          <p:nvPr/>
        </p:nvPicPr>
        <p:blipFill>
          <a:blip r:embed="rId3"/>
          <a:srcRect/>
          <a:stretch>
            <a:fillRect/>
          </a:stretch>
        </p:blipFill>
        <p:spPr bwMode="auto">
          <a:xfrm>
            <a:off x="3416300" y="1866900"/>
            <a:ext cx="2082800" cy="2044700"/>
          </a:xfrm>
          <a:prstGeom prst="rect">
            <a:avLst/>
          </a:prstGeom>
          <a:noFill/>
        </p:spPr>
      </p:pic>
      <p:sp>
        <p:nvSpPr>
          <p:cNvPr id="2" name="TextBox 1"/>
          <p:cNvSpPr txBox="1"/>
          <p:nvPr/>
        </p:nvSpPr>
        <p:spPr>
          <a:xfrm>
            <a:off x="7239555" y="393700"/>
            <a:ext cx="1655232" cy="234680"/>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THE</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INVESTMENT</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PROCESS</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a:t>
            </a:r>
          </a:p>
        </p:txBody>
      </p:sp>
      <p:sp>
        <p:nvSpPr>
          <p:cNvPr id="1028" name="TextBox 1"/>
          <p:cNvSpPr txBox="1"/>
          <p:nvPr/>
        </p:nvSpPr>
        <p:spPr>
          <a:xfrm>
            <a:off x="2997200" y="1333500"/>
            <a:ext cx="923330" cy="532197"/>
          </a:xfrm>
          <a:prstGeom prst="rect">
            <a:avLst/>
          </a:prstGeom>
          <a:noFill/>
        </p:spPr>
        <p:txBody>
          <a:bodyPr wrap="none" lIns="0" tIns="0" rIns="0" rtlCol="0">
            <a:spAutoFit/>
          </a:bodyPr>
          <a:lstStyle/>
          <a:p>
            <a:pPr>
              <a:lnSpc>
                <a:spcPts val="1000"/>
              </a:lnSpc>
              <a:tabLst/>
            </a:pPr>
            <a:r>
              <a:rPr lang="en-US" altLang="zh-CN" sz="800" b="1" dirty="0" smtClean="0">
                <a:solidFill>
                  <a:srgbClr val="2F5690"/>
                </a:solidFill>
                <a:latin typeface="Roboto Condensed"/>
                <a:cs typeface="Roboto Condensed"/>
              </a:rPr>
              <a:t>MARKET</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MONITORING</a:t>
            </a:r>
          </a:p>
          <a:p>
            <a:pPr>
              <a:lnSpc>
                <a:spcPts val="1000"/>
              </a:lnSpc>
              <a:tabLst/>
            </a:pPr>
            <a:r>
              <a:rPr lang="en-US" altLang="zh-CN" sz="800" dirty="0" smtClean="0">
                <a:solidFill>
                  <a:srgbClr val="4DA0D3"/>
                </a:solidFill>
                <a:latin typeface="Roboto Condensed"/>
                <a:cs typeface="Roboto Condensed"/>
              </a:rPr>
              <a:t>Daily</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meetings</a:t>
            </a:r>
          </a:p>
          <a:p>
            <a:pPr>
              <a:lnSpc>
                <a:spcPts val="1000"/>
              </a:lnSpc>
              <a:tabLst/>
            </a:pPr>
            <a:r>
              <a:rPr lang="en-US" altLang="zh-CN" sz="800" dirty="0" smtClean="0">
                <a:solidFill>
                  <a:srgbClr val="4DA0D3"/>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brief</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(CE)</a:t>
            </a:r>
          </a:p>
          <a:p>
            <a:pPr>
              <a:lnSpc>
                <a:spcPts val="900"/>
              </a:lnSpc>
              <a:tabLst/>
            </a:pPr>
            <a:r>
              <a:rPr lang="en-US" altLang="zh-CN" sz="800" dirty="0" smtClean="0">
                <a:solidFill>
                  <a:srgbClr val="4DA0D3"/>
                </a:solidFill>
                <a:latin typeface="Roboto Condensed"/>
                <a:cs typeface="Roboto Condensed"/>
              </a:rPr>
              <a:t>Portfolios</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(IM</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RA)</a:t>
            </a:r>
          </a:p>
        </p:txBody>
      </p:sp>
      <p:sp>
        <p:nvSpPr>
          <p:cNvPr id="1029" name="TextBox 1"/>
          <p:cNvSpPr txBox="1"/>
          <p:nvPr/>
        </p:nvSpPr>
        <p:spPr>
          <a:xfrm>
            <a:off x="2286000" y="3073400"/>
            <a:ext cx="872034" cy="292388"/>
          </a:xfrm>
          <a:prstGeom prst="rect">
            <a:avLst/>
          </a:prstGeom>
          <a:noFill/>
        </p:spPr>
        <p:txBody>
          <a:bodyPr wrap="none" lIns="0" tIns="0" rIns="0" rtlCol="0">
            <a:spAutoFit/>
          </a:bodyPr>
          <a:lstStyle/>
          <a:p>
            <a:pPr>
              <a:lnSpc>
                <a:spcPts val="1000"/>
              </a:lnSpc>
              <a:tabLst/>
            </a:pPr>
            <a:r>
              <a:rPr lang="en-US" altLang="zh-CN" sz="800" b="1" dirty="0" smtClean="0">
                <a:solidFill>
                  <a:srgbClr val="2F5690"/>
                </a:solidFill>
                <a:latin typeface="Roboto Condensed"/>
                <a:cs typeface="Roboto Condensed"/>
              </a:rPr>
              <a:t>TRADE</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&amp;</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GAME</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PLAN</a:t>
            </a:r>
          </a:p>
          <a:p>
            <a:pPr>
              <a:lnSpc>
                <a:spcPts val="1000"/>
              </a:lnSpc>
              <a:tabLst/>
            </a:pPr>
            <a:r>
              <a:rPr lang="en-US" altLang="zh-CN" sz="800" dirty="0" smtClean="0">
                <a:solidFill>
                  <a:srgbClr val="4DA0D3"/>
                </a:solidFill>
                <a:latin typeface="Roboto Condensed"/>
                <a:cs typeface="Roboto Condensed"/>
              </a:rPr>
              <a:t>Implementation</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(IM)</a:t>
            </a:r>
          </a:p>
        </p:txBody>
      </p:sp>
      <p:sp>
        <p:nvSpPr>
          <p:cNvPr id="1030" name="TextBox 1"/>
          <p:cNvSpPr txBox="1"/>
          <p:nvPr/>
        </p:nvSpPr>
        <p:spPr>
          <a:xfrm>
            <a:off x="4991100" y="1333500"/>
            <a:ext cx="846386" cy="445421"/>
          </a:xfrm>
          <a:prstGeom prst="rect">
            <a:avLst/>
          </a:prstGeom>
          <a:noFill/>
        </p:spPr>
        <p:txBody>
          <a:bodyPr wrap="none" lIns="0" tIns="0" rIns="0" rtlCol="0">
            <a:spAutoFit/>
          </a:bodyPr>
          <a:lstStyle/>
          <a:p>
            <a:pPr algn="r">
              <a:lnSpc>
                <a:spcPts val="1000"/>
              </a:lnSpc>
              <a:tabLst>
                <a:tab pos="38100" algn="l"/>
              </a:tabLst>
            </a:pPr>
            <a:r>
              <a:rPr lang="en-US" altLang="zh-CN" sz="800" b="1" dirty="0" smtClean="0">
                <a:solidFill>
                  <a:srgbClr val="2F5690"/>
                </a:solidFill>
                <a:latin typeface="Roboto Condensed"/>
                <a:cs typeface="Roboto Condensed"/>
              </a:rPr>
              <a:t>INVESTMENT</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IDEAS</a:t>
            </a:r>
          </a:p>
          <a:p>
            <a:pPr algn="r">
              <a:lnSpc>
                <a:spcPts val="1000"/>
              </a:lnSpc>
              <a:tabLst>
                <a:tab pos="38100" algn="l"/>
              </a:tabLst>
            </a:pPr>
            <a:r>
              <a:rPr lang="en-US" altLang="zh-CN" sz="800" dirty="0" smtClean="0">
                <a:solidFill>
                  <a:srgbClr val="4DA0D3"/>
                </a:solidFill>
                <a:latin typeface="Roboto Condensed"/>
                <a:cs typeface="Roboto Condensed"/>
              </a:rPr>
              <a:t>Asset</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allocation</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and</a:t>
            </a:r>
          </a:p>
          <a:p>
            <a:pPr algn="r">
              <a:lnSpc>
                <a:spcPts val="1000"/>
              </a:lnSpc>
              <a:tabLst>
                <a:tab pos="38100" algn="l"/>
              </a:tabLst>
            </a:pPr>
            <a:r>
              <a:rPr lang="en-US" altLang="zh-CN" dirty="0" smtClean="0">
                <a:latin typeface="Roboto Condensed"/>
                <a:cs typeface="Roboto Condensed"/>
              </a:rPr>
              <a:t>	</a:t>
            </a:r>
            <a:r>
              <a:rPr lang="en-US" altLang="zh-CN" sz="800" dirty="0" smtClean="0">
                <a:solidFill>
                  <a:srgbClr val="4DA0D3"/>
                </a:solidFill>
                <a:latin typeface="Roboto Condensed"/>
                <a:cs typeface="Roboto Condensed"/>
              </a:rPr>
              <a:t>screening</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(CE</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IM)</a:t>
            </a:r>
          </a:p>
        </p:txBody>
      </p:sp>
      <p:sp>
        <p:nvSpPr>
          <p:cNvPr id="1031" name="TextBox 1"/>
          <p:cNvSpPr txBox="1"/>
          <p:nvPr/>
        </p:nvSpPr>
        <p:spPr>
          <a:xfrm>
            <a:off x="5655234" y="3086100"/>
            <a:ext cx="924231" cy="445421"/>
          </a:xfrm>
          <a:prstGeom prst="rect">
            <a:avLst/>
          </a:prstGeom>
          <a:noFill/>
        </p:spPr>
        <p:txBody>
          <a:bodyPr wrap="none" lIns="0" tIns="0" rIns="0" rtlCol="0">
            <a:spAutoFit/>
          </a:bodyPr>
          <a:lstStyle/>
          <a:p>
            <a:pPr algn="r">
              <a:lnSpc>
                <a:spcPts val="1000"/>
              </a:lnSpc>
              <a:tabLst>
                <a:tab pos="533400" algn="l"/>
              </a:tabLst>
            </a:pPr>
            <a:r>
              <a:rPr lang="en-US" altLang="zh-CN" sz="800" b="1" dirty="0" smtClean="0">
                <a:solidFill>
                  <a:srgbClr val="2F5690"/>
                </a:solidFill>
                <a:latin typeface="Roboto Condensed"/>
                <a:cs typeface="Roboto Condensed"/>
              </a:rPr>
              <a:t>STRATEGY</a:t>
            </a:r>
            <a:r>
              <a:rPr lang="en-US" altLang="zh-CN" sz="800" b="1" dirty="0" smtClean="0">
                <a:latin typeface="Roboto Condensed"/>
                <a:cs typeface="Roboto Condensed"/>
              </a:rPr>
              <a:t> </a:t>
            </a:r>
            <a:r>
              <a:rPr lang="en-US" altLang="zh-CN" sz="800" b="1" dirty="0" smtClean="0">
                <a:solidFill>
                  <a:srgbClr val="2F5690"/>
                </a:solidFill>
                <a:latin typeface="Roboto Condensed"/>
                <a:cs typeface="Roboto Condensed"/>
              </a:rPr>
              <a:t>SELECTION</a:t>
            </a:r>
          </a:p>
          <a:p>
            <a:pPr algn="r">
              <a:lnSpc>
                <a:spcPts val="1000"/>
              </a:lnSpc>
              <a:tabLst>
                <a:tab pos="533400" algn="l"/>
              </a:tabLst>
            </a:pPr>
            <a:r>
              <a:rPr lang="en-US" altLang="zh-CN" sz="800" dirty="0" smtClean="0">
                <a:solidFill>
                  <a:srgbClr val="4DA0D3"/>
                </a:solidFill>
                <a:latin typeface="Roboto Condensed"/>
                <a:cs typeface="Roboto Condensed"/>
              </a:rPr>
              <a:t>Limited</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sub-strategies</a:t>
            </a:r>
          </a:p>
          <a:p>
            <a:pPr algn="r">
              <a:lnSpc>
                <a:spcPts val="1000"/>
              </a:lnSpc>
              <a:tabLst>
                <a:tab pos="533400" algn="l"/>
              </a:tabLst>
            </a:pPr>
            <a:r>
              <a:rPr lang="en-US" altLang="zh-CN" dirty="0" smtClean="0">
                <a:latin typeface="Roboto Condensed"/>
                <a:cs typeface="Roboto Condensed"/>
              </a:rPr>
              <a:t>	</a:t>
            </a:r>
            <a:r>
              <a:rPr lang="en-US" altLang="zh-CN" sz="800" dirty="0" smtClean="0">
                <a:solidFill>
                  <a:srgbClr val="4DA0D3"/>
                </a:solidFill>
                <a:latin typeface="Roboto Condensed"/>
                <a:cs typeface="Roboto Condensed"/>
              </a:rPr>
              <a:t>(CE</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IM)</a:t>
            </a:r>
          </a:p>
        </p:txBody>
      </p:sp>
      <p:sp>
        <p:nvSpPr>
          <p:cNvPr id="1032" name="TextBox 1"/>
          <p:cNvSpPr txBox="1"/>
          <p:nvPr/>
        </p:nvSpPr>
        <p:spPr>
          <a:xfrm>
            <a:off x="3657600" y="4152900"/>
            <a:ext cx="784670" cy="323165"/>
          </a:xfrm>
          <a:prstGeom prst="rect">
            <a:avLst/>
          </a:prstGeom>
          <a:noFill/>
        </p:spPr>
        <p:txBody>
          <a:bodyPr wrap="none" lIns="0" tIns="0" rIns="0" rtlCol="0">
            <a:spAutoFit/>
          </a:bodyPr>
          <a:lstStyle/>
          <a:p>
            <a:pPr algn="r">
              <a:lnSpc>
                <a:spcPts val="1000"/>
              </a:lnSpc>
              <a:tabLst>
                <a:tab pos="190500" algn="l"/>
              </a:tabLst>
            </a:pPr>
            <a:r>
              <a:rPr lang="en-US" altLang="zh-CN" sz="800" dirty="0" smtClean="0">
                <a:solidFill>
                  <a:srgbClr val="2F5690"/>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ASSESSMENT</a:t>
            </a:r>
          </a:p>
          <a:p>
            <a:pPr algn="r">
              <a:lnSpc>
                <a:spcPts val="1000"/>
              </a:lnSpc>
              <a:tabLst>
                <a:tab pos="190500" algn="l"/>
              </a:tabLst>
            </a:pPr>
            <a:r>
              <a:rPr lang="en-US" altLang="zh-CN" dirty="0" smtClean="0">
                <a:latin typeface="Roboto Condensed"/>
                <a:cs typeface="Roboto Condensed"/>
              </a:rPr>
              <a:t>	</a:t>
            </a:r>
            <a:r>
              <a:rPr lang="en-US" altLang="zh-CN" sz="800" dirty="0" smtClean="0">
                <a:solidFill>
                  <a:srgbClr val="4DA0D3"/>
                </a:solidFill>
                <a:latin typeface="Roboto Condensed"/>
                <a:cs typeface="Roboto Condensed"/>
              </a:rPr>
              <a:t>Veto</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right</a:t>
            </a:r>
            <a:r>
              <a:rPr lang="en-US" altLang="zh-CN" sz="800" dirty="0" smtClean="0">
                <a:latin typeface="Roboto Condensed"/>
                <a:cs typeface="Roboto Condensed"/>
              </a:rPr>
              <a:t> </a:t>
            </a:r>
            <a:r>
              <a:rPr lang="en-US" altLang="zh-CN" sz="800" dirty="0" smtClean="0">
                <a:solidFill>
                  <a:srgbClr val="4DA0D3"/>
                </a:solidFill>
                <a:latin typeface="Roboto Condensed"/>
                <a:cs typeface="Roboto Condensed"/>
              </a:rPr>
              <a:t>(RA)</a:t>
            </a:r>
          </a:p>
        </p:txBody>
      </p:sp>
      <p:sp>
        <p:nvSpPr>
          <p:cNvPr id="1033" name="TextBox 1"/>
          <p:cNvSpPr txBox="1"/>
          <p:nvPr/>
        </p:nvSpPr>
        <p:spPr>
          <a:xfrm>
            <a:off x="1638300" y="1333500"/>
            <a:ext cx="1231106" cy="694207"/>
          </a:xfrm>
          <a:prstGeom prst="rect">
            <a:avLst/>
          </a:prstGeom>
          <a:noFill/>
        </p:spPr>
        <p:txBody>
          <a:bodyPr wrap="none" lIns="0" tIns="0" rIns="0" rtlCol="0">
            <a:spAutoFit/>
          </a:bodyPr>
          <a:lstStyle/>
          <a:p>
            <a:pPr algn="r">
              <a:lnSpc>
                <a:spcPts val="1000"/>
              </a:lnSpc>
              <a:tabLst>
                <a:tab pos="317500" algn="l"/>
                <a:tab pos="508000" algn="l"/>
                <a:tab pos="685800" algn="l"/>
                <a:tab pos="7747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Economic</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update</a:t>
            </a:r>
          </a:p>
          <a:p>
            <a:pPr algn="r">
              <a:lnSpc>
                <a:spcPts val="1000"/>
              </a:lnSpc>
              <a:tabLst>
                <a:tab pos="317500" algn="l"/>
                <a:tab pos="508000" algn="l"/>
                <a:tab pos="685800" algn="l"/>
                <a:tab pos="7747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flows</a:t>
            </a:r>
          </a:p>
          <a:p>
            <a:pPr algn="r">
              <a:lnSpc>
                <a:spcPts val="1000"/>
              </a:lnSpc>
              <a:tabLst>
                <a:tab pos="317500" algn="l"/>
                <a:tab pos="508000" algn="l"/>
                <a:tab pos="685800" algn="l"/>
                <a:tab pos="7747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rrevieweports</a:t>
            </a:r>
          </a:p>
          <a:p>
            <a:pPr algn="r">
              <a:lnSpc>
                <a:spcPts val="900"/>
              </a:lnSpc>
              <a:tabLst>
                <a:tab pos="317500" algn="l"/>
                <a:tab pos="508000" algn="l"/>
                <a:tab pos="685800" algn="l"/>
                <a:tab pos="7747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Portfolio</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review</a:t>
            </a:r>
          </a:p>
          <a:p>
            <a:pPr algn="r">
              <a:lnSpc>
                <a:spcPts val="1000"/>
              </a:lnSpc>
              <a:tabLst>
                <a:tab pos="317500" algn="l"/>
                <a:tab pos="508000" algn="l"/>
                <a:tab pos="685800" algn="l"/>
                <a:tab pos="7747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Game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plan</a:t>
            </a:r>
          </a:p>
        </p:txBody>
      </p:sp>
      <p:sp>
        <p:nvSpPr>
          <p:cNvPr id="1034" name="TextBox 1"/>
          <p:cNvSpPr txBox="1"/>
          <p:nvPr/>
        </p:nvSpPr>
        <p:spPr>
          <a:xfrm>
            <a:off x="977900" y="3073400"/>
            <a:ext cx="1205458" cy="566822"/>
          </a:xfrm>
          <a:prstGeom prst="rect">
            <a:avLst/>
          </a:prstGeom>
          <a:noFill/>
        </p:spPr>
        <p:txBody>
          <a:bodyPr wrap="none" lIns="0" tIns="0" rIns="0" rtlCol="0">
            <a:spAutoFit/>
          </a:bodyPr>
          <a:lstStyle/>
          <a:p>
            <a:pPr algn="r">
              <a:lnSpc>
                <a:spcPts val="1000"/>
              </a:lnSpc>
              <a:tabLst>
                <a:tab pos="139700" algn="l"/>
                <a:tab pos="304800" algn="l"/>
                <a:tab pos="533400" algn="l"/>
              </a:tabLst>
            </a:pPr>
            <a:r>
              <a:rPr lang="en-US" altLang="zh-CN" sz="800" dirty="0" smtClean="0">
                <a:solidFill>
                  <a:srgbClr val="3D3D3F"/>
                </a:solidFill>
                <a:latin typeface="Roboto Condensed"/>
                <a:cs typeface="Roboto Condensed"/>
              </a:rPr>
              <a:t>Cost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efﬁcient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implementation</a:t>
            </a:r>
          </a:p>
          <a:p>
            <a:pPr algn="r">
              <a:lnSpc>
                <a:spcPts val="1000"/>
              </a:lnSpc>
              <a:tabLst>
                <a:tab pos="139700" algn="l"/>
                <a:tab pos="304800" algn="l"/>
                <a:tab pos="5334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Trade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execution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platforms</a:t>
            </a:r>
          </a:p>
          <a:p>
            <a:pPr algn="r">
              <a:lnSpc>
                <a:spcPts val="900"/>
              </a:lnSpc>
              <a:tabLst>
                <a:tab pos="139700" algn="l"/>
                <a:tab pos="304800" algn="l"/>
                <a:tab pos="5334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Portfolio</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mgt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systems</a:t>
            </a:r>
          </a:p>
          <a:p>
            <a:pPr algn="r">
              <a:lnSpc>
                <a:spcPts val="1000"/>
              </a:lnSpc>
              <a:tabLst>
                <a:tab pos="139700" algn="l"/>
                <a:tab pos="304800" algn="l"/>
                <a:tab pos="533400" algn="l"/>
              </a:tabLst>
            </a:pPr>
            <a:r>
              <a:rPr lang="en-US" altLang="zh-CN" dirty="0" smtClean="0">
                <a:latin typeface="Roboto Condensed"/>
                <a:cs typeface="Roboto Condensed"/>
              </a:rPr>
              <a:t>			</a:t>
            </a:r>
            <a:r>
              <a:rPr lang="en-US" altLang="zh-CN" sz="800" dirty="0" smtClean="0">
                <a:solidFill>
                  <a:srgbClr val="3D3D3F"/>
                </a:solidFill>
                <a:latin typeface="Roboto Condensed"/>
                <a:cs typeface="Roboto Condensed"/>
              </a:rPr>
              <a:t>Game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plan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entry</a:t>
            </a:r>
          </a:p>
        </p:txBody>
      </p:sp>
      <p:sp>
        <p:nvSpPr>
          <p:cNvPr id="1035" name="TextBox 1"/>
          <p:cNvSpPr txBox="1"/>
          <p:nvPr/>
        </p:nvSpPr>
        <p:spPr>
          <a:xfrm>
            <a:off x="5994400" y="1333500"/>
            <a:ext cx="1025922" cy="654025"/>
          </a:xfrm>
          <a:prstGeom prst="rect">
            <a:avLst/>
          </a:prstGeom>
          <a:noFill/>
        </p:spPr>
        <p:txBody>
          <a:bodyPr wrap="none" lIns="0" tIns="0" rIns="0" rtlCol="0">
            <a:spAutoFit/>
          </a:bodyPr>
          <a:lstStyle/>
          <a:p>
            <a:pPr>
              <a:lnSpc>
                <a:spcPts val="1000"/>
              </a:lnSpc>
              <a:tabLst/>
            </a:pPr>
            <a:r>
              <a:rPr lang="en-US" altLang="zh-CN" sz="800" dirty="0" smtClean="0">
                <a:solidFill>
                  <a:srgbClr val="3D3D3F"/>
                </a:solidFill>
                <a:latin typeface="Roboto Condensed"/>
                <a:cs typeface="Roboto Condensed"/>
              </a:rPr>
              <a:t>Experience</a:t>
            </a:r>
          </a:p>
          <a:p>
            <a:pPr>
              <a:lnSpc>
                <a:spcPts val="1000"/>
              </a:lnSpc>
              <a:tabLst/>
            </a:pPr>
            <a:r>
              <a:rPr lang="en-US" altLang="zh-CN" sz="800" dirty="0" smtClean="0">
                <a:solidFill>
                  <a:srgbClr val="3D3D3F"/>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exp.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vs.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forecasts</a:t>
            </a:r>
          </a:p>
          <a:p>
            <a:pPr>
              <a:lnSpc>
                <a:spcPts val="900"/>
              </a:lnSpc>
              <a:tabLst/>
            </a:pPr>
            <a:r>
              <a:rPr lang="en-US" altLang="zh-CN" sz="800" dirty="0" smtClean="0">
                <a:solidFill>
                  <a:srgbClr val="3D3D3F"/>
                </a:solidFill>
                <a:latin typeface="Roboto Condensed"/>
                <a:cs typeface="Roboto Condensed"/>
              </a:rPr>
              <a:t>Fair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value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models</a:t>
            </a:r>
          </a:p>
          <a:p>
            <a:pPr>
              <a:lnSpc>
                <a:spcPts val="1000"/>
              </a:lnSpc>
              <a:tabLst/>
            </a:pPr>
            <a:r>
              <a:rPr lang="en-US" altLang="zh-CN" sz="800" dirty="0" smtClean="0">
                <a:solidFill>
                  <a:srgbClr val="3D3D3F"/>
                </a:solidFill>
                <a:latin typeface="Roboto Condensed"/>
                <a:cs typeface="Roboto Condensed"/>
              </a:rPr>
              <a:t>Relative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value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models</a:t>
            </a:r>
          </a:p>
          <a:p>
            <a:pPr>
              <a:lnSpc>
                <a:spcPts val="1000"/>
              </a:lnSpc>
              <a:tabLst/>
            </a:pPr>
            <a:r>
              <a:rPr lang="en-US" altLang="zh-CN" sz="800" dirty="0" smtClean="0">
                <a:solidFill>
                  <a:srgbClr val="3D3D3F"/>
                </a:solidFill>
                <a:latin typeface="Roboto Condensed"/>
                <a:cs typeface="Roboto Condensed"/>
              </a:rPr>
              <a:t>Technical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indicators</a:t>
            </a:r>
          </a:p>
        </p:txBody>
      </p:sp>
      <p:sp>
        <p:nvSpPr>
          <p:cNvPr id="1036" name="TextBox 1"/>
          <p:cNvSpPr txBox="1"/>
          <p:nvPr/>
        </p:nvSpPr>
        <p:spPr>
          <a:xfrm>
            <a:off x="4572000" y="4165600"/>
            <a:ext cx="846386" cy="415498"/>
          </a:xfrm>
          <a:prstGeom prst="rect">
            <a:avLst/>
          </a:prstGeom>
          <a:noFill/>
        </p:spPr>
        <p:txBody>
          <a:bodyPr wrap="none" lIns="0" tIns="0" rIns="0" rtlCol="0">
            <a:spAutoFit/>
          </a:bodyPr>
          <a:lstStyle/>
          <a:p>
            <a:pPr>
              <a:lnSpc>
                <a:spcPts val="1000"/>
              </a:lnSpc>
              <a:tabLst/>
            </a:pP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mandates</a:t>
            </a:r>
          </a:p>
          <a:p>
            <a:pPr>
              <a:lnSpc>
                <a:spcPts val="1000"/>
              </a:lnSpc>
              <a:tabLst/>
            </a:pP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contribution</a:t>
            </a:r>
          </a:p>
          <a:p>
            <a:pPr>
              <a:lnSpc>
                <a:spcPts val="1000"/>
              </a:lnSpc>
              <a:tabLst/>
            </a:pPr>
            <a:r>
              <a:rPr lang="en-US" altLang="zh-CN" sz="800" dirty="0" smtClean="0">
                <a:solidFill>
                  <a:srgbClr val="3D3D3F"/>
                </a:solidFill>
                <a:latin typeface="Roboto Condensed"/>
                <a:cs typeface="Roboto Condensed"/>
              </a:rPr>
              <a:t>Internal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systems</a:t>
            </a:r>
          </a:p>
        </p:txBody>
      </p:sp>
      <p:sp>
        <p:nvSpPr>
          <p:cNvPr id="1037" name="TextBox 1"/>
          <p:cNvSpPr txBox="1"/>
          <p:nvPr/>
        </p:nvSpPr>
        <p:spPr>
          <a:xfrm>
            <a:off x="6743700" y="3086100"/>
            <a:ext cx="910506" cy="530915"/>
          </a:xfrm>
          <a:prstGeom prst="rect">
            <a:avLst/>
          </a:prstGeom>
          <a:noFill/>
        </p:spPr>
        <p:txBody>
          <a:bodyPr wrap="none" lIns="0" tIns="0" rIns="0" rtlCol="0">
            <a:spAutoFit/>
          </a:bodyPr>
          <a:lstStyle/>
          <a:p>
            <a:pPr>
              <a:lnSpc>
                <a:spcPts val="1000"/>
              </a:lnSpc>
              <a:tabLst>
                <a:tab pos="419100" algn="l"/>
                <a:tab pos="1066800" algn="l"/>
              </a:tabLst>
            </a:pPr>
            <a:r>
              <a:rPr lang="en-US" altLang="zh-CN" sz="800" dirty="0" smtClean="0">
                <a:solidFill>
                  <a:srgbClr val="3D3D3F"/>
                </a:solidFill>
                <a:latin typeface="Roboto Condensed"/>
                <a:cs typeface="Roboto Condensed"/>
              </a:rPr>
              <a:t>Expected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return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vs.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vol</a:t>
            </a:r>
          </a:p>
          <a:p>
            <a:pPr>
              <a:lnSpc>
                <a:spcPts val="1000"/>
              </a:lnSpc>
              <a:tabLst>
                <a:tab pos="419100" algn="l"/>
                <a:tab pos="1066800" algn="l"/>
              </a:tabLst>
            </a:pPr>
            <a:r>
              <a:rPr lang="en-US" altLang="zh-CN" sz="800" dirty="0" smtClean="0">
                <a:solidFill>
                  <a:srgbClr val="3D3D3F"/>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positioning</a:t>
            </a:r>
          </a:p>
          <a:p>
            <a:pPr>
              <a:lnSpc>
                <a:spcPts val="900"/>
              </a:lnSpc>
              <a:tabLst>
                <a:tab pos="419100" algn="l"/>
                <a:tab pos="1066800" algn="l"/>
              </a:tabLst>
            </a:pPr>
            <a:r>
              <a:rPr lang="en-US" altLang="zh-CN" sz="800" dirty="0" smtClean="0">
                <a:solidFill>
                  <a:srgbClr val="3D3D3F"/>
                </a:solidFill>
                <a:latin typeface="Roboto Condensed"/>
                <a:cs typeface="Roboto Condensed"/>
              </a:rPr>
              <a:t>Correlations</a:t>
            </a:r>
          </a:p>
          <a:p>
            <a:pPr>
              <a:lnSpc>
                <a:spcPts val="1000"/>
              </a:lnSpc>
              <a:tabLst>
                <a:tab pos="419100" algn="l"/>
                <a:tab pos="1066800" algn="l"/>
              </a:tabLst>
            </a:pPr>
            <a:r>
              <a:rPr lang="en-US" altLang="zh-CN" sz="800" dirty="0" smtClean="0">
                <a:solidFill>
                  <a:srgbClr val="3D3D3F"/>
                </a:solidFill>
                <a:latin typeface="Roboto Condensed"/>
                <a:cs typeface="Roboto Condensed"/>
              </a:rPr>
              <a:t>Carry</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roll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analysis</a:t>
            </a:r>
          </a:p>
        </p:txBody>
      </p:sp>
      <p:sp>
        <p:nvSpPr>
          <p:cNvPr id="47" name="TextBox 1"/>
          <p:cNvSpPr txBox="1"/>
          <p:nvPr/>
        </p:nvSpPr>
        <p:spPr>
          <a:xfrm>
            <a:off x="7163261" y="4336072"/>
            <a:ext cx="1667486" cy="555708"/>
          </a:xfrm>
          <a:prstGeom prst="rect">
            <a:avLst/>
          </a:prstGeom>
          <a:noFill/>
        </p:spPr>
        <p:txBody>
          <a:bodyPr wrap="square" lIns="0" tIns="0" rIns="0" rtlCol="0">
            <a:spAutoFit/>
          </a:bodyPr>
          <a:lstStyle/>
          <a:p>
            <a:pPr>
              <a:lnSpc>
                <a:spcPts val="1000"/>
              </a:lnSpc>
              <a:tabLst/>
            </a:pPr>
            <a:r>
              <a:rPr lang="en-US" altLang="zh-CN" sz="700" dirty="0" smtClean="0">
                <a:solidFill>
                  <a:srgbClr val="3D3D3F"/>
                </a:solidFill>
                <a:latin typeface="Roboto Condensed"/>
                <a:cs typeface="Roboto Condensed"/>
              </a:rPr>
              <a:t>* This </a:t>
            </a:r>
            <a:r>
              <a:rPr lang="en-US" altLang="zh-CN" sz="700" dirty="0">
                <a:solidFill>
                  <a:srgbClr val="3D3D3F"/>
                </a:solidFill>
                <a:latin typeface="Roboto Condensed"/>
                <a:cs typeface="Roboto Condensed"/>
              </a:rPr>
              <a:t>process also applies to individual mandates (Edge), except for the role of CE.</a:t>
            </a:r>
          </a:p>
          <a:p>
            <a:pPr>
              <a:lnSpc>
                <a:spcPts val="1000"/>
              </a:lnSpc>
              <a:tabLst/>
            </a:pPr>
            <a:r>
              <a:rPr lang="en-US" altLang="zh-CN" sz="700" dirty="0" smtClean="0">
                <a:solidFill>
                  <a:srgbClr val="3D3D3F"/>
                </a:solidFill>
                <a:latin typeface="Roboto Condensed"/>
                <a:cs typeface="Roboto Condensed"/>
              </a:rPr>
              <a:t>External </a:t>
            </a:r>
            <a:r>
              <a:rPr lang="en-US" altLang="zh-CN" sz="700" dirty="0">
                <a:solidFill>
                  <a:srgbClr val="3D3D3F"/>
                </a:solidFill>
                <a:latin typeface="Roboto Condensed"/>
                <a:cs typeface="Roboto Condensed"/>
              </a:rPr>
              <a:t>risk &amp; compliance by The Financial Compliance Group (FCG)</a:t>
            </a:r>
            <a:endParaRPr lang="en-US" altLang="zh-CN" sz="700" dirty="0" smtClean="0">
              <a:solidFill>
                <a:srgbClr val="3D3D3F"/>
              </a:solidFill>
              <a:latin typeface="Roboto Condensed"/>
              <a:cs typeface="Roboto Condensed"/>
            </a:endParaRPr>
          </a:p>
        </p:txBody>
      </p:sp>
    </p:spTree>
    <p:extLst>
      <p:ext uri="{BB962C8B-B14F-4D97-AF65-F5344CB8AC3E}">
        <p14:creationId xmlns:p14="http://schemas.microsoft.com/office/powerpoint/2010/main" val="360430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UPPER-LOGO-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164932"/>
          </a:xfrm>
          <a:prstGeom prst="rect">
            <a:avLst/>
          </a:prstGeom>
        </p:spPr>
      </p:pic>
      <p:sp>
        <p:nvSpPr>
          <p:cNvPr id="17" name="Freeform 3"/>
          <p:cNvSpPr/>
          <p:nvPr/>
        </p:nvSpPr>
        <p:spPr>
          <a:xfrm>
            <a:off x="810809" y="1269658"/>
            <a:ext cx="876477" cy="45719"/>
          </a:xfrm>
          <a:custGeom>
            <a:avLst/>
            <a:gdLst>
              <a:gd name="connsiteX0" fmla="*/ 6350 w 974013"/>
              <a:gd name="connsiteY0" fmla="*/ 6350 h 19050"/>
              <a:gd name="connsiteX1" fmla="*/ 967663 w 974013"/>
              <a:gd name="connsiteY1" fmla="*/ 6350 h 19050"/>
            </a:gdLst>
            <a:ahLst/>
            <a:cxnLst>
              <a:cxn ang="0">
                <a:pos x="connsiteX0" y="connsiteY0"/>
              </a:cxn>
              <a:cxn ang="1">
                <a:pos x="connsiteX1" y="connsiteY1"/>
              </a:cxn>
            </a:cxnLst>
            <a:rect l="l" t="t" r="r" b="b"/>
            <a:pathLst>
              <a:path w="974013" h="19050">
                <a:moveTo>
                  <a:pt x="6350" y="6350"/>
                </a:moveTo>
                <a:lnTo>
                  <a:pt x="967663" y="6350"/>
                </a:lnTo>
              </a:path>
            </a:pathLst>
          </a:custGeom>
          <a:ln w="635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1"/>
          <p:cNvSpPr txBox="1"/>
          <p:nvPr/>
        </p:nvSpPr>
        <p:spPr>
          <a:xfrm>
            <a:off x="863600" y="2040731"/>
            <a:ext cx="7365999" cy="2726387"/>
          </a:xfrm>
          <a:prstGeom prst="rect">
            <a:avLst/>
          </a:prstGeom>
          <a:noFill/>
        </p:spPr>
        <p:txBody>
          <a:bodyPr wrap="square" lIns="0" tIns="0" rIns="0" rtlCol="0">
            <a:spAutoFit/>
          </a:bodyPr>
          <a:lstStyle/>
          <a:p>
            <a:pPr algn="just">
              <a:lnSpc>
                <a:spcPts val="1050"/>
              </a:lnSpc>
              <a:tabLst/>
            </a:pPr>
            <a:r>
              <a:rPr lang="en-US" altLang="zh-CN" sz="800" dirty="0">
                <a:solidFill>
                  <a:srgbClr val="FFFFFF"/>
                </a:solidFill>
                <a:latin typeface="Roboto Condensed " pitchFamily="18" charset="0"/>
                <a:cs typeface="Roboto Condensed " pitchFamily="18" charset="0"/>
              </a:rPr>
              <a:t>This presentation shall not constitute an offer to sell or the solicitation of any offer to buy. The information contained in this confidential document («Presentation») has been prepared by </a:t>
            </a:r>
            <a:r>
              <a:rPr lang="en-US" altLang="zh-CN" sz="800" dirty="0" err="1">
                <a:solidFill>
                  <a:srgbClr val="FFFFFF"/>
                </a:solidFill>
                <a:latin typeface="Roboto Condensed " pitchFamily="18" charset="0"/>
                <a:cs typeface="Roboto Condensed " pitchFamily="18" charset="0"/>
              </a:rPr>
              <a:t>Nordkinn</a:t>
            </a:r>
            <a:r>
              <a:rPr lang="en-US" altLang="zh-CN" sz="800" dirty="0">
                <a:solidFill>
                  <a:srgbClr val="FFFFFF"/>
                </a:solidFill>
                <a:latin typeface="Roboto Condensed " pitchFamily="18" charset="0"/>
                <a:cs typeface="Roboto Condensed " pitchFamily="18" charset="0"/>
              </a:rPr>
              <a:t> Asset Management AB (the «Company»), registered in Sweden No. 556895-3375. All rights reserved. Information in this presentation are made only as at the date of this presentation unless otherwise stated and remain subject to change without notice. </a:t>
            </a:r>
            <a:r>
              <a:rPr lang="en-US" altLang="zh-CN" sz="800" dirty="0" err="1">
                <a:solidFill>
                  <a:srgbClr val="FFFFFF"/>
                </a:solidFill>
                <a:latin typeface="Roboto Condensed " pitchFamily="18" charset="0"/>
                <a:cs typeface="Roboto Condensed " pitchFamily="18" charset="0"/>
              </a:rPr>
              <a:t>Nordkinn</a:t>
            </a:r>
            <a:r>
              <a:rPr lang="en-US" altLang="zh-CN" sz="800" dirty="0">
                <a:solidFill>
                  <a:srgbClr val="FFFFFF"/>
                </a:solidFill>
                <a:latin typeface="Roboto Condensed " pitchFamily="18" charset="0"/>
                <a:cs typeface="Roboto Condensed " pitchFamily="18" charset="0"/>
              </a:rPr>
              <a:t> Fixed Income Macro Funds are regulated and approved by the Swedish FSA. Note that this Presentation is potentially subject to material updating, revision and further amendment. </a:t>
            </a:r>
          </a:p>
          <a:p>
            <a:pPr algn="just">
              <a:lnSpc>
                <a:spcPts val="1050"/>
              </a:lnSpc>
              <a:tabLst/>
            </a:pPr>
            <a:endParaRPr lang="en-US" altLang="zh-CN" sz="800" dirty="0">
              <a:solidFill>
                <a:srgbClr val="FFFFFF"/>
              </a:solidFill>
              <a:latin typeface="Roboto Condensed " pitchFamily="18" charset="0"/>
              <a:cs typeface="Roboto Condensed " pitchFamily="18" charset="0"/>
            </a:endParaRPr>
          </a:p>
          <a:p>
            <a:pPr algn="just">
              <a:lnSpc>
                <a:spcPts val="1050"/>
              </a:lnSpc>
              <a:tabLst/>
            </a:pPr>
            <a:r>
              <a:rPr lang="en-US" altLang="zh-CN" sz="800" dirty="0">
                <a:solidFill>
                  <a:srgbClr val="FFFFFF"/>
                </a:solidFill>
                <a:latin typeface="Roboto Condensed " pitchFamily="18" charset="0"/>
                <a:cs typeface="Roboto Condensed " pitchFamily="18" charset="0"/>
              </a:rPr>
              <a:t>This presentation provides information in summary form only and is not intended to be complete. It is not intended to be relied upon as advice to investors or potential investors and does not take into account the investment objectives, financial situation or needs of any particular investor. This Presentation should not be considered as the giving of investment advice by the Company or any of its shareholders, directors, employees or agents. Each party whom this Presentation is made available must make its own independent assessment of the Company after making such investigations and taking such advice as may be deemed necessary. Potential investors are therefore invited to proceed with a thorough due diligence process in collaboration with the Company. </a:t>
            </a:r>
            <a:endParaRPr lang="en-US" altLang="zh-CN" sz="800" dirty="0" smtClean="0">
              <a:solidFill>
                <a:srgbClr val="FFFFFF"/>
              </a:solidFill>
              <a:latin typeface="Roboto Condensed " pitchFamily="18" charset="0"/>
              <a:cs typeface="Roboto Condensed " pitchFamily="18" charset="0"/>
            </a:endParaRPr>
          </a:p>
          <a:p>
            <a:pPr algn="just">
              <a:lnSpc>
                <a:spcPts val="1050"/>
              </a:lnSpc>
              <a:tabLst/>
            </a:pPr>
            <a:endParaRPr lang="en-US" altLang="zh-CN" sz="800" dirty="0">
              <a:solidFill>
                <a:srgbClr val="FFFFFF"/>
              </a:solidFill>
              <a:latin typeface="Roboto Condensed " pitchFamily="18" charset="0"/>
              <a:cs typeface="Roboto Condensed " pitchFamily="18" charset="0"/>
            </a:endParaRPr>
          </a:p>
          <a:p>
            <a:pPr algn="just">
              <a:lnSpc>
                <a:spcPts val="1050"/>
              </a:lnSpc>
              <a:tabLst/>
            </a:pPr>
            <a:r>
              <a:rPr lang="en-US" altLang="zh-CN" sz="800" dirty="0">
                <a:solidFill>
                  <a:srgbClr val="FFFFFF"/>
                </a:solidFill>
                <a:latin typeface="Roboto Condensed " pitchFamily="18" charset="0"/>
                <a:cs typeface="Roboto Condensed " pitchFamily="18" charset="0"/>
              </a:rPr>
              <a:t>The information contained herein has been prepared in good faith. However, to the maximum extent permitted by law, neither </a:t>
            </a:r>
            <a:r>
              <a:rPr lang="en-US" altLang="zh-CN" sz="800" dirty="0" err="1">
                <a:solidFill>
                  <a:srgbClr val="FFFFFF"/>
                </a:solidFill>
                <a:latin typeface="Roboto Condensed " pitchFamily="18" charset="0"/>
                <a:cs typeface="Roboto Condensed " pitchFamily="18" charset="0"/>
              </a:rPr>
              <a:t>Nordkinn</a:t>
            </a:r>
            <a:r>
              <a:rPr lang="en-US" altLang="zh-CN" sz="800" dirty="0">
                <a:solidFill>
                  <a:srgbClr val="FFFFFF"/>
                </a:solidFill>
                <a:latin typeface="Roboto Condensed " pitchFamily="18" charset="0"/>
                <a:cs typeface="Roboto Condensed " pitchFamily="18" charset="0"/>
              </a:rPr>
              <a:t> Asset Management AB, nor its related corporations (including </a:t>
            </a:r>
            <a:r>
              <a:rPr lang="en-US" altLang="zh-CN" sz="800" dirty="0" err="1">
                <a:solidFill>
                  <a:srgbClr val="FFFFFF"/>
                </a:solidFill>
                <a:latin typeface="Roboto Condensed " pitchFamily="18" charset="0"/>
                <a:cs typeface="Roboto Condensed " pitchFamily="18" charset="0"/>
              </a:rPr>
              <a:t>Nordkinn</a:t>
            </a:r>
            <a:r>
              <a:rPr lang="en-US" altLang="zh-CN" sz="800" dirty="0">
                <a:solidFill>
                  <a:srgbClr val="FFFFFF"/>
                </a:solidFill>
                <a:latin typeface="Roboto Condensed " pitchFamily="18" charset="0"/>
                <a:cs typeface="Roboto Condensed " pitchFamily="18" charset="0"/>
              </a:rPr>
              <a:t> Asset Management Oslo Branch, registered in Norway No. 999 136 354), directors, employees or agents, nor any other person, accept any liability, including, without limitation, any liability arising from fault or negligence, for any loss arising from the use of this presentation or its contents or otherwise in connection with it.</a:t>
            </a:r>
          </a:p>
          <a:p>
            <a:pPr algn="just">
              <a:lnSpc>
                <a:spcPts val="1050"/>
              </a:lnSpc>
              <a:tabLst/>
            </a:pPr>
            <a:r>
              <a:rPr lang="en-US" altLang="zh-CN" sz="800" dirty="0">
                <a:solidFill>
                  <a:srgbClr val="FFFFFF"/>
                </a:solidFill>
                <a:latin typeface="Roboto Condensed " pitchFamily="18" charset="0"/>
                <a:cs typeface="Roboto Condensed " pitchFamily="18" charset="0"/>
              </a:rPr>
              <a:t>The presentation may contain forward-looking statements. Although the Company believes the expectations expressed in such forward-looking statements are based on reasonable assumptions, such statements are not guarantees of future performance and actual results. Actual results or developments may differ materially from those projected in forward-looking statements</a:t>
            </a:r>
            <a:r>
              <a:rPr lang="en-US" altLang="zh-CN" sz="800" dirty="0" smtClean="0">
                <a:solidFill>
                  <a:srgbClr val="FFFFFF"/>
                </a:solidFill>
                <a:latin typeface="Roboto Condensed " pitchFamily="18" charset="0"/>
                <a:cs typeface="Roboto Condensed " pitchFamily="18" charset="0"/>
              </a:rPr>
              <a:t>.</a:t>
            </a:r>
          </a:p>
          <a:p>
            <a:pPr algn="just">
              <a:lnSpc>
                <a:spcPts val="1050"/>
              </a:lnSpc>
              <a:tabLst/>
            </a:pPr>
            <a:endParaRPr lang="en-US" altLang="zh-CN" sz="800" dirty="0">
              <a:solidFill>
                <a:srgbClr val="FFFFFF"/>
              </a:solidFill>
              <a:latin typeface="Roboto Condensed " pitchFamily="18" charset="0"/>
              <a:cs typeface="Roboto Condensed " pitchFamily="18" charset="0"/>
            </a:endParaRPr>
          </a:p>
          <a:p>
            <a:pPr algn="just">
              <a:lnSpc>
                <a:spcPts val="1050"/>
              </a:lnSpc>
              <a:tabLst/>
            </a:pPr>
            <a:r>
              <a:rPr lang="en-US" altLang="zh-CN" sz="800" dirty="0">
                <a:solidFill>
                  <a:srgbClr val="FFFFFF"/>
                </a:solidFill>
                <a:latin typeface="Roboto Condensed " pitchFamily="18" charset="0"/>
                <a:cs typeface="Roboto Condensed " pitchFamily="18" charset="0"/>
              </a:rPr>
              <a:t>The content of this Presentation is not intended for any residents of the United States, U.S. Persons or any entity organized or incorporated under the laws of the United States.</a:t>
            </a:r>
          </a:p>
        </p:txBody>
      </p:sp>
      <p:sp>
        <p:nvSpPr>
          <p:cNvPr id="28" name="TextBox 1"/>
          <p:cNvSpPr txBox="1"/>
          <p:nvPr/>
        </p:nvSpPr>
        <p:spPr>
          <a:xfrm>
            <a:off x="812800" y="1372045"/>
            <a:ext cx="833562" cy="282556"/>
          </a:xfrm>
          <a:prstGeom prst="rect">
            <a:avLst/>
          </a:prstGeom>
          <a:noFill/>
        </p:spPr>
        <p:txBody>
          <a:bodyPr wrap="none" lIns="0" tIns="0" rIns="0" rtlCol="0">
            <a:spAutoFit/>
          </a:bodyPr>
          <a:lstStyle/>
          <a:p>
            <a:pPr>
              <a:lnSpc>
                <a:spcPts val="1900"/>
              </a:lnSpc>
              <a:tabLst/>
            </a:pPr>
            <a:r>
              <a:rPr lang="en-US" altLang="zh-CN" sz="1300" b="1" dirty="0" smtClean="0">
                <a:solidFill>
                  <a:srgbClr val="FFFFFF"/>
                </a:solidFill>
                <a:latin typeface="Roboto Condensed"/>
                <a:cs typeface="Roboto Condensed"/>
              </a:rPr>
              <a:t>DISCLAIMER</a:t>
            </a:r>
          </a:p>
        </p:txBody>
      </p:sp>
      <p:sp>
        <p:nvSpPr>
          <p:cNvPr id="32" name="Freeform 3"/>
          <p:cNvSpPr/>
          <p:nvPr/>
        </p:nvSpPr>
        <p:spPr>
          <a:xfrm>
            <a:off x="810809" y="1707808"/>
            <a:ext cx="876477" cy="45719"/>
          </a:xfrm>
          <a:custGeom>
            <a:avLst/>
            <a:gdLst>
              <a:gd name="connsiteX0" fmla="*/ 6350 w 974013"/>
              <a:gd name="connsiteY0" fmla="*/ 6350 h 19050"/>
              <a:gd name="connsiteX1" fmla="*/ 967663 w 974013"/>
              <a:gd name="connsiteY1" fmla="*/ 6350 h 19050"/>
            </a:gdLst>
            <a:ahLst/>
            <a:cxnLst>
              <a:cxn ang="0">
                <a:pos x="connsiteX0" y="connsiteY0"/>
              </a:cxn>
              <a:cxn ang="1">
                <a:pos x="connsiteX1" y="connsiteY1"/>
              </a:cxn>
            </a:cxnLst>
            <a:rect l="l" t="t" r="r" b="b"/>
            <a:pathLst>
              <a:path w="974013" h="19050">
                <a:moveTo>
                  <a:pt x="6350" y="6350"/>
                </a:moveTo>
                <a:lnTo>
                  <a:pt x="967663" y="6350"/>
                </a:lnTo>
              </a:path>
            </a:pathLst>
          </a:custGeom>
          <a:ln w="635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395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4" name="Freeform 3"/>
          <p:cNvSpPr/>
          <p:nvPr/>
        </p:nvSpPr>
        <p:spPr>
          <a:xfrm>
            <a:off x="14541" y="1708835"/>
            <a:ext cx="9129458" cy="2218448"/>
          </a:xfrm>
          <a:custGeom>
            <a:avLst/>
            <a:gdLst>
              <a:gd name="connsiteX0" fmla="*/ 0 w 9129458"/>
              <a:gd name="connsiteY0" fmla="*/ 2218448 h 2218448"/>
              <a:gd name="connsiteX1" fmla="*/ 9129458 w 9129458"/>
              <a:gd name="connsiteY1" fmla="*/ 2218448 h 2218448"/>
              <a:gd name="connsiteX2" fmla="*/ 9129458 w 9129458"/>
              <a:gd name="connsiteY2" fmla="*/ 0 h 2218448"/>
              <a:gd name="connsiteX3" fmla="*/ 0 w 9129458"/>
              <a:gd name="connsiteY3" fmla="*/ 0 h 2218448"/>
              <a:gd name="connsiteX4" fmla="*/ 0 w 9129458"/>
              <a:gd name="connsiteY4" fmla="*/ 2218448 h 22184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29458" h="2218448">
                <a:moveTo>
                  <a:pt x="0" y="2218448"/>
                </a:moveTo>
                <a:lnTo>
                  <a:pt x="9129458" y="2218448"/>
                </a:lnTo>
                <a:lnTo>
                  <a:pt x="9129458" y="0"/>
                </a:lnTo>
                <a:lnTo>
                  <a:pt x="0" y="0"/>
                </a:lnTo>
                <a:lnTo>
                  <a:pt x="0" y="2218448"/>
                </a:lnTo>
              </a:path>
            </a:pathLst>
          </a:custGeom>
          <a:solidFill>
            <a:srgbClr val="F2F2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3"/>
          <p:cNvSpPr/>
          <p:nvPr/>
        </p:nvSpPr>
        <p:spPr>
          <a:xfrm>
            <a:off x="2292263" y="2206542"/>
            <a:ext cx="19050" cy="1447698"/>
          </a:xfrm>
          <a:custGeom>
            <a:avLst/>
            <a:gdLst>
              <a:gd name="connsiteX0" fmla="*/ 6350 w 19050"/>
              <a:gd name="connsiteY0" fmla="*/ 6350 h 1447698"/>
              <a:gd name="connsiteX1" fmla="*/ 6350 w 19050"/>
              <a:gd name="connsiteY1" fmla="*/ 1441348 h 1447698"/>
            </a:gdLst>
            <a:ahLst/>
            <a:cxnLst>
              <a:cxn ang="0">
                <a:pos x="connsiteX0" y="connsiteY0"/>
              </a:cxn>
              <a:cxn ang="1">
                <a:pos x="connsiteX1" y="connsiteY1"/>
              </a:cxn>
            </a:cxnLst>
            <a:rect l="l" t="t" r="r" b="b"/>
            <a:pathLst>
              <a:path w="19050" h="1447698">
                <a:moveTo>
                  <a:pt x="6350" y="6350"/>
                </a:moveTo>
                <a:lnTo>
                  <a:pt x="6350" y="1441348"/>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Freeform 3"/>
          <p:cNvSpPr/>
          <p:nvPr/>
        </p:nvSpPr>
        <p:spPr>
          <a:xfrm>
            <a:off x="4570976" y="2206542"/>
            <a:ext cx="19050" cy="1447698"/>
          </a:xfrm>
          <a:custGeom>
            <a:avLst/>
            <a:gdLst>
              <a:gd name="connsiteX0" fmla="*/ 6350 w 19050"/>
              <a:gd name="connsiteY0" fmla="*/ 6350 h 1447698"/>
              <a:gd name="connsiteX1" fmla="*/ 6350 w 19050"/>
              <a:gd name="connsiteY1" fmla="*/ 1441348 h 1447698"/>
            </a:gdLst>
            <a:ahLst/>
            <a:cxnLst>
              <a:cxn ang="0">
                <a:pos x="connsiteX0" y="connsiteY0"/>
              </a:cxn>
              <a:cxn ang="1">
                <a:pos x="connsiteX1" y="connsiteY1"/>
              </a:cxn>
            </a:cxnLst>
            <a:rect l="l" t="t" r="r" b="b"/>
            <a:pathLst>
              <a:path w="19050" h="1447698">
                <a:moveTo>
                  <a:pt x="6350" y="6350"/>
                </a:moveTo>
                <a:lnTo>
                  <a:pt x="6350" y="1441348"/>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Freeform 3"/>
          <p:cNvSpPr/>
          <p:nvPr/>
        </p:nvSpPr>
        <p:spPr>
          <a:xfrm>
            <a:off x="6858173" y="2206542"/>
            <a:ext cx="19050" cy="1447698"/>
          </a:xfrm>
          <a:custGeom>
            <a:avLst/>
            <a:gdLst>
              <a:gd name="connsiteX0" fmla="*/ 6350 w 19050"/>
              <a:gd name="connsiteY0" fmla="*/ 6350 h 1447698"/>
              <a:gd name="connsiteX1" fmla="*/ 6350 w 19050"/>
              <a:gd name="connsiteY1" fmla="*/ 1441348 h 1447698"/>
            </a:gdLst>
            <a:ahLst/>
            <a:cxnLst>
              <a:cxn ang="0">
                <a:pos x="connsiteX0" y="connsiteY0"/>
              </a:cxn>
              <a:cxn ang="1">
                <a:pos x="connsiteX1" y="connsiteY1"/>
              </a:cxn>
            </a:cxnLst>
            <a:rect l="l" t="t" r="r" b="b"/>
            <a:pathLst>
              <a:path w="19050" h="1447698">
                <a:moveTo>
                  <a:pt x="6350" y="6350"/>
                </a:moveTo>
                <a:lnTo>
                  <a:pt x="6350" y="1441348"/>
                </a:lnTo>
              </a:path>
            </a:pathLst>
          </a:custGeom>
          <a:ln w="1270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Freeform 3"/>
          <p:cNvSpPr/>
          <p:nvPr/>
        </p:nvSpPr>
        <p:spPr>
          <a:xfrm>
            <a:off x="2429632" y="1756831"/>
            <a:ext cx="153022" cy="132880"/>
          </a:xfrm>
          <a:custGeom>
            <a:avLst/>
            <a:gdLst>
              <a:gd name="connsiteX0" fmla="*/ 0 w 153022"/>
              <a:gd name="connsiteY0" fmla="*/ 647 h 132880"/>
              <a:gd name="connsiteX1" fmla="*/ 153022 w 153022"/>
              <a:gd name="connsiteY1" fmla="*/ 0 h 132880"/>
              <a:gd name="connsiteX2" fmla="*/ 77012 w 153022"/>
              <a:gd name="connsiteY2" fmla="*/ 132880 h 132880"/>
              <a:gd name="connsiteX3" fmla="*/ 0 w 153022"/>
              <a:gd name="connsiteY3" fmla="*/ 647 h 132880"/>
            </a:gdLst>
            <a:ahLst/>
            <a:cxnLst>
              <a:cxn ang="0">
                <a:pos x="connsiteX0" y="connsiteY0"/>
              </a:cxn>
              <a:cxn ang="1">
                <a:pos x="connsiteX1" y="connsiteY1"/>
              </a:cxn>
              <a:cxn ang="2">
                <a:pos x="connsiteX2" y="connsiteY2"/>
              </a:cxn>
              <a:cxn ang="3">
                <a:pos x="connsiteX3" y="connsiteY3"/>
              </a:cxn>
            </a:cxnLst>
            <a:rect l="l" t="t" r="r" b="b"/>
            <a:pathLst>
              <a:path w="153022" h="132880">
                <a:moveTo>
                  <a:pt x="0" y="647"/>
                </a:moveTo>
                <a:lnTo>
                  <a:pt x="153022" y="0"/>
                </a:lnTo>
                <a:lnTo>
                  <a:pt x="77012" y="132880"/>
                </a:lnTo>
                <a:lnTo>
                  <a:pt x="0" y="647"/>
                </a:lnTo>
              </a:path>
            </a:pathLst>
          </a:custGeom>
          <a:solidFill>
            <a:srgbClr val="2F569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3"/>
          <p:cNvSpPr/>
          <p:nvPr/>
        </p:nvSpPr>
        <p:spPr>
          <a:xfrm>
            <a:off x="2313711" y="1708835"/>
            <a:ext cx="2263610" cy="76301"/>
          </a:xfrm>
          <a:custGeom>
            <a:avLst/>
            <a:gdLst>
              <a:gd name="connsiteX0" fmla="*/ 2263610 w 2263610"/>
              <a:gd name="connsiteY0" fmla="*/ 76301 h 76301"/>
              <a:gd name="connsiteX1" fmla="*/ 0 w 2263610"/>
              <a:gd name="connsiteY1" fmla="*/ 76301 h 76301"/>
              <a:gd name="connsiteX2" fmla="*/ 0 w 2263610"/>
              <a:gd name="connsiteY2" fmla="*/ 0 h 76301"/>
              <a:gd name="connsiteX3" fmla="*/ 2263610 w 2263610"/>
              <a:gd name="connsiteY3" fmla="*/ 0 h 76301"/>
              <a:gd name="connsiteX4" fmla="*/ 2263610 w 2263610"/>
              <a:gd name="connsiteY4" fmla="*/ 76301 h 763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63610" h="76301">
                <a:moveTo>
                  <a:pt x="2263610" y="76301"/>
                </a:moveTo>
                <a:lnTo>
                  <a:pt x="0" y="76301"/>
                </a:lnTo>
                <a:lnTo>
                  <a:pt x="0" y="0"/>
                </a:lnTo>
                <a:lnTo>
                  <a:pt x="2263610" y="0"/>
                </a:lnTo>
                <a:lnTo>
                  <a:pt x="2263610" y="76301"/>
                </a:lnTo>
              </a:path>
            </a:pathLst>
          </a:custGeom>
          <a:solidFill>
            <a:srgbClr val="2F569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3"/>
          <p:cNvSpPr/>
          <p:nvPr/>
        </p:nvSpPr>
        <p:spPr>
          <a:xfrm>
            <a:off x="4697251" y="1756831"/>
            <a:ext cx="153022" cy="132880"/>
          </a:xfrm>
          <a:custGeom>
            <a:avLst/>
            <a:gdLst>
              <a:gd name="connsiteX0" fmla="*/ 0 w 153022"/>
              <a:gd name="connsiteY0" fmla="*/ 647 h 132880"/>
              <a:gd name="connsiteX1" fmla="*/ 153022 w 153022"/>
              <a:gd name="connsiteY1" fmla="*/ 0 h 132880"/>
              <a:gd name="connsiteX2" fmla="*/ 77012 w 153022"/>
              <a:gd name="connsiteY2" fmla="*/ 132880 h 132880"/>
              <a:gd name="connsiteX3" fmla="*/ 0 w 153022"/>
              <a:gd name="connsiteY3" fmla="*/ 647 h 132880"/>
            </a:gdLst>
            <a:ahLst/>
            <a:cxnLst>
              <a:cxn ang="0">
                <a:pos x="connsiteX0" y="connsiteY0"/>
              </a:cxn>
              <a:cxn ang="1">
                <a:pos x="connsiteX1" y="connsiteY1"/>
              </a:cxn>
              <a:cxn ang="2">
                <a:pos x="connsiteX2" y="connsiteY2"/>
              </a:cxn>
              <a:cxn ang="3">
                <a:pos x="connsiteX3" y="connsiteY3"/>
              </a:cxn>
            </a:cxnLst>
            <a:rect l="l" t="t" r="r" b="b"/>
            <a:pathLst>
              <a:path w="153022" h="132880">
                <a:moveTo>
                  <a:pt x="0" y="647"/>
                </a:moveTo>
                <a:lnTo>
                  <a:pt x="153022" y="0"/>
                </a:lnTo>
                <a:lnTo>
                  <a:pt x="77012" y="132880"/>
                </a:lnTo>
                <a:lnTo>
                  <a:pt x="0" y="647"/>
                </a:lnTo>
              </a:path>
            </a:pathLst>
          </a:custGeom>
          <a:solidFill>
            <a:srgbClr val="29256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25" name="Freeform 3"/>
          <p:cNvSpPr/>
          <p:nvPr/>
        </p:nvSpPr>
        <p:spPr>
          <a:xfrm>
            <a:off x="4581347" y="1708835"/>
            <a:ext cx="2263610" cy="76301"/>
          </a:xfrm>
          <a:custGeom>
            <a:avLst/>
            <a:gdLst>
              <a:gd name="connsiteX0" fmla="*/ 2263610 w 2263610"/>
              <a:gd name="connsiteY0" fmla="*/ 76301 h 76301"/>
              <a:gd name="connsiteX1" fmla="*/ 0 w 2263610"/>
              <a:gd name="connsiteY1" fmla="*/ 76301 h 76301"/>
              <a:gd name="connsiteX2" fmla="*/ 0 w 2263610"/>
              <a:gd name="connsiteY2" fmla="*/ 0 h 76301"/>
              <a:gd name="connsiteX3" fmla="*/ 2263610 w 2263610"/>
              <a:gd name="connsiteY3" fmla="*/ 0 h 76301"/>
              <a:gd name="connsiteX4" fmla="*/ 2263610 w 2263610"/>
              <a:gd name="connsiteY4" fmla="*/ 76301 h 763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63610" h="76301">
                <a:moveTo>
                  <a:pt x="2263610" y="76301"/>
                </a:moveTo>
                <a:lnTo>
                  <a:pt x="0" y="76301"/>
                </a:lnTo>
                <a:lnTo>
                  <a:pt x="0" y="0"/>
                </a:lnTo>
                <a:lnTo>
                  <a:pt x="2263610" y="0"/>
                </a:lnTo>
                <a:lnTo>
                  <a:pt x="2263610" y="76301"/>
                </a:lnTo>
              </a:path>
            </a:pathLst>
          </a:custGeom>
          <a:solidFill>
            <a:srgbClr val="292566"/>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26" name="Freeform 3"/>
          <p:cNvSpPr/>
          <p:nvPr/>
        </p:nvSpPr>
        <p:spPr>
          <a:xfrm>
            <a:off x="6964870" y="1756831"/>
            <a:ext cx="153022" cy="132880"/>
          </a:xfrm>
          <a:custGeom>
            <a:avLst/>
            <a:gdLst>
              <a:gd name="connsiteX0" fmla="*/ 0 w 153022"/>
              <a:gd name="connsiteY0" fmla="*/ 647 h 132880"/>
              <a:gd name="connsiteX1" fmla="*/ 153022 w 153022"/>
              <a:gd name="connsiteY1" fmla="*/ 0 h 132880"/>
              <a:gd name="connsiteX2" fmla="*/ 77013 w 153022"/>
              <a:gd name="connsiteY2" fmla="*/ 132880 h 132880"/>
              <a:gd name="connsiteX3" fmla="*/ 0 w 153022"/>
              <a:gd name="connsiteY3" fmla="*/ 647 h 132880"/>
            </a:gdLst>
            <a:ahLst/>
            <a:cxnLst>
              <a:cxn ang="0">
                <a:pos x="connsiteX0" y="connsiteY0"/>
              </a:cxn>
              <a:cxn ang="1">
                <a:pos x="connsiteX1" y="connsiteY1"/>
              </a:cxn>
              <a:cxn ang="2">
                <a:pos x="connsiteX2" y="connsiteY2"/>
              </a:cxn>
              <a:cxn ang="3">
                <a:pos x="connsiteX3" y="connsiteY3"/>
              </a:cxn>
            </a:cxnLst>
            <a:rect l="l" t="t" r="r" b="b"/>
            <a:pathLst>
              <a:path w="153022" h="132880">
                <a:moveTo>
                  <a:pt x="0" y="647"/>
                </a:moveTo>
                <a:lnTo>
                  <a:pt x="153022" y="0"/>
                </a:lnTo>
                <a:lnTo>
                  <a:pt x="77013" y="132880"/>
                </a:lnTo>
                <a:lnTo>
                  <a:pt x="0" y="647"/>
                </a:lnTo>
              </a:path>
            </a:pathLst>
          </a:custGeom>
          <a:solidFill>
            <a:srgbClr val="72738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6848958" y="1708835"/>
            <a:ext cx="2263610" cy="76301"/>
          </a:xfrm>
          <a:custGeom>
            <a:avLst/>
            <a:gdLst>
              <a:gd name="connsiteX0" fmla="*/ 2263610 w 2263610"/>
              <a:gd name="connsiteY0" fmla="*/ 76301 h 76301"/>
              <a:gd name="connsiteX1" fmla="*/ 0 w 2263610"/>
              <a:gd name="connsiteY1" fmla="*/ 76301 h 76301"/>
              <a:gd name="connsiteX2" fmla="*/ 0 w 2263610"/>
              <a:gd name="connsiteY2" fmla="*/ 0 h 76301"/>
              <a:gd name="connsiteX3" fmla="*/ 2263610 w 2263610"/>
              <a:gd name="connsiteY3" fmla="*/ 0 h 76301"/>
              <a:gd name="connsiteX4" fmla="*/ 2263610 w 2263610"/>
              <a:gd name="connsiteY4" fmla="*/ 76301 h 7630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263610" h="76301">
                <a:moveTo>
                  <a:pt x="2263610" y="76301"/>
                </a:moveTo>
                <a:lnTo>
                  <a:pt x="0" y="76301"/>
                </a:lnTo>
                <a:lnTo>
                  <a:pt x="0" y="0"/>
                </a:lnTo>
                <a:lnTo>
                  <a:pt x="2263610" y="0"/>
                </a:lnTo>
                <a:lnTo>
                  <a:pt x="2263610" y="76301"/>
                </a:lnTo>
              </a:path>
            </a:pathLst>
          </a:custGeom>
          <a:solidFill>
            <a:srgbClr val="72738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7299329" y="393700"/>
            <a:ext cx="1582014" cy="234680"/>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A</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PRE-DEFINED</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GAME</a:t>
            </a:r>
            <a:r>
              <a:rPr lang="en-US" altLang="zh-CN" sz="1100" b="1" dirty="0" smtClean="0">
                <a:latin typeface="Roboto Condensed"/>
                <a:cs typeface="Roboto Condensed"/>
              </a:rPr>
              <a:t> </a:t>
            </a:r>
            <a:r>
              <a:rPr lang="en-US" altLang="zh-CN" sz="1100" b="1" dirty="0" smtClean="0">
                <a:solidFill>
                  <a:srgbClr val="FFFFFF"/>
                </a:solidFill>
                <a:latin typeface="Roboto Condensed"/>
                <a:cs typeface="Roboto Condensed"/>
              </a:rPr>
              <a:t>PLAN</a:t>
            </a:r>
          </a:p>
        </p:txBody>
      </p:sp>
      <p:sp>
        <p:nvSpPr>
          <p:cNvPr id="1024" name="TextBox 1"/>
          <p:cNvSpPr txBox="1"/>
          <p:nvPr/>
        </p:nvSpPr>
        <p:spPr>
          <a:xfrm>
            <a:off x="2429532" y="2197100"/>
            <a:ext cx="2026797" cy="1302921"/>
          </a:xfrm>
          <a:prstGeom prst="rect">
            <a:avLst/>
          </a:prstGeom>
          <a:noFill/>
        </p:spPr>
        <p:txBody>
          <a:bodyPr wrap="none" lIns="0" tIns="0" rIns="0" rtlCol="0">
            <a:spAutoFit/>
          </a:bodyPr>
          <a:lstStyle/>
          <a:p>
            <a:pPr>
              <a:lnSpc>
                <a:spcPts val="1300"/>
              </a:lnSpc>
              <a:tabLst>
                <a:tab pos="63500" algn="l"/>
              </a:tabLst>
            </a:pPr>
            <a:r>
              <a:rPr lang="en-US" altLang="zh-CN" dirty="0" smtClean="0">
                <a:latin typeface="Roboto Condensed"/>
                <a:cs typeface="Roboto Condensed"/>
              </a:rPr>
              <a:t>	</a:t>
            </a:r>
            <a:r>
              <a:rPr lang="en-US" altLang="zh-CN" sz="1000" dirty="0" smtClean="0">
                <a:solidFill>
                  <a:srgbClr val="2F5690"/>
                </a:solidFill>
                <a:latin typeface="Roboto Condensed"/>
                <a:cs typeface="Roboto Condensed"/>
              </a:rPr>
              <a:t>POSITION</a:t>
            </a:r>
            <a:r>
              <a:rPr lang="en-US" altLang="zh-CN" sz="1000" dirty="0" smtClean="0">
                <a:latin typeface="Roboto Condensed"/>
                <a:cs typeface="Roboto Condensed"/>
              </a:rPr>
              <a:t> </a:t>
            </a:r>
            <a:r>
              <a:rPr lang="en-US" altLang="zh-CN" sz="1000" dirty="0" smtClean="0">
                <a:solidFill>
                  <a:srgbClr val="2F5690"/>
                </a:solidFill>
                <a:latin typeface="Roboto Condensed"/>
                <a:cs typeface="Roboto Condensed"/>
              </a:rPr>
              <a:t>PLAN,</a:t>
            </a:r>
          </a:p>
          <a:p>
            <a:pPr>
              <a:lnSpc>
                <a:spcPts val="1000"/>
              </a:lnSpc>
              <a:tabLst>
                <a:tab pos="63500" algn="l"/>
              </a:tabLst>
            </a:pPr>
            <a:r>
              <a:rPr lang="en-US" altLang="zh-CN" dirty="0" smtClean="0">
                <a:latin typeface="Roboto Condensed"/>
                <a:cs typeface="Roboto Condensed"/>
              </a:rPr>
              <a:t>	</a:t>
            </a:r>
            <a:r>
              <a:rPr lang="en-US" altLang="zh-CN" sz="1000" dirty="0" smtClean="0">
                <a:solidFill>
                  <a:srgbClr val="2F5690"/>
                </a:solidFill>
                <a:latin typeface="Roboto Condensed"/>
                <a:cs typeface="Roboto Condensed"/>
              </a:rPr>
              <a:t>CONTENT</a:t>
            </a:r>
            <a:r>
              <a:rPr lang="en-US" altLang="zh-CN" sz="1000" dirty="0" smtClean="0">
                <a:latin typeface="Roboto Condensed"/>
                <a:cs typeface="Roboto Condensed"/>
              </a:rPr>
              <a:t> </a:t>
            </a:r>
            <a:r>
              <a:rPr lang="en-US" altLang="zh-CN" sz="1000" dirty="0" smtClean="0">
                <a:solidFill>
                  <a:srgbClr val="2F5690"/>
                </a:solidFill>
                <a:latin typeface="Roboto Condensed"/>
                <a:cs typeface="Roboto Condensed"/>
              </a:rPr>
              <a:t>&amp;</a:t>
            </a:r>
            <a:r>
              <a:rPr lang="en-US" altLang="zh-CN" sz="1000" dirty="0" smtClean="0">
                <a:latin typeface="Roboto Condensed"/>
                <a:cs typeface="Roboto Condensed"/>
              </a:rPr>
              <a:t> </a:t>
            </a:r>
            <a:r>
              <a:rPr lang="en-US" altLang="zh-CN" sz="1000" dirty="0" smtClean="0">
                <a:solidFill>
                  <a:srgbClr val="2F5690"/>
                </a:solidFill>
                <a:latin typeface="Roboto Condensed"/>
                <a:cs typeface="Roboto Condensed"/>
              </a:rPr>
              <a:t>INPUT</a:t>
            </a:r>
          </a:p>
          <a:p>
            <a:pPr>
              <a:lnSpc>
                <a:spcPts val="18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Rationale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behind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each</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position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(ex</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ante)</a:t>
            </a:r>
          </a:p>
          <a:p>
            <a:pPr>
              <a:lnSpc>
                <a:spcPts val="10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Expected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holding</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period</a:t>
            </a:r>
          </a:p>
          <a:p>
            <a:pPr>
              <a:lnSpc>
                <a:spcPts val="10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Return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target</a:t>
            </a:r>
          </a:p>
          <a:p>
            <a:pPr>
              <a:lnSpc>
                <a:spcPts val="10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Volatility,</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correlation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speciﬁc</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risks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contribution</a:t>
            </a:r>
          </a:p>
          <a:p>
            <a:pPr>
              <a:lnSpc>
                <a:spcPts val="9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Add</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reduce</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levels</a:t>
            </a:r>
          </a:p>
          <a:p>
            <a:pPr>
              <a:lnSpc>
                <a:spcPts val="10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Stop</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loss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levels</a:t>
            </a:r>
          </a:p>
          <a:p>
            <a:pPr>
              <a:lnSpc>
                <a:spcPts val="1000"/>
              </a:lnSpc>
              <a:tabLst>
                <a:tab pos="63500" algn="l"/>
              </a:tabLst>
            </a:pPr>
            <a:r>
              <a:rPr lang="en-US" altLang="zh-CN" sz="800" dirty="0" smtClean="0">
                <a:solidFill>
                  <a:srgbClr val="2F5690"/>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Evaluation</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positions</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(ex</a:t>
            </a:r>
            <a:r>
              <a:rPr lang="en-US" altLang="zh-CN" sz="800" dirty="0" smtClean="0">
                <a:latin typeface="Roboto Condensed"/>
                <a:cs typeface="Roboto Condensed"/>
              </a:rPr>
              <a:t> </a:t>
            </a:r>
            <a:r>
              <a:rPr lang="en-US" altLang="zh-CN" sz="800" dirty="0" smtClean="0">
                <a:solidFill>
                  <a:srgbClr val="2F5690"/>
                </a:solidFill>
                <a:latin typeface="Roboto Condensed"/>
                <a:cs typeface="Roboto Condensed"/>
              </a:rPr>
              <a:t>post)</a:t>
            </a:r>
          </a:p>
        </p:txBody>
      </p:sp>
      <p:sp>
        <p:nvSpPr>
          <p:cNvPr id="1025" name="TextBox 1"/>
          <p:cNvSpPr txBox="1"/>
          <p:nvPr/>
        </p:nvSpPr>
        <p:spPr>
          <a:xfrm>
            <a:off x="4889500" y="2197100"/>
            <a:ext cx="1551707" cy="941283"/>
          </a:xfrm>
          <a:prstGeom prst="rect">
            <a:avLst/>
          </a:prstGeom>
          <a:noFill/>
        </p:spPr>
        <p:txBody>
          <a:bodyPr wrap="none" lIns="0" tIns="0" rIns="0" rtlCol="0">
            <a:spAutoFit/>
          </a:bodyPr>
          <a:lstStyle/>
          <a:p>
            <a:pPr>
              <a:lnSpc>
                <a:spcPts val="1300"/>
              </a:lnSpc>
              <a:tabLst>
                <a:tab pos="25400" algn="l"/>
              </a:tabLst>
            </a:pPr>
            <a:r>
              <a:rPr lang="en-US" altLang="zh-CN" dirty="0" smtClean="0">
                <a:solidFill>
                  <a:srgbClr val="292566"/>
                </a:solidFill>
                <a:latin typeface="Roboto Condensed"/>
                <a:cs typeface="Roboto Condensed"/>
              </a:rPr>
              <a:t>	</a:t>
            </a:r>
            <a:r>
              <a:rPr lang="en-US" altLang="zh-CN" sz="1000" dirty="0" smtClean="0">
                <a:solidFill>
                  <a:srgbClr val="292566"/>
                </a:solidFill>
                <a:latin typeface="Roboto Condensed"/>
                <a:cs typeface="Roboto Condensed"/>
              </a:rPr>
              <a:t>« TAGGING »</a:t>
            </a:r>
          </a:p>
          <a:p>
            <a:pPr>
              <a:lnSpc>
                <a:spcPts val="1000"/>
              </a:lnSpc>
              <a:tabLst>
                <a:tab pos="25400" algn="l"/>
              </a:tabLst>
            </a:pPr>
            <a:r>
              <a:rPr lang="en-US" altLang="zh-CN" sz="1000" dirty="0" smtClean="0">
                <a:solidFill>
                  <a:srgbClr val="292566"/>
                </a:solidFill>
                <a:latin typeface="Roboto Condensed"/>
                <a:cs typeface="Roboto Condensed"/>
              </a:rPr>
              <a:t>ALL STRATEGIES</a:t>
            </a:r>
          </a:p>
          <a:p>
            <a:pPr>
              <a:lnSpc>
                <a:spcPts val="1800"/>
              </a:lnSpc>
              <a:tabLst>
                <a:tab pos="25400" algn="l"/>
              </a:tabLst>
            </a:pPr>
            <a:r>
              <a:rPr lang="en-US" altLang="zh-CN" sz="800" dirty="0" smtClean="0">
                <a:solidFill>
                  <a:srgbClr val="292566"/>
                </a:solidFill>
                <a:latin typeface="Roboto Condensed"/>
                <a:cs typeface="Roboto Condensed"/>
              </a:rPr>
              <a:t>- Portfolio segment</a:t>
            </a:r>
          </a:p>
          <a:p>
            <a:pPr>
              <a:lnSpc>
                <a:spcPts val="1000"/>
              </a:lnSpc>
              <a:tabLst>
                <a:tab pos="25400" algn="l"/>
              </a:tabLst>
            </a:pPr>
            <a:r>
              <a:rPr lang="en-US" altLang="zh-CN" sz="800" dirty="0" smtClean="0">
                <a:solidFill>
                  <a:srgbClr val="292566"/>
                </a:solidFill>
                <a:latin typeface="Roboto Condensed"/>
                <a:cs typeface="Roboto Condensed"/>
              </a:rPr>
              <a:t>- Product/Instrument</a:t>
            </a:r>
          </a:p>
          <a:p>
            <a:pPr>
              <a:lnSpc>
                <a:spcPts val="1000"/>
              </a:lnSpc>
              <a:tabLst>
                <a:tab pos="25400" algn="l"/>
              </a:tabLst>
            </a:pPr>
            <a:r>
              <a:rPr lang="en-US" altLang="zh-CN" sz="800" dirty="0" smtClean="0">
                <a:solidFill>
                  <a:srgbClr val="292566"/>
                </a:solidFill>
                <a:latin typeface="Roboto Condensed"/>
                <a:cs typeface="Roboto Condensed"/>
              </a:rPr>
              <a:t>- Decision maker/Investment Manager</a:t>
            </a:r>
          </a:p>
          <a:p>
            <a:pPr>
              <a:lnSpc>
                <a:spcPts val="1000"/>
              </a:lnSpc>
              <a:tabLst>
                <a:tab pos="25400" algn="l"/>
              </a:tabLst>
            </a:pPr>
            <a:r>
              <a:rPr lang="en-US" altLang="zh-CN" sz="800" dirty="0" smtClean="0">
                <a:solidFill>
                  <a:srgbClr val="292566"/>
                </a:solidFill>
                <a:latin typeface="Roboto Condensed"/>
                <a:cs typeface="Roboto Condensed"/>
              </a:rPr>
              <a:t>- Investment styles/Strategies</a:t>
            </a:r>
          </a:p>
        </p:txBody>
      </p:sp>
      <p:sp>
        <p:nvSpPr>
          <p:cNvPr id="1026" name="TextBox 1"/>
          <p:cNvSpPr txBox="1"/>
          <p:nvPr/>
        </p:nvSpPr>
        <p:spPr>
          <a:xfrm>
            <a:off x="7150100" y="2197100"/>
            <a:ext cx="1154162" cy="941283"/>
          </a:xfrm>
          <a:prstGeom prst="rect">
            <a:avLst/>
          </a:prstGeom>
          <a:noFill/>
        </p:spPr>
        <p:txBody>
          <a:bodyPr wrap="none" lIns="0" tIns="0" rIns="0" rtlCol="0">
            <a:spAutoFit/>
          </a:bodyPr>
          <a:lstStyle/>
          <a:p>
            <a:pPr>
              <a:lnSpc>
                <a:spcPts val="1300"/>
              </a:lnSpc>
              <a:tabLst/>
            </a:pPr>
            <a:r>
              <a:rPr lang="en-US" altLang="zh-CN" sz="1000" dirty="0" smtClean="0">
                <a:solidFill>
                  <a:srgbClr val="727388"/>
                </a:solidFill>
                <a:latin typeface="Roboto Condensed"/>
                <a:cs typeface="Roboto Condensed"/>
              </a:rPr>
              <a:t>«</a:t>
            </a:r>
            <a:r>
              <a:rPr lang="en-US" altLang="zh-CN" sz="1000" dirty="0" smtClean="0">
                <a:latin typeface="Roboto Condensed"/>
                <a:cs typeface="Roboto Condensed"/>
              </a:rPr>
              <a:t> </a:t>
            </a:r>
            <a:r>
              <a:rPr lang="en-US" altLang="zh-CN" sz="1000" dirty="0" smtClean="0">
                <a:solidFill>
                  <a:srgbClr val="727388"/>
                </a:solidFill>
                <a:latin typeface="Roboto Condensed"/>
                <a:cs typeface="Roboto Condensed"/>
              </a:rPr>
              <a:t>LIVE</a:t>
            </a:r>
            <a:r>
              <a:rPr lang="en-US" altLang="zh-CN" sz="1000" dirty="0" smtClean="0">
                <a:latin typeface="Roboto Condensed"/>
                <a:cs typeface="Roboto Condensed"/>
              </a:rPr>
              <a:t> </a:t>
            </a:r>
            <a:r>
              <a:rPr lang="en-US" altLang="zh-CN" sz="1000" dirty="0" smtClean="0">
                <a:solidFill>
                  <a:srgbClr val="727388"/>
                </a:solidFill>
                <a:latin typeface="Roboto Condensed"/>
                <a:cs typeface="Roboto Condensed"/>
              </a:rPr>
              <a:t>»</a:t>
            </a:r>
          </a:p>
          <a:p>
            <a:pPr>
              <a:lnSpc>
                <a:spcPts val="1000"/>
              </a:lnSpc>
              <a:tabLst/>
            </a:pPr>
            <a:r>
              <a:rPr lang="en-US" altLang="zh-CN" sz="1000" dirty="0" smtClean="0">
                <a:solidFill>
                  <a:srgbClr val="727388"/>
                </a:solidFill>
                <a:latin typeface="Roboto Condensed"/>
                <a:cs typeface="Roboto Condensed"/>
              </a:rPr>
              <a:t>ATTRIBUTION</a:t>
            </a:r>
          </a:p>
          <a:p>
            <a:pPr>
              <a:lnSpc>
                <a:spcPts val="1800"/>
              </a:lnSpc>
              <a:tabLst/>
            </a:pPr>
            <a:r>
              <a:rPr lang="en-US" altLang="zh-CN" sz="800" dirty="0" smtClean="0">
                <a:solidFill>
                  <a:srgbClr val="727388"/>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Attribution</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tools</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reports</a:t>
            </a:r>
          </a:p>
          <a:p>
            <a:pPr>
              <a:lnSpc>
                <a:spcPts val="1000"/>
              </a:lnSpc>
              <a:tabLst/>
            </a:pPr>
            <a:r>
              <a:rPr lang="en-US" altLang="zh-CN" sz="800" dirty="0" smtClean="0">
                <a:solidFill>
                  <a:srgbClr val="727388"/>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Full</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historic</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database</a:t>
            </a:r>
          </a:p>
          <a:p>
            <a:pPr>
              <a:lnSpc>
                <a:spcPts val="1000"/>
              </a:lnSpc>
              <a:tabLst/>
            </a:pPr>
            <a:r>
              <a:rPr lang="en-US" altLang="zh-CN" sz="800" dirty="0" smtClean="0">
                <a:solidFill>
                  <a:srgbClr val="727388"/>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«Live»</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screen</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attribution</a:t>
            </a:r>
          </a:p>
          <a:p>
            <a:pPr>
              <a:lnSpc>
                <a:spcPts val="1000"/>
              </a:lnSpc>
              <a:tabLst/>
            </a:pPr>
            <a:r>
              <a:rPr lang="en-US" altLang="zh-CN" sz="800" dirty="0" smtClean="0">
                <a:solidFill>
                  <a:srgbClr val="727388"/>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Full</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control</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all</a:t>
            </a:r>
            <a:r>
              <a:rPr lang="en-US" altLang="zh-CN" sz="800" dirty="0" smtClean="0">
                <a:latin typeface="Roboto Condensed"/>
                <a:cs typeface="Roboto Condensed"/>
              </a:rPr>
              <a:t> </a:t>
            </a:r>
            <a:r>
              <a:rPr lang="en-US" altLang="zh-CN" sz="800" dirty="0" smtClean="0">
                <a:solidFill>
                  <a:srgbClr val="727388"/>
                </a:solidFill>
                <a:latin typeface="Roboto Condensed"/>
                <a:cs typeface="Roboto Condensed"/>
              </a:rPr>
              <a:t>scenarios</a:t>
            </a:r>
          </a:p>
        </p:txBody>
      </p:sp>
      <p:sp>
        <p:nvSpPr>
          <p:cNvPr id="1028" name="TextBox 1"/>
          <p:cNvSpPr txBox="1"/>
          <p:nvPr/>
        </p:nvSpPr>
        <p:spPr>
          <a:xfrm>
            <a:off x="502909" y="2348988"/>
            <a:ext cx="1559872" cy="969496"/>
          </a:xfrm>
          <a:prstGeom prst="rect">
            <a:avLst/>
          </a:prstGeom>
          <a:noFill/>
        </p:spPr>
        <p:txBody>
          <a:bodyPr wrap="square" lIns="0" tIns="0" rIns="0" rtlCol="0">
            <a:spAutoFit/>
          </a:bodyPr>
          <a:lstStyle/>
          <a:p>
            <a:pPr algn="r">
              <a:tabLst>
                <a:tab pos="76200" algn="l"/>
                <a:tab pos="165100" algn="l"/>
                <a:tab pos="342900" algn="l"/>
                <a:tab pos="508000" algn="l"/>
              </a:tabLst>
            </a:pPr>
            <a:r>
              <a:rPr lang="en-US" altLang="zh-CN" sz="1500" dirty="0" smtClean="0">
                <a:solidFill>
                  <a:srgbClr val="3D3D3F"/>
                </a:solidFill>
                <a:latin typeface="Roboto Condensed"/>
                <a:cs typeface="Roboto Condensed"/>
              </a:rPr>
              <a:t>PURPOSE:</a:t>
            </a:r>
          </a:p>
          <a:p>
            <a:pPr algn="r">
              <a:tabLst>
                <a:tab pos="76200" algn="l"/>
                <a:tab pos="165100" algn="l"/>
                <a:tab pos="342900" algn="l"/>
                <a:tab pos="508000" algn="l"/>
              </a:tabLst>
            </a:pPr>
            <a:endParaRPr lang="en-US" altLang="zh-CN" sz="900" dirty="0" smtClean="0">
              <a:solidFill>
                <a:srgbClr val="3D3D3F"/>
              </a:solidFill>
              <a:latin typeface="Roboto Condensed"/>
              <a:cs typeface="Roboto Condensed"/>
            </a:endParaRPr>
          </a:p>
          <a:p>
            <a:pPr algn="r">
              <a:tabLst>
                <a:tab pos="76200" algn="l"/>
                <a:tab pos="165100" algn="l"/>
                <a:tab pos="342900" algn="l"/>
                <a:tab pos="508000" algn="l"/>
              </a:tabLst>
            </a:pPr>
            <a:r>
              <a:rPr lang="en-US" altLang="zh-CN" sz="900" dirty="0" smtClean="0">
                <a:solidFill>
                  <a:srgbClr val="3D3D3F"/>
                </a:solidFill>
                <a:latin typeface="Roboto Condensed"/>
                <a:cs typeface="Roboto Condensed"/>
              </a:rPr>
              <a:t>Maximizes</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risk/return</a:t>
            </a:r>
            <a:r>
              <a:rPr lang="en-US" altLang="zh-CN" sz="900" dirty="0" smtClean="0">
                <a:latin typeface="Roboto Condensed"/>
                <a:cs typeface="Roboto Condensed"/>
              </a:rPr>
              <a:t> </a:t>
            </a:r>
          </a:p>
          <a:p>
            <a:pPr algn="r">
              <a:tabLst>
                <a:tab pos="76200" algn="l"/>
                <a:tab pos="165100" algn="l"/>
                <a:tab pos="342900" algn="l"/>
                <a:tab pos="508000" algn="l"/>
              </a:tabLst>
            </a:pPr>
            <a:r>
              <a:rPr lang="en-US" altLang="zh-CN" sz="900" dirty="0" smtClean="0">
                <a:solidFill>
                  <a:srgbClr val="3D3D3F"/>
                </a:solidFill>
                <a:latin typeface="Roboto Condensed"/>
                <a:cs typeface="Roboto Condensed"/>
              </a:rPr>
              <a:t>by ensuring</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discipline, </a:t>
            </a:r>
          </a:p>
          <a:p>
            <a:pPr algn="r">
              <a:tabLst>
                <a:tab pos="76200" algn="l"/>
                <a:tab pos="165100" algn="l"/>
                <a:tab pos="342900" algn="l"/>
                <a:tab pos="508000" algn="l"/>
              </a:tabLst>
            </a:pPr>
            <a:r>
              <a:rPr lang="en-US" altLang="zh-CN" sz="900" dirty="0" smtClean="0">
                <a:solidFill>
                  <a:srgbClr val="3D3D3F"/>
                </a:solidFill>
                <a:latin typeface="Roboto Condensed"/>
                <a:cs typeface="Roboto Condensed"/>
              </a:rPr>
              <a:t>focus and</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transparency </a:t>
            </a:r>
          </a:p>
          <a:p>
            <a:pPr algn="r">
              <a:tabLst>
                <a:tab pos="76200" algn="l"/>
                <a:tab pos="165100" algn="l"/>
                <a:tab pos="342900" algn="l"/>
                <a:tab pos="508000" algn="l"/>
              </a:tabLst>
            </a:pPr>
            <a:r>
              <a:rPr lang="en-US" altLang="zh-CN" sz="900" dirty="0" smtClean="0">
                <a:solidFill>
                  <a:srgbClr val="3D3D3F"/>
                </a:solidFill>
                <a:latin typeface="Roboto Condensed"/>
                <a:cs typeface="Roboto Condensed"/>
              </a:rPr>
              <a:t>in</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the</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investment</a:t>
            </a:r>
            <a:r>
              <a:rPr lang="en-US" altLang="zh-CN" sz="900" dirty="0" smtClean="0">
                <a:latin typeface="Roboto Condensed"/>
                <a:cs typeface="Roboto Condensed"/>
              </a:rPr>
              <a:t> </a:t>
            </a:r>
            <a:r>
              <a:rPr lang="en-US" altLang="zh-CN" sz="900" dirty="0" smtClean="0">
                <a:solidFill>
                  <a:srgbClr val="3D3D3F"/>
                </a:solidFill>
                <a:latin typeface="Roboto Condensed"/>
                <a:cs typeface="Roboto Condensed"/>
              </a:rPr>
              <a:t>process.</a:t>
            </a:r>
          </a:p>
        </p:txBody>
      </p:sp>
    </p:spTree>
    <p:extLst>
      <p:ext uri="{BB962C8B-B14F-4D97-AF65-F5344CB8AC3E}">
        <p14:creationId xmlns:p14="http://schemas.microsoft.com/office/powerpoint/2010/main" val="62378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4" name="Freeform 3"/>
          <p:cNvSpPr/>
          <p:nvPr/>
        </p:nvSpPr>
        <p:spPr>
          <a:xfrm>
            <a:off x="1182643" y="1424700"/>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1131096" y="4606054"/>
            <a:ext cx="1536880" cy="184666"/>
          </a:xfrm>
          <a:prstGeom prst="rect">
            <a:avLst/>
          </a:prstGeom>
          <a:noFill/>
        </p:spPr>
        <p:txBody>
          <a:bodyPr wrap="square" lIns="0" tIns="0" rIns="0" rtlCol="0">
            <a:spAutoFit/>
          </a:bodyPr>
          <a:lstStyle/>
          <a:p>
            <a:pPr algn="r">
              <a:tabLst/>
            </a:pPr>
            <a:r>
              <a:rPr lang="en-US" altLang="zh-CN" sz="900" b="1" dirty="0" smtClean="0">
                <a:solidFill>
                  <a:schemeClr val="tx1">
                    <a:lumMod val="50000"/>
                    <a:lumOff val="50000"/>
                  </a:schemeClr>
                </a:solidFill>
                <a:latin typeface="Roboto Condensed"/>
                <a:cs typeface="Roboto Condensed"/>
              </a:rPr>
              <a:t>Portfolio &amp; trading system:</a:t>
            </a:r>
          </a:p>
        </p:txBody>
      </p:sp>
      <p:sp>
        <p:nvSpPr>
          <p:cNvPr id="31" name="TextBox 1"/>
          <p:cNvSpPr txBox="1"/>
          <p:nvPr/>
        </p:nvSpPr>
        <p:spPr>
          <a:xfrm>
            <a:off x="2830899" y="1240864"/>
            <a:ext cx="3963425" cy="3739486"/>
          </a:xfrm>
          <a:prstGeom prst="rect">
            <a:avLst/>
          </a:prstGeom>
          <a:noFill/>
        </p:spPr>
        <p:txBody>
          <a:bodyPr wrap="none" lIns="0" tIns="0" rIns="0" rtlCol="0">
            <a:spAutoFit/>
          </a:bodyPr>
          <a:lstStyle/>
          <a:p>
            <a:pPr>
              <a:tabLst>
                <a:tab pos="2946400" algn="l"/>
              </a:tabLst>
            </a:pPr>
            <a:r>
              <a:rPr lang="en-US" altLang="zh-CN" sz="800" b="1" dirty="0">
                <a:solidFill>
                  <a:srgbClr val="293F77"/>
                </a:solidFill>
                <a:latin typeface="Roboto Condensed"/>
                <a:cs typeface="Roboto Condensed"/>
              </a:rPr>
              <a:t>SEB I  </a:t>
            </a:r>
            <a:r>
              <a:rPr lang="en-US" altLang="zh-CN" sz="800" b="1" dirty="0" err="1" smtClean="0">
                <a:solidFill>
                  <a:srgbClr val="293F77"/>
                </a:solidFill>
                <a:latin typeface="Roboto Condensed"/>
                <a:cs typeface="Roboto Condensed"/>
              </a:rPr>
              <a:t>www.sebgroup.com</a:t>
            </a:r>
            <a:r>
              <a:rPr lang="en-US" altLang="zh-CN" sz="800" dirty="0" smtClean="0">
                <a:solidFill>
                  <a:srgbClr val="3D3D3F"/>
                </a:solidFill>
                <a:latin typeface="Roboto Condensed"/>
                <a:cs typeface="Roboto Condensed"/>
              </a:rPr>
              <a:t/>
            </a:r>
            <a:br>
              <a:rPr lang="en-US" altLang="zh-CN" sz="800" dirty="0" smtClean="0">
                <a:solidFill>
                  <a:srgbClr val="3D3D3F"/>
                </a:solidFill>
                <a:latin typeface="Roboto Condensed"/>
                <a:cs typeface="Roboto Condensed"/>
              </a:rPr>
            </a:br>
            <a:r>
              <a:rPr lang="en-US" altLang="zh-CN" sz="800" dirty="0" smtClean="0">
                <a:solidFill>
                  <a:srgbClr val="3D3D3F"/>
                </a:solidFill>
                <a:latin typeface="Roboto Condensed"/>
                <a:cs typeface="Roboto Condensed"/>
              </a:rPr>
              <a:t>SEB has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been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market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leader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Custody/PB</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for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alternative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investment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funds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since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1996</a:t>
            </a:r>
          </a:p>
          <a:p>
            <a:pPr>
              <a:tabLst>
                <a:tab pos="2946400" algn="l"/>
              </a:tabLst>
            </a:pPr>
            <a:endParaRPr lang="en-US" altLang="zh-CN" sz="800" b="1" dirty="0" smtClean="0">
              <a:solidFill>
                <a:srgbClr val="293F77"/>
              </a:solidFill>
              <a:latin typeface="Roboto Condensed"/>
              <a:cs typeface="Roboto Condensed"/>
            </a:endParaRPr>
          </a:p>
          <a:p>
            <a:pPr>
              <a:tabLst>
                <a:tab pos="2946400" algn="l"/>
              </a:tabLst>
            </a:pPr>
            <a:r>
              <a:rPr lang="en-US" altLang="zh-CN" sz="800" b="1" dirty="0" smtClean="0">
                <a:solidFill>
                  <a:srgbClr val="293F77"/>
                </a:solidFill>
                <a:latin typeface="Roboto Condensed"/>
                <a:cs typeface="Roboto Condensed"/>
              </a:rPr>
              <a:t>The Financial Compliance Group I  </a:t>
            </a:r>
            <a:r>
              <a:rPr lang="en-US" altLang="zh-CN" sz="800" b="1" dirty="0" err="1" smtClean="0">
                <a:solidFill>
                  <a:srgbClr val="293F77"/>
                </a:solidFill>
                <a:latin typeface="Roboto Condensed"/>
                <a:cs typeface="Roboto Condensed"/>
              </a:rPr>
              <a:t>www.fcg.se</a:t>
            </a:r>
            <a:endParaRPr lang="en-US" altLang="zh-CN" sz="800" b="1" dirty="0" smtClean="0">
              <a:solidFill>
                <a:srgbClr val="293F77"/>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FCG</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specializes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compliance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management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for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onshore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investment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managers.</a:t>
            </a:r>
            <a:r>
              <a:rPr lang="en-US" altLang="zh-CN" sz="800" dirty="0" smtClean="0">
                <a:latin typeface="Roboto Condensed"/>
                <a:cs typeface="Roboto Condensed"/>
              </a:rPr>
              <a:t> </a:t>
            </a:r>
            <a:endParaRPr lang="en-US" altLang="zh-CN" sz="800" dirty="0" smtClean="0">
              <a:solidFill>
                <a:srgbClr val="3D3D3F"/>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Founded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2008,</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the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ﬁrm</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employs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35</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specialist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consultants.</a:t>
            </a:r>
          </a:p>
          <a:p>
            <a:pPr>
              <a:tabLst>
                <a:tab pos="29464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Compliance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Ofﬁcer:</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Jesper</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Dahllöf</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senior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manager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FCG</a:t>
            </a:r>
          </a:p>
          <a:p>
            <a:pPr>
              <a:tabLst>
                <a:tab pos="29464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Risk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Manager: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Mikael</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Olausson</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manager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FCG</a:t>
            </a:r>
          </a:p>
          <a:p>
            <a:pPr>
              <a:tabLst>
                <a:tab pos="2946400" algn="l"/>
              </a:tabLst>
            </a:pPr>
            <a:endParaRPr lang="en-US" altLang="zh-CN" sz="800" dirty="0" smtClean="0">
              <a:solidFill>
                <a:srgbClr val="2F5690"/>
              </a:solidFill>
              <a:latin typeface="Roboto Condensed"/>
              <a:cs typeface="Roboto Condensed"/>
            </a:endParaRPr>
          </a:p>
          <a:p>
            <a:pPr>
              <a:tabLst>
                <a:tab pos="2946400" algn="l"/>
              </a:tabLst>
            </a:pPr>
            <a:r>
              <a:rPr lang="en-US" altLang="zh-CN" sz="800" b="1" dirty="0" err="1" smtClean="0">
                <a:solidFill>
                  <a:srgbClr val="293F77"/>
                </a:solidFill>
                <a:latin typeface="Roboto Condensed"/>
                <a:cs typeface="Roboto Condensed"/>
              </a:rPr>
              <a:t>Wahlstedt</a:t>
            </a:r>
            <a:r>
              <a:rPr lang="en-US" altLang="zh-CN" sz="800" b="1" dirty="0" smtClean="0">
                <a:solidFill>
                  <a:srgbClr val="293F77"/>
                </a:solidFill>
                <a:latin typeface="Roboto Condensed"/>
                <a:cs typeface="Roboto Condensed"/>
              </a:rPr>
              <a:t> </a:t>
            </a:r>
            <a:r>
              <a:rPr lang="en-US" altLang="zh-CN" sz="800" b="1" dirty="0" err="1" smtClean="0">
                <a:solidFill>
                  <a:srgbClr val="293F77"/>
                </a:solidFill>
                <a:latin typeface="Roboto Condensed"/>
                <a:cs typeface="Roboto Condensed"/>
              </a:rPr>
              <a:t>Sageryd</a:t>
            </a:r>
            <a:r>
              <a:rPr lang="en-US" altLang="zh-CN" sz="800" b="1" dirty="0" smtClean="0">
                <a:solidFill>
                  <a:srgbClr val="293F77"/>
                </a:solidFill>
                <a:latin typeface="Roboto Condensed"/>
                <a:cs typeface="Roboto Condensed"/>
              </a:rPr>
              <a:t> Fin. Services  I </a:t>
            </a:r>
            <a:r>
              <a:rPr lang="en-US" altLang="zh-CN" sz="800" b="1" dirty="0" err="1" smtClean="0">
                <a:solidFill>
                  <a:srgbClr val="293F77"/>
                </a:solidFill>
                <a:latin typeface="Roboto Condensed"/>
                <a:cs typeface="Roboto Condensed"/>
              </a:rPr>
              <a:t>www.ws.se</a:t>
            </a:r>
            <a:endParaRPr lang="en-US" altLang="zh-CN" sz="800" b="1" dirty="0" smtClean="0">
              <a:solidFill>
                <a:srgbClr val="293F77"/>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WS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the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largest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provider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back</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ofﬁce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services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Sweden.</a:t>
            </a:r>
          </a:p>
          <a:p>
            <a:pPr>
              <a:tabLst>
                <a:tab pos="2946400" algn="l"/>
              </a:tabLst>
            </a:pPr>
            <a:r>
              <a:rPr lang="en-US" altLang="zh-CN" sz="800" dirty="0" smtClean="0">
                <a:solidFill>
                  <a:srgbClr val="3D3D3F"/>
                </a:solidFill>
                <a:latin typeface="Roboto Condensed"/>
                <a:cs typeface="Roboto Condensed"/>
              </a:rPr>
              <a:t>Founded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1991,</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WS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employs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40</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FTEs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specialized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backofﬁce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services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for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onshore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funds.</a:t>
            </a:r>
          </a:p>
          <a:p>
            <a:pPr>
              <a:tabLst>
                <a:tab pos="2946400" algn="l"/>
              </a:tabLst>
            </a:pPr>
            <a:endParaRPr lang="en-US" altLang="zh-CN" sz="800" dirty="0" smtClean="0">
              <a:solidFill>
                <a:srgbClr val="2F5690"/>
              </a:solidFill>
              <a:latin typeface="Roboto Condensed"/>
              <a:cs typeface="Roboto Condensed"/>
            </a:endParaRPr>
          </a:p>
          <a:p>
            <a:pPr>
              <a:tabLst>
                <a:tab pos="2946400" algn="l"/>
              </a:tabLst>
            </a:pPr>
            <a:r>
              <a:rPr lang="en-US" altLang="zh-CN" sz="800" b="1" dirty="0" smtClean="0">
                <a:solidFill>
                  <a:srgbClr val="293F77"/>
                </a:solidFill>
                <a:latin typeface="Roboto Condensed"/>
                <a:cs typeface="Roboto Condensed"/>
              </a:rPr>
              <a:t>Ernst &amp; Young  I </a:t>
            </a:r>
            <a:r>
              <a:rPr lang="en-US" altLang="zh-CN" sz="800" b="1" dirty="0" err="1" smtClean="0">
                <a:solidFill>
                  <a:srgbClr val="293F77"/>
                </a:solidFill>
                <a:latin typeface="Roboto Condensed"/>
                <a:cs typeface="Roboto Condensed"/>
              </a:rPr>
              <a:t>www.ey.com</a:t>
            </a:r>
            <a:r>
              <a:rPr lang="en-US" altLang="zh-CN" sz="800" b="1" dirty="0" smtClean="0">
                <a:solidFill>
                  <a:srgbClr val="293F77"/>
                </a:solidFill>
                <a:latin typeface="Roboto Condensed"/>
                <a:cs typeface="Roboto Condensed"/>
              </a:rPr>
              <a:t>/se </a:t>
            </a:r>
          </a:p>
          <a:p>
            <a:pPr>
              <a:tabLst>
                <a:tab pos="29464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Auditor:</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Jesper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Nilsson,</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Partner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Ernst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Young</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Stockholm</a:t>
            </a:r>
          </a:p>
          <a:p>
            <a:pPr>
              <a:tabLst>
                <a:tab pos="2946400" algn="l"/>
              </a:tabLst>
            </a:pPr>
            <a:endParaRPr lang="en-US" altLang="zh-CN" sz="800" dirty="0" smtClean="0">
              <a:solidFill>
                <a:srgbClr val="2F5690"/>
              </a:solidFill>
              <a:latin typeface="Roboto Condensed"/>
              <a:cs typeface="Roboto Condensed"/>
            </a:endParaRPr>
          </a:p>
          <a:p>
            <a:pPr>
              <a:tabLst>
                <a:tab pos="2946400" algn="l"/>
              </a:tabLst>
            </a:pPr>
            <a:r>
              <a:rPr lang="en-US" altLang="zh-CN" sz="800" b="1" dirty="0" err="1" smtClean="0">
                <a:solidFill>
                  <a:srgbClr val="293F77"/>
                </a:solidFill>
                <a:latin typeface="Roboto Condensed"/>
                <a:cs typeface="Roboto Condensed"/>
              </a:rPr>
              <a:t>PriceWaterhouseCoopers</a:t>
            </a:r>
            <a:r>
              <a:rPr lang="en-US" altLang="zh-CN" sz="800" b="1" dirty="0" smtClean="0">
                <a:solidFill>
                  <a:srgbClr val="293F77"/>
                </a:solidFill>
                <a:latin typeface="Roboto Condensed"/>
                <a:cs typeface="Roboto Condensed"/>
              </a:rPr>
              <a:t> I </a:t>
            </a:r>
            <a:r>
              <a:rPr lang="en-US" altLang="zh-CN" sz="800" b="1" dirty="0" err="1" smtClean="0">
                <a:solidFill>
                  <a:srgbClr val="293F77"/>
                </a:solidFill>
                <a:latin typeface="Roboto Condensed"/>
                <a:cs typeface="Roboto Condensed"/>
              </a:rPr>
              <a:t>www.pwc.se</a:t>
            </a:r>
            <a:endParaRPr lang="en-US" altLang="zh-CN" sz="800" b="1" dirty="0" smtClean="0">
              <a:solidFill>
                <a:srgbClr val="293F77"/>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Internal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Auditor:</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Sussanne</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Sundvall</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Partner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PWC</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Stockholm</a:t>
            </a:r>
          </a:p>
          <a:p>
            <a:pPr>
              <a:tabLst>
                <a:tab pos="2946400" algn="l"/>
              </a:tabLst>
            </a:pPr>
            <a:endParaRPr lang="en-US" altLang="zh-CN" sz="800" b="1" dirty="0">
              <a:solidFill>
                <a:srgbClr val="2F5690"/>
              </a:solidFill>
              <a:latin typeface="Roboto Condensed"/>
              <a:cs typeface="Roboto Condensed"/>
            </a:endParaRPr>
          </a:p>
          <a:p>
            <a:pPr>
              <a:tabLst>
                <a:tab pos="2946400" algn="l"/>
              </a:tabLst>
            </a:pPr>
            <a:r>
              <a:rPr lang="en-US" altLang="zh-CN" sz="800" b="1" dirty="0" err="1" smtClean="0">
                <a:solidFill>
                  <a:srgbClr val="293F77"/>
                </a:solidFill>
                <a:latin typeface="Roboto Condensed"/>
                <a:cs typeface="Roboto Condensed"/>
              </a:rPr>
              <a:t>Gernandt</a:t>
            </a:r>
            <a:r>
              <a:rPr lang="en-US" altLang="zh-CN" sz="800" b="1" dirty="0" smtClean="0">
                <a:solidFill>
                  <a:srgbClr val="293F77"/>
                </a:solidFill>
                <a:latin typeface="Roboto Condensed"/>
                <a:cs typeface="Roboto Condensed"/>
              </a:rPr>
              <a:t> &amp; </a:t>
            </a:r>
            <a:r>
              <a:rPr lang="en-US" altLang="zh-CN" sz="800" b="1" dirty="0" err="1" smtClean="0">
                <a:solidFill>
                  <a:srgbClr val="293F77"/>
                </a:solidFill>
                <a:latin typeface="Roboto Condensed"/>
                <a:cs typeface="Roboto Condensed"/>
              </a:rPr>
              <a:t>Danielsson</a:t>
            </a:r>
            <a:r>
              <a:rPr lang="en-US" altLang="zh-CN" sz="800" b="1" dirty="0" smtClean="0">
                <a:solidFill>
                  <a:srgbClr val="293F77"/>
                </a:solidFill>
                <a:latin typeface="Roboto Condensed"/>
                <a:cs typeface="Roboto Condensed"/>
              </a:rPr>
              <a:t> I </a:t>
            </a:r>
            <a:r>
              <a:rPr lang="en-US" altLang="zh-CN" sz="800" b="1" dirty="0" err="1" smtClean="0">
                <a:solidFill>
                  <a:srgbClr val="293F77"/>
                </a:solidFill>
                <a:latin typeface="Roboto Condensed"/>
                <a:cs typeface="Roboto Condensed"/>
              </a:rPr>
              <a:t>www.gda.se</a:t>
            </a:r>
            <a:endParaRPr lang="en-US" altLang="zh-CN" sz="800" b="1" dirty="0" smtClean="0">
              <a:solidFill>
                <a:srgbClr val="293F77"/>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lawyers: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Nils</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Unckel</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Lawyer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Associate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Niclas</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Rockborn</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Lawyer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&amp;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Partner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GDA</a:t>
            </a:r>
          </a:p>
          <a:p>
            <a:pPr>
              <a:tabLst>
                <a:tab pos="2946400" algn="l"/>
              </a:tabLst>
            </a:pPr>
            <a:endParaRPr lang="en-US" altLang="zh-CN" sz="800" dirty="0" smtClean="0">
              <a:solidFill>
                <a:srgbClr val="2F5690"/>
              </a:solidFill>
              <a:latin typeface="Roboto Condensed"/>
              <a:cs typeface="Roboto Condensed"/>
            </a:endParaRPr>
          </a:p>
          <a:p>
            <a:pPr>
              <a:tabLst>
                <a:tab pos="2946400" algn="l"/>
              </a:tabLst>
            </a:pPr>
            <a:r>
              <a:rPr lang="en-US" altLang="zh-CN" sz="800" b="1" dirty="0" err="1" smtClean="0">
                <a:solidFill>
                  <a:srgbClr val="293F77"/>
                </a:solidFill>
                <a:latin typeface="Roboto Condensed"/>
                <a:cs typeface="Roboto Condensed"/>
              </a:rPr>
              <a:t>Advokatﬁrmaet</a:t>
            </a:r>
            <a:r>
              <a:rPr lang="en-US" altLang="zh-CN" sz="800" b="1" dirty="0" smtClean="0">
                <a:solidFill>
                  <a:srgbClr val="293F77"/>
                </a:solidFill>
                <a:latin typeface="Roboto Condensed"/>
                <a:cs typeface="Roboto Condensed"/>
              </a:rPr>
              <a:t> BA-HR DA I </a:t>
            </a:r>
            <a:r>
              <a:rPr lang="en-US" altLang="zh-CN" sz="800" b="1" dirty="0" err="1" smtClean="0">
                <a:solidFill>
                  <a:srgbClr val="293F77"/>
                </a:solidFill>
                <a:latin typeface="Roboto Condensed"/>
                <a:cs typeface="Roboto Condensed"/>
              </a:rPr>
              <a:t>www.bahr.no</a:t>
            </a:r>
            <a:endParaRPr lang="en-US" altLang="zh-CN" sz="800" b="1" dirty="0" smtClean="0">
              <a:solidFill>
                <a:srgbClr val="293F77"/>
              </a:solidFill>
              <a:latin typeface="Roboto Condensed"/>
              <a:cs typeface="Roboto Condensed"/>
            </a:endParaRPr>
          </a:p>
          <a:p>
            <a:pPr>
              <a:tabLst>
                <a:tab pos="2946400" algn="l"/>
              </a:tabLst>
            </a:pPr>
            <a:r>
              <a:rPr lang="en-US" altLang="zh-CN" sz="800" dirty="0" smtClean="0">
                <a:solidFill>
                  <a:srgbClr val="3D3D3F"/>
                </a:solidFill>
                <a:latin typeface="Roboto Condensed"/>
                <a:cs typeface="Roboto Condensed"/>
              </a:rPr>
              <a:t>External</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lawyer: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Markus</a:t>
            </a:r>
            <a:r>
              <a:rPr lang="en-US" altLang="zh-CN" sz="800" dirty="0" smtClean="0">
                <a:latin typeface="Roboto Condensed"/>
                <a:cs typeface="Roboto Condensed"/>
              </a:rPr>
              <a:t> </a:t>
            </a:r>
            <a:r>
              <a:rPr lang="en-US" altLang="zh-CN" sz="800" dirty="0" err="1" smtClean="0">
                <a:solidFill>
                  <a:srgbClr val="3D3D3F"/>
                </a:solidFill>
                <a:latin typeface="Roboto Condensed"/>
                <a:cs typeface="Roboto Condensed"/>
              </a:rPr>
              <a:t>Heistad</a:t>
            </a:r>
            <a:r>
              <a:rPr lang="en-US" altLang="zh-CN" sz="800" dirty="0" smtClean="0">
                <a:solidFill>
                  <a:srgbClr val="3D3D3F"/>
                </a:solidFill>
                <a:latin typeface="Roboto Condensed"/>
                <a:cs typeface="Roboto Condensed"/>
              </a:rPr>
              <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lawyer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BA-HR</a:t>
            </a:r>
          </a:p>
          <a:p>
            <a:pPr>
              <a:tabLst>
                <a:tab pos="2946400" algn="l"/>
              </a:tabLst>
            </a:pPr>
            <a:endParaRPr lang="en-US" altLang="zh-CN" sz="800" dirty="0" smtClean="0">
              <a:solidFill>
                <a:srgbClr val="2F5690"/>
              </a:solidFill>
              <a:latin typeface="Roboto Condensed"/>
              <a:cs typeface="Roboto Condensed"/>
            </a:endParaRPr>
          </a:p>
          <a:p>
            <a:pPr>
              <a:tabLst>
                <a:tab pos="2946400" algn="l"/>
              </a:tabLst>
            </a:pPr>
            <a:r>
              <a:rPr lang="en-US" altLang="zh-CN" sz="800" b="1" dirty="0" smtClean="0">
                <a:solidFill>
                  <a:srgbClr val="293F77"/>
                </a:solidFill>
                <a:latin typeface="Roboto Condensed"/>
                <a:cs typeface="Roboto Condensed"/>
              </a:rPr>
              <a:t>ATEA I </a:t>
            </a:r>
            <a:r>
              <a:rPr lang="en-US" altLang="zh-CN" sz="800" b="1" dirty="0" err="1" smtClean="0">
                <a:solidFill>
                  <a:srgbClr val="293F77"/>
                </a:solidFill>
                <a:latin typeface="Roboto Condensed"/>
                <a:cs typeface="Roboto Condensed"/>
              </a:rPr>
              <a:t>www.atea.com</a:t>
            </a:r>
            <a:endParaRPr lang="en-US" altLang="zh-CN" sz="800" b="1" dirty="0" smtClean="0">
              <a:solidFill>
                <a:srgbClr val="293F77"/>
              </a:solidFill>
              <a:latin typeface="Roboto Condensed"/>
              <a:cs typeface="Roboto Condensed"/>
            </a:endParaRPr>
          </a:p>
          <a:p>
            <a:pPr>
              <a:tabLst>
                <a:tab pos="2946400" algn="l"/>
              </a:tabLst>
            </a:pPr>
            <a:r>
              <a:rPr lang="en-US" altLang="zh-CN" sz="800" dirty="0" err="1" smtClean="0">
                <a:solidFill>
                  <a:srgbClr val="3D3D3F"/>
                </a:solidFill>
                <a:latin typeface="Roboto Condensed"/>
                <a:cs typeface="Roboto Condensed"/>
              </a:rPr>
              <a:t>Atea</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the</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leading</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Nordic</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Baltic</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supplier</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of</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IT</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infrastructure</a:t>
            </a:r>
          </a:p>
          <a:p>
            <a:pPr>
              <a:tabLst>
                <a:tab pos="2946400" algn="l"/>
              </a:tabLst>
            </a:pPr>
            <a:endParaRPr lang="en-US" altLang="zh-CN" sz="800" b="1" dirty="0" smtClean="0">
              <a:solidFill>
                <a:srgbClr val="2F5690"/>
              </a:solidFill>
              <a:latin typeface="Roboto Condensed"/>
              <a:cs typeface="Roboto Condensed"/>
            </a:endParaRPr>
          </a:p>
          <a:p>
            <a:pPr>
              <a:tabLst>
                <a:tab pos="2946400" algn="l"/>
              </a:tabLst>
            </a:pPr>
            <a:r>
              <a:rPr lang="en-US" altLang="zh-CN" sz="800" b="1" dirty="0" smtClean="0">
                <a:solidFill>
                  <a:srgbClr val="293F77"/>
                </a:solidFill>
                <a:latin typeface="Roboto Condensed"/>
                <a:cs typeface="Roboto Condensed"/>
              </a:rPr>
              <a:t>Bloomberg AIM  I </a:t>
            </a:r>
            <a:r>
              <a:rPr lang="en-US" altLang="zh-CN" sz="800" b="1" dirty="0" err="1" smtClean="0">
                <a:solidFill>
                  <a:srgbClr val="293F77"/>
                </a:solidFill>
                <a:latin typeface="Roboto Condensed"/>
                <a:cs typeface="Roboto Condensed"/>
              </a:rPr>
              <a:t>www.bloomberg.com</a:t>
            </a:r>
            <a:r>
              <a:rPr lang="en-US" altLang="zh-CN" sz="800" b="1" dirty="0" smtClean="0">
                <a:solidFill>
                  <a:srgbClr val="293F77"/>
                </a:solidFill>
                <a:latin typeface="Roboto Condensed"/>
                <a:cs typeface="Roboto Condensed"/>
              </a:rPr>
              <a:t>/aim</a:t>
            </a:r>
          </a:p>
          <a:p>
            <a:pPr>
              <a:tabLst>
                <a:tab pos="2946400" algn="l"/>
              </a:tabLst>
            </a:pPr>
            <a:r>
              <a:rPr lang="en-US" altLang="zh-CN" sz="800" dirty="0" smtClean="0">
                <a:solidFill>
                  <a:srgbClr val="3D3D3F"/>
                </a:solidFill>
                <a:latin typeface="Roboto Condensed"/>
                <a:cs typeface="Roboto Condensed"/>
              </a:rPr>
              <a:t>AIM</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is</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world-leading</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integrated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portfolio</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and</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trading</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STP</a:t>
            </a:r>
            <a:r>
              <a:rPr lang="en-US" altLang="zh-CN" sz="800" dirty="0" smtClean="0">
                <a:latin typeface="Roboto Condensed"/>
                <a:cs typeface="Roboto Condensed"/>
              </a:rPr>
              <a:t> </a:t>
            </a:r>
            <a:r>
              <a:rPr lang="en-US" altLang="zh-CN" sz="800" dirty="0" smtClean="0">
                <a:solidFill>
                  <a:srgbClr val="3D3D3F"/>
                </a:solidFill>
                <a:latin typeface="Roboto Condensed"/>
                <a:cs typeface="Roboto Condensed"/>
              </a:rPr>
              <a:t>system</a:t>
            </a:r>
          </a:p>
        </p:txBody>
      </p:sp>
      <p:sp>
        <p:nvSpPr>
          <p:cNvPr id="34" name="TextBox 33"/>
          <p:cNvSpPr txBox="1"/>
          <p:nvPr/>
        </p:nvSpPr>
        <p:spPr>
          <a:xfrm>
            <a:off x="6009340" y="393700"/>
            <a:ext cx="2888598" cy="234680"/>
          </a:xfrm>
          <a:prstGeom prst="rect">
            <a:avLst/>
          </a:prstGeom>
          <a:noFill/>
        </p:spPr>
        <p:txBody>
          <a:bodyPr wrap="square" lIns="0" tIns="0" rIns="0" rtlCol="0">
            <a:spAutoFit/>
          </a:bodyPr>
          <a:lstStyle/>
          <a:p>
            <a:pPr algn="r">
              <a:lnSpc>
                <a:spcPts val="1500"/>
              </a:lnSpc>
              <a:tabLst/>
            </a:pPr>
            <a:r>
              <a:rPr lang="en-US" altLang="zh-CN" sz="1100" b="1" dirty="0">
                <a:solidFill>
                  <a:srgbClr val="FFFFFF"/>
                </a:solidFill>
                <a:latin typeface="Roboto Condensed"/>
                <a:cs typeface="Roboto Condensed"/>
              </a:rPr>
              <a:t>ABOUT OUR SELECTED THIRD PARTY PARTNERS</a:t>
            </a:r>
            <a:endParaRPr lang="en-US" altLang="zh-CN" sz="1100" b="1" dirty="0" smtClean="0">
              <a:solidFill>
                <a:srgbClr val="FFFFFF"/>
              </a:solidFill>
              <a:latin typeface="Roboto Condensed"/>
              <a:cs typeface="Roboto Condensed"/>
            </a:endParaRPr>
          </a:p>
        </p:txBody>
      </p:sp>
      <p:sp>
        <p:nvSpPr>
          <p:cNvPr id="32" name="Rectangle 31"/>
          <p:cNvSpPr/>
          <p:nvPr/>
        </p:nvSpPr>
        <p:spPr>
          <a:xfrm>
            <a:off x="1046999" y="1169798"/>
            <a:ext cx="1620977" cy="230832"/>
          </a:xfrm>
          <a:prstGeom prst="rect">
            <a:avLst/>
          </a:prstGeom>
        </p:spPr>
        <p:txBody>
          <a:bodyPr wrap="square">
            <a:spAutoFit/>
          </a:bodyPr>
          <a:lstStyle/>
          <a:p>
            <a:pPr algn="r">
              <a:tabLst/>
            </a:pPr>
            <a:r>
              <a:rPr lang="en-US" altLang="zh-CN" sz="900" b="1" dirty="0">
                <a:solidFill>
                  <a:schemeClr val="tx1">
                    <a:lumMod val="50000"/>
                    <a:lumOff val="50000"/>
                  </a:schemeClr>
                </a:solidFill>
                <a:latin typeface="Roboto Condensed"/>
                <a:cs typeface="Roboto Condensed"/>
              </a:rPr>
              <a:t>Custodian and Prime Broker:</a:t>
            </a:r>
          </a:p>
        </p:txBody>
      </p:sp>
      <p:sp>
        <p:nvSpPr>
          <p:cNvPr id="35" name="Rectangle 34"/>
          <p:cNvSpPr/>
          <p:nvPr/>
        </p:nvSpPr>
        <p:spPr>
          <a:xfrm>
            <a:off x="1105304" y="1527788"/>
            <a:ext cx="1562672"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External Compliance and Risk:</a:t>
            </a:r>
          </a:p>
        </p:txBody>
      </p:sp>
      <p:sp>
        <p:nvSpPr>
          <p:cNvPr id="36" name="Rectangle 35"/>
          <p:cNvSpPr/>
          <p:nvPr/>
        </p:nvSpPr>
        <p:spPr>
          <a:xfrm>
            <a:off x="1570913" y="2260815"/>
            <a:ext cx="1097063"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External </a:t>
            </a:r>
            <a:r>
              <a:rPr lang="en-US" altLang="zh-CN" sz="900" b="1" dirty="0" err="1">
                <a:solidFill>
                  <a:schemeClr val="tx1">
                    <a:lumMod val="50000"/>
                    <a:lumOff val="50000"/>
                  </a:schemeClr>
                </a:solidFill>
                <a:latin typeface="Roboto Condensed"/>
                <a:cs typeface="Roboto Condensed"/>
              </a:rPr>
              <a:t>Backofﬁce</a:t>
            </a:r>
            <a:r>
              <a:rPr lang="en-US" altLang="zh-CN" sz="900" b="1" dirty="0">
                <a:solidFill>
                  <a:schemeClr val="tx1">
                    <a:lumMod val="50000"/>
                    <a:lumOff val="50000"/>
                  </a:schemeClr>
                </a:solidFill>
                <a:latin typeface="Roboto Condensed"/>
                <a:cs typeface="Roboto Condensed"/>
              </a:rPr>
              <a:t>:</a:t>
            </a:r>
          </a:p>
        </p:txBody>
      </p:sp>
      <p:sp>
        <p:nvSpPr>
          <p:cNvPr id="37" name="Rectangle 36"/>
          <p:cNvSpPr/>
          <p:nvPr/>
        </p:nvSpPr>
        <p:spPr>
          <a:xfrm>
            <a:off x="1814539" y="2755188"/>
            <a:ext cx="853437"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External Audit:</a:t>
            </a:r>
          </a:p>
        </p:txBody>
      </p:sp>
      <p:sp>
        <p:nvSpPr>
          <p:cNvPr id="38" name="Rectangle 37"/>
          <p:cNvSpPr/>
          <p:nvPr/>
        </p:nvSpPr>
        <p:spPr>
          <a:xfrm>
            <a:off x="1835277" y="3113179"/>
            <a:ext cx="832699"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Internal Audit:</a:t>
            </a:r>
          </a:p>
        </p:txBody>
      </p:sp>
      <p:sp>
        <p:nvSpPr>
          <p:cNvPr id="39" name="Rectangle 38"/>
          <p:cNvSpPr/>
          <p:nvPr/>
        </p:nvSpPr>
        <p:spPr>
          <a:xfrm>
            <a:off x="1457131" y="3479697"/>
            <a:ext cx="1210845"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Legal Council Sweden:</a:t>
            </a:r>
          </a:p>
        </p:txBody>
      </p:sp>
      <p:sp>
        <p:nvSpPr>
          <p:cNvPr id="40" name="Rectangle 39"/>
          <p:cNvSpPr/>
          <p:nvPr/>
        </p:nvSpPr>
        <p:spPr>
          <a:xfrm>
            <a:off x="1475391" y="3846210"/>
            <a:ext cx="1192585"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Legal Council Norway:</a:t>
            </a:r>
          </a:p>
        </p:txBody>
      </p:sp>
      <p:sp>
        <p:nvSpPr>
          <p:cNvPr id="41" name="Rectangle 40"/>
          <p:cNvSpPr/>
          <p:nvPr/>
        </p:nvSpPr>
        <p:spPr>
          <a:xfrm>
            <a:off x="1694107" y="4229773"/>
            <a:ext cx="973869" cy="230832"/>
          </a:xfrm>
          <a:prstGeom prst="rect">
            <a:avLst/>
          </a:prstGeom>
        </p:spPr>
        <p:txBody>
          <a:bodyPr wrap="none">
            <a:spAutoFit/>
          </a:bodyPr>
          <a:lstStyle/>
          <a:p>
            <a:pPr algn="r">
              <a:tabLst/>
            </a:pPr>
            <a:r>
              <a:rPr lang="en-US" altLang="zh-CN" sz="900" b="1" dirty="0">
                <a:solidFill>
                  <a:schemeClr val="tx1">
                    <a:lumMod val="50000"/>
                    <a:lumOff val="50000"/>
                  </a:schemeClr>
                </a:solidFill>
                <a:latin typeface="Roboto Condensed"/>
                <a:cs typeface="Roboto Condensed"/>
              </a:rPr>
              <a:t>IT  infrastructure:</a:t>
            </a:r>
          </a:p>
        </p:txBody>
      </p:sp>
      <p:sp>
        <p:nvSpPr>
          <p:cNvPr id="43" name="Freeform 42"/>
          <p:cNvSpPr/>
          <p:nvPr/>
        </p:nvSpPr>
        <p:spPr>
          <a:xfrm>
            <a:off x="1182643" y="1774168"/>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Freeform 44"/>
          <p:cNvSpPr/>
          <p:nvPr/>
        </p:nvSpPr>
        <p:spPr>
          <a:xfrm>
            <a:off x="1182643" y="2507199"/>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Freeform 45"/>
          <p:cNvSpPr/>
          <p:nvPr/>
        </p:nvSpPr>
        <p:spPr>
          <a:xfrm>
            <a:off x="1182643" y="2993045"/>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Freeform 46"/>
          <p:cNvSpPr/>
          <p:nvPr/>
        </p:nvSpPr>
        <p:spPr>
          <a:xfrm>
            <a:off x="1182643" y="3316943"/>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Freeform 47"/>
          <p:cNvSpPr/>
          <p:nvPr/>
        </p:nvSpPr>
        <p:spPr>
          <a:xfrm>
            <a:off x="1182643" y="3700505"/>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Freeform 48"/>
          <p:cNvSpPr/>
          <p:nvPr/>
        </p:nvSpPr>
        <p:spPr>
          <a:xfrm>
            <a:off x="1182643" y="4084070"/>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Freeform 49"/>
          <p:cNvSpPr/>
          <p:nvPr/>
        </p:nvSpPr>
        <p:spPr>
          <a:xfrm>
            <a:off x="1182643" y="4459110"/>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Freeform 50"/>
          <p:cNvSpPr/>
          <p:nvPr/>
        </p:nvSpPr>
        <p:spPr>
          <a:xfrm>
            <a:off x="1182643" y="4783008"/>
            <a:ext cx="1442714" cy="45719"/>
          </a:xfrm>
          <a:custGeom>
            <a:avLst/>
            <a:gdLst>
              <a:gd name="connsiteX0" fmla="*/ 6350 w 1203045"/>
              <a:gd name="connsiteY0" fmla="*/ 6350 h 19050"/>
              <a:gd name="connsiteX1" fmla="*/ 1196695 w 1203045"/>
              <a:gd name="connsiteY1" fmla="*/ 6350 h 19050"/>
            </a:gdLst>
            <a:ahLst/>
            <a:cxnLst>
              <a:cxn ang="0">
                <a:pos x="connsiteX0" y="connsiteY0"/>
              </a:cxn>
              <a:cxn ang="1">
                <a:pos x="connsiteX1" y="connsiteY1"/>
              </a:cxn>
            </a:cxnLst>
            <a:rect l="l" t="t" r="r" b="b"/>
            <a:pathLst>
              <a:path w="1203045" h="19050">
                <a:moveTo>
                  <a:pt x="6350" y="6350"/>
                </a:moveTo>
                <a:lnTo>
                  <a:pt x="1196695" y="6350"/>
                </a:lnTo>
              </a:path>
            </a:pathLst>
          </a:custGeom>
          <a:ln w="6350">
            <a:solidFill>
              <a:srgbClr val="BEBEBE">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9606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38233" y="358001"/>
            <a:ext cx="5553807" cy="560736"/>
          </a:xfrm>
        </p:spPr>
        <p:txBody>
          <a:bodyPr>
            <a:normAutofit/>
          </a:bodyPr>
          <a:lstStyle/>
          <a:p>
            <a:pPr lvl="0"/>
            <a:r>
              <a:rPr lang="en-US" dirty="0"/>
              <a:t>Position/Trade example: Wider TED-spread basis </a:t>
            </a:r>
            <a:endParaRPr lang="nb-NO" dirty="0"/>
          </a:p>
        </p:txBody>
      </p:sp>
      <p:sp>
        <p:nvSpPr>
          <p:cNvPr id="24" name="TextBox 23"/>
          <p:cNvSpPr txBox="1"/>
          <p:nvPr/>
        </p:nvSpPr>
        <p:spPr>
          <a:xfrm>
            <a:off x="386864" y="750910"/>
            <a:ext cx="4712676" cy="3539430"/>
          </a:xfrm>
          <a:prstGeom prst="rect">
            <a:avLst/>
          </a:prstGeom>
          <a:noFill/>
        </p:spPr>
        <p:txBody>
          <a:bodyPr wrap="square" rtlCol="0">
            <a:spAutoFit/>
          </a:bodyPr>
          <a:lstStyle/>
          <a:p>
            <a:endParaRPr lang="sv-SE" sz="1400" dirty="0"/>
          </a:p>
          <a:p>
            <a:r>
              <a:rPr lang="sv-SE" sz="1200" b="1" dirty="0"/>
              <a:t> Market </a:t>
            </a:r>
            <a:r>
              <a:rPr lang="sv-SE" sz="1200" b="1" dirty="0" err="1"/>
              <a:t>view</a:t>
            </a:r>
            <a:endParaRPr lang="sv-SE" sz="1200" b="1" dirty="0"/>
          </a:p>
          <a:p>
            <a:r>
              <a:rPr lang="sv-SE" sz="1200" dirty="0"/>
              <a:t> - LTRO program </a:t>
            </a:r>
            <a:r>
              <a:rPr lang="sv-SE" sz="1200" dirty="0" err="1"/>
              <a:t>will</a:t>
            </a:r>
            <a:r>
              <a:rPr lang="sv-SE" sz="1200" dirty="0"/>
              <a:t> not be </a:t>
            </a:r>
            <a:r>
              <a:rPr lang="sv-SE" sz="1200" dirty="0" err="1"/>
              <a:t>extended</a:t>
            </a:r>
            <a:endParaRPr lang="sv-SE" sz="1200" dirty="0"/>
          </a:p>
          <a:p>
            <a:r>
              <a:rPr lang="sv-SE" sz="1200" dirty="0"/>
              <a:t> - </a:t>
            </a:r>
            <a:r>
              <a:rPr lang="sv-SE" sz="1200" dirty="0" err="1"/>
              <a:t>Prepayment</a:t>
            </a:r>
            <a:r>
              <a:rPr lang="sv-SE" sz="1200" dirty="0"/>
              <a:t>-risk of LTRO-program, </a:t>
            </a:r>
            <a:r>
              <a:rPr lang="sv-SE" sz="1200" dirty="0" err="1"/>
              <a:t>due</a:t>
            </a:r>
            <a:r>
              <a:rPr lang="sv-SE" sz="1200" dirty="0"/>
              <a:t> to high excess market</a:t>
            </a:r>
            <a:br>
              <a:rPr lang="sv-SE" sz="1200" dirty="0"/>
            </a:br>
            <a:r>
              <a:rPr lang="sv-SE" sz="1200" dirty="0"/>
              <a:t>    </a:t>
            </a:r>
            <a:r>
              <a:rPr lang="sv-SE" sz="1200" dirty="0" err="1"/>
              <a:t>liquidity</a:t>
            </a:r>
            <a:r>
              <a:rPr lang="sv-SE" sz="1200" dirty="0"/>
              <a:t> and </a:t>
            </a:r>
            <a:r>
              <a:rPr lang="sv-SE" sz="1200" dirty="0" err="1"/>
              <a:t>contracting</a:t>
            </a:r>
            <a:r>
              <a:rPr lang="sv-SE" sz="1200" dirty="0"/>
              <a:t> credit </a:t>
            </a:r>
            <a:r>
              <a:rPr lang="sv-SE" sz="1200" dirty="0" err="1"/>
              <a:t>spreads</a:t>
            </a:r>
            <a:endParaRPr lang="sv-SE" sz="1200" dirty="0"/>
          </a:p>
          <a:p>
            <a:endParaRPr lang="sv-SE" sz="1200" dirty="0"/>
          </a:p>
          <a:p>
            <a:r>
              <a:rPr lang="sv-SE" sz="1200" b="1" dirty="0" err="1"/>
              <a:t>Strategy</a:t>
            </a:r>
            <a:r>
              <a:rPr lang="sv-SE" sz="1200" b="1" dirty="0"/>
              <a:t> </a:t>
            </a:r>
            <a:r>
              <a:rPr lang="sv-SE" sz="1200" b="1" dirty="0" err="1"/>
              <a:t>Selection</a:t>
            </a:r>
            <a:endParaRPr lang="sv-SE" sz="1200" b="1" dirty="0"/>
          </a:p>
          <a:p>
            <a:r>
              <a:rPr lang="sv-SE" sz="1200" dirty="0"/>
              <a:t>  -  </a:t>
            </a:r>
            <a:r>
              <a:rPr lang="sv-SE" sz="1200" dirty="0" err="1"/>
              <a:t>Rationale</a:t>
            </a:r>
            <a:r>
              <a:rPr lang="sv-SE" sz="1200" dirty="0"/>
              <a:t>: Bank </a:t>
            </a:r>
            <a:r>
              <a:rPr lang="sv-SE" sz="1200" dirty="0" err="1"/>
              <a:t>funding</a:t>
            </a:r>
            <a:r>
              <a:rPr lang="sv-SE" sz="1200" dirty="0"/>
              <a:t> and </a:t>
            </a:r>
            <a:r>
              <a:rPr lang="sv-SE" sz="1200" dirty="0" err="1"/>
              <a:t>Euribor</a:t>
            </a:r>
            <a:r>
              <a:rPr lang="sv-SE" sz="1200" dirty="0"/>
              <a:t>/Stibor </a:t>
            </a:r>
            <a:r>
              <a:rPr lang="sv-SE" sz="1200" dirty="0" err="1"/>
              <a:t>fixings</a:t>
            </a:r>
            <a:r>
              <a:rPr lang="sv-SE" sz="1200" dirty="0"/>
              <a:t> to </a:t>
            </a:r>
            <a:r>
              <a:rPr lang="sv-SE" sz="1200" dirty="0" err="1"/>
              <a:t>increase</a:t>
            </a:r>
            <a:r>
              <a:rPr lang="sv-SE" sz="1200" dirty="0"/>
              <a:t>.</a:t>
            </a:r>
            <a:br>
              <a:rPr lang="sv-SE" sz="1200" dirty="0"/>
            </a:br>
            <a:r>
              <a:rPr lang="sv-SE" sz="1200" dirty="0"/>
              <a:t>      FRA/RIBA  </a:t>
            </a:r>
            <a:r>
              <a:rPr lang="sv-SE" sz="1200" dirty="0" err="1"/>
              <a:t>curve</a:t>
            </a:r>
            <a:r>
              <a:rPr lang="sv-SE" sz="1200" dirty="0"/>
              <a:t> </a:t>
            </a:r>
            <a:r>
              <a:rPr lang="sv-SE" sz="1200" dirty="0" err="1"/>
              <a:t>trades</a:t>
            </a:r>
            <a:r>
              <a:rPr lang="sv-SE" sz="1200" dirty="0"/>
              <a:t> to flat</a:t>
            </a:r>
          </a:p>
          <a:p>
            <a:r>
              <a:rPr lang="sv-SE" sz="1200" dirty="0"/>
              <a:t>  -  Trade </a:t>
            </a:r>
            <a:r>
              <a:rPr lang="sv-SE" sz="1200" dirty="0" err="1"/>
              <a:t>selection</a:t>
            </a:r>
            <a:r>
              <a:rPr lang="sv-SE" sz="1200" dirty="0"/>
              <a:t>: Red SEK FRA to </a:t>
            </a:r>
            <a:r>
              <a:rPr lang="sv-SE" sz="1200" dirty="0" err="1"/>
              <a:t>underperform</a:t>
            </a:r>
            <a:r>
              <a:rPr lang="sv-SE" sz="1200" dirty="0"/>
              <a:t> Red SEK RIBA</a:t>
            </a:r>
          </a:p>
          <a:p>
            <a:endParaRPr lang="sv-SE" sz="1200" dirty="0"/>
          </a:p>
          <a:p>
            <a:r>
              <a:rPr lang="sv-SE" sz="1200" b="1" dirty="0" err="1"/>
              <a:t>Trade</a:t>
            </a:r>
            <a:r>
              <a:rPr lang="sv-SE" sz="1200" b="1" dirty="0"/>
              <a:t> Implementation</a:t>
            </a:r>
          </a:p>
          <a:p>
            <a:r>
              <a:rPr lang="sv-SE" sz="1200" dirty="0"/>
              <a:t> -  </a:t>
            </a:r>
            <a:r>
              <a:rPr lang="sv-SE" sz="1200" dirty="0" err="1"/>
              <a:t>Pay</a:t>
            </a:r>
            <a:r>
              <a:rPr lang="sv-SE" sz="1200" dirty="0"/>
              <a:t> Sek FRA MAR14 vs </a:t>
            </a:r>
            <a:r>
              <a:rPr lang="sv-SE" sz="1200" dirty="0" err="1"/>
              <a:t>Rec</a:t>
            </a:r>
            <a:r>
              <a:rPr lang="sv-SE" sz="1200" dirty="0"/>
              <a:t> RIBA JUN14 @ 32 </a:t>
            </a:r>
            <a:r>
              <a:rPr lang="sv-SE" sz="1200" dirty="0" err="1"/>
              <a:t>bp</a:t>
            </a:r>
            <a:endParaRPr lang="sv-SE" sz="1200" dirty="0"/>
          </a:p>
          <a:p>
            <a:r>
              <a:rPr lang="sv-SE" sz="1200" dirty="0"/>
              <a:t> -  Target 50 </a:t>
            </a:r>
            <a:r>
              <a:rPr lang="sv-SE" sz="1200" dirty="0" err="1"/>
              <a:t>bp</a:t>
            </a:r>
            <a:r>
              <a:rPr lang="sv-SE" sz="1200" dirty="0"/>
              <a:t>, Stop 20 </a:t>
            </a:r>
            <a:r>
              <a:rPr lang="sv-SE" sz="1200" dirty="0" err="1"/>
              <a:t>bp</a:t>
            </a:r>
            <a:r>
              <a:rPr lang="sv-SE" sz="1200" dirty="0"/>
              <a:t>, </a:t>
            </a:r>
            <a:r>
              <a:rPr lang="sv-SE" sz="1200" dirty="0" err="1"/>
              <a:t>Horizon</a:t>
            </a:r>
            <a:r>
              <a:rPr lang="sv-SE" sz="1200" dirty="0"/>
              <a:t> 6-9mth</a:t>
            </a:r>
          </a:p>
          <a:p>
            <a:endParaRPr lang="sv-SE" sz="1200" dirty="0"/>
          </a:p>
          <a:p>
            <a:r>
              <a:rPr lang="sv-SE" sz="1200" dirty="0"/>
              <a:t> </a:t>
            </a:r>
            <a:r>
              <a:rPr lang="sv-SE" sz="1200" b="1" dirty="0"/>
              <a:t>System </a:t>
            </a:r>
            <a:r>
              <a:rPr lang="sv-SE" sz="1200" b="1" dirty="0" err="1"/>
              <a:t>Tagging</a:t>
            </a:r>
            <a:endParaRPr lang="sv-SE" sz="1200" b="1" dirty="0"/>
          </a:p>
          <a:p>
            <a:r>
              <a:rPr lang="sv-SE" sz="1200" dirty="0"/>
              <a:t>  -  </a:t>
            </a:r>
            <a:r>
              <a:rPr lang="sv-SE" sz="1200" dirty="0" err="1"/>
              <a:t>A.Haller</a:t>
            </a:r>
            <a:r>
              <a:rPr lang="sv-SE" sz="1200" dirty="0"/>
              <a:t>, </a:t>
            </a:r>
            <a:r>
              <a:rPr lang="sv-SE" sz="1200" dirty="0" err="1"/>
              <a:t>Edge</a:t>
            </a:r>
            <a:r>
              <a:rPr lang="sv-SE" sz="1200" dirty="0"/>
              <a:t>, </a:t>
            </a:r>
            <a:r>
              <a:rPr lang="sv-SE" sz="1200" dirty="0" err="1"/>
              <a:t>Fixed</a:t>
            </a:r>
            <a:r>
              <a:rPr lang="sv-SE" sz="1200" dirty="0"/>
              <a:t> </a:t>
            </a:r>
            <a:r>
              <a:rPr lang="sv-SE" sz="1200" dirty="0" err="1"/>
              <a:t>Income</a:t>
            </a:r>
            <a:r>
              <a:rPr lang="sv-SE" sz="1200" dirty="0"/>
              <a:t>, RV-</a:t>
            </a:r>
            <a:r>
              <a:rPr lang="sv-SE" sz="1200" dirty="0" err="1"/>
              <a:t>Spread</a:t>
            </a:r>
            <a:r>
              <a:rPr lang="sv-SE" sz="1200" dirty="0"/>
              <a:t>, Market </a:t>
            </a:r>
            <a:r>
              <a:rPr lang="sv-SE" sz="1200" dirty="0" err="1"/>
              <a:t>Interest</a:t>
            </a:r>
            <a:r>
              <a:rPr lang="sv-SE" sz="1200" dirty="0"/>
              <a:t> Rate Risk</a:t>
            </a:r>
          </a:p>
          <a:p>
            <a:endParaRPr lang="sv-SE" sz="900" dirty="0"/>
          </a:p>
          <a:p>
            <a:endParaRPr lang="sv-SE" sz="900" dirty="0"/>
          </a:p>
        </p:txBody>
      </p:sp>
      <p:sp>
        <p:nvSpPr>
          <p:cNvPr id="25" name="TextBox 24"/>
          <p:cNvSpPr txBox="1"/>
          <p:nvPr/>
        </p:nvSpPr>
        <p:spPr>
          <a:xfrm>
            <a:off x="4734018" y="1223981"/>
            <a:ext cx="3024336" cy="300082"/>
          </a:xfrm>
          <a:prstGeom prst="rect">
            <a:avLst/>
          </a:prstGeom>
          <a:noFill/>
        </p:spPr>
        <p:txBody>
          <a:bodyPr wrap="square" rtlCol="0">
            <a:spAutoFit/>
          </a:bodyPr>
          <a:lstStyle/>
          <a:p>
            <a:endParaRPr lang="sv-SE" sz="1350" dirty="0"/>
          </a:p>
        </p:txBody>
      </p:sp>
      <p:pic>
        <p:nvPicPr>
          <p:cNvPr id="1028" name="Picture 2" descr="image001"/>
          <p:cNvPicPr>
            <a:picLocks noChangeAspect="1" noChangeArrowheads="1"/>
          </p:cNvPicPr>
          <p:nvPr/>
        </p:nvPicPr>
        <p:blipFill>
          <a:blip r:embed="rId3" cstate="print"/>
          <a:srcRect/>
          <a:stretch>
            <a:fillRect/>
          </a:stretch>
        </p:blipFill>
        <p:spPr bwMode="auto">
          <a:xfrm>
            <a:off x="5423096" y="1460793"/>
            <a:ext cx="3369212" cy="2304331"/>
          </a:xfrm>
          <a:prstGeom prst="rect">
            <a:avLst/>
          </a:prstGeom>
          <a:noFill/>
          <a:ln w="9525">
            <a:noFill/>
            <a:miter lim="800000"/>
            <a:headEnd/>
            <a:tailEnd/>
          </a:ln>
        </p:spPr>
      </p:pic>
      <p:sp>
        <p:nvSpPr>
          <p:cNvPr id="7" name="TekstSylinder 4"/>
          <p:cNvSpPr txBox="1"/>
          <p:nvPr/>
        </p:nvSpPr>
        <p:spPr>
          <a:xfrm>
            <a:off x="46655" y="4853005"/>
            <a:ext cx="429208" cy="246221"/>
          </a:xfrm>
          <a:prstGeom prst="rect">
            <a:avLst/>
          </a:prstGeom>
          <a:noFill/>
        </p:spPr>
        <p:txBody>
          <a:bodyPr wrap="square" rtlCol="0">
            <a:spAutoFit/>
          </a:bodyPr>
          <a:lstStyle/>
          <a:p>
            <a:r>
              <a:rPr lang="en-GB" sz="1000" dirty="0"/>
              <a:t>29</a:t>
            </a:r>
          </a:p>
        </p:txBody>
      </p:sp>
    </p:spTree>
    <p:extLst>
      <p:ext uri="{BB962C8B-B14F-4D97-AF65-F5344CB8AC3E}">
        <p14:creationId xmlns:p14="http://schemas.microsoft.com/office/powerpoint/2010/main" val="2657268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24161" y="341350"/>
            <a:ext cx="7023153" cy="560736"/>
          </a:xfrm>
        </p:spPr>
        <p:txBody>
          <a:bodyPr>
            <a:noAutofit/>
          </a:bodyPr>
          <a:lstStyle/>
          <a:p>
            <a:pPr lvl="0"/>
            <a:r>
              <a:rPr lang="en-US" dirty="0"/>
              <a:t>Position/Trade example: Steeper 2 </a:t>
            </a:r>
            <a:r>
              <a:rPr lang="en-US" dirty="0" err="1"/>
              <a:t>vs</a:t>
            </a:r>
            <a:r>
              <a:rPr lang="en-US" dirty="0"/>
              <a:t> 10 yr SEK </a:t>
            </a:r>
            <a:r>
              <a:rPr lang="en-US" dirty="0" err="1"/>
              <a:t>g</a:t>
            </a:r>
            <a:r>
              <a:rPr lang="en-US" dirty="0" err="1" smtClean="0"/>
              <a:t>ovt</a:t>
            </a:r>
            <a:r>
              <a:rPr lang="en-US" dirty="0" smtClean="0"/>
              <a:t> </a:t>
            </a:r>
            <a:r>
              <a:rPr lang="en-US" dirty="0" err="1"/>
              <a:t>asw</a:t>
            </a:r>
            <a:r>
              <a:rPr lang="en-US" dirty="0"/>
              <a:t> box</a:t>
            </a:r>
            <a:endParaRPr lang="nb-NO" dirty="0"/>
          </a:p>
        </p:txBody>
      </p:sp>
      <p:sp>
        <p:nvSpPr>
          <p:cNvPr id="24" name="TextBox 23"/>
          <p:cNvSpPr txBox="1"/>
          <p:nvPr/>
        </p:nvSpPr>
        <p:spPr>
          <a:xfrm>
            <a:off x="407964" y="961574"/>
            <a:ext cx="4979962" cy="3323987"/>
          </a:xfrm>
          <a:prstGeom prst="rect">
            <a:avLst/>
          </a:prstGeom>
          <a:noFill/>
        </p:spPr>
        <p:txBody>
          <a:bodyPr wrap="square" rtlCol="0">
            <a:spAutoFit/>
          </a:bodyPr>
          <a:lstStyle/>
          <a:p>
            <a:r>
              <a:rPr lang="sv-SE" sz="1200" b="1" dirty="0"/>
              <a:t>Market </a:t>
            </a:r>
            <a:r>
              <a:rPr lang="sv-SE" sz="1200" b="1" dirty="0" err="1"/>
              <a:t>view</a:t>
            </a:r>
            <a:endParaRPr lang="sv-SE" sz="1200" b="1" dirty="0"/>
          </a:p>
          <a:p>
            <a:r>
              <a:rPr lang="sv-SE" sz="1200" dirty="0"/>
              <a:t> -  </a:t>
            </a:r>
            <a:r>
              <a:rPr lang="sv-SE" sz="1200" dirty="0" err="1"/>
              <a:t>Diminishing</a:t>
            </a:r>
            <a:r>
              <a:rPr lang="sv-SE" sz="1200" dirty="0"/>
              <a:t> </a:t>
            </a:r>
            <a:r>
              <a:rPr lang="sv-SE" sz="1200" dirty="0" err="1"/>
              <a:t>demand</a:t>
            </a:r>
            <a:r>
              <a:rPr lang="sv-SE" sz="1200" dirty="0"/>
              <a:t> for </a:t>
            </a:r>
            <a:r>
              <a:rPr lang="sv-SE" sz="1200" dirty="0" err="1"/>
              <a:t>longer</a:t>
            </a:r>
            <a:r>
              <a:rPr lang="sv-SE" sz="1200" dirty="0"/>
              <a:t> 10yr AAA/</a:t>
            </a:r>
            <a:r>
              <a:rPr lang="sv-SE" sz="1200" dirty="0" err="1"/>
              <a:t>aaa</a:t>
            </a:r>
            <a:r>
              <a:rPr lang="sv-SE" sz="1200" dirty="0"/>
              <a:t> SEK </a:t>
            </a:r>
            <a:r>
              <a:rPr lang="sv-SE" sz="1200" dirty="0" err="1"/>
              <a:t>govt</a:t>
            </a:r>
            <a:r>
              <a:rPr lang="sv-SE" sz="1200" dirty="0"/>
              <a:t> </a:t>
            </a:r>
            <a:r>
              <a:rPr lang="sv-SE" sz="1200" dirty="0" err="1"/>
              <a:t>bonds</a:t>
            </a:r>
            <a:r>
              <a:rPr lang="sv-SE" sz="1200" dirty="0"/>
              <a:t> from real</a:t>
            </a:r>
            <a:br>
              <a:rPr lang="sv-SE" sz="1200" dirty="0"/>
            </a:br>
            <a:r>
              <a:rPr lang="sv-SE" sz="1200" dirty="0"/>
              <a:t>     </a:t>
            </a:r>
            <a:r>
              <a:rPr lang="sv-SE" sz="1200" dirty="0" err="1"/>
              <a:t>money</a:t>
            </a:r>
            <a:r>
              <a:rPr lang="sv-SE" sz="1200" dirty="0"/>
              <a:t> and </a:t>
            </a:r>
            <a:r>
              <a:rPr lang="sv-SE" sz="1200" dirty="0" err="1"/>
              <a:t>foreign</a:t>
            </a:r>
            <a:r>
              <a:rPr lang="sv-SE" sz="1200" dirty="0"/>
              <a:t> </a:t>
            </a:r>
            <a:r>
              <a:rPr lang="sv-SE" sz="1200" dirty="0" err="1"/>
              <a:t>investors</a:t>
            </a:r>
            <a:endParaRPr lang="sv-SE" sz="1200" dirty="0"/>
          </a:p>
          <a:p>
            <a:r>
              <a:rPr lang="sv-SE" sz="1200" dirty="0"/>
              <a:t> -  No </a:t>
            </a:r>
            <a:r>
              <a:rPr lang="sv-SE" sz="1200" dirty="0" err="1"/>
              <a:t>issuance</a:t>
            </a:r>
            <a:r>
              <a:rPr lang="sv-SE" sz="1200" dirty="0"/>
              <a:t> from SNDO </a:t>
            </a:r>
            <a:r>
              <a:rPr lang="sv-SE" sz="1200" dirty="0" err="1"/>
              <a:t>of</a:t>
            </a:r>
            <a:r>
              <a:rPr lang="sv-SE" sz="1200" dirty="0"/>
              <a:t> 2yr </a:t>
            </a:r>
            <a:r>
              <a:rPr lang="sv-SE" sz="1200" dirty="0" err="1"/>
              <a:t>bonds</a:t>
            </a:r>
            <a:endParaRPr lang="sv-SE" sz="1200" dirty="0"/>
          </a:p>
          <a:p>
            <a:endParaRPr lang="sv-SE" sz="1200" dirty="0"/>
          </a:p>
          <a:p>
            <a:r>
              <a:rPr lang="sv-SE" sz="1200" b="1" dirty="0" err="1"/>
              <a:t>Strategy</a:t>
            </a:r>
            <a:r>
              <a:rPr lang="sv-SE" sz="1200" b="1" dirty="0"/>
              <a:t> </a:t>
            </a:r>
            <a:r>
              <a:rPr lang="sv-SE" sz="1200" b="1" dirty="0" err="1"/>
              <a:t>Selection</a:t>
            </a:r>
            <a:endParaRPr lang="sv-SE" sz="1200" b="1" dirty="0"/>
          </a:p>
          <a:p>
            <a:r>
              <a:rPr lang="sv-SE" sz="1200" dirty="0"/>
              <a:t> -  </a:t>
            </a:r>
            <a:r>
              <a:rPr lang="sv-SE" sz="1200" dirty="0" err="1"/>
              <a:t>Rationale</a:t>
            </a:r>
            <a:r>
              <a:rPr lang="sv-SE" sz="1200" dirty="0"/>
              <a:t>: </a:t>
            </a:r>
            <a:r>
              <a:rPr lang="sv-SE" sz="1200" dirty="0" err="1"/>
              <a:t>Asw</a:t>
            </a:r>
            <a:r>
              <a:rPr lang="sv-SE" sz="1200" dirty="0"/>
              <a:t> </a:t>
            </a:r>
            <a:r>
              <a:rPr lang="sv-SE" sz="1200" dirty="0" err="1"/>
              <a:t>curve</a:t>
            </a:r>
            <a:r>
              <a:rPr lang="sv-SE" sz="1200" dirty="0"/>
              <a:t> to flat</a:t>
            </a:r>
          </a:p>
          <a:p>
            <a:r>
              <a:rPr lang="sv-SE" sz="1200" dirty="0"/>
              <a:t> -  Trade </a:t>
            </a:r>
            <a:r>
              <a:rPr lang="sv-SE" sz="1200" dirty="0" err="1"/>
              <a:t>selection</a:t>
            </a:r>
            <a:r>
              <a:rPr lang="sv-SE" sz="1200" dirty="0"/>
              <a:t>: </a:t>
            </a:r>
            <a:r>
              <a:rPr lang="sv-SE" sz="1200" dirty="0" err="1"/>
              <a:t>Receive</a:t>
            </a:r>
            <a:r>
              <a:rPr lang="sv-SE" sz="1200" dirty="0"/>
              <a:t> 2yr SEK </a:t>
            </a:r>
            <a:r>
              <a:rPr lang="sv-SE" sz="1200" dirty="0" err="1"/>
              <a:t>govt</a:t>
            </a:r>
            <a:r>
              <a:rPr lang="sv-SE" sz="1200" dirty="0"/>
              <a:t> </a:t>
            </a:r>
            <a:r>
              <a:rPr lang="sv-SE" sz="1200" dirty="0" err="1"/>
              <a:t>asw</a:t>
            </a:r>
            <a:r>
              <a:rPr lang="sv-SE" sz="1200" dirty="0"/>
              <a:t> vs </a:t>
            </a:r>
            <a:r>
              <a:rPr lang="sv-SE" sz="1200" dirty="0" err="1"/>
              <a:t>Pay</a:t>
            </a:r>
            <a:r>
              <a:rPr lang="sv-SE" sz="1200" dirty="0"/>
              <a:t> 10yr SEK </a:t>
            </a:r>
            <a:r>
              <a:rPr lang="sv-SE" sz="1200" dirty="0" err="1"/>
              <a:t>govt</a:t>
            </a:r>
            <a:r>
              <a:rPr lang="sv-SE" sz="1200" dirty="0"/>
              <a:t> </a:t>
            </a:r>
            <a:r>
              <a:rPr lang="sv-SE" sz="1200" dirty="0" err="1"/>
              <a:t>asw</a:t>
            </a:r>
            <a:r>
              <a:rPr lang="sv-SE" sz="1200" dirty="0"/>
              <a:t>,</a:t>
            </a:r>
            <a:br>
              <a:rPr lang="sv-SE" sz="1200" dirty="0"/>
            </a:br>
            <a:r>
              <a:rPr lang="sv-SE" sz="1200" dirty="0"/>
              <a:t>     risk neutral</a:t>
            </a:r>
          </a:p>
          <a:p>
            <a:r>
              <a:rPr lang="sv-SE" sz="1200" dirty="0"/>
              <a:t>	</a:t>
            </a:r>
          </a:p>
          <a:p>
            <a:r>
              <a:rPr lang="sv-SE" sz="1200" b="1" dirty="0"/>
              <a:t>Trade Implementation</a:t>
            </a:r>
          </a:p>
          <a:p>
            <a:r>
              <a:rPr lang="sv-SE" sz="1200" dirty="0"/>
              <a:t> -  </a:t>
            </a:r>
            <a:r>
              <a:rPr lang="sv-SE" sz="1200" dirty="0" err="1"/>
              <a:t>Pay</a:t>
            </a:r>
            <a:r>
              <a:rPr lang="sv-SE" sz="1200" dirty="0"/>
              <a:t> 2 vs 10 yr </a:t>
            </a:r>
            <a:r>
              <a:rPr lang="sv-SE" sz="1200" dirty="0" err="1"/>
              <a:t>asw</a:t>
            </a:r>
            <a:r>
              <a:rPr lang="sv-SE" sz="1200" dirty="0"/>
              <a:t> box @ -2 </a:t>
            </a:r>
            <a:r>
              <a:rPr lang="sv-SE" sz="1200" dirty="0" err="1"/>
              <a:t>bp</a:t>
            </a:r>
            <a:r>
              <a:rPr lang="sv-SE" sz="1200" dirty="0"/>
              <a:t>, </a:t>
            </a:r>
          </a:p>
          <a:p>
            <a:r>
              <a:rPr lang="sv-SE" sz="1200" dirty="0"/>
              <a:t> -  Target 15 </a:t>
            </a:r>
            <a:r>
              <a:rPr lang="sv-SE" sz="1200" dirty="0" err="1"/>
              <a:t>bp</a:t>
            </a:r>
            <a:r>
              <a:rPr lang="sv-SE" sz="1200" dirty="0"/>
              <a:t>, Stop -10 </a:t>
            </a:r>
            <a:r>
              <a:rPr lang="sv-SE" sz="1200" dirty="0" err="1"/>
              <a:t>bp</a:t>
            </a:r>
            <a:r>
              <a:rPr lang="sv-SE" sz="1200"/>
              <a:t>, </a:t>
            </a:r>
            <a:r>
              <a:rPr lang="sv-SE" sz="1200" dirty="0" err="1"/>
              <a:t>Horizon</a:t>
            </a:r>
            <a:r>
              <a:rPr lang="sv-SE" sz="1200" dirty="0"/>
              <a:t> 3mth</a:t>
            </a:r>
          </a:p>
          <a:p>
            <a:r>
              <a:rPr lang="sv-SE" sz="1200" dirty="0"/>
              <a:t> </a:t>
            </a:r>
          </a:p>
          <a:p>
            <a:r>
              <a:rPr lang="sv-SE" sz="1200" dirty="0"/>
              <a:t> </a:t>
            </a:r>
            <a:r>
              <a:rPr lang="sv-SE" sz="1200" b="1" dirty="0"/>
              <a:t>System </a:t>
            </a:r>
            <a:r>
              <a:rPr lang="sv-SE" sz="1200" b="1" dirty="0" err="1"/>
              <a:t>Tagging</a:t>
            </a:r>
            <a:endParaRPr lang="sv-SE" sz="1200" b="1" dirty="0"/>
          </a:p>
          <a:p>
            <a:r>
              <a:rPr lang="sv-SE" sz="1200" dirty="0"/>
              <a:t> -  R Eriksson, </a:t>
            </a:r>
            <a:r>
              <a:rPr lang="sv-SE" sz="1200" dirty="0" err="1"/>
              <a:t>Strategic</a:t>
            </a:r>
            <a:r>
              <a:rPr lang="sv-SE" sz="1200" dirty="0"/>
              <a:t>, </a:t>
            </a:r>
            <a:r>
              <a:rPr lang="sv-SE" sz="1200" dirty="0" err="1"/>
              <a:t>Fixed</a:t>
            </a:r>
            <a:r>
              <a:rPr lang="sv-SE" sz="1200" dirty="0"/>
              <a:t> </a:t>
            </a:r>
            <a:r>
              <a:rPr lang="sv-SE" sz="1200" dirty="0" err="1"/>
              <a:t>Income</a:t>
            </a:r>
            <a:r>
              <a:rPr lang="sv-SE" sz="1200" dirty="0"/>
              <a:t>, RV-</a:t>
            </a:r>
            <a:r>
              <a:rPr lang="sv-SE" sz="1200" dirty="0" err="1"/>
              <a:t>Spread</a:t>
            </a:r>
            <a:r>
              <a:rPr lang="sv-SE" sz="1200" dirty="0"/>
              <a:t>, Market </a:t>
            </a:r>
            <a:r>
              <a:rPr lang="sv-SE" sz="1200" dirty="0" err="1"/>
              <a:t>Interest</a:t>
            </a:r>
            <a:r>
              <a:rPr lang="sv-SE" sz="1200" dirty="0"/>
              <a:t> rate risk</a:t>
            </a:r>
          </a:p>
          <a:p>
            <a:endParaRPr lang="sv-SE" sz="900" dirty="0"/>
          </a:p>
          <a:p>
            <a:endParaRPr lang="sv-SE" sz="900" dirty="0"/>
          </a:p>
        </p:txBody>
      </p:sp>
      <p:sp>
        <p:nvSpPr>
          <p:cNvPr id="25" name="TextBox 24"/>
          <p:cNvSpPr txBox="1"/>
          <p:nvPr/>
        </p:nvSpPr>
        <p:spPr>
          <a:xfrm>
            <a:off x="4734018" y="1223981"/>
            <a:ext cx="3024336" cy="300082"/>
          </a:xfrm>
          <a:prstGeom prst="rect">
            <a:avLst/>
          </a:prstGeom>
          <a:noFill/>
        </p:spPr>
        <p:txBody>
          <a:bodyPr wrap="square" rtlCol="0">
            <a:spAutoFit/>
          </a:bodyPr>
          <a:lstStyle/>
          <a:p>
            <a:endParaRPr lang="sv-SE" sz="1350" dirty="0"/>
          </a:p>
        </p:txBody>
      </p:sp>
      <p:pic>
        <p:nvPicPr>
          <p:cNvPr id="5" name="Picture 4"/>
          <p:cNvPicPr>
            <a:picLocks noChangeAspect="1"/>
          </p:cNvPicPr>
          <p:nvPr/>
        </p:nvPicPr>
        <p:blipFill>
          <a:blip r:embed="rId3"/>
          <a:stretch>
            <a:fillRect/>
          </a:stretch>
        </p:blipFill>
        <p:spPr>
          <a:xfrm>
            <a:off x="5270106" y="1039394"/>
            <a:ext cx="3368057" cy="3487542"/>
          </a:xfrm>
          <a:prstGeom prst="rect">
            <a:avLst/>
          </a:prstGeom>
        </p:spPr>
      </p:pic>
      <p:sp>
        <p:nvSpPr>
          <p:cNvPr id="7" name="TekstSylinder 4"/>
          <p:cNvSpPr txBox="1"/>
          <p:nvPr/>
        </p:nvSpPr>
        <p:spPr>
          <a:xfrm>
            <a:off x="46655" y="4853005"/>
            <a:ext cx="429208" cy="246221"/>
          </a:xfrm>
          <a:prstGeom prst="rect">
            <a:avLst/>
          </a:prstGeom>
          <a:noFill/>
        </p:spPr>
        <p:txBody>
          <a:bodyPr wrap="square" rtlCol="0">
            <a:spAutoFit/>
          </a:bodyPr>
          <a:lstStyle/>
          <a:p>
            <a:r>
              <a:rPr lang="en-GB" sz="1000" dirty="0"/>
              <a:t>30</a:t>
            </a:r>
          </a:p>
        </p:txBody>
      </p:sp>
    </p:spTree>
    <p:extLst>
      <p:ext uri="{BB962C8B-B14F-4D97-AF65-F5344CB8AC3E}">
        <p14:creationId xmlns:p14="http://schemas.microsoft.com/office/powerpoint/2010/main" val="2234104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964" y="1124412"/>
            <a:ext cx="3216744" cy="2585323"/>
          </a:xfrm>
          <a:prstGeom prst="rect">
            <a:avLst/>
          </a:prstGeom>
          <a:noFill/>
        </p:spPr>
        <p:txBody>
          <a:bodyPr wrap="square" rtlCol="0">
            <a:spAutoFit/>
          </a:bodyPr>
          <a:lstStyle/>
          <a:p>
            <a:r>
              <a:rPr lang="sv-SE" sz="1200" b="1" dirty="0"/>
              <a:t>Market </a:t>
            </a:r>
            <a:r>
              <a:rPr lang="sv-SE" sz="1200" b="1" dirty="0" err="1"/>
              <a:t>view</a:t>
            </a:r>
            <a:endParaRPr lang="sv-SE" sz="1200" b="1" dirty="0"/>
          </a:p>
          <a:p>
            <a:r>
              <a:rPr lang="sv-SE" sz="1200" dirty="0"/>
              <a:t> - </a:t>
            </a:r>
            <a:r>
              <a:rPr lang="sv-SE" sz="1200" dirty="0" err="1"/>
              <a:t>Underperformance</a:t>
            </a:r>
            <a:r>
              <a:rPr lang="sv-SE" sz="1200" dirty="0"/>
              <a:t> </a:t>
            </a:r>
            <a:r>
              <a:rPr lang="sv-SE" sz="1200" dirty="0" err="1"/>
              <a:t>of</a:t>
            </a:r>
            <a:r>
              <a:rPr lang="sv-SE" sz="1200" dirty="0"/>
              <a:t> NOK vs EUR has </a:t>
            </a:r>
            <a:r>
              <a:rPr lang="sv-SE" sz="1200" dirty="0" err="1"/>
              <a:t>gone</a:t>
            </a:r>
            <a:r>
              <a:rPr lang="sv-SE" sz="1200" dirty="0"/>
              <a:t> </a:t>
            </a:r>
            <a:r>
              <a:rPr lang="sv-SE" sz="1200" dirty="0" err="1"/>
              <a:t>too</a:t>
            </a:r>
            <a:r>
              <a:rPr lang="sv-SE" sz="1200" dirty="0"/>
              <a:t> far </a:t>
            </a:r>
            <a:r>
              <a:rPr lang="sv-SE" sz="1200" dirty="0" err="1"/>
              <a:t>according</a:t>
            </a:r>
            <a:r>
              <a:rPr lang="sv-SE" sz="1200" dirty="0"/>
              <a:t> to a </a:t>
            </a:r>
            <a:r>
              <a:rPr lang="sv-SE" sz="1200" dirty="0" err="1"/>
              <a:t>macrofundamental</a:t>
            </a:r>
            <a:r>
              <a:rPr lang="sv-SE" sz="1200" dirty="0"/>
              <a:t> </a:t>
            </a:r>
            <a:r>
              <a:rPr lang="sv-SE" sz="1200" dirty="0" err="1"/>
              <a:t>model</a:t>
            </a:r>
            <a:endParaRPr lang="sv-SE" sz="1200" dirty="0"/>
          </a:p>
          <a:p>
            <a:endParaRPr lang="sv-SE" sz="1200" b="1" dirty="0"/>
          </a:p>
          <a:p>
            <a:r>
              <a:rPr lang="sv-SE" sz="1200" b="1" dirty="0"/>
              <a:t>Trade Implementation</a:t>
            </a:r>
          </a:p>
          <a:p>
            <a:r>
              <a:rPr lang="sv-SE" sz="1200" dirty="0"/>
              <a:t> - </a:t>
            </a:r>
            <a:r>
              <a:rPr lang="sv-SE" sz="1200" dirty="0" err="1"/>
              <a:t>Sell</a:t>
            </a:r>
            <a:r>
              <a:rPr lang="sv-SE" sz="1200" dirty="0"/>
              <a:t> EUR/NOK spot at 7.90</a:t>
            </a:r>
          </a:p>
          <a:p>
            <a:r>
              <a:rPr lang="sv-SE" sz="1200" dirty="0"/>
              <a:t> - Target 7.70, stop 8.05 </a:t>
            </a:r>
          </a:p>
          <a:p>
            <a:r>
              <a:rPr lang="sv-SE" sz="1200" dirty="0"/>
              <a:t> - </a:t>
            </a:r>
            <a:r>
              <a:rPr lang="sv-SE" sz="1200" dirty="0" err="1"/>
              <a:t>Horizon</a:t>
            </a:r>
            <a:r>
              <a:rPr lang="sv-SE" sz="1200" dirty="0"/>
              <a:t> 3 </a:t>
            </a:r>
            <a:r>
              <a:rPr lang="sv-SE" sz="1200" dirty="0" err="1"/>
              <a:t>months</a:t>
            </a:r>
            <a:endParaRPr lang="sv-SE" sz="1200" dirty="0"/>
          </a:p>
          <a:p>
            <a:endParaRPr lang="sv-SE" sz="1200" dirty="0"/>
          </a:p>
          <a:p>
            <a:r>
              <a:rPr lang="sv-SE" sz="1200" dirty="0"/>
              <a:t> </a:t>
            </a:r>
            <a:r>
              <a:rPr lang="sv-SE" sz="1200" b="1" dirty="0"/>
              <a:t>System </a:t>
            </a:r>
            <a:r>
              <a:rPr lang="sv-SE" sz="1200" b="1" dirty="0" err="1"/>
              <a:t>Tagging</a:t>
            </a:r>
            <a:endParaRPr lang="sv-SE" sz="1200" b="1" dirty="0"/>
          </a:p>
          <a:p>
            <a:r>
              <a:rPr lang="sv-SE" sz="1200" dirty="0"/>
              <a:t> -  BR Wilhelmsen, </a:t>
            </a:r>
            <a:r>
              <a:rPr lang="sv-SE" sz="1200" dirty="0" err="1"/>
              <a:t>Strategic</a:t>
            </a:r>
            <a:r>
              <a:rPr lang="sv-SE" sz="1200" dirty="0"/>
              <a:t>, FX, </a:t>
            </a:r>
            <a:r>
              <a:rPr lang="sv-SE" sz="1200" dirty="0" err="1"/>
              <a:t>Outright</a:t>
            </a:r>
            <a:r>
              <a:rPr lang="sv-SE" sz="1200" dirty="0"/>
              <a:t>, </a:t>
            </a:r>
            <a:r>
              <a:rPr lang="sv-SE" sz="1200" dirty="0" err="1"/>
              <a:t>currency</a:t>
            </a:r>
            <a:r>
              <a:rPr lang="sv-SE" sz="1200" dirty="0"/>
              <a:t> risk</a:t>
            </a:r>
          </a:p>
          <a:p>
            <a:endParaRPr lang="sv-SE" sz="900" dirty="0"/>
          </a:p>
          <a:p>
            <a:endParaRPr lang="sv-SE" sz="900" dirty="0"/>
          </a:p>
        </p:txBody>
      </p:sp>
      <p:sp>
        <p:nvSpPr>
          <p:cNvPr id="4" name="Tittel 1"/>
          <p:cNvSpPr txBox="1">
            <a:spLocks/>
          </p:cNvSpPr>
          <p:nvPr/>
        </p:nvSpPr>
        <p:spPr>
          <a:xfrm>
            <a:off x="524161" y="341350"/>
            <a:ext cx="7023153" cy="560736"/>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b="1" dirty="0"/>
              <a:t>Position/Trade example: EURNOK </a:t>
            </a:r>
            <a:r>
              <a:rPr lang="en-US" sz="2000" b="1" dirty="0" err="1"/>
              <a:t>fx</a:t>
            </a:r>
            <a:r>
              <a:rPr lang="en-US" sz="2000" b="1" dirty="0"/>
              <a:t> spot</a:t>
            </a:r>
            <a:r>
              <a:rPr lang="en-US" dirty="0"/>
              <a:t/>
            </a:r>
            <a:br>
              <a:rPr lang="en-US" dirty="0"/>
            </a:br>
            <a:endParaRPr lang="nb-NO" dirty="0"/>
          </a:p>
        </p:txBody>
      </p:sp>
      <p:sp>
        <p:nvSpPr>
          <p:cNvPr id="10" name="TekstSylinder 4"/>
          <p:cNvSpPr txBox="1"/>
          <p:nvPr/>
        </p:nvSpPr>
        <p:spPr>
          <a:xfrm>
            <a:off x="46655" y="4853005"/>
            <a:ext cx="429208" cy="246221"/>
          </a:xfrm>
          <a:prstGeom prst="rect">
            <a:avLst/>
          </a:prstGeom>
          <a:noFill/>
        </p:spPr>
        <p:txBody>
          <a:bodyPr wrap="square" rtlCol="0">
            <a:spAutoFit/>
          </a:bodyPr>
          <a:lstStyle/>
          <a:p>
            <a:r>
              <a:rPr lang="en-GB" sz="1000" dirty="0"/>
              <a:t>31</a:t>
            </a:r>
          </a:p>
        </p:txBody>
      </p:sp>
      <p:pic>
        <p:nvPicPr>
          <p:cNvPr id="5" name="Picture 4"/>
          <p:cNvPicPr>
            <a:picLocks noChangeAspect="1"/>
          </p:cNvPicPr>
          <p:nvPr/>
        </p:nvPicPr>
        <p:blipFill>
          <a:blip r:embed="rId2"/>
          <a:stretch>
            <a:fillRect/>
          </a:stretch>
        </p:blipFill>
        <p:spPr>
          <a:xfrm>
            <a:off x="4496084" y="1038891"/>
            <a:ext cx="3862977" cy="3004043"/>
          </a:xfrm>
          <a:prstGeom prst="rect">
            <a:avLst/>
          </a:prstGeom>
        </p:spPr>
      </p:pic>
    </p:spTree>
    <p:extLst>
      <p:ext uri="{BB962C8B-B14F-4D97-AF65-F5344CB8AC3E}">
        <p14:creationId xmlns:p14="http://schemas.microsoft.com/office/powerpoint/2010/main" val="420500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24161" y="341350"/>
            <a:ext cx="7023153" cy="560736"/>
          </a:xfrm>
        </p:spPr>
        <p:txBody>
          <a:bodyPr>
            <a:noAutofit/>
          </a:bodyPr>
          <a:lstStyle/>
          <a:p>
            <a:pPr lvl="0"/>
            <a:r>
              <a:rPr lang="en-US" dirty="0"/>
              <a:t>Position/Trade </a:t>
            </a:r>
            <a:r>
              <a:rPr lang="en-US" dirty="0" smtClean="0"/>
              <a:t>example: Macro model </a:t>
            </a:r>
            <a:r>
              <a:rPr lang="en-US" dirty="0"/>
              <a:t/>
            </a:r>
            <a:br>
              <a:rPr lang="en-US" dirty="0"/>
            </a:br>
            <a:endParaRPr lang="nb-NO" dirty="0"/>
          </a:p>
        </p:txBody>
      </p:sp>
      <p:sp>
        <p:nvSpPr>
          <p:cNvPr id="24" name="TextBox 23"/>
          <p:cNvSpPr txBox="1"/>
          <p:nvPr/>
        </p:nvSpPr>
        <p:spPr>
          <a:xfrm>
            <a:off x="407964" y="1124412"/>
            <a:ext cx="4979962" cy="1846659"/>
          </a:xfrm>
          <a:prstGeom prst="rect">
            <a:avLst/>
          </a:prstGeom>
          <a:noFill/>
        </p:spPr>
        <p:txBody>
          <a:bodyPr wrap="square" rtlCol="0">
            <a:spAutoFit/>
          </a:bodyPr>
          <a:lstStyle/>
          <a:p>
            <a:r>
              <a:rPr lang="sv-SE" sz="1200" b="1" dirty="0"/>
              <a:t>Market </a:t>
            </a:r>
            <a:r>
              <a:rPr lang="sv-SE" sz="1200" b="1" dirty="0" err="1"/>
              <a:t>view</a:t>
            </a:r>
            <a:endParaRPr lang="sv-SE" sz="1200" b="1" dirty="0"/>
          </a:p>
          <a:p>
            <a:r>
              <a:rPr lang="sv-SE" sz="1200" dirty="0"/>
              <a:t> - Short US 10 </a:t>
            </a:r>
            <a:r>
              <a:rPr lang="sv-SE" sz="1200" dirty="0" err="1"/>
              <a:t>year</a:t>
            </a:r>
            <a:r>
              <a:rPr lang="sv-SE" sz="1200" dirty="0"/>
              <a:t> </a:t>
            </a:r>
            <a:r>
              <a:rPr lang="sv-SE" sz="1200" dirty="0" err="1"/>
              <a:t>bonds</a:t>
            </a:r>
            <a:r>
              <a:rPr lang="sv-SE" sz="1200" dirty="0"/>
              <a:t> </a:t>
            </a:r>
            <a:r>
              <a:rPr lang="sv-SE" sz="1200" dirty="0" err="1"/>
              <a:t>based</a:t>
            </a:r>
            <a:r>
              <a:rPr lang="sv-SE" sz="1200" dirty="0"/>
              <a:t> on </a:t>
            </a:r>
            <a:r>
              <a:rPr lang="sv-SE" sz="1200" dirty="0" err="1"/>
              <a:t>model</a:t>
            </a:r>
            <a:r>
              <a:rPr lang="sv-SE" sz="1200" dirty="0"/>
              <a:t> signals</a:t>
            </a:r>
          </a:p>
          <a:p>
            <a:endParaRPr lang="sv-SE" sz="1200" b="1" dirty="0"/>
          </a:p>
          <a:p>
            <a:r>
              <a:rPr lang="sv-SE" sz="1200" b="1" dirty="0"/>
              <a:t>Trade Implementation</a:t>
            </a:r>
          </a:p>
          <a:p>
            <a:r>
              <a:rPr lang="sv-SE" sz="1200" dirty="0"/>
              <a:t> - Short TYM3, or short </a:t>
            </a:r>
            <a:r>
              <a:rPr lang="sv-SE" sz="1200" dirty="0" err="1"/>
              <a:t>tilt</a:t>
            </a:r>
            <a:r>
              <a:rPr lang="sv-SE" sz="1200" dirty="0"/>
              <a:t> on </a:t>
            </a:r>
            <a:r>
              <a:rPr lang="sv-SE" sz="1200" dirty="0" err="1"/>
              <a:t>other</a:t>
            </a:r>
            <a:r>
              <a:rPr lang="sv-SE" sz="1200" dirty="0"/>
              <a:t> </a:t>
            </a:r>
            <a:r>
              <a:rPr lang="sv-SE" sz="1200" dirty="0" err="1"/>
              <a:t>directional</a:t>
            </a:r>
            <a:r>
              <a:rPr lang="sv-SE" sz="1200" dirty="0"/>
              <a:t> positions</a:t>
            </a:r>
          </a:p>
          <a:p>
            <a:endParaRPr lang="sv-SE" sz="1200" dirty="0"/>
          </a:p>
          <a:p>
            <a:r>
              <a:rPr lang="sv-SE" sz="1200" dirty="0"/>
              <a:t> </a:t>
            </a:r>
            <a:r>
              <a:rPr lang="sv-SE" sz="1200" b="1" dirty="0"/>
              <a:t>System </a:t>
            </a:r>
            <a:r>
              <a:rPr lang="sv-SE" sz="1200" b="1" dirty="0" err="1"/>
              <a:t>Tagging</a:t>
            </a:r>
            <a:endParaRPr lang="sv-SE" sz="1200" b="1" dirty="0"/>
          </a:p>
          <a:p>
            <a:r>
              <a:rPr lang="sv-SE" sz="1200" dirty="0"/>
              <a:t> -  A Melsom, </a:t>
            </a:r>
            <a:r>
              <a:rPr lang="sv-SE" sz="1200" dirty="0" err="1"/>
              <a:t>Edge</a:t>
            </a:r>
            <a:r>
              <a:rPr lang="sv-SE" sz="1200" dirty="0"/>
              <a:t>, </a:t>
            </a:r>
            <a:r>
              <a:rPr lang="sv-SE" sz="1200" dirty="0" err="1"/>
              <a:t>Fixed</a:t>
            </a:r>
            <a:r>
              <a:rPr lang="sv-SE" sz="1200" dirty="0"/>
              <a:t> </a:t>
            </a:r>
            <a:r>
              <a:rPr lang="sv-SE" sz="1200" dirty="0" err="1"/>
              <a:t>Income</a:t>
            </a:r>
            <a:r>
              <a:rPr lang="sv-SE" sz="1200" dirty="0"/>
              <a:t>, </a:t>
            </a:r>
            <a:r>
              <a:rPr lang="sv-SE" sz="1200" dirty="0" err="1"/>
              <a:t>Outright</a:t>
            </a:r>
            <a:r>
              <a:rPr lang="sv-SE" sz="1200" dirty="0"/>
              <a:t>, Market </a:t>
            </a:r>
            <a:r>
              <a:rPr lang="sv-SE" sz="1200" dirty="0" err="1"/>
              <a:t>Interest</a:t>
            </a:r>
            <a:r>
              <a:rPr lang="sv-SE" sz="1200" dirty="0"/>
              <a:t> rate risk</a:t>
            </a:r>
          </a:p>
          <a:p>
            <a:endParaRPr lang="sv-SE" sz="900" dirty="0"/>
          </a:p>
          <a:p>
            <a:endParaRPr lang="sv-SE" sz="900" dirty="0"/>
          </a:p>
        </p:txBody>
      </p:sp>
      <p:sp>
        <p:nvSpPr>
          <p:cNvPr id="25" name="TextBox 24"/>
          <p:cNvSpPr txBox="1"/>
          <p:nvPr/>
        </p:nvSpPr>
        <p:spPr>
          <a:xfrm>
            <a:off x="4734018" y="1223981"/>
            <a:ext cx="3024336" cy="300082"/>
          </a:xfrm>
          <a:prstGeom prst="rect">
            <a:avLst/>
          </a:prstGeom>
          <a:noFill/>
        </p:spPr>
        <p:txBody>
          <a:bodyPr wrap="square" rtlCol="0">
            <a:spAutoFit/>
          </a:bodyPr>
          <a:lstStyle/>
          <a:p>
            <a:endParaRPr lang="sv-SE" sz="1350" dirty="0"/>
          </a:p>
        </p:txBody>
      </p:sp>
      <p:pic>
        <p:nvPicPr>
          <p:cNvPr id="3" name="Picture 2"/>
          <p:cNvPicPr>
            <a:picLocks noChangeAspect="1"/>
          </p:cNvPicPr>
          <p:nvPr/>
        </p:nvPicPr>
        <p:blipFill>
          <a:blip r:embed="rId3"/>
          <a:stretch>
            <a:fillRect/>
          </a:stretch>
        </p:blipFill>
        <p:spPr>
          <a:xfrm>
            <a:off x="4797469" y="1186715"/>
            <a:ext cx="4217209" cy="2917940"/>
          </a:xfrm>
          <a:prstGeom prst="rect">
            <a:avLst/>
          </a:prstGeom>
        </p:spPr>
      </p:pic>
      <p:sp>
        <p:nvSpPr>
          <p:cNvPr id="7" name="TekstSylinder 4"/>
          <p:cNvSpPr txBox="1"/>
          <p:nvPr/>
        </p:nvSpPr>
        <p:spPr>
          <a:xfrm>
            <a:off x="46655" y="4853005"/>
            <a:ext cx="429208" cy="246221"/>
          </a:xfrm>
          <a:prstGeom prst="rect">
            <a:avLst/>
          </a:prstGeom>
          <a:noFill/>
        </p:spPr>
        <p:txBody>
          <a:bodyPr wrap="square" rtlCol="0">
            <a:spAutoFit/>
          </a:bodyPr>
          <a:lstStyle/>
          <a:p>
            <a:r>
              <a:rPr lang="en-GB" sz="1000" dirty="0"/>
              <a:t>32</a:t>
            </a:r>
          </a:p>
        </p:txBody>
      </p:sp>
    </p:spTree>
    <p:extLst>
      <p:ext uri="{BB962C8B-B14F-4D97-AF65-F5344CB8AC3E}">
        <p14:creationId xmlns:p14="http://schemas.microsoft.com/office/powerpoint/2010/main" val="3472964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0" y="-1"/>
            <a:ext cx="9152468" cy="5148264"/>
          </a:xfrm>
          <a:prstGeom prst="rect">
            <a:avLst/>
          </a:prstGeom>
        </p:spPr>
      </p:pic>
    </p:spTree>
    <p:extLst>
      <p:ext uri="{BB962C8B-B14F-4D97-AF65-F5344CB8AC3E}">
        <p14:creationId xmlns:p14="http://schemas.microsoft.com/office/powerpoint/2010/main" val="31202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UPPER-LOGO-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164932"/>
          </a:xfrm>
          <a:prstGeom prst="rect">
            <a:avLst/>
          </a:prstGeom>
        </p:spPr>
      </p:pic>
      <p:sp>
        <p:nvSpPr>
          <p:cNvPr id="25" name="TextBox 1"/>
          <p:cNvSpPr txBox="1"/>
          <p:nvPr/>
        </p:nvSpPr>
        <p:spPr>
          <a:xfrm>
            <a:off x="838200" y="2108200"/>
            <a:ext cx="343043" cy="1238801"/>
          </a:xfrm>
          <a:prstGeom prst="rect">
            <a:avLst/>
          </a:prstGeom>
          <a:noFill/>
        </p:spPr>
        <p:txBody>
          <a:bodyPr wrap="none" lIns="0" tIns="0" rIns="0" rtlCol="0">
            <a:spAutoFit/>
          </a:bodyPr>
          <a:lstStyle/>
          <a:p>
            <a:pPr>
              <a:lnSpc>
                <a:spcPts val="3100"/>
              </a:lnSpc>
              <a:tabLst/>
            </a:pPr>
            <a:r>
              <a:rPr lang="en-US" altLang="zh-CN" sz="2394" dirty="0" smtClean="0">
                <a:solidFill>
                  <a:srgbClr val="FFFFFF"/>
                </a:solidFill>
                <a:latin typeface="Roboto Condensed"/>
                <a:cs typeface="Roboto Condensed"/>
              </a:rPr>
              <a:t>01</a:t>
            </a:r>
          </a:p>
          <a:p>
            <a:pPr>
              <a:lnSpc>
                <a:spcPts val="3100"/>
              </a:lnSpc>
              <a:tabLst/>
            </a:pPr>
            <a:r>
              <a:rPr lang="en-US" altLang="zh-CN" sz="2394" dirty="0" smtClean="0">
                <a:solidFill>
                  <a:srgbClr val="FFFFFF"/>
                </a:solidFill>
                <a:latin typeface="Roboto Condensed"/>
                <a:cs typeface="Roboto Condensed"/>
              </a:rPr>
              <a:t>02</a:t>
            </a:r>
          </a:p>
          <a:p>
            <a:pPr>
              <a:lnSpc>
                <a:spcPts val="3100"/>
              </a:lnSpc>
              <a:tabLst/>
            </a:pPr>
            <a:r>
              <a:rPr lang="en-US" altLang="zh-CN" sz="2394" dirty="0" smtClean="0">
                <a:solidFill>
                  <a:srgbClr val="FFFFFF"/>
                </a:solidFill>
                <a:latin typeface="Roboto Condensed"/>
                <a:cs typeface="Roboto Condensed"/>
              </a:rPr>
              <a:t>03</a:t>
            </a:r>
          </a:p>
        </p:txBody>
      </p:sp>
      <p:sp>
        <p:nvSpPr>
          <p:cNvPr id="26" name="TextBox 1"/>
          <p:cNvSpPr txBox="1"/>
          <p:nvPr/>
        </p:nvSpPr>
        <p:spPr>
          <a:xfrm>
            <a:off x="1295400" y="2273300"/>
            <a:ext cx="2224968" cy="1028680"/>
          </a:xfrm>
          <a:prstGeom prst="rect">
            <a:avLst/>
          </a:prstGeom>
          <a:noFill/>
        </p:spPr>
        <p:txBody>
          <a:bodyPr wrap="none" lIns="0" tIns="0" rIns="0" rtlCol="0">
            <a:spAutoFit/>
          </a:bodyPr>
          <a:lstStyle/>
          <a:p>
            <a:pPr>
              <a:lnSpc>
                <a:spcPct val="84000"/>
              </a:lnSpc>
              <a:tabLst>
                <a:tab pos="38100" algn="l"/>
              </a:tabLst>
            </a:pPr>
            <a:r>
              <a:rPr lang="en-US" altLang="zh-CN" sz="1100" dirty="0" smtClean="0">
                <a:solidFill>
                  <a:srgbClr val="FFFFFF"/>
                </a:solidFill>
                <a:latin typeface="Roboto Condensed"/>
                <a:cs typeface="Roboto Condensed"/>
              </a:rPr>
              <a:t>Fund industry and Hedge Funds</a:t>
            </a:r>
          </a:p>
          <a:p>
            <a:pPr>
              <a:lnSpc>
                <a:spcPct val="84000"/>
              </a:lnSpc>
            </a:pPr>
            <a:endParaRPr lang="en-US" altLang="zh-CN" dirty="0" smtClean="0">
              <a:latin typeface="Roboto Condensed"/>
              <a:cs typeface="Roboto Condensed"/>
            </a:endParaRPr>
          </a:p>
          <a:p>
            <a:pPr>
              <a:lnSpc>
                <a:spcPct val="84000"/>
              </a:lnSpc>
              <a:tabLst>
                <a:tab pos="38100" algn="l"/>
              </a:tabLst>
            </a:pPr>
            <a:r>
              <a:rPr lang="en-US" altLang="zh-CN" sz="1100" dirty="0" smtClean="0">
                <a:solidFill>
                  <a:srgbClr val="FFFFFF"/>
                </a:solidFill>
                <a:latin typeface="Roboto Condensed"/>
                <a:cs typeface="Roboto Condensed"/>
              </a:rPr>
              <a:t>About</a:t>
            </a:r>
            <a:r>
              <a:rPr lang="en-US" altLang="zh-CN" sz="1100" dirty="0" smtClean="0">
                <a:latin typeface="Roboto Condensed"/>
                <a:cs typeface="Roboto Condensed"/>
              </a:rPr>
              <a:t> </a:t>
            </a:r>
            <a:r>
              <a:rPr lang="en-US" altLang="zh-CN" sz="1100" dirty="0" smtClean="0">
                <a:solidFill>
                  <a:srgbClr val="FFFFFF"/>
                </a:solidFill>
                <a:latin typeface="Roboto Condensed"/>
                <a:cs typeface="Roboto Condensed"/>
              </a:rPr>
              <a:t>Nordkinn</a:t>
            </a:r>
            <a:r>
              <a:rPr lang="en-US" altLang="zh-CN" sz="1100" dirty="0" smtClean="0">
                <a:latin typeface="Roboto Condensed"/>
                <a:cs typeface="Roboto Condensed"/>
              </a:rPr>
              <a:t> </a:t>
            </a:r>
            <a:r>
              <a:rPr lang="en-US" altLang="zh-CN" sz="1100" dirty="0" smtClean="0">
                <a:solidFill>
                  <a:srgbClr val="FFFFFF"/>
                </a:solidFill>
                <a:latin typeface="Roboto Condensed"/>
                <a:cs typeface="Roboto Condensed"/>
              </a:rPr>
              <a:t>Asset</a:t>
            </a:r>
            <a:r>
              <a:rPr lang="en-US" altLang="zh-CN" sz="1100" dirty="0" smtClean="0">
                <a:latin typeface="Roboto Condensed"/>
                <a:cs typeface="Roboto Condensed"/>
              </a:rPr>
              <a:t> </a:t>
            </a:r>
            <a:r>
              <a:rPr lang="en-US" altLang="zh-CN" sz="1100" dirty="0" smtClean="0">
                <a:solidFill>
                  <a:srgbClr val="FFFFFF"/>
                </a:solidFill>
                <a:latin typeface="Roboto Condensed"/>
                <a:cs typeface="Roboto Condensed"/>
              </a:rPr>
              <a:t>Management</a:t>
            </a:r>
          </a:p>
          <a:p>
            <a:pPr>
              <a:lnSpc>
                <a:spcPct val="84000"/>
              </a:lnSpc>
            </a:pPr>
            <a:endParaRPr lang="en-US" altLang="zh-CN" dirty="0" smtClean="0">
              <a:latin typeface="Roboto Condensed"/>
              <a:cs typeface="Roboto Condensed"/>
            </a:endParaRPr>
          </a:p>
          <a:p>
            <a:pPr>
              <a:lnSpc>
                <a:spcPct val="84000"/>
              </a:lnSpc>
              <a:tabLst>
                <a:tab pos="38100" algn="l"/>
              </a:tabLst>
            </a:pPr>
            <a:r>
              <a:rPr lang="en-US" altLang="zh-CN" dirty="0" smtClean="0">
                <a:latin typeface="Roboto Condensed"/>
                <a:cs typeface="Roboto Condensed"/>
              </a:rPr>
              <a:t>	</a:t>
            </a:r>
            <a:r>
              <a:rPr lang="en-US" altLang="zh-CN" sz="1100" dirty="0" smtClean="0">
                <a:solidFill>
                  <a:srgbClr val="FFFFFF"/>
                </a:solidFill>
                <a:latin typeface="Roboto Condensed"/>
                <a:cs typeface="Roboto Condensed"/>
              </a:rPr>
              <a:t>Investment Cases &amp; Examples</a:t>
            </a:r>
          </a:p>
        </p:txBody>
      </p:sp>
      <p:sp>
        <p:nvSpPr>
          <p:cNvPr id="28" name="Freeform 3"/>
          <p:cNvSpPr/>
          <p:nvPr/>
        </p:nvSpPr>
        <p:spPr>
          <a:xfrm>
            <a:off x="810810" y="1260586"/>
            <a:ext cx="1429834" cy="63901"/>
          </a:xfrm>
          <a:custGeom>
            <a:avLst/>
            <a:gdLst>
              <a:gd name="connsiteX0" fmla="*/ 6350 w 974013"/>
              <a:gd name="connsiteY0" fmla="*/ 6350 h 19050"/>
              <a:gd name="connsiteX1" fmla="*/ 967663 w 974013"/>
              <a:gd name="connsiteY1" fmla="*/ 6350 h 19050"/>
            </a:gdLst>
            <a:ahLst/>
            <a:cxnLst>
              <a:cxn ang="0">
                <a:pos x="connsiteX0" y="connsiteY0"/>
              </a:cxn>
              <a:cxn ang="1">
                <a:pos x="connsiteX1" y="connsiteY1"/>
              </a:cxn>
            </a:cxnLst>
            <a:rect l="l" t="t" r="r" b="b"/>
            <a:pathLst>
              <a:path w="974013" h="19050">
                <a:moveTo>
                  <a:pt x="6350" y="6350"/>
                </a:moveTo>
                <a:lnTo>
                  <a:pt x="967663" y="6350"/>
                </a:lnTo>
              </a:path>
            </a:pathLst>
          </a:custGeom>
          <a:ln w="635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1"/>
          <p:cNvSpPr txBox="1"/>
          <p:nvPr/>
        </p:nvSpPr>
        <p:spPr>
          <a:xfrm>
            <a:off x="812800" y="1372045"/>
            <a:ext cx="2554033" cy="289823"/>
          </a:xfrm>
          <a:prstGeom prst="rect">
            <a:avLst/>
          </a:prstGeom>
          <a:noFill/>
        </p:spPr>
        <p:txBody>
          <a:bodyPr wrap="none" lIns="0" tIns="0" rIns="0" rtlCol="0">
            <a:spAutoFit/>
          </a:bodyPr>
          <a:lstStyle/>
          <a:p>
            <a:pPr>
              <a:lnSpc>
                <a:spcPts val="1900"/>
              </a:lnSpc>
              <a:tabLst/>
            </a:pPr>
            <a:r>
              <a:rPr lang="en-US" altLang="zh-CN" sz="1300" b="1" dirty="0" smtClean="0">
                <a:solidFill>
                  <a:srgbClr val="FFFFFF"/>
                </a:solidFill>
                <a:latin typeface="Roboto Condensed"/>
                <a:cs typeface="Roboto Condensed"/>
              </a:rPr>
              <a:t>TABLE OF CONTENTS/AGENDA</a:t>
            </a:r>
          </a:p>
        </p:txBody>
      </p:sp>
      <p:sp>
        <p:nvSpPr>
          <p:cNvPr id="30" name="Freeform 3"/>
          <p:cNvSpPr/>
          <p:nvPr/>
        </p:nvSpPr>
        <p:spPr>
          <a:xfrm>
            <a:off x="810810" y="1698736"/>
            <a:ext cx="1429834" cy="63901"/>
          </a:xfrm>
          <a:custGeom>
            <a:avLst/>
            <a:gdLst>
              <a:gd name="connsiteX0" fmla="*/ 6350 w 974013"/>
              <a:gd name="connsiteY0" fmla="*/ 6350 h 19050"/>
              <a:gd name="connsiteX1" fmla="*/ 967663 w 974013"/>
              <a:gd name="connsiteY1" fmla="*/ 6350 h 19050"/>
            </a:gdLst>
            <a:ahLst/>
            <a:cxnLst>
              <a:cxn ang="0">
                <a:pos x="connsiteX0" y="connsiteY0"/>
              </a:cxn>
              <a:cxn ang="1">
                <a:pos x="connsiteX1" y="connsiteY1"/>
              </a:cxn>
            </a:cxnLst>
            <a:rect l="l" t="t" r="r" b="b"/>
            <a:pathLst>
              <a:path w="974013" h="19050">
                <a:moveTo>
                  <a:pt x="6350" y="6350"/>
                </a:moveTo>
                <a:lnTo>
                  <a:pt x="967663" y="6350"/>
                </a:lnTo>
              </a:path>
            </a:pathLst>
          </a:custGeom>
          <a:ln w="635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0825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6977367" y="364331"/>
            <a:ext cx="1918794"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What’s an Investment Fund?</a:t>
            </a:r>
          </a:p>
        </p:txBody>
      </p:sp>
      <p:sp>
        <p:nvSpPr>
          <p:cNvPr id="1047" name="TextBox 1"/>
          <p:cNvSpPr txBox="1"/>
          <p:nvPr/>
        </p:nvSpPr>
        <p:spPr>
          <a:xfrm>
            <a:off x="533400" y="1431131"/>
            <a:ext cx="8229600" cy="1213153"/>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WHAT’S AN INVESTMENT FUND?</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b="1" dirty="0" smtClean="0">
                <a:solidFill>
                  <a:srgbClr val="3D3D3F"/>
                </a:solidFill>
                <a:latin typeface="Roboto Condensed"/>
                <a:cs typeface="Roboto Condensed"/>
              </a:rPr>
              <a:t>Legally regulated </a:t>
            </a:r>
            <a:r>
              <a:rPr lang="en-US" altLang="zh-CN" sz="1000" dirty="0" smtClean="0">
                <a:solidFill>
                  <a:srgbClr val="3D3D3F"/>
                </a:solidFill>
                <a:latin typeface="Roboto Condensed"/>
                <a:cs typeface="Roboto Condensed"/>
              </a:rPr>
              <a:t>and professionally managed </a:t>
            </a:r>
            <a:r>
              <a:rPr lang="en-US" altLang="zh-CN" sz="1000" b="1" dirty="0" smtClean="0">
                <a:solidFill>
                  <a:srgbClr val="3D3D3F"/>
                </a:solidFill>
                <a:latin typeface="Roboto Condensed"/>
                <a:cs typeface="Roboto Condensed"/>
              </a:rPr>
              <a:t>investment vehicle </a:t>
            </a:r>
            <a:r>
              <a:rPr lang="en-US" altLang="zh-CN" sz="1000" dirty="0" smtClean="0">
                <a:solidFill>
                  <a:srgbClr val="3D3D3F"/>
                </a:solidFill>
                <a:latin typeface="Roboto Condensed"/>
                <a:cs typeface="Roboto Condensed"/>
              </a:rPr>
              <a:t>made up by a </a:t>
            </a:r>
            <a:r>
              <a:rPr lang="en-US" altLang="zh-CN" sz="1000" b="1" dirty="0" smtClean="0">
                <a:solidFill>
                  <a:srgbClr val="3D3D3F"/>
                </a:solidFill>
                <a:latin typeface="Roboto Condensed"/>
                <a:cs typeface="Roboto Condensed"/>
              </a:rPr>
              <a:t>pool of funds </a:t>
            </a:r>
            <a:r>
              <a:rPr lang="en-US" altLang="zh-CN" sz="1000" dirty="0" smtClean="0">
                <a:solidFill>
                  <a:srgbClr val="3D3D3F"/>
                </a:solidFill>
                <a:latin typeface="Roboto Condensed"/>
                <a:cs typeface="Roboto Condensed"/>
              </a:rPr>
              <a:t>from many</a:t>
            </a:r>
            <a:r>
              <a:rPr lang="en-US" altLang="zh-CN" sz="1000" b="1" dirty="0" smtClean="0">
                <a:solidFill>
                  <a:srgbClr val="3D3D3F"/>
                </a:solidFill>
                <a:latin typeface="Roboto Condensed"/>
                <a:cs typeface="Roboto Condensed"/>
              </a:rPr>
              <a:t> investors. </a:t>
            </a:r>
            <a:r>
              <a:rPr lang="en-US" altLang="zh-CN" sz="1000" dirty="0" smtClean="0">
                <a:solidFill>
                  <a:srgbClr val="3D3D3F"/>
                </a:solidFill>
                <a:latin typeface="Roboto Condensed"/>
                <a:cs typeface="Roboto Condensed"/>
              </a:rPr>
              <a:t>The purpose of the investment fund is to invest into the asset in accordance with the framework specified in the </a:t>
            </a:r>
            <a:r>
              <a:rPr lang="en-US" altLang="zh-CN" sz="1000" b="1" dirty="0" smtClean="0">
                <a:solidFill>
                  <a:srgbClr val="3D3D3F"/>
                </a:solidFill>
                <a:latin typeface="Roboto Condensed"/>
                <a:cs typeface="Roboto Condensed"/>
              </a:rPr>
              <a:t>funds prospectus</a:t>
            </a:r>
            <a:r>
              <a:rPr lang="en-US" altLang="zh-CN" sz="1000" dirty="0" smtClean="0">
                <a:solidFill>
                  <a:srgbClr val="3D3D3F"/>
                </a:solidFill>
                <a:latin typeface="Roboto Condensed"/>
                <a:cs typeface="Roboto Condensed"/>
              </a:rPr>
              <a:t>.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Investment Funds are managed by a fund manager, and the manager charges a fee for this service.</a:t>
            </a:r>
          </a:p>
          <a:p>
            <a:pPr>
              <a:lnSpc>
                <a:spcPts val="1100"/>
              </a:lnSpc>
              <a:tabLst/>
            </a:pPr>
            <a:endParaRPr lang="en-US" altLang="zh-CN" sz="1000" dirty="0">
              <a:solidFill>
                <a:srgbClr val="3D3D3F"/>
              </a:solidFill>
              <a:latin typeface="Roboto Condensed"/>
              <a:cs typeface="Roboto Condensed"/>
            </a:endParaRPr>
          </a:p>
          <a:p>
            <a:pPr>
              <a:lnSpc>
                <a:spcPts val="1100"/>
              </a:lnSpc>
              <a:tabLst/>
            </a:pPr>
            <a:endParaRPr lang="en-US" altLang="zh-CN" sz="1000" dirty="0" smtClean="0">
              <a:solidFill>
                <a:srgbClr val="3D3D3F"/>
              </a:solidFill>
              <a:latin typeface="Roboto Condensed"/>
              <a:cs typeface="Roboto Condens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7258939" y="381000"/>
            <a:ext cx="1630254"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Why Investment Funds?</a:t>
            </a:r>
          </a:p>
        </p:txBody>
      </p:sp>
      <p:sp>
        <p:nvSpPr>
          <p:cNvPr id="1047" name="TextBox 1"/>
          <p:cNvSpPr txBox="1"/>
          <p:nvPr/>
        </p:nvSpPr>
        <p:spPr>
          <a:xfrm>
            <a:off x="533400" y="1431131"/>
            <a:ext cx="8229600" cy="2341667"/>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WHY INVESTMENT FUNDS?</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Benefits of investment funds</a:t>
            </a:r>
          </a:p>
          <a:p>
            <a:pPr>
              <a:lnSpc>
                <a:spcPts val="1100"/>
              </a:lnSpc>
              <a:tabLst/>
            </a:pPr>
            <a:endParaRPr lang="en-US" altLang="zh-CN" sz="1000" dirty="0">
              <a:solidFill>
                <a:srgbClr val="3D3D3F"/>
              </a:solidFill>
              <a:latin typeface="Roboto Condensed"/>
              <a:cs typeface="Roboto Condensed"/>
            </a:endParaRPr>
          </a:p>
          <a:p>
            <a:pPr marL="171450" indent="-171450">
              <a:lnSpc>
                <a:spcPts val="1100"/>
              </a:lnSpc>
              <a:buFontTx/>
              <a:buChar char="-"/>
              <a:tabLst/>
            </a:pPr>
            <a:r>
              <a:rPr lang="en-US" altLang="zh-CN" sz="1000" dirty="0" smtClean="0">
                <a:solidFill>
                  <a:srgbClr val="3D3D3F"/>
                </a:solidFill>
                <a:latin typeface="Roboto Condensed"/>
                <a:cs typeface="Roboto Condensed"/>
              </a:rPr>
              <a:t>Diversification (Instantly spreads the investment across multiple assets)</a:t>
            </a:r>
          </a:p>
          <a:p>
            <a:pPr marL="171450" indent="-171450">
              <a:lnSpc>
                <a:spcPts val="1100"/>
              </a:lnSpc>
              <a:buFontTx/>
              <a:buChar char="-"/>
              <a:tabLst/>
            </a:pPr>
            <a:r>
              <a:rPr lang="en-US" altLang="zh-CN" sz="1000" dirty="0" smtClean="0">
                <a:solidFill>
                  <a:srgbClr val="3D3D3F"/>
                </a:solidFill>
                <a:latin typeface="Roboto Condensed"/>
                <a:cs typeface="Roboto Condensed"/>
              </a:rPr>
              <a:t>Divisibility (Ability to investment/disinvest odd amounts fitting your needs)</a:t>
            </a:r>
          </a:p>
          <a:p>
            <a:pPr marL="171450" indent="-171450">
              <a:lnSpc>
                <a:spcPts val="1100"/>
              </a:lnSpc>
              <a:buFontTx/>
              <a:buChar char="-"/>
              <a:tabLst/>
            </a:pPr>
            <a:r>
              <a:rPr lang="en-US" altLang="zh-CN" sz="1000" dirty="0" smtClean="0">
                <a:solidFill>
                  <a:srgbClr val="3D3D3F"/>
                </a:solidFill>
                <a:latin typeface="Roboto Condensed"/>
                <a:cs typeface="Roboto Condensed"/>
              </a:rPr>
              <a:t>Liquidity (Dependent on the </a:t>
            </a:r>
          </a:p>
          <a:p>
            <a:pPr marL="171450" indent="-171450">
              <a:lnSpc>
                <a:spcPts val="1100"/>
              </a:lnSpc>
              <a:buFontTx/>
              <a:buChar char="-"/>
              <a:tabLst/>
            </a:pPr>
            <a:r>
              <a:rPr lang="en-US" altLang="zh-CN" sz="1000" dirty="0" smtClean="0">
                <a:solidFill>
                  <a:srgbClr val="3D3D3F"/>
                </a:solidFill>
                <a:latin typeface="Roboto Condensed"/>
                <a:cs typeface="Roboto Condensed"/>
              </a:rPr>
              <a:t>Professional Management (Don’t have to worry about “stock-picking”)</a:t>
            </a:r>
          </a:p>
          <a:p>
            <a:pPr marL="171450" indent="-171450">
              <a:lnSpc>
                <a:spcPts val="1100"/>
              </a:lnSpc>
              <a:buFontTx/>
              <a:buChar char="-"/>
              <a:tabLst/>
            </a:pPr>
            <a:r>
              <a:rPr lang="en-US" altLang="zh-CN" sz="1000" dirty="0" smtClean="0">
                <a:solidFill>
                  <a:srgbClr val="3D3D3F"/>
                </a:solidFill>
                <a:latin typeface="Roboto Condensed"/>
                <a:cs typeface="Roboto Condensed"/>
              </a:rPr>
              <a:t>Economies of Scale (Cost sharing)</a:t>
            </a:r>
          </a:p>
          <a:p>
            <a:pPr>
              <a:lnSpc>
                <a:spcPts val="1100"/>
              </a:lnSpc>
              <a:tabLst/>
            </a:pPr>
            <a:endParaRPr lang="en-US" altLang="zh-CN" sz="1000" dirty="0">
              <a:solidFill>
                <a:srgbClr val="3D3D3F"/>
              </a:solidFill>
              <a:latin typeface="Roboto Condensed"/>
              <a:cs typeface="Roboto Condensed"/>
            </a:endParaRPr>
          </a:p>
          <a:p>
            <a:pPr>
              <a:lnSpc>
                <a:spcPts val="1100"/>
              </a:lnSpc>
              <a:tabLst/>
            </a:pPr>
            <a:r>
              <a:rPr lang="en-US" altLang="zh-CN" sz="1000" dirty="0" smtClean="0">
                <a:solidFill>
                  <a:srgbClr val="3D3D3F"/>
                </a:solidFill>
                <a:latin typeface="Roboto Condensed"/>
                <a:cs typeface="Roboto Condensed"/>
              </a:rPr>
              <a:t>Disadvantages of Investment Funds</a:t>
            </a:r>
            <a:br>
              <a:rPr lang="en-US" altLang="zh-CN" sz="1000" dirty="0" smtClean="0">
                <a:solidFill>
                  <a:srgbClr val="3D3D3F"/>
                </a:solidFill>
                <a:latin typeface="Roboto Condensed"/>
                <a:cs typeface="Roboto Condensed"/>
              </a:rPr>
            </a:br>
            <a:endParaRPr lang="en-US" altLang="zh-CN" sz="1000" dirty="0" smtClean="0">
              <a:solidFill>
                <a:srgbClr val="3D3D3F"/>
              </a:solidFill>
              <a:latin typeface="Roboto Condensed"/>
              <a:cs typeface="Roboto Condensed"/>
            </a:endParaRPr>
          </a:p>
          <a:p>
            <a:pPr marL="171450" indent="-171450">
              <a:lnSpc>
                <a:spcPts val="1100"/>
              </a:lnSpc>
              <a:buFontTx/>
              <a:buChar char="-"/>
              <a:tabLst/>
            </a:pPr>
            <a:r>
              <a:rPr lang="en-US" altLang="zh-CN" sz="1000" dirty="0" smtClean="0">
                <a:solidFill>
                  <a:srgbClr val="3D3D3F"/>
                </a:solidFill>
                <a:latin typeface="Roboto Condensed"/>
                <a:cs typeface="Roboto Condensed"/>
              </a:rPr>
              <a:t>“Fund picking”, entrusting the fund manager with your investment</a:t>
            </a:r>
          </a:p>
          <a:p>
            <a:pPr marL="628650" lvl="1" indent="-171450">
              <a:lnSpc>
                <a:spcPts val="1100"/>
              </a:lnSpc>
              <a:buFontTx/>
              <a:buChar char="-"/>
            </a:pPr>
            <a:r>
              <a:rPr lang="en-US" altLang="zh-CN" sz="1000" dirty="0" smtClean="0">
                <a:solidFill>
                  <a:srgbClr val="3D3D3F"/>
                </a:solidFill>
                <a:latin typeface="Roboto Condensed"/>
                <a:cs typeface="Roboto Condensed"/>
              </a:rPr>
              <a:t>Edge, capabilities, results (past/expected) and fear of scam</a:t>
            </a:r>
            <a:r>
              <a:rPr lang="en-US" altLang="zh-CN" sz="1000" dirty="0">
                <a:solidFill>
                  <a:srgbClr val="3D3D3F"/>
                </a:solidFill>
                <a:latin typeface="Roboto Condensed"/>
                <a:cs typeface="Roboto Condensed"/>
              </a:rPr>
              <a:t> </a:t>
            </a:r>
            <a:r>
              <a:rPr lang="en-US" altLang="zh-CN" sz="1000" dirty="0" smtClean="0">
                <a:solidFill>
                  <a:srgbClr val="3D3D3F"/>
                </a:solidFill>
                <a:latin typeface="Roboto Condensed"/>
                <a:cs typeface="Roboto Condensed"/>
              </a:rPr>
              <a:t>(</a:t>
            </a:r>
            <a:r>
              <a:rPr lang="en-US" altLang="zh-CN" sz="1000" dirty="0" err="1" smtClean="0">
                <a:solidFill>
                  <a:srgbClr val="3D3D3F"/>
                </a:solidFill>
                <a:latin typeface="Roboto Condensed"/>
                <a:cs typeface="Roboto Condensed"/>
              </a:rPr>
              <a:t>ie</a:t>
            </a:r>
            <a:r>
              <a:rPr lang="en-US" altLang="zh-CN" sz="1000" dirty="0" smtClean="0">
                <a:solidFill>
                  <a:srgbClr val="3D3D3F"/>
                </a:solidFill>
                <a:latin typeface="Roboto Condensed"/>
                <a:cs typeface="Roboto Condensed"/>
              </a:rPr>
              <a:t>. Madoff)</a:t>
            </a:r>
          </a:p>
          <a:p>
            <a:pPr marL="171450" indent="-171450">
              <a:lnSpc>
                <a:spcPts val="1100"/>
              </a:lnSpc>
              <a:buFontTx/>
              <a:buChar char="-"/>
              <a:tabLst/>
            </a:pPr>
            <a:r>
              <a:rPr lang="en-US" altLang="zh-CN" sz="1000" dirty="0" smtClean="0">
                <a:solidFill>
                  <a:srgbClr val="3D3D3F"/>
                </a:solidFill>
                <a:latin typeface="Roboto Condensed"/>
                <a:cs typeface="Roboto Condensed"/>
              </a:rPr>
              <a:t>Cost</a:t>
            </a:r>
          </a:p>
          <a:p>
            <a:pPr marL="628650" lvl="1" indent="-171450">
              <a:lnSpc>
                <a:spcPts val="1100"/>
              </a:lnSpc>
              <a:buFontTx/>
              <a:buChar char="-"/>
            </a:pPr>
            <a:r>
              <a:rPr lang="en-US" altLang="zh-CN" sz="1000" dirty="0" smtClean="0">
                <a:solidFill>
                  <a:srgbClr val="3D3D3F"/>
                </a:solidFill>
                <a:latin typeface="Roboto Condensed"/>
                <a:cs typeface="Roboto Condensed"/>
              </a:rPr>
              <a:t>Selection Cost (cost associated with selecting the fund, </a:t>
            </a:r>
            <a:r>
              <a:rPr lang="en-US" altLang="zh-CN" sz="1000" dirty="0" err="1" smtClean="0">
                <a:solidFill>
                  <a:srgbClr val="3D3D3F"/>
                </a:solidFill>
                <a:latin typeface="Roboto Condensed"/>
                <a:cs typeface="Roboto Condensed"/>
              </a:rPr>
              <a:t>ie</a:t>
            </a:r>
            <a:r>
              <a:rPr lang="en-US" altLang="zh-CN" sz="1000" dirty="0" smtClean="0">
                <a:solidFill>
                  <a:srgbClr val="3D3D3F"/>
                </a:solidFill>
                <a:latin typeface="Roboto Condensed"/>
                <a:cs typeface="Roboto Condensed"/>
              </a:rPr>
              <a:t>. research, due diligence, etc.), Fees (Management cost), Monitoring cost</a:t>
            </a:r>
          </a:p>
        </p:txBody>
      </p:sp>
    </p:spTree>
    <p:extLst>
      <p:ext uri="{BB962C8B-B14F-4D97-AF65-F5344CB8AC3E}">
        <p14:creationId xmlns:p14="http://schemas.microsoft.com/office/powerpoint/2010/main" val="77382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5337494" y="364331"/>
            <a:ext cx="3558667" cy="222561"/>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Difference between Mutual Funds and Hedge Funds?</a:t>
            </a:r>
          </a:p>
        </p:txBody>
      </p:sp>
      <p:sp>
        <p:nvSpPr>
          <p:cNvPr id="1047" name="TextBox 1"/>
          <p:cNvSpPr txBox="1"/>
          <p:nvPr/>
        </p:nvSpPr>
        <p:spPr>
          <a:xfrm>
            <a:off x="533400" y="1431131"/>
            <a:ext cx="8229600" cy="3329116"/>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WHAT’S THE DIFFERENCE BETWEEN A MUTUAL FUND AND A HEDGE FUND?</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Both Mutual Funds and Hedge Funds fits the previous definition of an investment fund. The main “general” differences are </a:t>
            </a:r>
          </a:p>
          <a:p>
            <a:pPr>
              <a:lnSpc>
                <a:spcPts val="1100"/>
              </a:lnSpc>
              <a:tabLst/>
            </a:pPr>
            <a:r>
              <a:rPr lang="en-US" altLang="zh-CN" sz="1000" dirty="0">
                <a:solidFill>
                  <a:srgbClr val="3D3D3F"/>
                </a:solidFill>
                <a:latin typeface="Roboto Condensed"/>
                <a:cs typeface="Roboto Condensed"/>
              </a:rPr>
              <a:t/>
            </a:r>
            <a:br>
              <a:rPr lang="en-US" altLang="zh-CN" sz="1000" dirty="0">
                <a:solidFill>
                  <a:srgbClr val="3D3D3F"/>
                </a:solidFill>
                <a:latin typeface="Roboto Condensed"/>
                <a:cs typeface="Roboto Condensed"/>
              </a:rPr>
            </a:br>
            <a:r>
              <a:rPr lang="en-US" altLang="zh-CN" sz="1000" dirty="0" smtClean="0">
                <a:solidFill>
                  <a:srgbClr val="3D3D3F"/>
                </a:solidFill>
                <a:latin typeface="Roboto Condensed"/>
                <a:cs typeface="Roboto Condensed"/>
              </a:rPr>
              <a:t>-    Fund prospectus</a:t>
            </a:r>
          </a:p>
          <a:p>
            <a:pPr marL="628650" lvl="1" indent="-171450">
              <a:lnSpc>
                <a:spcPts val="1100"/>
              </a:lnSpc>
              <a:buFontTx/>
              <a:buChar char="-"/>
            </a:pPr>
            <a:r>
              <a:rPr lang="en-US" altLang="zh-CN" sz="1000" dirty="0" smtClean="0">
                <a:solidFill>
                  <a:srgbClr val="3D3D3F"/>
                </a:solidFill>
                <a:latin typeface="Roboto Condensed"/>
                <a:cs typeface="Roboto Condensed"/>
              </a:rPr>
              <a:t>Mutual Funds are long-only funds with strict restrictions regarding investment </a:t>
            </a:r>
            <a:r>
              <a:rPr lang="en-US" altLang="zh-CN" sz="1000" b="1" dirty="0" smtClean="0">
                <a:solidFill>
                  <a:srgbClr val="3D3D3F"/>
                </a:solidFill>
                <a:latin typeface="Roboto Condensed"/>
                <a:cs typeface="Roboto Condensed"/>
              </a:rPr>
              <a:t>instruments</a:t>
            </a:r>
            <a:r>
              <a:rPr lang="en-US" altLang="zh-CN" sz="1000" dirty="0" smtClean="0">
                <a:solidFill>
                  <a:srgbClr val="3D3D3F"/>
                </a:solidFill>
                <a:latin typeface="Roboto Condensed"/>
                <a:cs typeface="Roboto Condensed"/>
              </a:rPr>
              <a:t> (</a:t>
            </a:r>
            <a:r>
              <a:rPr lang="en-US" altLang="zh-CN" sz="1000" dirty="0" err="1" smtClean="0">
                <a:solidFill>
                  <a:srgbClr val="3D3D3F"/>
                </a:solidFill>
                <a:latin typeface="Roboto Condensed"/>
                <a:cs typeface="Roboto Condensed"/>
              </a:rPr>
              <a:t>ie</a:t>
            </a:r>
            <a:r>
              <a:rPr lang="en-US" altLang="zh-CN" sz="1000" dirty="0" smtClean="0">
                <a:solidFill>
                  <a:srgbClr val="3D3D3F"/>
                </a:solidFill>
                <a:latin typeface="Roboto Condensed"/>
                <a:cs typeface="Roboto Condensed"/>
              </a:rPr>
              <a:t>. most derivatives prohibited)</a:t>
            </a:r>
          </a:p>
          <a:p>
            <a:pPr marL="628650" lvl="1" indent="-171450">
              <a:lnSpc>
                <a:spcPts val="1100"/>
              </a:lnSpc>
              <a:buFontTx/>
              <a:buChar char="-"/>
            </a:pPr>
            <a:r>
              <a:rPr lang="en-US" altLang="zh-CN" sz="1000" dirty="0" smtClean="0">
                <a:solidFill>
                  <a:srgbClr val="3D3D3F"/>
                </a:solidFill>
                <a:latin typeface="Roboto Condensed"/>
                <a:cs typeface="Roboto Condensed"/>
              </a:rPr>
              <a:t>Mutual Funds are not allowed </a:t>
            </a:r>
            <a:r>
              <a:rPr lang="en-US" altLang="zh-CN" sz="1000" b="1" dirty="0" smtClean="0">
                <a:solidFill>
                  <a:srgbClr val="3D3D3F"/>
                </a:solidFill>
                <a:latin typeface="Roboto Condensed"/>
                <a:cs typeface="Roboto Condensed"/>
              </a:rPr>
              <a:t>leverage</a:t>
            </a:r>
            <a:r>
              <a:rPr lang="en-US" altLang="zh-CN" sz="1000" dirty="0" smtClean="0">
                <a:solidFill>
                  <a:srgbClr val="3D3D3F"/>
                </a:solidFill>
                <a:latin typeface="Roboto Condensed"/>
                <a:cs typeface="Roboto Condensed"/>
              </a:rPr>
              <a:t> or </a:t>
            </a:r>
            <a:r>
              <a:rPr lang="en-US" altLang="zh-CN" sz="1000" b="1" dirty="0" smtClean="0">
                <a:solidFill>
                  <a:srgbClr val="3D3D3F"/>
                </a:solidFill>
                <a:latin typeface="Roboto Condensed"/>
                <a:cs typeface="Roboto Condensed"/>
              </a:rPr>
              <a:t>short selling</a:t>
            </a:r>
            <a:r>
              <a:rPr lang="en-US" altLang="zh-CN" sz="1000" dirty="0" smtClean="0">
                <a:solidFill>
                  <a:srgbClr val="3D3D3F"/>
                </a:solidFill>
                <a:latin typeface="Roboto Condensed"/>
                <a:cs typeface="Roboto Condensed"/>
              </a:rPr>
              <a:t>.   </a:t>
            </a:r>
          </a:p>
          <a:p>
            <a:pPr marL="628650" lvl="1" indent="-171450">
              <a:lnSpc>
                <a:spcPts val="1100"/>
              </a:lnSpc>
              <a:buFontTx/>
              <a:buChar char="-"/>
            </a:pPr>
            <a:endParaRPr lang="en-US" altLang="zh-CN" sz="1000" dirty="0">
              <a:solidFill>
                <a:srgbClr val="3D3D3F"/>
              </a:solidFill>
              <a:latin typeface="Roboto Condensed"/>
              <a:cs typeface="Roboto Condensed"/>
            </a:endParaRPr>
          </a:p>
          <a:p>
            <a:pPr marL="628650" lvl="1" indent="-171450">
              <a:lnSpc>
                <a:spcPts val="1100"/>
              </a:lnSpc>
              <a:buFontTx/>
              <a:buChar char="-"/>
            </a:pPr>
            <a:r>
              <a:rPr lang="en-US" altLang="zh-CN" sz="1000" dirty="0" smtClean="0">
                <a:solidFill>
                  <a:srgbClr val="3D3D3F"/>
                </a:solidFill>
                <a:latin typeface="Roboto Condensed"/>
                <a:cs typeface="Roboto Condensed"/>
              </a:rPr>
              <a:t>Hedge Funds (depending on legislation) are </a:t>
            </a:r>
            <a:r>
              <a:rPr lang="en-US" altLang="zh-CN" sz="1000" b="1" dirty="0" smtClean="0">
                <a:solidFill>
                  <a:srgbClr val="3D3D3F"/>
                </a:solidFill>
                <a:latin typeface="Roboto Condensed"/>
                <a:cs typeface="Roboto Condensed"/>
              </a:rPr>
              <a:t>free</a:t>
            </a:r>
            <a:r>
              <a:rPr lang="en-US" altLang="zh-CN" sz="1000" dirty="0" smtClean="0">
                <a:solidFill>
                  <a:srgbClr val="3D3D3F"/>
                </a:solidFill>
                <a:latin typeface="Roboto Condensed"/>
                <a:cs typeface="Roboto Condensed"/>
              </a:rPr>
              <a:t> to use the investment instruments, level of leverage and short selling specified in the </a:t>
            </a:r>
            <a:r>
              <a:rPr lang="en-US" altLang="zh-CN" sz="1000" b="1" dirty="0" smtClean="0">
                <a:solidFill>
                  <a:srgbClr val="3D3D3F"/>
                </a:solidFill>
                <a:latin typeface="Roboto Condensed"/>
                <a:cs typeface="Roboto Condensed"/>
              </a:rPr>
              <a:t>funds prospectus.</a:t>
            </a: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endParaRPr lang="en-US" altLang="zh-CN" sz="1000" dirty="0" smtClean="0">
              <a:solidFill>
                <a:srgbClr val="3D3D3F"/>
              </a:solidFill>
              <a:latin typeface="Roboto Condensed"/>
              <a:cs typeface="Roboto Condensed"/>
            </a:endParaRPr>
          </a:p>
          <a:p>
            <a:pPr marL="171450" indent="-171450">
              <a:lnSpc>
                <a:spcPts val="1100"/>
              </a:lnSpc>
              <a:buFontTx/>
              <a:buChar char="-"/>
              <a:tabLst/>
            </a:pPr>
            <a:r>
              <a:rPr lang="en-US" altLang="zh-CN" sz="1000" dirty="0" smtClean="0">
                <a:solidFill>
                  <a:srgbClr val="3D3D3F"/>
                </a:solidFill>
                <a:latin typeface="Roboto Condensed"/>
                <a:cs typeface="Roboto Condensed"/>
              </a:rPr>
              <a:t>Legal</a:t>
            </a:r>
          </a:p>
          <a:p>
            <a:pPr marL="628650" lvl="1" indent="-171450">
              <a:lnSpc>
                <a:spcPts val="1100"/>
              </a:lnSpc>
              <a:buFontTx/>
              <a:buChar char="-"/>
            </a:pPr>
            <a:r>
              <a:rPr lang="en-US" altLang="zh-CN" sz="1000" dirty="0" smtClean="0">
                <a:solidFill>
                  <a:srgbClr val="3D3D3F"/>
                </a:solidFill>
                <a:latin typeface="Roboto Condensed"/>
                <a:cs typeface="Roboto Condensed"/>
              </a:rPr>
              <a:t>Regulated through different laws; Mutual Funds (</a:t>
            </a:r>
            <a:r>
              <a:rPr lang="en-US" altLang="zh-CN" sz="1000" i="1" dirty="0" err="1" smtClean="0">
                <a:solidFill>
                  <a:srgbClr val="3D3D3F"/>
                </a:solidFill>
                <a:latin typeface="Roboto Condensed"/>
                <a:cs typeface="Roboto Condensed"/>
              </a:rPr>
              <a:t>Verdipapirfondsloven</a:t>
            </a:r>
            <a:r>
              <a:rPr lang="en-US" altLang="zh-CN" sz="1000" dirty="0" smtClean="0">
                <a:solidFill>
                  <a:srgbClr val="3D3D3F"/>
                </a:solidFill>
                <a:latin typeface="Roboto Condensed"/>
                <a:cs typeface="Roboto Condensed"/>
              </a:rPr>
              <a:t>) and Hedge Funds (</a:t>
            </a:r>
            <a:r>
              <a:rPr lang="en-US" altLang="zh-CN" sz="1000" i="1" dirty="0" err="1" smtClean="0">
                <a:solidFill>
                  <a:srgbClr val="3D3D3F"/>
                </a:solidFill>
                <a:latin typeface="Roboto Condensed"/>
                <a:cs typeface="Roboto Condensed"/>
              </a:rPr>
              <a:t>Loven</a:t>
            </a:r>
            <a:r>
              <a:rPr lang="en-US" altLang="zh-CN" sz="1000" i="1" dirty="0" smtClean="0">
                <a:solidFill>
                  <a:srgbClr val="3D3D3F"/>
                </a:solidFill>
                <a:latin typeface="Roboto Condensed"/>
                <a:cs typeface="Roboto Condensed"/>
              </a:rPr>
              <a:t> om </a:t>
            </a:r>
            <a:r>
              <a:rPr lang="en-US" altLang="zh-CN" sz="1000" i="1" dirty="0" err="1" smtClean="0">
                <a:solidFill>
                  <a:srgbClr val="3D3D3F"/>
                </a:solidFill>
                <a:latin typeface="Roboto Condensed"/>
                <a:cs typeface="Roboto Condensed"/>
              </a:rPr>
              <a:t>spesialfond</a:t>
            </a:r>
            <a:r>
              <a:rPr lang="en-US" altLang="zh-CN" sz="1000" i="1" dirty="0" smtClean="0">
                <a:solidFill>
                  <a:srgbClr val="3D3D3F"/>
                </a:solidFill>
                <a:latin typeface="Roboto Condensed"/>
                <a:cs typeface="Roboto Condensed"/>
              </a:rPr>
              <a:t>, UCITS </a:t>
            </a:r>
            <a:r>
              <a:rPr lang="en-US" altLang="zh-CN" sz="1000" i="1" dirty="0" err="1" smtClean="0">
                <a:solidFill>
                  <a:srgbClr val="3D3D3F"/>
                </a:solidFill>
                <a:latin typeface="Roboto Condensed"/>
                <a:cs typeface="Roboto Condensed"/>
              </a:rPr>
              <a:t>eller</a:t>
            </a:r>
            <a:r>
              <a:rPr lang="en-US" altLang="zh-CN" sz="1000" i="1" dirty="0" smtClean="0">
                <a:solidFill>
                  <a:srgbClr val="3D3D3F"/>
                </a:solidFill>
                <a:latin typeface="Roboto Condensed"/>
                <a:cs typeface="Roboto Condensed"/>
              </a:rPr>
              <a:t> AIFMD</a:t>
            </a:r>
            <a:r>
              <a:rPr lang="en-US" altLang="zh-CN" sz="1000" dirty="0" smtClean="0">
                <a:solidFill>
                  <a:srgbClr val="3D3D3F"/>
                </a:solidFill>
                <a:latin typeface="Roboto Condensed"/>
                <a:cs typeface="Roboto Condensed"/>
              </a:rPr>
              <a:t>)</a:t>
            </a:r>
          </a:p>
          <a:p>
            <a:pPr marL="628650" lvl="1" indent="-171450">
              <a:lnSpc>
                <a:spcPts val="1100"/>
              </a:lnSpc>
              <a:buFontTx/>
              <a:buChar char="-"/>
            </a:pPr>
            <a:r>
              <a:rPr lang="en-US" altLang="zh-CN" sz="1000" dirty="0" smtClean="0">
                <a:solidFill>
                  <a:srgbClr val="3D3D3F"/>
                </a:solidFill>
                <a:latin typeface="Roboto Condensed"/>
                <a:cs typeface="Roboto Condensed"/>
              </a:rPr>
              <a:t>The different laws separates between </a:t>
            </a:r>
            <a:r>
              <a:rPr lang="en-US" altLang="zh-CN" sz="1000" b="1" dirty="0" smtClean="0">
                <a:solidFill>
                  <a:srgbClr val="3D3D3F"/>
                </a:solidFill>
                <a:latin typeface="Roboto Condensed"/>
                <a:cs typeface="Roboto Condensed"/>
              </a:rPr>
              <a:t>Professional</a:t>
            </a:r>
            <a:r>
              <a:rPr lang="en-US" altLang="zh-CN" sz="1000" dirty="0" smtClean="0">
                <a:solidFill>
                  <a:srgbClr val="3D3D3F"/>
                </a:solidFill>
                <a:latin typeface="Roboto Condensed"/>
                <a:cs typeface="Roboto Condensed"/>
              </a:rPr>
              <a:t> (qualified) Investors and </a:t>
            </a:r>
            <a:r>
              <a:rPr lang="en-US" altLang="zh-CN" sz="1000" b="1" dirty="0" smtClean="0">
                <a:solidFill>
                  <a:srgbClr val="3D3D3F"/>
                </a:solidFill>
                <a:latin typeface="Roboto Condensed"/>
                <a:cs typeface="Roboto Condensed"/>
              </a:rPr>
              <a:t>Non-professional</a:t>
            </a:r>
            <a:r>
              <a:rPr lang="en-US" altLang="zh-CN" sz="1000" dirty="0" smtClean="0">
                <a:solidFill>
                  <a:srgbClr val="3D3D3F"/>
                </a:solidFill>
                <a:latin typeface="Roboto Condensed"/>
                <a:cs typeface="Roboto Condensed"/>
              </a:rPr>
              <a:t> investors </a:t>
            </a:r>
          </a:p>
          <a:p>
            <a:pPr marL="1085850" lvl="2" indent="-171450">
              <a:lnSpc>
                <a:spcPts val="1100"/>
              </a:lnSpc>
              <a:buFontTx/>
              <a:buChar char="-"/>
            </a:pPr>
            <a:r>
              <a:rPr lang="en-US" altLang="zh-CN" sz="1000" dirty="0" smtClean="0">
                <a:solidFill>
                  <a:srgbClr val="3D3D3F"/>
                </a:solidFill>
                <a:latin typeface="Roboto Condensed"/>
                <a:cs typeface="Roboto Condensed"/>
              </a:rPr>
              <a:t>Professional investors can invest directly into both Mutual and Hedge funds</a:t>
            </a:r>
          </a:p>
          <a:p>
            <a:pPr marL="1085850" lvl="2" indent="-171450">
              <a:lnSpc>
                <a:spcPts val="1100"/>
              </a:lnSpc>
              <a:buFontTx/>
              <a:buChar char="-"/>
            </a:pPr>
            <a:r>
              <a:rPr lang="en-US" altLang="zh-CN" sz="1000" dirty="0" smtClean="0">
                <a:solidFill>
                  <a:srgbClr val="3D3D3F"/>
                </a:solidFill>
                <a:latin typeface="Roboto Condensed"/>
                <a:cs typeface="Roboto Condensed"/>
              </a:rPr>
              <a:t>A Hedge Fund cannot market the fund towards Non-professional investors unless the fund has a special marketing permit from the Norwegian FSA.</a:t>
            </a:r>
          </a:p>
          <a:p>
            <a:pPr marL="1085850" lvl="2" indent="-171450">
              <a:lnSpc>
                <a:spcPts val="1100"/>
              </a:lnSpc>
              <a:buFontTx/>
              <a:buChar char="-"/>
            </a:pPr>
            <a:r>
              <a:rPr lang="en-US" altLang="zh-CN" sz="1000" dirty="0" smtClean="0">
                <a:solidFill>
                  <a:srgbClr val="3D3D3F"/>
                </a:solidFill>
                <a:latin typeface="Roboto Condensed"/>
                <a:cs typeface="Roboto Condensed"/>
              </a:rPr>
              <a:t>A Hedge Fund cannot accept investments from a Non-professional investor unless the fund has performed an eligibility test “</a:t>
            </a:r>
            <a:r>
              <a:rPr lang="en-US" altLang="zh-CN" sz="1000" i="1" dirty="0" err="1" smtClean="0">
                <a:solidFill>
                  <a:srgbClr val="3D3D3F"/>
                </a:solidFill>
                <a:latin typeface="Roboto Condensed"/>
                <a:cs typeface="Roboto Condensed"/>
              </a:rPr>
              <a:t>egnethetstest</a:t>
            </a:r>
            <a:r>
              <a:rPr lang="en-US" altLang="zh-CN" sz="1000" dirty="0" smtClean="0">
                <a:solidFill>
                  <a:srgbClr val="3D3D3F"/>
                </a:solidFill>
                <a:latin typeface="Roboto Condensed"/>
                <a:cs typeface="Roboto Condensed"/>
              </a:rPr>
              <a:t>”. The eligibility test requires a special permit (“</a:t>
            </a:r>
            <a:r>
              <a:rPr lang="en-US" altLang="zh-CN" sz="1000" i="1" dirty="0" err="1" smtClean="0">
                <a:solidFill>
                  <a:srgbClr val="3D3D3F"/>
                </a:solidFill>
                <a:latin typeface="Roboto Condensed"/>
                <a:cs typeface="Roboto Condensed"/>
              </a:rPr>
              <a:t>rådgivningskonsesjon</a:t>
            </a:r>
            <a:r>
              <a:rPr lang="en-US" altLang="zh-CN" sz="1000" dirty="0" smtClean="0">
                <a:solidFill>
                  <a:srgbClr val="3D3D3F"/>
                </a:solidFill>
                <a:latin typeface="Roboto Condensed"/>
                <a:cs typeface="Roboto Condensed"/>
              </a:rPr>
              <a:t>”) from the Norwegian FSA.</a:t>
            </a:r>
          </a:p>
          <a:p>
            <a:pPr>
              <a:lnSpc>
                <a:spcPts val="1100"/>
              </a:lnSpc>
              <a:tabLst/>
            </a:pPr>
            <a:r>
              <a:rPr lang="en-US" altLang="zh-CN" sz="1000" dirty="0" smtClean="0">
                <a:solidFill>
                  <a:srgbClr val="3D3D3F"/>
                </a:solidFill>
                <a:latin typeface="Roboto Condensed"/>
                <a:cs typeface="Roboto Condensed"/>
              </a:rPr>
              <a:t> </a:t>
            </a:r>
          </a:p>
          <a:p>
            <a:pPr marL="171450" indent="-171450">
              <a:lnSpc>
                <a:spcPts val="1100"/>
              </a:lnSpc>
              <a:buFontTx/>
              <a:buChar char="-"/>
              <a:tabLst/>
            </a:pPr>
            <a:r>
              <a:rPr lang="en-US" altLang="zh-CN" sz="1000" dirty="0" smtClean="0">
                <a:solidFill>
                  <a:srgbClr val="3D3D3F"/>
                </a:solidFill>
                <a:latin typeface="Roboto Condensed"/>
                <a:cs typeface="Roboto Condensed"/>
              </a:rPr>
              <a:t>Fees</a:t>
            </a:r>
          </a:p>
          <a:p>
            <a:pPr marL="628650" lvl="1" indent="-171450">
              <a:lnSpc>
                <a:spcPts val="1100"/>
              </a:lnSpc>
              <a:buFontTx/>
              <a:buChar char="-"/>
            </a:pPr>
            <a:r>
              <a:rPr lang="en-US" altLang="zh-CN" sz="1000" dirty="0" smtClean="0">
                <a:solidFill>
                  <a:srgbClr val="3D3D3F"/>
                </a:solidFill>
                <a:latin typeface="Roboto Condensed"/>
                <a:cs typeface="Roboto Condensed"/>
              </a:rPr>
              <a:t>Both Mutual Funds and Hedge Funds charges a fee for its services. In general, the Hedge Fund industry focus more on performance related fees.  </a:t>
            </a:r>
          </a:p>
        </p:txBody>
      </p:sp>
    </p:spTree>
    <p:extLst>
      <p:ext uri="{BB962C8B-B14F-4D97-AF65-F5344CB8AC3E}">
        <p14:creationId xmlns:p14="http://schemas.microsoft.com/office/powerpoint/2010/main" val="423586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7993114" y="381000"/>
            <a:ext cx="896079" cy="222561"/>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Hedge Funds</a:t>
            </a:r>
          </a:p>
        </p:txBody>
      </p:sp>
      <p:sp>
        <p:nvSpPr>
          <p:cNvPr id="1047" name="TextBox 1"/>
          <p:cNvSpPr txBox="1"/>
          <p:nvPr/>
        </p:nvSpPr>
        <p:spPr>
          <a:xfrm>
            <a:off x="533400" y="1431131"/>
            <a:ext cx="8229600" cy="2662267"/>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HEDGE FUNDS</a:t>
            </a:r>
          </a:p>
          <a:p>
            <a:pPr>
              <a:lnSpc>
                <a:spcPts val="1000"/>
              </a:lnSpc>
            </a:pPr>
            <a:endParaRPr lang="en-US" altLang="zh-CN" sz="1000" dirty="0">
              <a:latin typeface="Roboto Condensed"/>
              <a:cs typeface="Roboto Condensed"/>
            </a:endParaRPr>
          </a:p>
          <a:p>
            <a:pPr>
              <a:lnSpc>
                <a:spcPts val="1000"/>
              </a:lnSpc>
            </a:pPr>
            <a:r>
              <a:rPr lang="nb-NO" sz="1000" dirty="0">
                <a:latin typeface="Roboto Condensed"/>
                <a:cs typeface="Roboto Condensed"/>
              </a:rPr>
              <a:t>Alfred Jones is </a:t>
            </a:r>
            <a:r>
              <a:rPr lang="nb-NO" sz="1000" dirty="0" err="1">
                <a:latin typeface="Roboto Condensed"/>
                <a:cs typeface="Roboto Condensed"/>
              </a:rPr>
              <a:t>credited</a:t>
            </a:r>
            <a:r>
              <a:rPr lang="nb-NO" sz="1000" dirty="0">
                <a:latin typeface="Roboto Condensed"/>
                <a:cs typeface="Roboto Condensed"/>
              </a:rPr>
              <a:t> as </a:t>
            </a:r>
            <a:r>
              <a:rPr lang="nb-NO" sz="1000" dirty="0" err="1">
                <a:latin typeface="Roboto Condensed"/>
                <a:cs typeface="Roboto Condensed"/>
              </a:rPr>
              <a:t>being</a:t>
            </a:r>
            <a:r>
              <a:rPr lang="nb-NO" sz="1000" dirty="0">
                <a:latin typeface="Roboto Condensed"/>
                <a:cs typeface="Roboto Condensed"/>
              </a:rPr>
              <a:t> </a:t>
            </a:r>
            <a:r>
              <a:rPr lang="nb-NO" sz="1000" dirty="0" err="1">
                <a:latin typeface="Roboto Condensed"/>
                <a:cs typeface="Roboto Condensed"/>
              </a:rPr>
              <a:t>the</a:t>
            </a:r>
            <a:r>
              <a:rPr lang="nb-NO" sz="1000" dirty="0">
                <a:latin typeface="Roboto Condensed"/>
                <a:cs typeface="Roboto Condensed"/>
              </a:rPr>
              <a:t> first to start a </a:t>
            </a:r>
            <a:r>
              <a:rPr lang="nb-NO" sz="1000" dirty="0" err="1">
                <a:latin typeface="Roboto Condensed"/>
                <a:cs typeface="Roboto Condensed"/>
              </a:rPr>
              <a:t>hedge</a:t>
            </a:r>
            <a:r>
              <a:rPr lang="nb-NO" sz="1000" dirty="0">
                <a:latin typeface="Roboto Condensed"/>
                <a:cs typeface="Roboto Condensed"/>
              </a:rPr>
              <a:t> </a:t>
            </a:r>
            <a:r>
              <a:rPr lang="nb-NO" sz="1000" dirty="0" err="1">
                <a:latin typeface="Roboto Condensed"/>
                <a:cs typeface="Roboto Condensed"/>
              </a:rPr>
              <a:t>fund</a:t>
            </a:r>
            <a:r>
              <a:rPr lang="nb-NO" sz="1000" dirty="0">
                <a:latin typeface="Roboto Condensed"/>
                <a:cs typeface="Roboto Condensed"/>
              </a:rPr>
              <a:t> in 1949, </a:t>
            </a:r>
            <a:r>
              <a:rPr lang="nb-NO" sz="1000" dirty="0" err="1">
                <a:latin typeface="Roboto Condensed"/>
                <a:cs typeface="Roboto Condensed"/>
              </a:rPr>
              <a:t>when</a:t>
            </a:r>
            <a:r>
              <a:rPr lang="nb-NO" sz="1000" dirty="0">
                <a:latin typeface="Roboto Condensed"/>
                <a:cs typeface="Roboto Condensed"/>
              </a:rPr>
              <a:t> </a:t>
            </a:r>
            <a:r>
              <a:rPr lang="nb-NO" sz="1000" dirty="0" err="1">
                <a:latin typeface="Roboto Condensed"/>
                <a:cs typeface="Roboto Condensed"/>
              </a:rPr>
              <a:t>hiring</a:t>
            </a:r>
            <a:r>
              <a:rPr lang="nb-NO" sz="1000" dirty="0">
                <a:latin typeface="Roboto Condensed"/>
                <a:cs typeface="Roboto Condensed"/>
              </a:rPr>
              <a:t> </a:t>
            </a:r>
            <a:r>
              <a:rPr lang="nb-NO" sz="1000" dirty="0" err="1">
                <a:latin typeface="Roboto Condensed"/>
                <a:cs typeface="Roboto Condensed"/>
              </a:rPr>
              <a:t>portfolio</a:t>
            </a:r>
            <a:r>
              <a:rPr lang="nb-NO" sz="1000" dirty="0">
                <a:latin typeface="Roboto Condensed"/>
                <a:cs typeface="Roboto Condensed"/>
              </a:rPr>
              <a:t> managers </a:t>
            </a:r>
            <a:r>
              <a:rPr lang="nb-NO" sz="1000" dirty="0" err="1">
                <a:latin typeface="Roboto Condensed"/>
                <a:cs typeface="Roboto Condensed"/>
              </a:rPr>
              <a:t>into</a:t>
            </a:r>
            <a:r>
              <a:rPr lang="nb-NO" sz="1000" dirty="0">
                <a:latin typeface="Roboto Condensed"/>
                <a:cs typeface="Roboto Condensed"/>
              </a:rPr>
              <a:t> a </a:t>
            </a:r>
            <a:r>
              <a:rPr lang="nb-NO" sz="1000" dirty="0" err="1">
                <a:latin typeface="Roboto Condensed"/>
                <a:cs typeface="Roboto Condensed"/>
              </a:rPr>
              <a:t>partnership</a:t>
            </a:r>
            <a:r>
              <a:rPr lang="nb-NO" sz="1000" dirty="0">
                <a:latin typeface="Roboto Condensed"/>
                <a:cs typeface="Roboto Condensed"/>
              </a:rPr>
              <a:t> </a:t>
            </a:r>
            <a:r>
              <a:rPr lang="nb-NO" sz="1000" dirty="0" err="1">
                <a:latin typeface="Roboto Condensed"/>
                <a:cs typeface="Roboto Condensed"/>
              </a:rPr>
              <a:t>which</a:t>
            </a:r>
            <a:r>
              <a:rPr lang="nb-NO" sz="1000" dirty="0">
                <a:latin typeface="Roboto Condensed"/>
                <a:cs typeface="Roboto Condensed"/>
              </a:rPr>
              <a:t> </a:t>
            </a:r>
            <a:r>
              <a:rPr lang="nb-NO" sz="1000" dirty="0" err="1">
                <a:latin typeface="Roboto Condensed"/>
                <a:cs typeface="Roboto Condensed"/>
              </a:rPr>
              <a:t>employed</a:t>
            </a:r>
            <a:r>
              <a:rPr lang="nb-NO" sz="1000" dirty="0">
                <a:latin typeface="Roboto Condensed"/>
                <a:cs typeface="Roboto Condensed"/>
              </a:rPr>
              <a:t> </a:t>
            </a:r>
            <a:r>
              <a:rPr lang="nb-NO" sz="1000" dirty="0" err="1">
                <a:latin typeface="Roboto Condensed"/>
                <a:cs typeface="Roboto Condensed"/>
              </a:rPr>
              <a:t>hedging</a:t>
            </a:r>
            <a:r>
              <a:rPr lang="nb-NO" sz="1000" dirty="0">
                <a:latin typeface="Roboto Condensed"/>
                <a:cs typeface="Roboto Condensed"/>
              </a:rPr>
              <a:t> </a:t>
            </a:r>
            <a:r>
              <a:rPr lang="nb-NO" sz="1000" dirty="0" err="1">
                <a:latin typeface="Roboto Condensed"/>
                <a:cs typeface="Roboto Condensed"/>
              </a:rPr>
              <a:t>techniques</a:t>
            </a:r>
            <a:r>
              <a:rPr lang="nb-NO" sz="1000" dirty="0">
                <a:latin typeface="Roboto Condensed"/>
                <a:cs typeface="Roboto Condensed"/>
              </a:rPr>
              <a:t> to </a:t>
            </a:r>
            <a:r>
              <a:rPr lang="nb-NO" sz="1000" dirty="0" err="1">
                <a:latin typeface="Roboto Condensed"/>
                <a:cs typeface="Roboto Condensed"/>
              </a:rPr>
              <a:t>outperform</a:t>
            </a:r>
            <a:r>
              <a:rPr lang="nb-NO" sz="1000" dirty="0">
                <a:latin typeface="Roboto Condensed"/>
                <a:cs typeface="Roboto Condensed"/>
              </a:rPr>
              <a:t> </a:t>
            </a:r>
            <a:r>
              <a:rPr lang="nb-NO" sz="1000" dirty="0" err="1">
                <a:latin typeface="Roboto Condensed"/>
                <a:cs typeface="Roboto Condensed"/>
              </a:rPr>
              <a:t>its</a:t>
            </a:r>
            <a:r>
              <a:rPr lang="nb-NO" sz="1000" dirty="0">
                <a:latin typeface="Roboto Condensed"/>
                <a:cs typeface="Roboto Condensed"/>
              </a:rPr>
              <a:t> peers</a:t>
            </a:r>
            <a:r>
              <a:rPr lang="nb-NO" sz="1000" dirty="0" smtClean="0">
                <a:latin typeface="Roboto Condensed"/>
                <a:cs typeface="Roboto Condensed"/>
              </a:rPr>
              <a:t>.</a:t>
            </a:r>
            <a:br>
              <a:rPr lang="nb-NO" sz="1000" dirty="0" smtClean="0">
                <a:latin typeface="Roboto Condensed"/>
                <a:cs typeface="Roboto Condensed"/>
              </a:rPr>
            </a:br>
            <a:r>
              <a:rPr lang="nb-NO" sz="1000" dirty="0" smtClean="0">
                <a:latin typeface="Roboto Condensed"/>
                <a:cs typeface="Roboto Condensed"/>
              </a:rPr>
              <a:t/>
            </a:r>
            <a:br>
              <a:rPr lang="nb-NO" sz="1000" dirty="0" smtClean="0">
                <a:latin typeface="Roboto Condensed"/>
                <a:cs typeface="Roboto Condensed"/>
              </a:rPr>
            </a:br>
            <a:r>
              <a:rPr lang="nb-NO" sz="1000" dirty="0" smtClean="0">
                <a:latin typeface="Roboto Condensed"/>
                <a:cs typeface="Roboto Condensed"/>
              </a:rPr>
              <a:t>The </a:t>
            </a:r>
            <a:r>
              <a:rPr lang="nb-NO" sz="1000" dirty="0" err="1" smtClean="0">
                <a:latin typeface="Roboto Condensed"/>
                <a:cs typeface="Roboto Condensed"/>
              </a:rPr>
              <a:t>flexibility</a:t>
            </a:r>
            <a:r>
              <a:rPr lang="nb-NO" sz="1000" dirty="0" smtClean="0">
                <a:latin typeface="Roboto Condensed"/>
                <a:cs typeface="Roboto Condensed"/>
              </a:rPr>
              <a:t> in </a:t>
            </a:r>
            <a:r>
              <a:rPr lang="nb-NO" sz="1000" dirty="0" err="1" smtClean="0">
                <a:latin typeface="Roboto Condensed"/>
                <a:cs typeface="Roboto Condensed"/>
              </a:rPr>
              <a:t>assets</a:t>
            </a:r>
            <a:r>
              <a:rPr lang="nb-NO" sz="1000" dirty="0" smtClean="0">
                <a:latin typeface="Roboto Condensed"/>
                <a:cs typeface="Roboto Condensed"/>
              </a:rPr>
              <a:t>, instruments (</a:t>
            </a:r>
            <a:r>
              <a:rPr lang="nb-NO" sz="1000" dirty="0" err="1" smtClean="0">
                <a:latin typeface="Roboto Condensed"/>
                <a:cs typeface="Roboto Condensed"/>
              </a:rPr>
              <a:t>incl</a:t>
            </a:r>
            <a:r>
              <a:rPr lang="nb-NO" sz="1000" dirty="0" smtClean="0">
                <a:latin typeface="Roboto Condensed"/>
                <a:cs typeface="Roboto Condensed"/>
              </a:rPr>
              <a:t>. derivatives), </a:t>
            </a:r>
            <a:r>
              <a:rPr lang="nb-NO" sz="1000" dirty="0" err="1" smtClean="0">
                <a:latin typeface="Roboto Condensed"/>
                <a:cs typeface="Roboto Condensed"/>
              </a:rPr>
              <a:t>leverage</a:t>
            </a:r>
            <a:r>
              <a:rPr lang="nb-NO" sz="1000" dirty="0" smtClean="0">
                <a:latin typeface="Roboto Condensed"/>
                <a:cs typeface="Roboto Condensed"/>
              </a:rPr>
              <a:t> and </a:t>
            </a:r>
            <a:r>
              <a:rPr lang="nb-NO" sz="1000" dirty="0" err="1" smtClean="0">
                <a:latin typeface="Roboto Condensed"/>
                <a:cs typeface="Roboto Condensed"/>
              </a:rPr>
              <a:t>short-selling</a:t>
            </a:r>
            <a:r>
              <a:rPr lang="nb-NO" sz="1000" dirty="0" smtClean="0">
                <a:latin typeface="Roboto Condensed"/>
                <a:cs typeface="Roboto Condensed"/>
              </a:rPr>
              <a:t> </a:t>
            </a:r>
            <a:r>
              <a:rPr lang="nb-NO" sz="1000" dirty="0" err="1" smtClean="0">
                <a:latin typeface="Roboto Condensed"/>
                <a:cs typeface="Roboto Condensed"/>
              </a:rPr>
              <a:t>can</a:t>
            </a:r>
            <a:r>
              <a:rPr lang="nb-NO" sz="1000" dirty="0" smtClean="0">
                <a:latin typeface="Roboto Condensed"/>
                <a:cs typeface="Roboto Condensed"/>
              </a:rPr>
              <a:t> be used to </a:t>
            </a:r>
            <a:r>
              <a:rPr lang="nb-NO" sz="1000" dirty="0" err="1" smtClean="0">
                <a:latin typeface="Roboto Condensed"/>
                <a:cs typeface="Roboto Condensed"/>
              </a:rPr>
              <a:t>both</a:t>
            </a:r>
            <a:r>
              <a:rPr lang="nb-NO" sz="1000" dirty="0" smtClean="0">
                <a:latin typeface="Roboto Condensed"/>
                <a:cs typeface="Roboto Condensed"/>
              </a:rPr>
              <a:t> </a:t>
            </a:r>
            <a:r>
              <a:rPr lang="nb-NO" sz="1000" dirty="0" err="1" smtClean="0">
                <a:latin typeface="Roboto Condensed"/>
                <a:cs typeface="Roboto Condensed"/>
              </a:rPr>
              <a:t>increase</a:t>
            </a:r>
            <a:r>
              <a:rPr lang="nb-NO" sz="1000" dirty="0" smtClean="0">
                <a:latin typeface="Roboto Condensed"/>
                <a:cs typeface="Roboto Condensed"/>
              </a:rPr>
              <a:t> and </a:t>
            </a:r>
            <a:r>
              <a:rPr lang="nb-NO" sz="1000" dirty="0" err="1" smtClean="0">
                <a:latin typeface="Roboto Condensed"/>
                <a:cs typeface="Roboto Condensed"/>
              </a:rPr>
              <a:t>decrease</a:t>
            </a:r>
            <a:r>
              <a:rPr lang="nb-NO" sz="1000" dirty="0" smtClean="0">
                <a:latin typeface="Roboto Condensed"/>
                <a:cs typeface="Roboto Condensed"/>
              </a:rPr>
              <a:t> risk.</a:t>
            </a:r>
          </a:p>
          <a:p>
            <a:pPr>
              <a:lnSpc>
                <a:spcPts val="1000"/>
              </a:lnSpc>
            </a:pPr>
            <a:endParaRPr lang="nb-NO" sz="1000" dirty="0">
              <a:latin typeface="Roboto Condensed"/>
              <a:cs typeface="Roboto Condensed"/>
            </a:endParaRPr>
          </a:p>
          <a:p>
            <a:pPr>
              <a:lnSpc>
                <a:spcPts val="1000"/>
              </a:lnSpc>
            </a:pPr>
            <a:r>
              <a:rPr lang="nb-NO" sz="1000" dirty="0" smtClean="0">
                <a:latin typeface="Roboto Condensed"/>
                <a:cs typeface="Roboto Condensed"/>
              </a:rPr>
              <a:t>The Hedge Fund </a:t>
            </a:r>
            <a:r>
              <a:rPr lang="nb-NO" sz="1000" dirty="0" err="1" smtClean="0">
                <a:latin typeface="Roboto Condensed"/>
                <a:cs typeface="Roboto Condensed"/>
              </a:rPr>
              <a:t>industry</a:t>
            </a:r>
            <a:r>
              <a:rPr lang="nb-NO" sz="1000" dirty="0" smtClean="0">
                <a:latin typeface="Roboto Condensed"/>
                <a:cs typeface="Roboto Condensed"/>
              </a:rPr>
              <a:t> has </a:t>
            </a:r>
            <a:r>
              <a:rPr lang="nb-NO" sz="1000" dirty="0" err="1" smtClean="0">
                <a:latin typeface="Roboto Condensed"/>
                <a:cs typeface="Roboto Condensed"/>
              </a:rPr>
              <a:t>developed</a:t>
            </a:r>
            <a:r>
              <a:rPr lang="nb-NO" sz="1000" dirty="0" smtClean="0">
                <a:latin typeface="Roboto Condensed"/>
                <a:cs typeface="Roboto Condensed"/>
              </a:rPr>
              <a:t> from </a:t>
            </a:r>
            <a:r>
              <a:rPr lang="nb-NO" sz="1000" dirty="0">
                <a:latin typeface="Roboto Condensed"/>
                <a:cs typeface="Roboto Condensed"/>
              </a:rPr>
              <a:t>pure Equity </a:t>
            </a:r>
            <a:r>
              <a:rPr lang="nb-NO" sz="1000" dirty="0" err="1">
                <a:latin typeface="Roboto Condensed"/>
                <a:cs typeface="Roboto Condensed"/>
              </a:rPr>
              <a:t>funds</a:t>
            </a:r>
            <a:r>
              <a:rPr lang="nb-NO" sz="1000" dirty="0">
                <a:latin typeface="Roboto Condensed"/>
                <a:cs typeface="Roboto Condensed"/>
              </a:rPr>
              <a:t> to </a:t>
            </a:r>
            <a:r>
              <a:rPr lang="nb-NO" sz="1000" dirty="0" err="1">
                <a:latin typeface="Roboto Condensed"/>
                <a:cs typeface="Roboto Condensed"/>
              </a:rPr>
              <a:t>Fixed</a:t>
            </a:r>
            <a:r>
              <a:rPr lang="nb-NO" sz="1000" dirty="0">
                <a:latin typeface="Roboto Condensed"/>
                <a:cs typeface="Roboto Condensed"/>
              </a:rPr>
              <a:t> Income, Real </a:t>
            </a:r>
            <a:r>
              <a:rPr lang="nb-NO" sz="1000" dirty="0" err="1">
                <a:latin typeface="Roboto Condensed"/>
                <a:cs typeface="Roboto Condensed"/>
              </a:rPr>
              <a:t>Estate</a:t>
            </a:r>
            <a:r>
              <a:rPr lang="nb-NO" sz="1000" dirty="0">
                <a:latin typeface="Roboto Condensed"/>
                <a:cs typeface="Roboto Condensed"/>
              </a:rPr>
              <a:t> and/or </a:t>
            </a:r>
            <a:r>
              <a:rPr lang="nb-NO" sz="1000" dirty="0" err="1">
                <a:latin typeface="Roboto Condensed"/>
                <a:cs typeface="Roboto Condensed"/>
              </a:rPr>
              <a:t>Commodities</a:t>
            </a:r>
            <a:r>
              <a:rPr lang="nb-NO" sz="1000" dirty="0">
                <a:latin typeface="Roboto Condensed"/>
                <a:cs typeface="Roboto Condensed"/>
              </a:rPr>
              <a:t> (</a:t>
            </a:r>
            <a:r>
              <a:rPr lang="nb-NO" sz="1000" dirty="0" err="1">
                <a:latin typeface="Roboto Condensed"/>
                <a:cs typeface="Roboto Condensed"/>
              </a:rPr>
              <a:t>including</a:t>
            </a:r>
            <a:r>
              <a:rPr lang="nb-NO" sz="1000" dirty="0">
                <a:latin typeface="Roboto Condensed"/>
                <a:cs typeface="Roboto Condensed"/>
              </a:rPr>
              <a:t> futures (</a:t>
            </a:r>
            <a:r>
              <a:rPr lang="nb-NO" sz="1000" dirty="0" err="1">
                <a:latin typeface="Roboto Condensed"/>
                <a:cs typeface="Roboto Condensed"/>
              </a:rPr>
              <a:t>CTAs</a:t>
            </a:r>
            <a:r>
              <a:rPr lang="nb-NO" sz="1000" dirty="0">
                <a:latin typeface="Roboto Condensed"/>
                <a:cs typeface="Roboto Condensed"/>
              </a:rPr>
              <a:t> – </a:t>
            </a:r>
            <a:r>
              <a:rPr lang="nb-NO" sz="1000" dirty="0" err="1">
                <a:latin typeface="Roboto Condensed"/>
                <a:cs typeface="Roboto Condensed"/>
              </a:rPr>
              <a:t>Commodity</a:t>
            </a:r>
            <a:r>
              <a:rPr lang="nb-NO" sz="1000" dirty="0">
                <a:latin typeface="Roboto Condensed"/>
                <a:cs typeface="Roboto Condensed"/>
              </a:rPr>
              <a:t> Trading </a:t>
            </a:r>
            <a:r>
              <a:rPr lang="nb-NO" sz="1000" dirty="0" err="1">
                <a:latin typeface="Roboto Condensed"/>
                <a:cs typeface="Roboto Condensed"/>
              </a:rPr>
              <a:t>Accounts</a:t>
            </a:r>
            <a:r>
              <a:rPr lang="nb-NO" sz="1000" dirty="0">
                <a:latin typeface="Roboto Condensed"/>
                <a:cs typeface="Roboto Condensed"/>
              </a:rPr>
              <a:t>), Private Equity, Gold and </a:t>
            </a:r>
            <a:r>
              <a:rPr lang="nb-NO" sz="1000" dirty="0" err="1">
                <a:latin typeface="Roboto Condensed"/>
                <a:cs typeface="Roboto Condensed"/>
              </a:rPr>
              <a:t>rarities</a:t>
            </a:r>
            <a:r>
              <a:rPr lang="nb-NO" sz="1000" dirty="0">
                <a:latin typeface="Roboto Condensed"/>
                <a:cs typeface="Roboto Condensed"/>
              </a:rPr>
              <a:t> </a:t>
            </a:r>
            <a:r>
              <a:rPr lang="nb-NO" sz="1000" dirty="0" err="1">
                <a:latin typeface="Roboto Condensed"/>
                <a:cs typeface="Roboto Condensed"/>
              </a:rPr>
              <a:t>such</a:t>
            </a:r>
            <a:r>
              <a:rPr lang="nb-NO" sz="1000" dirty="0">
                <a:latin typeface="Roboto Condensed"/>
                <a:cs typeface="Roboto Condensed"/>
              </a:rPr>
              <a:t> as Fine Art, </a:t>
            </a:r>
            <a:r>
              <a:rPr lang="nb-NO" sz="1000" dirty="0" err="1">
                <a:latin typeface="Roboto Condensed"/>
                <a:cs typeface="Roboto Condensed"/>
              </a:rPr>
              <a:t>Watches</a:t>
            </a:r>
            <a:r>
              <a:rPr lang="nb-NO" sz="1000" dirty="0">
                <a:latin typeface="Roboto Condensed"/>
                <a:cs typeface="Roboto Condensed"/>
              </a:rPr>
              <a:t> and Wine</a:t>
            </a:r>
            <a:r>
              <a:rPr lang="nb-NO" sz="1000" dirty="0" smtClean="0">
                <a:latin typeface="Roboto Condensed"/>
                <a:cs typeface="Roboto Condensed"/>
              </a:rPr>
              <a:t>).</a:t>
            </a:r>
          </a:p>
          <a:p>
            <a:pPr>
              <a:lnSpc>
                <a:spcPts val="1000"/>
              </a:lnSpc>
            </a:pPr>
            <a:endParaRPr lang="nb-NO" sz="1000" dirty="0">
              <a:latin typeface="Roboto Condensed"/>
              <a:cs typeface="Roboto Condensed"/>
            </a:endParaRPr>
          </a:p>
          <a:p>
            <a:r>
              <a:rPr lang="nb-NO" sz="1000" b="1" dirty="0" smtClean="0">
                <a:latin typeface="Roboto Condensed"/>
                <a:cs typeface="Roboto Condensed"/>
              </a:rPr>
              <a:t>Market </a:t>
            </a:r>
            <a:r>
              <a:rPr lang="nb-NO" sz="1000" b="1" dirty="0" err="1" smtClean="0">
                <a:latin typeface="Roboto Condensed"/>
                <a:cs typeface="Roboto Condensed"/>
              </a:rPr>
              <a:t>Facts</a:t>
            </a:r>
            <a:r>
              <a:rPr lang="nb-NO" sz="1000" dirty="0" smtClean="0">
                <a:latin typeface="Roboto Condensed"/>
                <a:cs typeface="Roboto Condensed"/>
              </a:rPr>
              <a:t>:</a:t>
            </a:r>
          </a:p>
          <a:p>
            <a:r>
              <a:rPr lang="nb-NO" sz="1000" dirty="0" err="1" smtClean="0">
                <a:latin typeface="Roboto Condensed"/>
                <a:cs typeface="Roboto Condensed"/>
              </a:rPr>
              <a:t>There</a:t>
            </a:r>
            <a:r>
              <a:rPr lang="nb-NO" sz="1000" dirty="0" smtClean="0">
                <a:latin typeface="Roboto Condensed"/>
                <a:cs typeface="Roboto Condensed"/>
              </a:rPr>
              <a:t> </a:t>
            </a:r>
            <a:r>
              <a:rPr lang="nb-NO" sz="1000" dirty="0" err="1">
                <a:latin typeface="Roboto Condensed"/>
                <a:cs typeface="Roboto Condensed"/>
              </a:rPr>
              <a:t>are</a:t>
            </a:r>
            <a:r>
              <a:rPr lang="nb-NO" sz="1000" dirty="0">
                <a:latin typeface="Roboto Condensed"/>
                <a:cs typeface="Roboto Condensed"/>
              </a:rPr>
              <a:t> </a:t>
            </a:r>
            <a:r>
              <a:rPr lang="nb-NO" sz="1000" dirty="0" err="1">
                <a:latin typeface="Roboto Condensed"/>
                <a:cs typeface="Roboto Condensed"/>
              </a:rPr>
              <a:t>around</a:t>
            </a:r>
            <a:r>
              <a:rPr lang="nb-NO" sz="1000" dirty="0">
                <a:latin typeface="Roboto Condensed"/>
                <a:cs typeface="Roboto Condensed"/>
              </a:rPr>
              <a:t> 10-20.000 </a:t>
            </a:r>
            <a:r>
              <a:rPr lang="nb-NO" sz="1000" dirty="0" err="1">
                <a:latin typeface="Roboto Condensed"/>
                <a:cs typeface="Roboto Condensed"/>
              </a:rPr>
              <a:t>hedge</a:t>
            </a:r>
            <a:r>
              <a:rPr lang="nb-NO" sz="1000" dirty="0">
                <a:latin typeface="Roboto Condensed"/>
                <a:cs typeface="Roboto Condensed"/>
              </a:rPr>
              <a:t> </a:t>
            </a:r>
            <a:r>
              <a:rPr lang="nb-NO" sz="1000" dirty="0" err="1">
                <a:latin typeface="Roboto Condensed"/>
                <a:cs typeface="Roboto Condensed"/>
              </a:rPr>
              <a:t>funds</a:t>
            </a:r>
            <a:r>
              <a:rPr lang="nb-NO" sz="1000" dirty="0">
                <a:latin typeface="Roboto Condensed"/>
                <a:cs typeface="Roboto Condensed"/>
              </a:rPr>
              <a:t> </a:t>
            </a:r>
            <a:r>
              <a:rPr lang="nb-NO" sz="1000" dirty="0" err="1">
                <a:latin typeface="Roboto Condensed"/>
                <a:cs typeface="Roboto Condensed"/>
              </a:rPr>
              <a:t>globally</a:t>
            </a:r>
            <a:endParaRPr lang="nb-NO" sz="1000" dirty="0">
              <a:latin typeface="Roboto Condensed"/>
              <a:cs typeface="Roboto Condensed"/>
            </a:endParaRPr>
          </a:p>
          <a:p>
            <a:r>
              <a:rPr lang="nb-NO" sz="1000" dirty="0">
                <a:latin typeface="Roboto Condensed"/>
                <a:cs typeface="Roboto Condensed"/>
              </a:rPr>
              <a:t>Total </a:t>
            </a:r>
            <a:r>
              <a:rPr lang="nb-NO" sz="1000" dirty="0" err="1">
                <a:latin typeface="Roboto Condensed"/>
                <a:cs typeface="Roboto Condensed"/>
              </a:rPr>
              <a:t>market</a:t>
            </a:r>
            <a:r>
              <a:rPr lang="nb-NO" sz="1000" dirty="0">
                <a:latin typeface="Roboto Condensed"/>
                <a:cs typeface="Roboto Condensed"/>
              </a:rPr>
              <a:t> </a:t>
            </a:r>
            <a:r>
              <a:rPr lang="nb-NO" sz="1000" dirty="0" err="1">
                <a:latin typeface="Roboto Condensed"/>
                <a:cs typeface="Roboto Condensed"/>
              </a:rPr>
              <a:t>size</a:t>
            </a:r>
            <a:r>
              <a:rPr lang="nb-NO" sz="1000" dirty="0">
                <a:latin typeface="Roboto Condensed"/>
                <a:cs typeface="Roboto Condensed"/>
              </a:rPr>
              <a:t>: </a:t>
            </a:r>
            <a:r>
              <a:rPr lang="nb-NO" sz="1000" dirty="0" err="1" smtClean="0">
                <a:latin typeface="Roboto Condensed"/>
                <a:cs typeface="Roboto Condensed"/>
              </a:rPr>
              <a:t>approximately</a:t>
            </a:r>
            <a:r>
              <a:rPr lang="nb-NO" sz="1000" dirty="0" smtClean="0">
                <a:latin typeface="Roboto Condensed"/>
                <a:cs typeface="Roboto Condensed"/>
              </a:rPr>
              <a:t> USD$2.5 </a:t>
            </a:r>
            <a:r>
              <a:rPr lang="nb-NO" sz="1000" dirty="0">
                <a:latin typeface="Roboto Condensed"/>
                <a:cs typeface="Roboto Condensed"/>
              </a:rPr>
              <a:t>trillion</a:t>
            </a:r>
            <a:br>
              <a:rPr lang="nb-NO" sz="1000" dirty="0">
                <a:latin typeface="Roboto Condensed"/>
                <a:cs typeface="Roboto Condensed"/>
              </a:rPr>
            </a:br>
            <a:r>
              <a:rPr lang="nb-NO" sz="1000" dirty="0" err="1">
                <a:latin typeface="Roboto Condensed"/>
                <a:cs typeface="Roboto Condensed"/>
              </a:rPr>
              <a:t>Sizes</a:t>
            </a:r>
            <a:r>
              <a:rPr lang="nb-NO" sz="1000" dirty="0">
                <a:latin typeface="Roboto Condensed"/>
                <a:cs typeface="Roboto Condensed"/>
              </a:rPr>
              <a:t> range from USD$ </a:t>
            </a:r>
            <a:r>
              <a:rPr lang="nb-NO" sz="1000" dirty="0" smtClean="0">
                <a:latin typeface="Roboto Condensed"/>
                <a:cs typeface="Roboto Condensed"/>
              </a:rPr>
              <a:t>0 – </a:t>
            </a:r>
            <a:r>
              <a:rPr lang="nb-NO" sz="1000" dirty="0" err="1" smtClean="0">
                <a:latin typeface="Roboto Condensed"/>
                <a:cs typeface="Roboto Condensed"/>
              </a:rPr>
              <a:t>approximately</a:t>
            </a:r>
            <a:r>
              <a:rPr lang="nb-NO" sz="1000" dirty="0" smtClean="0">
                <a:latin typeface="Roboto Condensed"/>
                <a:cs typeface="Roboto Condensed"/>
              </a:rPr>
              <a:t> 80bn </a:t>
            </a:r>
            <a:r>
              <a:rPr lang="nb-NO" sz="1000" dirty="0">
                <a:latin typeface="Roboto Condensed"/>
                <a:cs typeface="Roboto Condensed"/>
              </a:rPr>
              <a:t>USD </a:t>
            </a:r>
            <a:br>
              <a:rPr lang="nb-NO" sz="1000" dirty="0">
                <a:latin typeface="Roboto Condensed"/>
                <a:cs typeface="Roboto Condensed"/>
              </a:rPr>
            </a:br>
            <a:r>
              <a:rPr lang="nb-NO" sz="1000" dirty="0" err="1" smtClean="0">
                <a:latin typeface="Roboto Condensed"/>
                <a:cs typeface="Roboto Condensed"/>
              </a:rPr>
              <a:t>Average</a:t>
            </a:r>
            <a:r>
              <a:rPr lang="nb-NO" sz="1000" dirty="0" smtClean="0">
                <a:latin typeface="Roboto Condensed"/>
                <a:cs typeface="Roboto Condensed"/>
              </a:rPr>
              <a:t> </a:t>
            </a:r>
            <a:r>
              <a:rPr lang="nb-NO" sz="1000" dirty="0" err="1">
                <a:latin typeface="Roboto Condensed"/>
                <a:cs typeface="Roboto Condensed"/>
              </a:rPr>
              <a:t>size</a:t>
            </a:r>
            <a:r>
              <a:rPr lang="nb-NO" sz="1000" dirty="0">
                <a:latin typeface="Roboto Condensed"/>
                <a:cs typeface="Roboto Condensed"/>
              </a:rPr>
              <a:t> </a:t>
            </a:r>
            <a:r>
              <a:rPr lang="nb-NO" sz="1000" dirty="0" smtClean="0">
                <a:latin typeface="Roboto Condensed"/>
                <a:cs typeface="Roboto Condensed"/>
              </a:rPr>
              <a:t>is </a:t>
            </a:r>
            <a:r>
              <a:rPr lang="nb-NO" sz="1000" dirty="0" err="1" smtClean="0">
                <a:latin typeface="Roboto Condensed"/>
                <a:cs typeface="Roboto Condensed"/>
              </a:rPr>
              <a:t>around</a:t>
            </a:r>
            <a:r>
              <a:rPr lang="nb-NO" sz="1000" dirty="0" smtClean="0">
                <a:latin typeface="Roboto Condensed"/>
                <a:cs typeface="Roboto Condensed"/>
              </a:rPr>
              <a:t> </a:t>
            </a:r>
            <a:r>
              <a:rPr lang="nb-NO" sz="1000" dirty="0">
                <a:latin typeface="Roboto Condensed"/>
                <a:cs typeface="Roboto Condensed"/>
              </a:rPr>
              <a:t>USD $40 </a:t>
            </a:r>
            <a:r>
              <a:rPr lang="nb-NO" sz="1000" dirty="0" err="1">
                <a:latin typeface="Roboto Condensed"/>
                <a:cs typeface="Roboto Condensed"/>
              </a:rPr>
              <a:t>mio</a:t>
            </a:r>
            <a:endParaRPr lang="nb-NO" sz="1000" dirty="0">
              <a:latin typeface="Roboto Condensed"/>
              <a:cs typeface="Roboto Condensed"/>
            </a:endParaRPr>
          </a:p>
          <a:p>
            <a:pPr>
              <a:lnSpc>
                <a:spcPts val="1000"/>
              </a:lnSpc>
            </a:pPr>
            <a:endParaRPr lang="nb-NO" sz="1000" dirty="0">
              <a:latin typeface="Roboto Condensed"/>
              <a:cs typeface="Roboto Condensed"/>
            </a:endParaRPr>
          </a:p>
          <a:p>
            <a:pPr>
              <a:lnSpc>
                <a:spcPts val="1000"/>
              </a:lnSpc>
            </a:pPr>
            <a:endParaRPr lang="nb-NO" sz="1000" dirty="0">
              <a:latin typeface="Roboto Condensed"/>
              <a:cs typeface="Roboto Condensed"/>
            </a:endParaRPr>
          </a:p>
          <a:p>
            <a:pPr>
              <a:lnSpc>
                <a:spcPts val="1000"/>
              </a:lnSpc>
            </a:pPr>
            <a:r>
              <a:rPr lang="en-US" altLang="zh-CN" sz="1000" dirty="0" smtClean="0">
                <a:latin typeface="Roboto Condensed"/>
                <a:cs typeface="Roboto Condensed"/>
              </a:rPr>
              <a:t/>
            </a:r>
            <a:br>
              <a:rPr lang="en-US" altLang="zh-CN" sz="1000" dirty="0" smtClean="0">
                <a:latin typeface="Roboto Condensed"/>
                <a:cs typeface="Roboto Condensed"/>
              </a:rPr>
            </a:br>
            <a:endParaRPr lang="en-US" altLang="zh-CN" sz="1000" dirty="0" smtClean="0">
              <a:latin typeface="Roboto Condensed"/>
              <a:cs typeface="Roboto Condensed"/>
            </a:endParaRPr>
          </a:p>
        </p:txBody>
      </p:sp>
    </p:spTree>
    <p:extLst>
      <p:ext uri="{BB962C8B-B14F-4D97-AF65-F5344CB8AC3E}">
        <p14:creationId xmlns:p14="http://schemas.microsoft.com/office/powerpoint/2010/main" val="11751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7993114" y="381000"/>
            <a:ext cx="896079" cy="222561"/>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Hedge Funds</a:t>
            </a:r>
          </a:p>
        </p:txBody>
      </p:sp>
      <p:sp>
        <p:nvSpPr>
          <p:cNvPr id="1047" name="TextBox 1"/>
          <p:cNvSpPr txBox="1"/>
          <p:nvPr/>
        </p:nvSpPr>
        <p:spPr>
          <a:xfrm>
            <a:off x="533400" y="1431131"/>
            <a:ext cx="8229600" cy="2328843"/>
          </a:xfrm>
          <a:prstGeom prst="rect">
            <a:avLst/>
          </a:prstGeom>
          <a:noFill/>
        </p:spPr>
        <p:txBody>
          <a:bodyPr wrap="square" lIns="0" tIns="0" rIns="0" rtlCol="0">
            <a:spAutoFit/>
          </a:bodyPr>
          <a:lstStyle/>
          <a:p>
            <a:pPr>
              <a:lnSpc>
                <a:spcPts val="1400"/>
              </a:lnSpc>
              <a:tabLst/>
            </a:pPr>
            <a:r>
              <a:rPr lang="en-US" altLang="zh-CN" sz="1000" b="1" dirty="0">
                <a:solidFill>
                  <a:srgbClr val="2F5690"/>
                </a:solidFill>
                <a:latin typeface="Roboto Condensed"/>
                <a:cs typeface="Roboto Condensed"/>
              </a:rPr>
              <a:t>HEDGE FUNDS</a:t>
            </a:r>
          </a:p>
          <a:p>
            <a:r>
              <a:rPr lang="en-US" altLang="zh-CN" sz="1000" b="1" dirty="0">
                <a:solidFill>
                  <a:srgbClr val="2F5690"/>
                </a:solidFill>
                <a:latin typeface="Roboto Condensed"/>
                <a:cs typeface="Roboto Condensed"/>
              </a:rPr>
              <a:t/>
            </a:r>
            <a:br>
              <a:rPr lang="en-US" altLang="zh-CN" sz="1000" b="1" dirty="0">
                <a:solidFill>
                  <a:srgbClr val="2F5690"/>
                </a:solidFill>
                <a:latin typeface="Roboto Condensed"/>
                <a:cs typeface="Roboto Condensed"/>
              </a:rPr>
            </a:br>
            <a:r>
              <a:rPr lang="nb-NO" altLang="zh-CN" sz="1000" dirty="0">
                <a:latin typeface="Roboto Condensed"/>
                <a:cs typeface="Roboto Condensed"/>
              </a:rPr>
              <a:t>Hedge Funds </a:t>
            </a:r>
            <a:r>
              <a:rPr lang="nb-NO" altLang="zh-CN" sz="1000" dirty="0" err="1">
                <a:latin typeface="Roboto Condensed"/>
                <a:cs typeface="Roboto Condensed"/>
              </a:rPr>
              <a:t>are</a:t>
            </a:r>
            <a:r>
              <a:rPr lang="nb-NO" altLang="zh-CN" sz="1000" dirty="0">
                <a:latin typeface="Roboto Condensed"/>
                <a:cs typeface="Roboto Condensed"/>
              </a:rPr>
              <a:t> </a:t>
            </a:r>
            <a:r>
              <a:rPr lang="nb-NO" altLang="zh-CN" sz="1000" dirty="0" err="1">
                <a:latin typeface="Roboto Condensed"/>
                <a:cs typeface="Roboto Condensed"/>
              </a:rPr>
              <a:t>generally</a:t>
            </a:r>
            <a:r>
              <a:rPr lang="nb-NO" altLang="zh-CN" sz="1000" dirty="0">
                <a:latin typeface="Roboto Condensed"/>
                <a:cs typeface="Roboto Condensed"/>
              </a:rPr>
              <a:t> </a:t>
            </a:r>
            <a:r>
              <a:rPr lang="nb-NO" altLang="zh-CN" sz="1000" dirty="0" err="1">
                <a:latin typeface="Roboto Condensed"/>
                <a:cs typeface="Roboto Condensed"/>
              </a:rPr>
              <a:t>categorized</a:t>
            </a:r>
            <a:r>
              <a:rPr lang="nb-NO" altLang="zh-CN" sz="1000" dirty="0">
                <a:latin typeface="Roboto Condensed"/>
                <a:cs typeface="Roboto Condensed"/>
              </a:rPr>
              <a:t> </a:t>
            </a:r>
            <a:r>
              <a:rPr lang="nb-NO" altLang="zh-CN" sz="1000" dirty="0" err="1">
                <a:latin typeface="Roboto Condensed"/>
                <a:cs typeface="Roboto Condensed"/>
              </a:rPr>
              <a:t>into</a:t>
            </a:r>
            <a:r>
              <a:rPr lang="nb-NO" altLang="zh-CN" sz="1000" dirty="0">
                <a:latin typeface="Roboto Condensed"/>
                <a:cs typeface="Roboto Condensed"/>
              </a:rPr>
              <a:t> different </a:t>
            </a:r>
            <a:r>
              <a:rPr lang="nb-NO" altLang="zh-CN" sz="1000" dirty="0" err="1">
                <a:latin typeface="Roboto Condensed"/>
                <a:cs typeface="Roboto Condensed"/>
              </a:rPr>
              <a:t>s</a:t>
            </a:r>
            <a:r>
              <a:rPr lang="nb-NO" sz="1000" dirty="0" err="1">
                <a:latin typeface="Roboto Condensed"/>
                <a:cs typeface="Roboto Condensed"/>
              </a:rPr>
              <a:t>trategies</a:t>
            </a:r>
            <a:r>
              <a:rPr lang="nb-NO" sz="1000" dirty="0">
                <a:latin typeface="Roboto Condensed"/>
                <a:cs typeface="Roboto Condensed"/>
              </a:rPr>
              <a:t>, </a:t>
            </a:r>
            <a:r>
              <a:rPr lang="nb-NO" sz="1000" dirty="0" err="1">
                <a:latin typeface="Roboto Condensed"/>
                <a:cs typeface="Roboto Condensed"/>
              </a:rPr>
              <a:t>these</a:t>
            </a:r>
            <a:r>
              <a:rPr lang="nb-NO" sz="1000" dirty="0">
                <a:latin typeface="Roboto Condensed"/>
                <a:cs typeface="Roboto Condensed"/>
              </a:rPr>
              <a:t> </a:t>
            </a:r>
            <a:r>
              <a:rPr lang="nb-NO" sz="1000" dirty="0" err="1">
                <a:latin typeface="Roboto Condensed"/>
                <a:cs typeface="Roboto Condensed"/>
              </a:rPr>
              <a:t>include</a:t>
            </a:r>
            <a:r>
              <a:rPr lang="nb-NO" sz="1000" dirty="0">
                <a:latin typeface="Roboto Condensed"/>
                <a:cs typeface="Roboto Condensed"/>
              </a:rPr>
              <a:t>: Long/Short, </a:t>
            </a:r>
            <a:r>
              <a:rPr lang="nb-NO" sz="1000" dirty="0" err="1">
                <a:latin typeface="Roboto Condensed"/>
                <a:cs typeface="Roboto Condensed"/>
              </a:rPr>
              <a:t>Event</a:t>
            </a:r>
            <a:r>
              <a:rPr lang="nb-NO" sz="1000" dirty="0">
                <a:latin typeface="Roboto Condensed"/>
                <a:cs typeface="Roboto Condensed"/>
              </a:rPr>
              <a:t> Driven, Growth Funds, </a:t>
            </a:r>
            <a:r>
              <a:rPr lang="nb-NO" sz="1000" dirty="0" err="1">
                <a:latin typeface="Roboto Condensed"/>
                <a:cs typeface="Roboto Condensed"/>
              </a:rPr>
              <a:t>Distressed</a:t>
            </a:r>
            <a:r>
              <a:rPr lang="nb-NO" sz="1000" dirty="0">
                <a:latin typeface="Roboto Condensed"/>
                <a:cs typeface="Roboto Condensed"/>
              </a:rPr>
              <a:t> </a:t>
            </a:r>
            <a:r>
              <a:rPr lang="nb-NO" sz="1000" dirty="0" err="1">
                <a:latin typeface="Roboto Condensed"/>
                <a:cs typeface="Roboto Condensed"/>
              </a:rPr>
              <a:t>Debt</a:t>
            </a:r>
            <a:r>
              <a:rPr lang="nb-NO" sz="1000" dirty="0">
                <a:latin typeface="Roboto Condensed"/>
                <a:cs typeface="Roboto Condensed"/>
              </a:rPr>
              <a:t>, </a:t>
            </a:r>
            <a:r>
              <a:rPr lang="nb-NO" sz="1000" dirty="0" err="1">
                <a:latin typeface="Roboto Condensed"/>
                <a:cs typeface="Roboto Condensed"/>
              </a:rPr>
              <a:t>CTAs</a:t>
            </a:r>
            <a:r>
              <a:rPr lang="nb-NO" sz="1000" dirty="0">
                <a:latin typeface="Roboto Condensed"/>
                <a:cs typeface="Roboto Condensed"/>
              </a:rPr>
              <a:t>, Global Macro, </a:t>
            </a:r>
            <a:r>
              <a:rPr lang="nb-NO" sz="1000" dirty="0" err="1">
                <a:latin typeface="Roboto Condensed"/>
                <a:cs typeface="Roboto Condensed"/>
              </a:rPr>
              <a:t>convertible</a:t>
            </a:r>
            <a:r>
              <a:rPr lang="nb-NO" sz="1000" dirty="0">
                <a:latin typeface="Roboto Condensed"/>
                <a:cs typeface="Roboto Condensed"/>
              </a:rPr>
              <a:t> </a:t>
            </a:r>
            <a:r>
              <a:rPr lang="nb-NO" sz="1000" dirty="0" err="1">
                <a:latin typeface="Roboto Condensed"/>
                <a:cs typeface="Roboto Condensed"/>
              </a:rPr>
              <a:t>arbitrage</a:t>
            </a:r>
            <a:r>
              <a:rPr lang="nb-NO" sz="1000" dirty="0">
                <a:latin typeface="Roboto Condensed"/>
                <a:cs typeface="Roboto Condensed"/>
              </a:rPr>
              <a:t>, </a:t>
            </a:r>
            <a:r>
              <a:rPr lang="nb-NO" sz="1000" dirty="0" err="1">
                <a:latin typeface="Roboto Condensed"/>
                <a:cs typeface="Roboto Condensed"/>
              </a:rPr>
              <a:t>statistical</a:t>
            </a:r>
            <a:r>
              <a:rPr lang="nb-NO" sz="1000" dirty="0">
                <a:latin typeface="Roboto Condensed"/>
                <a:cs typeface="Roboto Condensed"/>
              </a:rPr>
              <a:t> </a:t>
            </a:r>
            <a:r>
              <a:rPr lang="nb-NO" sz="1000" dirty="0" err="1">
                <a:latin typeface="Roboto Condensed"/>
                <a:cs typeface="Roboto Condensed"/>
              </a:rPr>
              <a:t>aritrage</a:t>
            </a:r>
            <a:r>
              <a:rPr lang="nb-NO" sz="1000" dirty="0">
                <a:latin typeface="Roboto Condensed"/>
                <a:cs typeface="Roboto Condensed"/>
              </a:rPr>
              <a:t>, relative </a:t>
            </a:r>
            <a:r>
              <a:rPr lang="nb-NO" sz="1000" dirty="0" err="1">
                <a:latin typeface="Roboto Condensed"/>
                <a:cs typeface="Roboto Condensed"/>
              </a:rPr>
              <a:t>value</a:t>
            </a:r>
            <a:r>
              <a:rPr lang="nb-NO" sz="1000" dirty="0">
                <a:latin typeface="Roboto Condensed"/>
                <a:cs typeface="Roboto Condensed"/>
              </a:rPr>
              <a:t>, </a:t>
            </a:r>
            <a:r>
              <a:rPr lang="nb-NO" sz="1000" dirty="0" err="1">
                <a:latin typeface="Roboto Condensed"/>
                <a:cs typeface="Roboto Condensed"/>
              </a:rPr>
              <a:t>volatility</a:t>
            </a:r>
            <a:r>
              <a:rPr lang="nb-NO" sz="1000" dirty="0">
                <a:latin typeface="Roboto Condensed"/>
                <a:cs typeface="Roboto Condensed"/>
              </a:rPr>
              <a:t> </a:t>
            </a:r>
            <a:r>
              <a:rPr lang="nb-NO" sz="1000" dirty="0" err="1">
                <a:latin typeface="Roboto Condensed"/>
                <a:cs typeface="Roboto Condensed"/>
              </a:rPr>
              <a:t>arbitrage</a:t>
            </a:r>
            <a:r>
              <a:rPr lang="nb-NO" sz="1000" dirty="0">
                <a:latin typeface="Roboto Condensed"/>
                <a:cs typeface="Roboto Condensed"/>
              </a:rPr>
              <a:t> and a </a:t>
            </a:r>
            <a:r>
              <a:rPr lang="nb-NO" sz="1000" dirty="0" err="1">
                <a:latin typeface="Roboto Condensed"/>
                <a:cs typeface="Roboto Condensed"/>
              </a:rPr>
              <a:t>whole</a:t>
            </a:r>
            <a:r>
              <a:rPr lang="nb-NO" sz="1000" dirty="0">
                <a:latin typeface="Roboto Condensed"/>
                <a:cs typeface="Roboto Condensed"/>
              </a:rPr>
              <a:t> lot more.</a:t>
            </a:r>
          </a:p>
          <a:p>
            <a:endParaRPr lang="nb-NO" sz="1000" dirty="0">
              <a:latin typeface="Roboto Condensed"/>
              <a:cs typeface="Roboto Condensed"/>
            </a:endParaRPr>
          </a:p>
          <a:p>
            <a:r>
              <a:rPr lang="nb-NO" sz="1000" dirty="0">
                <a:latin typeface="Roboto Condensed"/>
                <a:cs typeface="Roboto Condensed"/>
              </a:rPr>
              <a:t>Market </a:t>
            </a:r>
            <a:r>
              <a:rPr lang="nb-NO" sz="1000" dirty="0" err="1">
                <a:latin typeface="Roboto Condensed"/>
                <a:cs typeface="Roboto Condensed"/>
              </a:rPr>
              <a:t>share</a:t>
            </a:r>
            <a:r>
              <a:rPr lang="nb-NO" sz="1000" dirty="0">
                <a:latin typeface="Roboto Condensed"/>
                <a:cs typeface="Roboto Condensed"/>
              </a:rPr>
              <a:t>:</a:t>
            </a:r>
          </a:p>
          <a:p>
            <a:pPr marL="285750" indent="-285750">
              <a:buFont typeface="Arial" panose="020B0604020202020204" pitchFamily="34" charset="0"/>
              <a:buChar char="•"/>
            </a:pPr>
            <a:r>
              <a:rPr lang="nb-NO" sz="1000" dirty="0" err="1">
                <a:latin typeface="Roboto Condensed"/>
                <a:cs typeface="Roboto Condensed"/>
              </a:rPr>
              <a:t>Event</a:t>
            </a:r>
            <a:r>
              <a:rPr lang="nb-NO" sz="1000" dirty="0">
                <a:latin typeface="Roboto Condensed"/>
                <a:cs typeface="Roboto Condensed"/>
              </a:rPr>
              <a:t> driven (</a:t>
            </a:r>
            <a:r>
              <a:rPr lang="nb-NO" sz="1000" dirty="0" err="1">
                <a:latin typeface="Roboto Condensed"/>
                <a:cs typeface="Roboto Condensed"/>
              </a:rPr>
              <a:t>merger</a:t>
            </a:r>
            <a:r>
              <a:rPr lang="nb-NO" sz="1000" dirty="0">
                <a:latin typeface="Roboto Condensed"/>
                <a:cs typeface="Roboto Condensed"/>
              </a:rPr>
              <a:t> and </a:t>
            </a:r>
            <a:r>
              <a:rPr lang="nb-NO" sz="1000" dirty="0" err="1">
                <a:latin typeface="Roboto Condensed"/>
                <a:cs typeface="Roboto Condensed"/>
              </a:rPr>
              <a:t>aquisition</a:t>
            </a:r>
            <a:r>
              <a:rPr lang="nb-NO" sz="1000" dirty="0">
                <a:latin typeface="Roboto Condensed"/>
                <a:cs typeface="Roboto Condensed"/>
              </a:rPr>
              <a:t> and </a:t>
            </a:r>
            <a:r>
              <a:rPr lang="nb-NO" sz="1000" dirty="0" err="1">
                <a:latin typeface="Roboto Condensed"/>
                <a:cs typeface="Roboto Condensed"/>
              </a:rPr>
              <a:t>corporate</a:t>
            </a:r>
            <a:r>
              <a:rPr lang="nb-NO" sz="1000" dirty="0">
                <a:latin typeface="Roboto Condensed"/>
                <a:cs typeface="Roboto Condensed"/>
              </a:rPr>
              <a:t> </a:t>
            </a:r>
            <a:r>
              <a:rPr lang="nb-NO" sz="1000" dirty="0" err="1">
                <a:latin typeface="Roboto Condensed"/>
                <a:cs typeface="Roboto Condensed"/>
              </a:rPr>
              <a:t>actions</a:t>
            </a:r>
            <a:r>
              <a:rPr lang="nb-NO" sz="1000" dirty="0">
                <a:latin typeface="Roboto Condensed"/>
                <a:cs typeface="Roboto Condensed"/>
              </a:rPr>
              <a:t>) 26% (Est.)</a:t>
            </a:r>
          </a:p>
          <a:p>
            <a:pPr marL="285750" indent="-285750">
              <a:buFont typeface="Arial" panose="020B0604020202020204" pitchFamily="34" charset="0"/>
              <a:buChar char="•"/>
            </a:pPr>
            <a:r>
              <a:rPr lang="nb-NO" sz="1000" dirty="0">
                <a:latin typeface="Roboto Condensed"/>
                <a:cs typeface="Roboto Condensed"/>
              </a:rPr>
              <a:t>Macro </a:t>
            </a:r>
            <a:r>
              <a:rPr lang="nb-NO" sz="1000" dirty="0" err="1">
                <a:latin typeface="Roboto Condensed"/>
                <a:cs typeface="Roboto Condensed"/>
              </a:rPr>
              <a:t>strategies</a:t>
            </a:r>
            <a:r>
              <a:rPr lang="nb-NO" sz="1000" dirty="0">
                <a:latin typeface="Roboto Condensed"/>
                <a:cs typeface="Roboto Condensed"/>
              </a:rPr>
              <a:t> (</a:t>
            </a:r>
            <a:r>
              <a:rPr lang="nb-NO" sz="1000" dirty="0" err="1">
                <a:latin typeface="Roboto Condensed"/>
                <a:cs typeface="Roboto Condensed"/>
              </a:rPr>
              <a:t>identify</a:t>
            </a:r>
            <a:r>
              <a:rPr lang="nb-NO" sz="1000" dirty="0">
                <a:latin typeface="Roboto Condensed"/>
                <a:cs typeface="Roboto Condensed"/>
              </a:rPr>
              <a:t> </a:t>
            </a:r>
            <a:r>
              <a:rPr lang="nb-NO" sz="1000" dirty="0" err="1">
                <a:latin typeface="Roboto Condensed"/>
                <a:cs typeface="Roboto Condensed"/>
              </a:rPr>
              <a:t>changes</a:t>
            </a:r>
            <a:r>
              <a:rPr lang="nb-NO" sz="1000" dirty="0">
                <a:latin typeface="Roboto Condensed"/>
                <a:cs typeface="Roboto Condensed"/>
              </a:rPr>
              <a:t> in </a:t>
            </a:r>
            <a:r>
              <a:rPr lang="nb-NO" sz="1000" dirty="0" err="1">
                <a:latin typeface="Roboto Condensed"/>
                <a:cs typeface="Roboto Condensed"/>
              </a:rPr>
              <a:t>economic</a:t>
            </a:r>
            <a:r>
              <a:rPr lang="nb-NO" sz="1000" dirty="0">
                <a:latin typeface="Roboto Condensed"/>
                <a:cs typeface="Roboto Condensed"/>
              </a:rPr>
              <a:t> trends and </a:t>
            </a:r>
            <a:r>
              <a:rPr lang="nb-NO" sz="1000" dirty="0" err="1">
                <a:latin typeface="Roboto Condensed"/>
                <a:cs typeface="Roboto Condensed"/>
              </a:rPr>
              <a:t>central</a:t>
            </a:r>
            <a:r>
              <a:rPr lang="nb-NO" sz="1000" dirty="0">
                <a:latin typeface="Roboto Condensed"/>
                <a:cs typeface="Roboto Condensed"/>
              </a:rPr>
              <a:t> bank policy </a:t>
            </a:r>
            <a:r>
              <a:rPr lang="nb-NO" sz="1000" dirty="0" err="1">
                <a:latin typeface="Roboto Condensed"/>
                <a:cs typeface="Roboto Condensed"/>
              </a:rPr>
              <a:t>decisions</a:t>
            </a:r>
            <a:r>
              <a:rPr lang="nb-NO" sz="1000" dirty="0">
                <a:latin typeface="Roboto Condensed"/>
                <a:cs typeface="Roboto Condensed"/>
              </a:rPr>
              <a:t>) 21% (Est).</a:t>
            </a:r>
          </a:p>
          <a:p>
            <a:endParaRPr lang="nb-NO" sz="1000" dirty="0"/>
          </a:p>
          <a:p>
            <a:pPr>
              <a:lnSpc>
                <a:spcPts val="1400"/>
              </a:lnSpc>
              <a:tabLst/>
            </a:pPr>
            <a:endParaRPr lang="en-US" altLang="zh-CN" sz="1000" b="1" dirty="0">
              <a:solidFill>
                <a:srgbClr val="2F5690"/>
              </a:solidFill>
              <a:latin typeface="Roboto Condensed"/>
              <a:cs typeface="Roboto Condensed"/>
            </a:endParaRPr>
          </a:p>
          <a:p>
            <a:pPr>
              <a:lnSpc>
                <a:spcPts val="1400"/>
              </a:lnSpc>
              <a:tabLst/>
            </a:pPr>
            <a:endParaRPr lang="en-US" altLang="zh-CN" sz="1000" b="1" dirty="0">
              <a:solidFill>
                <a:srgbClr val="2F5690"/>
              </a:solidFill>
              <a:latin typeface="Roboto Condensed"/>
              <a:cs typeface="Roboto Condensed"/>
            </a:endParaRPr>
          </a:p>
          <a:p>
            <a:pPr>
              <a:lnSpc>
                <a:spcPts val="1000"/>
              </a:lnSpc>
            </a:pPr>
            <a:endParaRPr lang="nb-NO" sz="1000" dirty="0">
              <a:latin typeface="Roboto Condensed"/>
              <a:cs typeface="Roboto Condensed"/>
            </a:endParaRPr>
          </a:p>
          <a:p>
            <a:pPr>
              <a:lnSpc>
                <a:spcPts val="1000"/>
              </a:lnSpc>
            </a:pPr>
            <a:endParaRPr lang="nb-NO" sz="1000" dirty="0">
              <a:latin typeface="Roboto Condensed"/>
              <a:cs typeface="Roboto Condensed"/>
            </a:endParaRPr>
          </a:p>
          <a:p>
            <a:pPr>
              <a:lnSpc>
                <a:spcPts val="1000"/>
              </a:lnSpc>
            </a:pPr>
            <a:r>
              <a:rPr lang="en-US" altLang="zh-CN" sz="1000" dirty="0" smtClean="0">
                <a:latin typeface="Roboto Condensed"/>
                <a:cs typeface="Roboto Condensed"/>
              </a:rPr>
              <a:t/>
            </a:r>
            <a:br>
              <a:rPr lang="en-US" altLang="zh-CN" sz="1000" dirty="0" smtClean="0">
                <a:latin typeface="Roboto Condensed"/>
                <a:cs typeface="Roboto Condensed"/>
              </a:rPr>
            </a:br>
            <a:endParaRPr lang="en-US" altLang="zh-CN" sz="1000" dirty="0" smtClean="0">
              <a:latin typeface="Roboto Condensed"/>
              <a:cs typeface="Roboto Condensed"/>
            </a:endParaRPr>
          </a:p>
        </p:txBody>
      </p:sp>
    </p:spTree>
    <p:extLst>
      <p:ext uri="{BB962C8B-B14F-4D97-AF65-F5344CB8AC3E}">
        <p14:creationId xmlns:p14="http://schemas.microsoft.com/office/powerpoint/2010/main" val="280326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1047" descr="HEAD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25"/>
            <a:ext cx="9144000" cy="905256"/>
          </a:xfrm>
          <a:prstGeom prst="rect">
            <a:avLst/>
          </a:prstGeom>
        </p:spPr>
      </p:pic>
      <p:sp>
        <p:nvSpPr>
          <p:cNvPr id="2" name="TextBox 1"/>
          <p:cNvSpPr txBox="1"/>
          <p:nvPr/>
        </p:nvSpPr>
        <p:spPr>
          <a:xfrm>
            <a:off x="6931926" y="381000"/>
            <a:ext cx="1957267" cy="238527"/>
          </a:xfrm>
          <a:prstGeom prst="rect">
            <a:avLst/>
          </a:prstGeom>
          <a:noFill/>
        </p:spPr>
        <p:txBody>
          <a:bodyPr wrap="none" lIns="0" tIns="0" rIns="0" rtlCol="0">
            <a:spAutoFit/>
          </a:bodyPr>
          <a:lstStyle/>
          <a:p>
            <a:pPr algn="r">
              <a:lnSpc>
                <a:spcPts val="1500"/>
              </a:lnSpc>
              <a:tabLst/>
            </a:pPr>
            <a:r>
              <a:rPr lang="en-US" altLang="zh-CN" sz="1100" b="1" dirty="0" smtClean="0">
                <a:solidFill>
                  <a:srgbClr val="FFFFFF"/>
                </a:solidFill>
                <a:latin typeface="Roboto Condensed"/>
                <a:cs typeface="Roboto Condensed"/>
              </a:rPr>
              <a:t>Benefits of the Fund Industry</a:t>
            </a:r>
          </a:p>
        </p:txBody>
      </p:sp>
      <p:sp>
        <p:nvSpPr>
          <p:cNvPr id="1047" name="TextBox 1"/>
          <p:cNvSpPr txBox="1"/>
          <p:nvPr/>
        </p:nvSpPr>
        <p:spPr>
          <a:xfrm>
            <a:off x="533400" y="1431131"/>
            <a:ext cx="8229600" cy="1777410"/>
          </a:xfrm>
          <a:prstGeom prst="rect">
            <a:avLst/>
          </a:prstGeom>
          <a:noFill/>
        </p:spPr>
        <p:txBody>
          <a:bodyPr wrap="square" lIns="0" tIns="0" rIns="0" rtlCol="0">
            <a:spAutoFit/>
          </a:bodyPr>
          <a:lstStyle/>
          <a:p>
            <a:pPr>
              <a:lnSpc>
                <a:spcPts val="1400"/>
              </a:lnSpc>
              <a:tabLst/>
            </a:pPr>
            <a:r>
              <a:rPr lang="en-US" altLang="zh-CN" sz="1000" b="1" dirty="0" smtClean="0">
                <a:solidFill>
                  <a:srgbClr val="2F5690"/>
                </a:solidFill>
                <a:latin typeface="Roboto Condensed"/>
                <a:cs typeface="Roboto Condensed"/>
              </a:rPr>
              <a:t>BENEFITS OF THE FUND INDUSTRY</a:t>
            </a:r>
          </a:p>
          <a:p>
            <a:pPr>
              <a:lnSpc>
                <a:spcPts val="1100"/>
              </a:lnSpc>
              <a:tabLst/>
            </a:pPr>
            <a:r>
              <a:rPr lang="en-US" altLang="zh-CN" sz="1000" dirty="0" smtClean="0">
                <a:solidFill>
                  <a:srgbClr val="3D3D3F"/>
                </a:solidFill>
                <a:latin typeface="Roboto Condensed"/>
                <a:cs typeface="Roboto Condensed"/>
              </a:rPr>
              <a:t/>
            </a:r>
            <a:br>
              <a:rPr lang="en-US" altLang="zh-CN" sz="1000" dirty="0" smtClean="0">
                <a:solidFill>
                  <a:srgbClr val="3D3D3F"/>
                </a:solidFill>
                <a:latin typeface="Roboto Condensed"/>
                <a:cs typeface="Roboto Condensed"/>
              </a:rPr>
            </a:br>
            <a:r>
              <a:rPr lang="en-US" altLang="zh-CN" sz="1000" dirty="0" smtClean="0">
                <a:solidFill>
                  <a:srgbClr val="3D3D3F"/>
                </a:solidFill>
                <a:latin typeface="Roboto Condensed"/>
                <a:cs typeface="Roboto Condensed"/>
              </a:rPr>
              <a:t>Investment funds have the following benefits for its stakeholders:</a:t>
            </a:r>
          </a:p>
          <a:p>
            <a:pPr>
              <a:lnSpc>
                <a:spcPts val="1100"/>
              </a:lnSpc>
              <a:tabLst/>
            </a:pPr>
            <a:endParaRPr lang="en-US" altLang="zh-CN" sz="1000" dirty="0">
              <a:solidFill>
                <a:srgbClr val="3D3D3F"/>
              </a:solidFill>
              <a:latin typeface="Roboto Condensed"/>
              <a:cs typeface="Roboto Condensed"/>
            </a:endParaRPr>
          </a:p>
          <a:p>
            <a:pPr marL="171450" indent="-171450">
              <a:lnSpc>
                <a:spcPts val="1100"/>
              </a:lnSpc>
              <a:buFontTx/>
              <a:buChar char="-"/>
              <a:tabLst/>
            </a:pPr>
            <a:r>
              <a:rPr lang="en-US" altLang="zh-CN" sz="1000" b="1" dirty="0" smtClean="0">
                <a:solidFill>
                  <a:srgbClr val="3D3D3F"/>
                </a:solidFill>
                <a:latin typeface="Roboto Condensed"/>
                <a:cs typeface="Roboto Condensed"/>
              </a:rPr>
              <a:t>Investors</a:t>
            </a:r>
            <a:r>
              <a:rPr lang="en-US" altLang="zh-CN" sz="1000" dirty="0" smtClean="0">
                <a:solidFill>
                  <a:srgbClr val="3D3D3F"/>
                </a:solidFill>
                <a:latin typeface="Roboto Condensed"/>
                <a:cs typeface="Roboto Condensed"/>
              </a:rPr>
              <a:t> (diversification, divisibility, liquidity, professional management and economies of scale)</a:t>
            </a:r>
          </a:p>
          <a:p>
            <a:pPr marL="171450" indent="-171450">
              <a:lnSpc>
                <a:spcPts val="1100"/>
              </a:lnSpc>
              <a:buFontTx/>
              <a:buChar char="-"/>
              <a:tabLst/>
            </a:pPr>
            <a:endParaRPr lang="en-US" altLang="zh-CN" sz="1000" dirty="0">
              <a:solidFill>
                <a:srgbClr val="3D3D3F"/>
              </a:solidFill>
              <a:latin typeface="Roboto Condensed"/>
              <a:cs typeface="Roboto Condensed"/>
            </a:endParaRPr>
          </a:p>
          <a:p>
            <a:pPr marL="171450" indent="-171450">
              <a:lnSpc>
                <a:spcPts val="1100"/>
              </a:lnSpc>
              <a:buFontTx/>
              <a:buChar char="-"/>
              <a:tabLst/>
            </a:pPr>
            <a:r>
              <a:rPr lang="en-US" altLang="zh-CN" sz="1000" b="1" dirty="0" smtClean="0">
                <a:solidFill>
                  <a:srgbClr val="3D3D3F"/>
                </a:solidFill>
                <a:latin typeface="Roboto Condensed"/>
                <a:cs typeface="Roboto Condensed"/>
              </a:rPr>
              <a:t>Markets</a:t>
            </a:r>
            <a:r>
              <a:rPr lang="en-US" altLang="zh-CN" sz="1000" dirty="0" smtClean="0">
                <a:solidFill>
                  <a:srgbClr val="3D3D3F"/>
                </a:solidFill>
                <a:latin typeface="Roboto Condensed"/>
                <a:cs typeface="Roboto Condensed"/>
              </a:rPr>
              <a:t> (Providing liquidity)</a:t>
            </a:r>
          </a:p>
          <a:p>
            <a:pPr marL="171450" indent="-171450">
              <a:lnSpc>
                <a:spcPts val="1100"/>
              </a:lnSpc>
              <a:buFontTx/>
              <a:buChar char="-"/>
              <a:tabLst/>
            </a:pPr>
            <a:endParaRPr lang="en-US" altLang="zh-CN" sz="1000" dirty="0">
              <a:solidFill>
                <a:srgbClr val="3D3D3F"/>
              </a:solidFill>
              <a:latin typeface="Roboto Condensed"/>
              <a:cs typeface="Roboto Condensed"/>
            </a:endParaRPr>
          </a:p>
          <a:p>
            <a:pPr>
              <a:lnSpc>
                <a:spcPts val="1100"/>
              </a:lnSpc>
              <a:tabLst/>
            </a:pPr>
            <a:endParaRPr lang="en-US" altLang="zh-CN" sz="1000" dirty="0">
              <a:solidFill>
                <a:srgbClr val="3D3D3F"/>
              </a:solidFill>
              <a:latin typeface="Roboto Condensed"/>
              <a:cs typeface="Roboto Condensed"/>
            </a:endParaRPr>
          </a:p>
          <a:p>
            <a:pPr>
              <a:lnSpc>
                <a:spcPts val="1100"/>
              </a:lnSpc>
              <a:tabLst/>
            </a:pPr>
            <a:endParaRPr lang="en-US" altLang="zh-CN" sz="1000" dirty="0" smtClean="0">
              <a:solidFill>
                <a:srgbClr val="3D3D3F"/>
              </a:solidFill>
              <a:latin typeface="Roboto Condensed"/>
              <a:cs typeface="Roboto Condensed"/>
            </a:endParaRPr>
          </a:p>
          <a:p>
            <a:pPr>
              <a:lnSpc>
                <a:spcPts val="1100"/>
              </a:lnSpc>
              <a:tabLst/>
            </a:pPr>
            <a:r>
              <a:rPr lang="en-US" altLang="zh-CN" sz="1000" dirty="0" smtClean="0">
                <a:solidFill>
                  <a:srgbClr val="3D3D3F"/>
                </a:solidFill>
                <a:latin typeface="Roboto Condensed"/>
                <a:cs typeface="Roboto Condensed"/>
              </a:rPr>
              <a:t>Market pricing relying on Mutual Funds which are prohibited of short-selling, has its weaknesses. These funds are required to be fully invested in </a:t>
            </a:r>
            <a:r>
              <a:rPr lang="en-US" altLang="zh-CN" sz="1000" dirty="0" err="1" smtClean="0">
                <a:solidFill>
                  <a:srgbClr val="3D3D3F"/>
                </a:solidFill>
                <a:latin typeface="Roboto Condensed"/>
                <a:cs typeface="Roboto Condensed"/>
              </a:rPr>
              <a:t>ie</a:t>
            </a:r>
            <a:r>
              <a:rPr lang="en-US" altLang="zh-CN" sz="1000" dirty="0" smtClean="0">
                <a:solidFill>
                  <a:srgbClr val="3D3D3F"/>
                </a:solidFill>
                <a:latin typeface="Roboto Condensed"/>
                <a:cs typeface="Roboto Condensed"/>
              </a:rPr>
              <a:t>. stocks (regulated by the law and fund prospectus), forcing them to invest even though the market is “</a:t>
            </a:r>
            <a:r>
              <a:rPr lang="en-US" altLang="zh-CN" sz="1000" i="1" dirty="0" smtClean="0">
                <a:solidFill>
                  <a:srgbClr val="3D3D3F"/>
                </a:solidFill>
                <a:latin typeface="Roboto Condensed"/>
                <a:cs typeface="Roboto Condensed"/>
              </a:rPr>
              <a:t>overpriced</a:t>
            </a:r>
            <a:r>
              <a:rPr lang="en-US" altLang="zh-CN" sz="1000" dirty="0" smtClean="0">
                <a:solidFill>
                  <a:srgbClr val="3D3D3F"/>
                </a:solidFill>
                <a:latin typeface="Roboto Condensed"/>
                <a:cs typeface="Roboto Condensed"/>
              </a:rPr>
              <a:t>”.</a:t>
            </a:r>
            <a:endParaRPr lang="en-US" altLang="zh-CN" sz="900" i="1" dirty="0" smtClean="0">
              <a:solidFill>
                <a:srgbClr val="3D3D3F"/>
              </a:solidFill>
              <a:latin typeface="Roboto Condensed"/>
              <a:cs typeface="Roboto Condensed"/>
            </a:endParaRPr>
          </a:p>
        </p:txBody>
      </p:sp>
    </p:spTree>
    <p:extLst>
      <p:ext uri="{BB962C8B-B14F-4D97-AF65-F5344CB8AC3E}">
        <p14:creationId xmlns:p14="http://schemas.microsoft.com/office/powerpoint/2010/main" val="42062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TotalTime>
  <Words>1348</Words>
  <Application>Microsoft Office PowerPoint</Application>
  <PresentationFormat>Custom</PresentationFormat>
  <Paragraphs>367</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宋体</vt:lpstr>
      <vt:lpstr>Adobe Caslon Pro</vt:lpstr>
      <vt:lpstr>Arial</vt:lpstr>
      <vt:lpstr>Calibri</vt:lpstr>
      <vt:lpstr>Roboto Condensed</vt:lpstr>
      <vt:lpstr>Roboto Condensed </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Position/Trade example: Wider TED-spread basis </vt:lpstr>
      <vt:lpstr>Position/Trade example: Steeper 2 vs 10 yr SEK govt asw box</vt:lpstr>
      <vt:lpstr>PowerPoint Presentation</vt:lpstr>
      <vt:lpstr>Position/Trade example: Macro model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 Farmen</dc:creator>
  <cp:lastModifiedBy>Nico van der Wijst</cp:lastModifiedBy>
  <cp:revision>84</cp:revision>
  <dcterms:created xsi:type="dcterms:W3CDTF">2006-08-16T00:00:00Z</dcterms:created>
  <dcterms:modified xsi:type="dcterms:W3CDTF">2015-10-15T12:55:17Z</dcterms:modified>
</cp:coreProperties>
</file>