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62" r:id="rId6"/>
    <p:sldId id="259" r:id="rId7"/>
    <p:sldId id="2451" r:id="rId8"/>
    <p:sldId id="2432" r:id="rId9"/>
    <p:sldId id="2433" r:id="rId10"/>
    <p:sldId id="2450" r:id="rId11"/>
    <p:sldId id="260" r:id="rId12"/>
    <p:sldId id="2457" r:id="rId13"/>
    <p:sldId id="2456" r:id="rId14"/>
    <p:sldId id="24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2DE"/>
    <a:srgbClr val="2F3342"/>
    <a:srgbClr val="01023B"/>
    <a:srgbClr val="898989"/>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4" d="100"/>
          <a:sy n="114" d="100"/>
        </p:scale>
        <p:origin x="414" y="11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Annual</a:t>
            </a:r>
            <a:r>
              <a:rPr lang="en-US" baseline="0" dirty="0"/>
              <a:t> Spending on Cloud Security Features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Less than $5000</c:v>
                </c:pt>
                <c:pt idx="1">
                  <c:v>$5000 - $10,000</c:v>
                </c:pt>
                <c:pt idx="2">
                  <c:v>$10,000 - $50,000</c:v>
                </c:pt>
                <c:pt idx="3">
                  <c:v>$50000 - $100,000</c:v>
                </c:pt>
                <c:pt idx="4">
                  <c:v>$100,000 - $500,000</c:v>
                </c:pt>
                <c:pt idx="5">
                  <c:v>$500,000 - $10,00,000</c:v>
                </c:pt>
                <c:pt idx="6">
                  <c:v>More Than $10,00,000</c:v>
                </c:pt>
              </c:strCache>
            </c:strRef>
          </c:cat>
          <c:val>
            <c:numRef>
              <c:f>Sheet1!$B$2:$B$8</c:f>
              <c:numCache>
                <c:formatCode>General</c:formatCode>
                <c:ptCount val="7"/>
                <c:pt idx="0">
                  <c:v>0</c:v>
                </c:pt>
                <c:pt idx="1">
                  <c:v>8</c:v>
                </c:pt>
                <c:pt idx="2">
                  <c:v>10</c:v>
                </c:pt>
                <c:pt idx="3">
                  <c:v>27</c:v>
                </c:pt>
                <c:pt idx="4">
                  <c:v>34</c:v>
                </c:pt>
                <c:pt idx="5">
                  <c:v>14</c:v>
                </c:pt>
                <c:pt idx="6">
                  <c:v>8</c:v>
                </c:pt>
              </c:numCache>
            </c:numRef>
          </c:val>
          <c:extLst>
            <c:ext xmlns:c16="http://schemas.microsoft.com/office/drawing/2014/chart" uri="{C3380CC4-5D6E-409C-BE32-E72D297353CC}">
              <c16:uniqueId val="{00000000-A8D7-42AC-A885-ECD507C2B5E6}"/>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Less than $5000</c:v>
                </c:pt>
                <c:pt idx="1">
                  <c:v>$5000 - $10,000</c:v>
                </c:pt>
                <c:pt idx="2">
                  <c:v>$10,000 - $50,000</c:v>
                </c:pt>
                <c:pt idx="3">
                  <c:v>$50000 - $100,000</c:v>
                </c:pt>
                <c:pt idx="4">
                  <c:v>$100,000 - $500,000</c:v>
                </c:pt>
                <c:pt idx="5">
                  <c:v>$500,000 - $10,00,000</c:v>
                </c:pt>
                <c:pt idx="6">
                  <c:v>More Than $10,00,000</c:v>
                </c:pt>
              </c:strCache>
            </c:strRef>
          </c:cat>
          <c:val>
            <c:numRef>
              <c:f>Sheet1!$C$2:$C$8</c:f>
              <c:numCache>
                <c:formatCode>General</c:formatCode>
                <c:ptCount val="7"/>
              </c:numCache>
            </c:numRef>
          </c:val>
          <c:extLst>
            <c:ext xmlns:c16="http://schemas.microsoft.com/office/drawing/2014/chart" uri="{C3380CC4-5D6E-409C-BE32-E72D297353CC}">
              <c16:uniqueId val="{00000001-A8D7-42AC-A885-ECD507C2B5E6}"/>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Less than $5000</c:v>
                </c:pt>
                <c:pt idx="1">
                  <c:v>$5000 - $10,000</c:v>
                </c:pt>
                <c:pt idx="2">
                  <c:v>$10,000 - $50,000</c:v>
                </c:pt>
                <c:pt idx="3">
                  <c:v>$50000 - $100,000</c:v>
                </c:pt>
                <c:pt idx="4">
                  <c:v>$100,000 - $500,000</c:v>
                </c:pt>
                <c:pt idx="5">
                  <c:v>$500,000 - $10,00,000</c:v>
                </c:pt>
                <c:pt idx="6">
                  <c:v>More Than $10,00,000</c:v>
                </c:pt>
              </c:strCache>
            </c:strRef>
          </c:cat>
          <c:val>
            <c:numRef>
              <c:f>Sheet1!$D$2:$D$8</c:f>
              <c:numCache>
                <c:formatCode>General</c:formatCode>
                <c:ptCount val="7"/>
              </c:numCache>
            </c:numRef>
          </c:val>
          <c:extLst>
            <c:ext xmlns:c16="http://schemas.microsoft.com/office/drawing/2014/chart" uri="{C3380CC4-5D6E-409C-BE32-E72D297353CC}">
              <c16:uniqueId val="{00000002-A8D7-42AC-A885-ECD507C2B5E6}"/>
            </c:ext>
          </c:extLst>
        </c:ser>
        <c:dLbls>
          <c:dLblPos val="outEnd"/>
          <c:showLegendKey val="0"/>
          <c:showVal val="1"/>
          <c:showCatName val="0"/>
          <c:showSerName val="0"/>
          <c:showPercent val="0"/>
          <c:showBubbleSize val="0"/>
        </c:dLbls>
        <c:gapWidth val="100"/>
        <c:overlap val="-24"/>
        <c:axId val="477810480"/>
        <c:axId val="477813680"/>
      </c:barChart>
      <c:catAx>
        <c:axId val="47781048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Investment</a:t>
                </a:r>
                <a:endParaRPr lang="en-IN"/>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813680"/>
        <c:crosses val="autoZero"/>
        <c:auto val="1"/>
        <c:lblAlgn val="ctr"/>
        <c:lblOffset val="100"/>
        <c:noMultiLvlLbl val="0"/>
      </c:catAx>
      <c:valAx>
        <c:axId val="477813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Percentage</a:t>
                </a:r>
                <a:endParaRPr lang="en-IN"/>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810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9/9/2020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6.png"/><Relationship Id="rId4" Type="http://schemas.microsoft.com/office/2007/relationships/hdphoto" Target="../media/hdphoto7.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Data </a:t>
            </a:r>
            <a:r>
              <a:rPr lang="en-US" b="1" dirty="0">
                <a:solidFill>
                  <a:srgbClr val="C00000"/>
                </a:solidFill>
                <a:effectLst>
                  <a:outerShdw blurRad="38100" dist="38100" dir="2700000" algn="tl">
                    <a:srgbClr val="000000">
                      <a:alpha val="43137"/>
                    </a:srgbClr>
                  </a:outerShdw>
                </a:effectLst>
              </a:rPr>
              <a:t>security</a:t>
            </a:r>
            <a:r>
              <a:rPr lang="en-US" b="1" dirty="0">
                <a:effectLst>
                  <a:outerShdw blurRad="38100" dist="38100" dir="2700000" algn="tl">
                    <a:srgbClr val="000000">
                      <a:alpha val="43137"/>
                    </a:srgbClr>
                  </a:outerShdw>
                </a:effectLst>
              </a:rPr>
              <a:t> in </a:t>
            </a:r>
            <a:r>
              <a:rPr lang="en-US" b="1" dirty="0">
                <a:solidFill>
                  <a:srgbClr val="0070C0"/>
                </a:solidFill>
                <a:effectLst>
                  <a:outerShdw blurRad="38100" dist="38100" dir="2700000" algn="tl">
                    <a:srgbClr val="000000">
                      <a:alpha val="43137"/>
                    </a:srgbClr>
                  </a:outerShdw>
                </a:effectLst>
              </a:rPr>
              <a:t>cloud</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effectLst>
                  <a:outerShdw blurRad="38100" dist="38100" dir="2700000" algn="tl">
                    <a:srgbClr val="000000">
                      <a:alpha val="43137"/>
                    </a:srgbClr>
                  </a:outerShdw>
                </a:effectLst>
              </a:rPr>
              <a:t>By – khan Mohammed Hassan</a:t>
            </a:r>
          </a:p>
        </p:txBody>
      </p:sp>
      <p:pic>
        <p:nvPicPr>
          <p:cNvPr id="4" name="Picture 3">
            <a:extLst>
              <a:ext uri="{FF2B5EF4-FFF2-40B4-BE49-F238E27FC236}">
                <a16:creationId xmlns:a16="http://schemas.microsoft.com/office/drawing/2014/main" id="{E531143C-FE28-4888-A947-73EC5B685CF7}"/>
              </a:ext>
            </a:extLst>
          </p:cNvPr>
          <p:cNvPicPr>
            <a:picLocks noChangeAspect="1"/>
          </p:cNvPicPr>
          <p:nvPr/>
        </p:nvPicPr>
        <p:blipFill rotWithShape="1">
          <a:blip r:embed="rId4"/>
          <a:srcRect l="391" t="31291" r="-391" b="30264"/>
          <a:stretch/>
        </p:blipFill>
        <p:spPr>
          <a:xfrm>
            <a:off x="5024435" y="922789"/>
            <a:ext cx="2143125" cy="823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E688D54C-3ABD-4749-990E-5B365C290159}"/>
              </a:ext>
            </a:extLst>
          </p:cNvPr>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artisticPlasticWrap/>
                    </a14:imgEffect>
                    <a14:imgEffect>
                      <a14:brightnessContrast bright="40000" contrast="40000"/>
                    </a14:imgEffect>
                  </a14:imgLayer>
                </a14:imgProps>
              </a:ext>
            </a:extLst>
          </a:blip>
          <a:stretch>
            <a:fillRect/>
          </a:stretch>
        </p:blipFill>
        <p:spPr>
          <a:xfrm>
            <a:off x="7588073" y="1786325"/>
            <a:ext cx="1130654" cy="979652"/>
          </a:xfrm>
          <a:prstGeom prst="rect">
            <a:avLst/>
          </a:prstGeom>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fontScale="850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BRIEF</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indent="0" algn="just">
              <a:lnSpc>
                <a:spcPct val="150000"/>
              </a:lnSpc>
              <a:buNone/>
            </a:pPr>
            <a:r>
              <a:rPr lang="en-US" sz="1800" dirty="0">
                <a:effectLst/>
                <a:latin typeface="+mj-lt"/>
                <a:ea typeface="Calibri" panose="020F0502020204030204" pitchFamily="34" charset="0"/>
                <a:cs typeface="Times New Roman" panose="02020603050405020304" pitchFamily="18" charset="0"/>
              </a:rPr>
              <a:t>Data Security in Cloud Computing is an important area that should be given much attention. Large amount of data these days circulate in the cloud which has given room for intruders and eavesdroppers to try and get hold of them. It is therefore essential, for vigorous study on how to propose and implement robust and functioning security mechanism that will prevent hackers from getting access to the data being transmitted to and from in the cloud.</a:t>
            </a:r>
            <a:endParaRPr lang="en-IN" sz="1800"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GETTING OUR WORK DONE</a:t>
            </a:r>
          </a:p>
          <a:p>
            <a:pPr algn="just">
              <a:lnSpc>
                <a:spcPct val="150000"/>
              </a:lnSpc>
            </a:pPr>
            <a:r>
              <a:rPr lang="en-US" sz="1800" dirty="0">
                <a:latin typeface="+mj-lt"/>
                <a:ea typeface="Calibri" panose="020F0502020204030204" pitchFamily="34" charset="0"/>
                <a:cs typeface="Times New Roman" panose="02020603050405020304" pitchFamily="18" charset="0"/>
              </a:rPr>
              <a:t>M</a:t>
            </a:r>
            <a:r>
              <a:rPr lang="en-US" sz="1800" dirty="0">
                <a:effectLst/>
                <a:latin typeface="+mj-lt"/>
                <a:ea typeface="Calibri" panose="020F0502020204030204" pitchFamily="34" charset="0"/>
                <a:cs typeface="Times New Roman" panose="02020603050405020304" pitchFamily="18" charset="0"/>
              </a:rPr>
              <a:t>ajority of the papers give much attention to data confidentiality whilst few papers satisfy the three aspect of security; Confidentiality, Integrity and Availability. </a:t>
            </a:r>
            <a:endParaRPr lang="en-IN" sz="1800" dirty="0">
              <a:effectLst/>
              <a:latin typeface="+mj-lt"/>
              <a:ea typeface="Calibri" panose="020F0502020204030204" pitchFamily="34" charset="0"/>
              <a:cs typeface="Times New Roman" panose="02020603050405020304" pitchFamily="18" charset="0"/>
            </a:endParaRP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10</a:t>
            </a:fld>
            <a:endParaRPr lang="en-US" dirty="0"/>
          </a:p>
        </p:txBody>
      </p:sp>
      <p:pic>
        <p:nvPicPr>
          <p:cNvPr id="3" name="Picture 2">
            <a:extLst>
              <a:ext uri="{FF2B5EF4-FFF2-40B4-BE49-F238E27FC236}">
                <a16:creationId xmlns:a16="http://schemas.microsoft.com/office/drawing/2014/main" id="{78A954F6-1766-4C7B-BB37-16C2BE78D372}"/>
              </a:ext>
            </a:extLst>
          </p:cNvPr>
          <p:cNvPicPr>
            <a:picLocks noChangeAspect="1"/>
          </p:cNvPicPr>
          <p:nvPr/>
        </p:nvPicPr>
        <p:blipFill rotWithShape="1">
          <a:blip r:embed="rId5"/>
          <a:srcRect l="391" t="31291" r="-391" b="30264"/>
          <a:stretch/>
        </p:blipFill>
        <p:spPr>
          <a:xfrm>
            <a:off x="9822129" y="173776"/>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689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WWW.CLUTCH.COM</a:t>
            </a:r>
          </a:p>
        </p:txBody>
      </p:sp>
      <p:sp>
        <p:nvSpPr>
          <p:cNvPr id="20" name="TextBox 19">
            <a:extLst>
              <a:ext uri="{FF2B5EF4-FFF2-40B4-BE49-F238E27FC236}">
                <a16:creationId xmlns:a16="http://schemas.microsoft.com/office/drawing/2014/main" id="{47A5DBEF-9F57-4540-A3F8-2040C723DEBB}"/>
              </a:ext>
            </a:extLst>
          </p:cNvPr>
          <p:cNvSpPr txBox="1"/>
          <p:nvPr/>
        </p:nvSpPr>
        <p:spPr>
          <a:xfrm>
            <a:off x="4516016" y="3340359"/>
            <a:ext cx="3023118" cy="369332"/>
          </a:xfrm>
          <a:prstGeom prst="rect">
            <a:avLst/>
          </a:prstGeom>
          <a:noFill/>
        </p:spPr>
        <p:txBody>
          <a:bodyPr wrap="square" rtlCol="0">
            <a:spAutoFit/>
          </a:bodyPr>
          <a:lstStyle/>
          <a:p>
            <a:pPr algn="ctr"/>
            <a:r>
              <a:rPr lang="en-US" dirty="0"/>
              <a:t>REFERENCE:</a:t>
            </a:r>
            <a:endParaRPr lang="en-IN" dirty="0"/>
          </a:p>
        </p:txBody>
      </p:sp>
      <p:sp>
        <p:nvSpPr>
          <p:cNvPr id="25" name="Text Placeholder 2">
            <a:extLst>
              <a:ext uri="{FF2B5EF4-FFF2-40B4-BE49-F238E27FC236}">
                <a16:creationId xmlns:a16="http://schemas.microsoft.com/office/drawing/2014/main" id="{70AE6CAE-3C4D-44DA-B14A-03A39CB6AFEC}"/>
              </a:ext>
            </a:extLst>
          </p:cNvPr>
          <p:cNvSpPr txBox="1">
            <a:spLocks/>
          </p:cNvSpPr>
          <p:nvPr/>
        </p:nvSpPr>
        <p:spPr>
          <a:xfrm>
            <a:off x="3512343" y="3896385"/>
            <a:ext cx="5167313" cy="1017221"/>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ABRAHAM EKODADZIE’S POINTS ON SECURITY</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TYPES OF SECURITY IN CLOUD</a:t>
            </a:r>
          </a:p>
          <a:p>
            <a:r>
              <a:rPr lang="en-US" dirty="0"/>
              <a:t>SURVEY</a:t>
            </a:r>
          </a:p>
          <a:p>
            <a:r>
              <a:rPr lang="en-US" dirty="0"/>
              <a:t>WHAT’S NEXT</a:t>
            </a:r>
          </a:p>
          <a:p>
            <a:r>
              <a:rPr lang="en-US" dirty="0"/>
              <a:t>CLOSING</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652051" y="585733"/>
            <a:ext cx="5897218" cy="884238"/>
          </a:xfrm>
        </p:spPr>
        <p:txBody>
          <a:bodyPr/>
          <a:lstStyle/>
          <a:p>
            <a:r>
              <a:rPr lang="en-US" dirty="0">
                <a:effectLst>
                  <a:outerShdw blurRad="38100" dist="38100" dir="2700000" algn="tl">
                    <a:srgbClr val="000000">
                      <a:alpha val="43137"/>
                    </a:srgbClr>
                  </a:outerShdw>
                </a:effectLst>
              </a:rPr>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675242" y="1469971"/>
            <a:ext cx="6096001" cy="2218585"/>
          </a:xfrm>
        </p:spPr>
        <p:txBody>
          <a:bodyPr>
            <a:noAutofit/>
          </a:bodyPr>
          <a:lstStyle/>
          <a:p>
            <a:pPr marL="0" indent="0" algn="just">
              <a:buNone/>
            </a:pP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Computing is now a worldwide concept which is being utilized by majority of internet users. The number of institutions, companies and other personal users relying on the resources provided by the </a:t>
            </a: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and as well storing the critical information in the </a:t>
            </a: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has increased drastically over the years due to the simplistic and attractive features it possesses. In spite of its utilization, there are also a number of hindrances with regards to the protection of data which is being stored to the </a:t>
            </a: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There is now a major concern raised by </a:t>
            </a: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users with regards to the security of their data being transmitted into the </a:t>
            </a: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Highly skilled and motivated hackers are now trying their possible best to intercept or steal huge amount of data including vital information that has being transmitted or stored in the </a:t>
            </a:r>
            <a:r>
              <a:rPr lang="en-US" sz="1400" dirty="0">
                <a:solidFill>
                  <a:srgbClr val="0070C0"/>
                </a:solidFill>
                <a:effectLst/>
                <a:latin typeface="+mj-lt"/>
                <a:ea typeface="Yu Gothic UI Semibold" panose="020B0700000000000000" pitchFamily="34" charset="-128"/>
              </a:rPr>
              <a:t>cloud</a:t>
            </a:r>
            <a:r>
              <a:rPr lang="en-US" sz="1400" dirty="0">
                <a:effectLst/>
                <a:latin typeface="+mj-lt"/>
                <a:ea typeface="Yu Gothic UI Semibold" panose="020B0700000000000000" pitchFamily="34" charset="-128"/>
              </a:rPr>
              <a:t>. Based on the hacking motives, various researchers have also proposed variety of techniques to protect the security of data during transmission</a:t>
            </a:r>
            <a:endParaRPr lang="en-US" sz="1400" dirty="0">
              <a:latin typeface="+mj-lt"/>
              <a:ea typeface="Yu Gothic UI Semibold" panose="020B0700000000000000" pitchFamily="34" charset="-128"/>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6" name="Picture 5">
            <a:extLst>
              <a:ext uri="{FF2B5EF4-FFF2-40B4-BE49-F238E27FC236}">
                <a16:creationId xmlns:a16="http://schemas.microsoft.com/office/drawing/2014/main" id="{7DE51DD7-6976-42D1-8B68-B653348B69B5}"/>
              </a:ext>
            </a:extLst>
          </p:cNvPr>
          <p:cNvPicPr>
            <a:picLocks noChangeAspect="1"/>
          </p:cNvPicPr>
          <p:nvPr/>
        </p:nvPicPr>
        <p:blipFill rotWithShape="1">
          <a:blip r:embed="rId5"/>
          <a:srcRect l="391" t="31291" r="-391" b="30264"/>
          <a:stretch/>
        </p:blipFill>
        <p:spPr>
          <a:xfrm>
            <a:off x="9822129" y="173776"/>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31EC22A-CF3A-431D-B61D-D974642CA1DC}"/>
              </a:ext>
            </a:extLst>
          </p:cNvPr>
          <p:cNvPicPr>
            <a:picLocks noChangeAspect="1"/>
          </p:cNvPicPr>
          <p:nvPr/>
        </p:nvPicPr>
        <p:blipFill>
          <a:blip r:embed="rId6"/>
          <a:stretch>
            <a:fillRect/>
          </a:stretch>
        </p:blipFill>
        <p:spPr>
          <a:xfrm>
            <a:off x="8600660" y="477573"/>
            <a:ext cx="896276" cy="896276"/>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Results from last year</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pic>
        <p:nvPicPr>
          <p:cNvPr id="4" name="Picture 3">
            <a:extLst>
              <a:ext uri="{FF2B5EF4-FFF2-40B4-BE49-F238E27FC236}">
                <a16:creationId xmlns:a16="http://schemas.microsoft.com/office/drawing/2014/main" id="{A08CA9E6-E387-443C-91BE-3721FB0D73D8}"/>
              </a:ext>
            </a:extLst>
          </p:cNvPr>
          <p:cNvPicPr>
            <a:picLocks noChangeAspect="1"/>
          </p:cNvPicPr>
          <p:nvPr/>
        </p:nvPicPr>
        <p:blipFill rotWithShape="1">
          <a:blip r:embed="rId4"/>
          <a:srcRect l="391" t="31291" r="-391" b="30264"/>
          <a:stretch/>
        </p:blipFill>
        <p:spPr>
          <a:xfrm>
            <a:off x="9822129" y="173776"/>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768281" y="283648"/>
            <a:ext cx="11002962" cy="823913"/>
          </a:xfrm>
        </p:spPr>
        <p:txBody>
          <a:bodyPr/>
          <a:lstStyle/>
          <a:p>
            <a:r>
              <a:rPr lang="en-US" dirty="0"/>
              <a:t>Growth by sector</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9" name="TextBox 8">
            <a:extLst>
              <a:ext uri="{FF2B5EF4-FFF2-40B4-BE49-F238E27FC236}">
                <a16:creationId xmlns:a16="http://schemas.microsoft.com/office/drawing/2014/main" id="{677D1794-37BE-4951-8247-716912DE739D}"/>
              </a:ext>
            </a:extLst>
          </p:cNvPr>
          <p:cNvSpPr txBox="1"/>
          <p:nvPr/>
        </p:nvSpPr>
        <p:spPr>
          <a:xfrm>
            <a:off x="1619075" y="2692866"/>
            <a:ext cx="7323589" cy="3775437"/>
          </a:xfrm>
          <a:prstGeom prst="rect">
            <a:avLst/>
          </a:prstGeom>
          <a:noFill/>
        </p:spPr>
        <p:txBody>
          <a:bodyPr wrap="square" rtlCol="0">
            <a:spAutoFit/>
          </a:bodyPr>
          <a:lstStyle/>
          <a:p>
            <a:endParaRPr lang="en-IN" dirty="0"/>
          </a:p>
        </p:txBody>
      </p:sp>
      <p:graphicFrame>
        <p:nvGraphicFramePr>
          <p:cNvPr id="12" name="Chart 11">
            <a:extLst>
              <a:ext uri="{FF2B5EF4-FFF2-40B4-BE49-F238E27FC236}">
                <a16:creationId xmlns:a16="http://schemas.microsoft.com/office/drawing/2014/main" id="{A422FAE7-36F6-406C-A0D9-D1212275ECC6}"/>
              </a:ext>
            </a:extLst>
          </p:cNvPr>
          <p:cNvGraphicFramePr/>
          <p:nvPr>
            <p:extLst>
              <p:ext uri="{D42A27DB-BD31-4B8C-83A1-F6EECF244321}">
                <p14:modId xmlns:p14="http://schemas.microsoft.com/office/powerpoint/2010/main" val="323806294"/>
              </p:ext>
            </p:extLst>
          </p:nvPr>
        </p:nvGraphicFramePr>
        <p:xfrm>
          <a:off x="1471645" y="1078599"/>
          <a:ext cx="924871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a:extLst>
              <a:ext uri="{FF2B5EF4-FFF2-40B4-BE49-F238E27FC236}">
                <a16:creationId xmlns:a16="http://schemas.microsoft.com/office/drawing/2014/main" id="{95E3D19B-6516-49EA-B98C-E664A8AF632B}"/>
              </a:ext>
            </a:extLst>
          </p:cNvPr>
          <p:cNvPicPr>
            <a:picLocks noChangeAspect="1"/>
          </p:cNvPicPr>
          <p:nvPr/>
        </p:nvPicPr>
        <p:blipFill rotWithShape="1">
          <a:blip r:embed="rId3"/>
          <a:srcRect l="391" t="31291" r="-391" b="30264"/>
          <a:stretch/>
        </p:blipFill>
        <p:spPr>
          <a:xfrm>
            <a:off x="9822129" y="173776"/>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fontScale="90000"/>
          </a:bodyPr>
          <a:lstStyle/>
          <a:p>
            <a:r>
              <a:rPr lang="en-US" sz="4800" dirty="0"/>
              <a:t>Contribution       to cloud security </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latin typeface="Bahnschrift Light SemiCondensed" panose="020B0502040204020203" pitchFamily="34" charset="0"/>
              </a:rPr>
              <a:t>6</a:t>
            </a:fld>
            <a:endParaRPr lang="en-US" dirty="0">
              <a:latin typeface="Bahnschrift Light SemiCondensed" panose="020B0502040204020203" pitchFamily="34" charset="0"/>
            </a:endParaRPr>
          </a:p>
        </p:txBody>
      </p:sp>
      <p:sp>
        <p:nvSpPr>
          <p:cNvPr id="7" name="TextBox 6">
            <a:extLst>
              <a:ext uri="{FF2B5EF4-FFF2-40B4-BE49-F238E27FC236}">
                <a16:creationId xmlns:a16="http://schemas.microsoft.com/office/drawing/2014/main" id="{65BA0C58-5217-45F6-81BE-F09AD958C000}"/>
              </a:ext>
            </a:extLst>
          </p:cNvPr>
          <p:cNvSpPr txBox="1"/>
          <p:nvPr/>
        </p:nvSpPr>
        <p:spPr>
          <a:xfrm>
            <a:off x="768280" y="1790219"/>
            <a:ext cx="11002963" cy="369332"/>
          </a:xfrm>
          <a:prstGeom prst="rect">
            <a:avLst/>
          </a:prstGeom>
          <a:noFill/>
        </p:spPr>
        <p:txBody>
          <a:bodyPr wrap="square">
            <a:spAutoFit/>
          </a:bodyPr>
          <a:lstStyle/>
          <a:p>
            <a:r>
              <a:rPr lang="en-US" sz="1800" dirty="0">
                <a:effectLst/>
                <a:latin typeface="+mj-lt"/>
                <a:ea typeface="Calibri" panose="020F0502020204030204" pitchFamily="34" charset="0"/>
              </a:rPr>
              <a:t>In </a:t>
            </a:r>
            <a:r>
              <a:rPr lang="en-US" sz="1800" b="1" dirty="0">
                <a:solidFill>
                  <a:srgbClr val="C00000"/>
                </a:solidFill>
                <a:effectLst>
                  <a:outerShdw blurRad="38100" dist="38100" dir="2700000" algn="tl">
                    <a:srgbClr val="000000">
                      <a:alpha val="43137"/>
                    </a:srgbClr>
                  </a:outerShdw>
                </a:effectLst>
                <a:latin typeface="+mj-lt"/>
                <a:ea typeface="Calibri" panose="020F0502020204030204" pitchFamily="34" charset="0"/>
              </a:rPr>
              <a:t>2011</a:t>
            </a:r>
            <a:r>
              <a:rPr lang="en-US" sz="1800" dirty="0">
                <a:effectLst/>
                <a:latin typeface="+mj-lt"/>
                <a:ea typeface="Calibri" panose="020F0502020204030204" pitchFamily="34" charset="0"/>
              </a:rPr>
              <a:t>, </a:t>
            </a:r>
            <a:r>
              <a:rPr lang="en-US" sz="1800" b="1" dirty="0">
                <a:latin typeface="+mj-lt"/>
                <a:ea typeface="Calibri" panose="020F0502020204030204" pitchFamily="34" charset="0"/>
              </a:rPr>
              <a:t>Jan de Muijnck-Hughes </a:t>
            </a:r>
            <a:r>
              <a:rPr lang="en-US" sz="1800" dirty="0">
                <a:effectLst/>
                <a:latin typeface="+mj-lt"/>
                <a:ea typeface="Calibri" panose="020F0502020204030204" pitchFamily="34" charset="0"/>
              </a:rPr>
              <a:t>proposed a security technique which is known as </a:t>
            </a:r>
            <a:r>
              <a:rPr lang="en-US" sz="1800" dirty="0">
                <a:solidFill>
                  <a:srgbClr val="FF0000"/>
                </a:solidFill>
                <a:effectLst>
                  <a:outerShdw blurRad="38100" dist="38100" dir="2700000" algn="tl">
                    <a:srgbClr val="000000">
                      <a:alpha val="43137"/>
                    </a:srgbClr>
                  </a:outerShdw>
                </a:effectLst>
                <a:latin typeface="+mj-lt"/>
                <a:ea typeface="Calibri" panose="020F0502020204030204" pitchFamily="34" charset="0"/>
              </a:rPr>
              <a:t>Predicate Based Encryption (PBE).</a:t>
            </a:r>
            <a:endParaRPr lang="en-IN" dirty="0">
              <a:solidFill>
                <a:srgbClr val="FF0000"/>
              </a:solidFill>
              <a:effectLst>
                <a:outerShdw blurRad="38100" dist="38100" dir="2700000" algn="tl">
                  <a:srgbClr val="000000">
                    <a:alpha val="43137"/>
                  </a:srgbClr>
                </a:outerShdw>
              </a:effectLst>
              <a:latin typeface="+mj-lt"/>
            </a:endParaRPr>
          </a:p>
        </p:txBody>
      </p:sp>
      <p:sp>
        <p:nvSpPr>
          <p:cNvPr id="9" name="TextBox 8">
            <a:extLst>
              <a:ext uri="{FF2B5EF4-FFF2-40B4-BE49-F238E27FC236}">
                <a16:creationId xmlns:a16="http://schemas.microsoft.com/office/drawing/2014/main" id="{58B27A01-A780-4EFC-80E2-A44683854FB9}"/>
              </a:ext>
            </a:extLst>
          </p:cNvPr>
          <p:cNvSpPr txBox="1"/>
          <p:nvPr/>
        </p:nvSpPr>
        <p:spPr>
          <a:xfrm>
            <a:off x="768279" y="2358066"/>
            <a:ext cx="11002963" cy="923330"/>
          </a:xfrm>
          <a:prstGeom prst="rect">
            <a:avLst/>
          </a:prstGeom>
          <a:noFill/>
        </p:spPr>
        <p:txBody>
          <a:bodyPr wrap="square">
            <a:spAutoFit/>
          </a:bodyPr>
          <a:lstStyle/>
          <a:p>
            <a:r>
              <a:rPr lang="en-US" sz="1800" dirty="0">
                <a:effectLst/>
                <a:latin typeface="+mj-lt"/>
                <a:ea typeface="Calibri" panose="020F0502020204030204" pitchFamily="34" charset="0"/>
              </a:rPr>
              <a:t>In </a:t>
            </a:r>
            <a:r>
              <a:rPr lang="en-US" sz="1800" b="1" dirty="0">
                <a:solidFill>
                  <a:srgbClr val="C00000"/>
                </a:solidFill>
                <a:effectLst>
                  <a:outerShdw blurRad="38100" dist="38100" dir="2700000" algn="tl">
                    <a:srgbClr val="000000">
                      <a:alpha val="43137"/>
                    </a:srgbClr>
                  </a:outerShdw>
                </a:effectLst>
                <a:latin typeface="+mj-lt"/>
                <a:ea typeface="Calibri" panose="020F0502020204030204" pitchFamily="34" charset="0"/>
              </a:rPr>
              <a:t>2013</a:t>
            </a:r>
            <a:r>
              <a:rPr lang="en-US" sz="1800" dirty="0">
                <a:effectLst/>
                <a:latin typeface="+mj-lt"/>
                <a:ea typeface="Calibri" panose="020F0502020204030204" pitchFamily="34" charset="0"/>
              </a:rPr>
              <a:t> </a:t>
            </a:r>
            <a:r>
              <a:rPr lang="en-US" sz="1800" b="1" dirty="0">
                <a:latin typeface="+mj-lt"/>
                <a:ea typeface="Calibri" panose="020F0502020204030204" pitchFamily="34" charset="0"/>
              </a:rPr>
              <a:t>Nabil Giweli </a:t>
            </a:r>
            <a:r>
              <a:rPr lang="en-US" sz="1800" dirty="0">
                <a:effectLst/>
                <a:latin typeface="+mj-lt"/>
                <a:ea typeface="Calibri" panose="020F0502020204030204" pitchFamily="34" charset="0"/>
              </a:rPr>
              <a:t>proposed a solution based approach referred as </a:t>
            </a:r>
            <a:r>
              <a:rPr lang="en-US" sz="1800" dirty="0">
                <a:solidFill>
                  <a:srgbClr val="FF0000"/>
                </a:solidFill>
                <a:effectLst>
                  <a:outerShdw blurRad="38100" dist="38100" dir="2700000" algn="tl">
                    <a:srgbClr val="000000">
                      <a:alpha val="43137"/>
                    </a:srgbClr>
                  </a:outerShdw>
                </a:effectLst>
                <a:latin typeface="+mj-lt"/>
                <a:ea typeface="Calibri" panose="020F0502020204030204" pitchFamily="34" charset="0"/>
              </a:rPr>
              <a:t>Data Centric Security approach</a:t>
            </a:r>
            <a:r>
              <a:rPr lang="en-US" sz="1800" dirty="0">
                <a:effectLst/>
                <a:latin typeface="+mj-lt"/>
                <a:ea typeface="Calibri" panose="020F0502020204030204" pitchFamily="34" charset="0"/>
              </a:rPr>
              <a:t>. This approach aims at providing security at the data level hence the data are self-describing, self-defending and self-protecting during their lifecycle in the cloud environments.</a:t>
            </a:r>
            <a:endParaRPr lang="en-IN" dirty="0">
              <a:latin typeface="+mj-lt"/>
            </a:endParaRPr>
          </a:p>
        </p:txBody>
      </p:sp>
      <p:sp>
        <p:nvSpPr>
          <p:cNvPr id="11" name="TextBox 10">
            <a:extLst>
              <a:ext uri="{FF2B5EF4-FFF2-40B4-BE49-F238E27FC236}">
                <a16:creationId xmlns:a16="http://schemas.microsoft.com/office/drawing/2014/main" id="{D1BD1E30-140F-49EA-90EE-8D5C63C45D8B}"/>
              </a:ext>
            </a:extLst>
          </p:cNvPr>
          <p:cNvSpPr txBox="1"/>
          <p:nvPr/>
        </p:nvSpPr>
        <p:spPr>
          <a:xfrm>
            <a:off x="768279" y="3420028"/>
            <a:ext cx="11224938" cy="646331"/>
          </a:xfrm>
          <a:prstGeom prst="rect">
            <a:avLst/>
          </a:prstGeom>
          <a:noFill/>
        </p:spPr>
        <p:txBody>
          <a:bodyPr wrap="square">
            <a:spAutoFit/>
          </a:bodyPr>
          <a:lstStyle/>
          <a:p>
            <a:r>
              <a:rPr lang="en-US" sz="1800" dirty="0">
                <a:effectLst/>
                <a:latin typeface="+mj-lt"/>
                <a:ea typeface="Calibri" panose="020F0502020204030204" pitchFamily="34" charset="0"/>
              </a:rPr>
              <a:t>In </a:t>
            </a:r>
            <a:r>
              <a:rPr lang="en-US" sz="1800" b="1" dirty="0">
                <a:solidFill>
                  <a:srgbClr val="C00000"/>
                </a:solidFill>
                <a:effectLst>
                  <a:outerShdw blurRad="38100" dist="38100" dir="2700000" algn="tl">
                    <a:srgbClr val="000000">
                      <a:alpha val="43137"/>
                    </a:srgbClr>
                  </a:outerShdw>
                </a:effectLst>
                <a:latin typeface="+mj-lt"/>
                <a:ea typeface="Calibri" panose="020F0502020204030204" pitchFamily="34" charset="0"/>
              </a:rPr>
              <a:t>2014</a:t>
            </a:r>
            <a:r>
              <a:rPr lang="en-US" sz="1800" dirty="0">
                <a:effectLst/>
                <a:latin typeface="+mj-lt"/>
                <a:ea typeface="Calibri" panose="020F0502020204030204" pitchFamily="34" charset="0"/>
              </a:rPr>
              <a:t> </a:t>
            </a:r>
            <a:r>
              <a:rPr lang="en-US" sz="1800" b="1" dirty="0">
                <a:latin typeface="+mj-lt"/>
                <a:ea typeface="Calibri" panose="020F0502020204030204" pitchFamily="34" charset="0"/>
              </a:rPr>
              <a:t>Sudhansu Ranjan Lenka </a:t>
            </a:r>
            <a:r>
              <a:rPr lang="en-US" sz="1800" dirty="0">
                <a:effectLst/>
                <a:latin typeface="+mj-lt"/>
                <a:ea typeface="Calibri" panose="020F0502020204030204" pitchFamily="34" charset="0"/>
              </a:rPr>
              <a:t>et.al wrote a paper titled “</a:t>
            </a:r>
            <a:r>
              <a:rPr lang="en-US" sz="1800" dirty="0">
                <a:solidFill>
                  <a:srgbClr val="FF0000"/>
                </a:solidFill>
                <a:effectLst>
                  <a:outerShdw blurRad="38100" dist="38100" dir="2700000" algn="tl">
                    <a:srgbClr val="000000">
                      <a:alpha val="43137"/>
                    </a:srgbClr>
                  </a:outerShdw>
                </a:effectLst>
                <a:latin typeface="+mj-lt"/>
                <a:ea typeface="Calibri" panose="020F0502020204030204" pitchFamily="34" charset="0"/>
              </a:rPr>
              <a:t>Enhancing Data Security in Cloud Computing using RSA Encryption and MD5 Algorithm”.</a:t>
            </a:r>
            <a:endParaRPr lang="en-IN" dirty="0">
              <a:solidFill>
                <a:srgbClr val="FF0000"/>
              </a:solidFill>
              <a:effectLst>
                <a:outerShdw blurRad="38100" dist="38100" dir="2700000" algn="tl">
                  <a:srgbClr val="000000">
                    <a:alpha val="43137"/>
                  </a:srgbClr>
                </a:outerShdw>
              </a:effectLst>
              <a:latin typeface="+mj-lt"/>
            </a:endParaRPr>
          </a:p>
        </p:txBody>
      </p:sp>
      <p:sp>
        <p:nvSpPr>
          <p:cNvPr id="13" name="TextBox 12">
            <a:extLst>
              <a:ext uri="{FF2B5EF4-FFF2-40B4-BE49-F238E27FC236}">
                <a16:creationId xmlns:a16="http://schemas.microsoft.com/office/drawing/2014/main" id="{CE677A58-031E-46C5-B9BA-E31C65A6CCD4}"/>
              </a:ext>
            </a:extLst>
          </p:cNvPr>
          <p:cNvSpPr txBox="1"/>
          <p:nvPr/>
        </p:nvSpPr>
        <p:spPr>
          <a:xfrm>
            <a:off x="768279" y="4332524"/>
            <a:ext cx="10829202" cy="923330"/>
          </a:xfrm>
          <a:prstGeom prst="rect">
            <a:avLst/>
          </a:prstGeom>
          <a:noFill/>
        </p:spPr>
        <p:txBody>
          <a:bodyPr wrap="square">
            <a:spAutoFit/>
          </a:bodyPr>
          <a:lstStyle/>
          <a:p>
            <a:r>
              <a:rPr lang="en-US" sz="1800" dirty="0">
                <a:effectLst/>
                <a:latin typeface="+mj-lt"/>
                <a:ea typeface="Calibri" panose="020F0502020204030204" pitchFamily="34" charset="0"/>
              </a:rPr>
              <a:t>In </a:t>
            </a:r>
            <a:r>
              <a:rPr lang="en-US" sz="1800" b="1" dirty="0">
                <a:solidFill>
                  <a:srgbClr val="C00000"/>
                </a:solidFill>
                <a:effectLst>
                  <a:outerShdw blurRad="38100" dist="38100" dir="2700000" algn="tl">
                    <a:srgbClr val="000000">
                      <a:alpha val="43137"/>
                    </a:srgbClr>
                  </a:outerShdw>
                </a:effectLst>
                <a:latin typeface="+mj-lt"/>
                <a:ea typeface="Calibri" panose="020F0502020204030204" pitchFamily="34" charset="0"/>
              </a:rPr>
              <a:t>2016</a:t>
            </a:r>
            <a:r>
              <a:rPr lang="en-US" sz="1800" dirty="0">
                <a:effectLst/>
                <a:latin typeface="+mj-lt"/>
                <a:ea typeface="Calibri" panose="020F0502020204030204" pitchFamily="34" charset="0"/>
              </a:rPr>
              <a:t> </a:t>
            </a:r>
            <a:r>
              <a:rPr lang="en-US" sz="1800" b="1" dirty="0">
                <a:latin typeface="+mj-lt"/>
                <a:ea typeface="Calibri" panose="020F0502020204030204" pitchFamily="34" charset="0"/>
              </a:rPr>
              <a:t>Sarojini et.al</a:t>
            </a:r>
            <a:r>
              <a:rPr lang="en-US" sz="1800" b="1" dirty="0">
                <a:solidFill>
                  <a:srgbClr val="2F3342"/>
                </a:solidFill>
                <a:latin typeface="+mj-lt"/>
                <a:ea typeface="Calibri" panose="020F0502020204030204" pitchFamily="34" charset="0"/>
              </a:rPr>
              <a:t> </a:t>
            </a:r>
            <a:r>
              <a:rPr lang="en-US" sz="1800" dirty="0">
                <a:effectLst/>
                <a:latin typeface="+mj-lt"/>
                <a:ea typeface="Calibri" panose="020F0502020204030204" pitchFamily="34" charset="0"/>
              </a:rPr>
              <a:t>proposed a technique known as </a:t>
            </a:r>
            <a:r>
              <a:rPr lang="en-US" sz="1800" dirty="0">
                <a:solidFill>
                  <a:srgbClr val="FF0000"/>
                </a:solidFill>
                <a:effectLst>
                  <a:outerShdw blurRad="38100" dist="38100" dir="2700000" algn="tl">
                    <a:srgbClr val="000000">
                      <a:alpha val="43137"/>
                    </a:srgbClr>
                  </a:outerShdw>
                </a:effectLst>
                <a:latin typeface="+mj-lt"/>
                <a:ea typeface="Calibri" panose="020F0502020204030204" pitchFamily="34" charset="0"/>
              </a:rPr>
              <a:t>Enhanced Mutual Trusted Access Control Algorithm (EMTACA)</a:t>
            </a:r>
            <a:r>
              <a:rPr lang="en-US" sz="1800" dirty="0">
                <a:effectLst/>
                <a:latin typeface="+mj-lt"/>
                <a:ea typeface="Calibri" panose="020F0502020204030204" pitchFamily="34" charset="0"/>
              </a:rPr>
              <a:t>. This technique presents a mutual trust for both cloud users and cloud service providers to avoid security related issues in cloud computing.</a:t>
            </a:r>
            <a:endParaRPr lang="en-IN" dirty="0">
              <a:latin typeface="+mj-lt"/>
            </a:endParaRPr>
          </a:p>
        </p:txBody>
      </p:sp>
      <p:sp>
        <p:nvSpPr>
          <p:cNvPr id="15" name="TextBox 14">
            <a:extLst>
              <a:ext uri="{FF2B5EF4-FFF2-40B4-BE49-F238E27FC236}">
                <a16:creationId xmlns:a16="http://schemas.microsoft.com/office/drawing/2014/main" id="{C43EF1B7-613F-46C1-B524-8EF636254500}"/>
              </a:ext>
            </a:extLst>
          </p:cNvPr>
          <p:cNvSpPr txBox="1"/>
          <p:nvPr/>
        </p:nvSpPr>
        <p:spPr>
          <a:xfrm>
            <a:off x="768278" y="5255854"/>
            <a:ext cx="11002961" cy="923330"/>
          </a:xfrm>
          <a:prstGeom prst="rect">
            <a:avLst/>
          </a:prstGeom>
          <a:noFill/>
        </p:spPr>
        <p:txBody>
          <a:bodyPr wrap="square">
            <a:spAutoFit/>
          </a:bodyPr>
          <a:lstStyle/>
          <a:p>
            <a:r>
              <a:rPr lang="en-US" sz="1800" dirty="0">
                <a:effectLst/>
                <a:latin typeface="+mj-lt"/>
                <a:ea typeface="Calibri" panose="020F0502020204030204" pitchFamily="34" charset="0"/>
              </a:rPr>
              <a:t>In </a:t>
            </a:r>
            <a:r>
              <a:rPr lang="en-US" sz="1800" b="1" dirty="0">
                <a:solidFill>
                  <a:srgbClr val="C00000"/>
                </a:solidFill>
                <a:effectLst>
                  <a:outerShdw blurRad="38100" dist="38100" dir="2700000" algn="tl">
                    <a:srgbClr val="000000">
                      <a:alpha val="43137"/>
                    </a:srgbClr>
                  </a:outerShdw>
                </a:effectLst>
                <a:latin typeface="+mj-lt"/>
                <a:ea typeface="Calibri" panose="020F0502020204030204" pitchFamily="34" charset="0"/>
              </a:rPr>
              <a:t>2017</a:t>
            </a:r>
            <a:r>
              <a:rPr lang="en-US" sz="1800" dirty="0">
                <a:effectLst/>
                <a:latin typeface="+mj-lt"/>
                <a:ea typeface="Calibri" panose="020F0502020204030204" pitchFamily="34" charset="0"/>
              </a:rPr>
              <a:t>, </a:t>
            </a:r>
            <a:r>
              <a:rPr lang="en-US" sz="1800" b="1" dirty="0">
                <a:latin typeface="+mj-lt"/>
                <a:ea typeface="Calibri" panose="020F0502020204030204" pitchFamily="34" charset="0"/>
              </a:rPr>
              <a:t>Dimitra A. Geogiou </a:t>
            </a:r>
            <a:r>
              <a:rPr lang="en-US" sz="1800" dirty="0">
                <a:effectLst/>
                <a:latin typeface="+mj-lt"/>
                <a:ea typeface="Calibri" panose="020F0502020204030204" pitchFamily="34" charset="0"/>
              </a:rPr>
              <a:t>wrote a paper to present </a:t>
            </a:r>
            <a:r>
              <a:rPr lang="en-US" sz="1800" dirty="0">
                <a:solidFill>
                  <a:srgbClr val="FF0000"/>
                </a:solidFill>
                <a:effectLst>
                  <a:outerShdw blurRad="38100" dist="38100" dir="2700000" algn="tl">
                    <a:srgbClr val="000000">
                      <a:alpha val="43137"/>
                    </a:srgbClr>
                  </a:outerShdw>
                </a:effectLst>
                <a:latin typeface="+mj-lt"/>
                <a:ea typeface="Calibri" panose="020F0502020204030204" pitchFamily="34" charset="0"/>
              </a:rPr>
              <a:t>security policies for cloud computing</a:t>
            </a:r>
            <a:r>
              <a:rPr lang="en-US" sz="1800" dirty="0">
                <a:effectLst/>
                <a:latin typeface="+mj-lt"/>
                <a:ea typeface="Calibri" panose="020F0502020204030204" pitchFamily="34" charset="0"/>
              </a:rPr>
              <a:t>. The purpose of the security policies is to protect people and information, set rules for expected behavior by users, minimize risks and help to track compliance with regulation.</a:t>
            </a:r>
            <a:endParaRPr lang="en-IN" dirty="0">
              <a:latin typeface="+mj-lt"/>
            </a:endParaRPr>
          </a:p>
        </p:txBody>
      </p:sp>
      <p:pic>
        <p:nvPicPr>
          <p:cNvPr id="17" name="Picture 16">
            <a:extLst>
              <a:ext uri="{FF2B5EF4-FFF2-40B4-BE49-F238E27FC236}">
                <a16:creationId xmlns:a16="http://schemas.microsoft.com/office/drawing/2014/main" id="{28B19E22-FFB7-4C34-A726-E9BA8D07D2FA}"/>
              </a:ext>
            </a:extLst>
          </p:cNvPr>
          <p:cNvPicPr>
            <a:picLocks noChangeAspect="1"/>
          </p:cNvPicPr>
          <p:nvPr/>
        </p:nvPicPr>
        <p:blipFill rotWithShape="1">
          <a:blip r:embed="rId2"/>
          <a:srcRect l="391" t="31291" r="-391" b="30264"/>
          <a:stretch/>
        </p:blipFill>
        <p:spPr>
          <a:xfrm>
            <a:off x="9934097" y="66715"/>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3B6E0D9C-2364-47AA-A144-76CCBEBF0B20}"/>
              </a:ext>
            </a:extLst>
          </p:cNvPr>
          <p:cNvPicPr>
            <a:picLocks noChangeAspect="1"/>
          </p:cNvPicPr>
          <p:nvPr/>
        </p:nvPicPr>
        <p:blipFill>
          <a:blip r:embed="rId3"/>
          <a:stretch>
            <a:fillRect/>
          </a:stretch>
        </p:blipFill>
        <p:spPr>
          <a:xfrm>
            <a:off x="4981461" y="529851"/>
            <a:ext cx="942087" cy="942087"/>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dirty="0"/>
              <a:t>Satya Nadella</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dirty="0"/>
              <a:t>“EVERYTHING IS GOING TO BE CONNECTED TO CLOUD AND DATA…ALL OF THIS WILL BE MEDIATED BY SOFTWARE”</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625149" y="904045"/>
            <a:ext cx="10801908" cy="573989"/>
          </a:xfrm>
        </p:spPr>
        <p:txBody>
          <a:bodyPr/>
          <a:lstStyle/>
          <a:p>
            <a:r>
              <a:rPr lang="en-US" b="1" dirty="0"/>
              <a:t>Challenges observed       in literature survey</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25" name="TextBox 24">
            <a:extLst>
              <a:ext uri="{FF2B5EF4-FFF2-40B4-BE49-F238E27FC236}">
                <a16:creationId xmlns:a16="http://schemas.microsoft.com/office/drawing/2014/main" id="{1FB75989-2838-4EBE-AA84-7E32406235F0}"/>
              </a:ext>
            </a:extLst>
          </p:cNvPr>
          <p:cNvSpPr txBox="1"/>
          <p:nvPr/>
        </p:nvSpPr>
        <p:spPr>
          <a:xfrm>
            <a:off x="625149" y="1727958"/>
            <a:ext cx="10151707" cy="4939814"/>
          </a:xfrm>
          <a:prstGeom prst="rect">
            <a:avLst/>
          </a:prstGeom>
          <a:noFill/>
        </p:spPr>
        <p:txBody>
          <a:bodyPr wrap="square" rtlCol="0">
            <a:spAutoFit/>
          </a:bodyPr>
          <a:lstStyle/>
          <a:p>
            <a:pPr algn="just">
              <a:lnSpc>
                <a:spcPct val="150000"/>
              </a:lnSpc>
            </a:pPr>
            <a:r>
              <a:rPr lang="en-US" dirty="0">
                <a:effectLst/>
                <a:latin typeface="+mj-lt"/>
                <a:ea typeface="Calibri" panose="020F0502020204030204" pitchFamily="34" charset="0"/>
                <a:cs typeface="Times New Roman" panose="02020603050405020304" pitchFamily="18" charset="0"/>
              </a:rPr>
              <a:t>Few challenges or issues that were identified during reading and analyzing the research papers have been outlined below;</a:t>
            </a:r>
            <a:endParaRPr lang="en-IN"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mj-lt"/>
                <a:ea typeface="Calibri" panose="020F0502020204030204" pitchFamily="34" charset="0"/>
                <a:cs typeface="Times New Roman" panose="02020603050405020304" pitchFamily="18" charset="0"/>
              </a:rPr>
              <a:t>Some of the research papers focused their implementation on </a:t>
            </a:r>
            <a:r>
              <a:rPr lang="en-US" b="1" dirty="0">
                <a:solidFill>
                  <a:schemeClr val="accent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Platform as a service </a:t>
            </a:r>
            <a:r>
              <a:rPr lang="en-US" dirty="0">
                <a:effectLst/>
                <a:latin typeface="+mj-lt"/>
                <a:ea typeface="Calibri" panose="020F0502020204030204" pitchFamily="34" charset="0"/>
                <a:cs typeface="Times New Roman" panose="02020603050405020304" pitchFamily="18" charset="0"/>
              </a:rPr>
              <a:t>and </a:t>
            </a:r>
            <a:r>
              <a:rPr lang="en-US" b="1" dirty="0">
                <a:solidFill>
                  <a:schemeClr val="accent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Software as a service</a:t>
            </a:r>
            <a:r>
              <a:rPr lang="en-US" dirty="0">
                <a:effectLst/>
                <a:latin typeface="+mj-lt"/>
                <a:ea typeface="Calibri" panose="020F0502020204030204" pitchFamily="34" charset="0"/>
                <a:cs typeface="Times New Roman" panose="02020603050405020304" pitchFamily="18" charset="0"/>
              </a:rPr>
              <a:t> leaving Infrastructure as a service behind.</a:t>
            </a:r>
            <a:endParaRPr lang="en-IN"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mj-lt"/>
                <a:ea typeface="Calibri" panose="020F0502020204030204" pitchFamily="34" charset="0"/>
                <a:cs typeface="Times New Roman" panose="02020603050405020304" pitchFamily="18" charset="0"/>
              </a:rPr>
              <a:t>Other papers also concentrated on </a:t>
            </a:r>
            <a:r>
              <a:rPr lang="en-US" b="1" dirty="0">
                <a:solidFill>
                  <a:schemeClr val="accent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data Confidentiality </a:t>
            </a:r>
            <a:r>
              <a:rPr lang="en-US" dirty="0">
                <a:effectLst/>
                <a:latin typeface="+mj-lt"/>
                <a:ea typeface="Calibri" panose="020F0502020204030204" pitchFamily="34" charset="0"/>
                <a:cs typeface="Times New Roman" panose="02020603050405020304" pitchFamily="18" charset="0"/>
              </a:rPr>
              <a:t>without taking into account Integrity, non-repudiation and authenticity.</a:t>
            </a:r>
            <a:endParaRPr lang="en-IN"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mj-lt"/>
                <a:ea typeface="Calibri" panose="020F0502020204030204" pitchFamily="34" charset="0"/>
                <a:cs typeface="Times New Roman" panose="02020603050405020304" pitchFamily="18" charset="0"/>
              </a:rPr>
              <a:t>Few of the papers were theoretical based meaning actual practical implementation was not done.</a:t>
            </a:r>
            <a:endParaRPr lang="en-IN"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mj-lt"/>
                <a:ea typeface="Calibri" panose="020F0502020204030204" pitchFamily="34" charset="0"/>
                <a:cs typeface="Times New Roman" panose="02020603050405020304" pitchFamily="18" charset="0"/>
              </a:rPr>
              <a:t>In other papers, though the technique proposed seams reliable, but it looks weird, complicated and cumbersome to implement.</a:t>
            </a:r>
            <a:endParaRPr lang="en-IN"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mj-lt"/>
                <a:ea typeface="Calibri" panose="020F0502020204030204" pitchFamily="34" charset="0"/>
                <a:cs typeface="Times New Roman" panose="02020603050405020304" pitchFamily="18" charset="0"/>
              </a:rPr>
              <a:t>Some proposed techniques were also not experimentally validated like the </a:t>
            </a:r>
            <a:r>
              <a:rPr lang="en-US" b="1" dirty="0">
                <a:solidFill>
                  <a:schemeClr val="accent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Access Control </a:t>
            </a:r>
            <a:r>
              <a:rPr lang="en-US" dirty="0">
                <a:effectLst/>
                <a:latin typeface="+mj-lt"/>
                <a:ea typeface="Calibri" panose="020F0502020204030204" pitchFamily="34" charset="0"/>
                <a:cs typeface="Times New Roman" panose="02020603050405020304" pitchFamily="18" charset="0"/>
              </a:rPr>
              <a:t>and </a:t>
            </a:r>
            <a:r>
              <a:rPr lang="en-US" b="1" dirty="0">
                <a:solidFill>
                  <a:schemeClr val="accent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Data Confidentiality (ACDC)</a:t>
            </a:r>
            <a:endParaRPr lang="en-IN" b="1" dirty="0">
              <a:solidFill>
                <a:schemeClr val="accent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endParaRPr lang="en-IN" dirty="0"/>
          </a:p>
        </p:txBody>
      </p:sp>
      <p:pic>
        <p:nvPicPr>
          <p:cNvPr id="27" name="Picture 26">
            <a:extLst>
              <a:ext uri="{FF2B5EF4-FFF2-40B4-BE49-F238E27FC236}">
                <a16:creationId xmlns:a16="http://schemas.microsoft.com/office/drawing/2014/main" id="{EF1E9398-E6B1-4C96-8A6E-2113D78E21FC}"/>
              </a:ext>
            </a:extLst>
          </p:cNvPr>
          <p:cNvPicPr>
            <a:picLocks noChangeAspect="1"/>
          </p:cNvPicPr>
          <p:nvPr/>
        </p:nvPicPr>
        <p:blipFill rotWithShape="1">
          <a:blip r:embed="rId3"/>
          <a:srcRect l="391" t="31291" r="-391" b="30264"/>
          <a:stretch/>
        </p:blipFill>
        <p:spPr>
          <a:xfrm>
            <a:off x="9850092" y="80132"/>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Picture 28">
            <a:extLst>
              <a:ext uri="{FF2B5EF4-FFF2-40B4-BE49-F238E27FC236}">
                <a16:creationId xmlns:a16="http://schemas.microsoft.com/office/drawing/2014/main" id="{222AC237-A69F-43F5-B002-04457AF386D4}"/>
              </a:ext>
            </a:extLst>
          </p:cNvPr>
          <p:cNvPicPr>
            <a:picLocks noChangeAspect="1"/>
          </p:cNvPicPr>
          <p:nvPr/>
        </p:nvPicPr>
        <p:blipFill>
          <a:blip r:embed="rId4"/>
          <a:stretch>
            <a:fillRect/>
          </a:stretch>
        </p:blipFill>
        <p:spPr>
          <a:xfrm>
            <a:off x="5262615" y="726223"/>
            <a:ext cx="876773" cy="876773"/>
          </a:xfrm>
          <a:prstGeom prst="rect">
            <a:avLst/>
          </a:prstGeom>
        </p:spPr>
      </p:pic>
    </p:spTree>
    <p:extLst>
      <p:ext uri="{BB962C8B-B14F-4D97-AF65-F5344CB8AC3E}">
        <p14:creationId xmlns:p14="http://schemas.microsoft.com/office/powerpoint/2010/main" val="272036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What’s next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pic>
        <p:nvPicPr>
          <p:cNvPr id="4" name="Picture 3">
            <a:extLst>
              <a:ext uri="{FF2B5EF4-FFF2-40B4-BE49-F238E27FC236}">
                <a16:creationId xmlns:a16="http://schemas.microsoft.com/office/drawing/2014/main" id="{807B999B-10C7-4907-9F11-6D32C158B9E6}"/>
              </a:ext>
            </a:extLst>
          </p:cNvPr>
          <p:cNvPicPr>
            <a:picLocks noChangeAspect="1"/>
          </p:cNvPicPr>
          <p:nvPr/>
        </p:nvPicPr>
        <p:blipFill rotWithShape="1">
          <a:blip r:embed="rId4"/>
          <a:srcRect l="391" t="31291" r="-391" b="30264"/>
          <a:stretch/>
        </p:blipFill>
        <p:spPr>
          <a:xfrm>
            <a:off x="9822129" y="173776"/>
            <a:ext cx="2143125" cy="823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930F8B9-B941-4294-8397-60E621772ADF}"/>
              </a:ext>
            </a:extLst>
          </p:cNvPr>
          <p:cNvPicPr>
            <a:picLocks noChangeAspect="1"/>
          </p:cNvPicPr>
          <p:nvPr/>
        </p:nvPicPr>
        <p:blipFill>
          <a:blip r:embed="rId5"/>
          <a:stretch>
            <a:fillRect/>
          </a:stretch>
        </p:blipFill>
        <p:spPr>
          <a:xfrm>
            <a:off x="7624507" y="959972"/>
            <a:ext cx="1697866" cy="1697866"/>
          </a:xfrm>
          <a:prstGeom prst="rect">
            <a:avLst/>
          </a:prstGeom>
        </p:spPr>
      </p:pic>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78</TotalTime>
  <Words>677</Words>
  <Application>Microsoft Office PowerPoint</Application>
  <PresentationFormat>Widescreen</PresentationFormat>
  <Paragraphs>54</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Light SemiCondensed</vt:lpstr>
      <vt:lpstr>Calibri</vt:lpstr>
      <vt:lpstr>Calibri Light</vt:lpstr>
      <vt:lpstr>Symbol</vt:lpstr>
      <vt:lpstr>Wingdings</vt:lpstr>
      <vt:lpstr>Office Theme</vt:lpstr>
      <vt:lpstr>Data security in cloud</vt:lpstr>
      <vt:lpstr>Agenda</vt:lpstr>
      <vt:lpstr>INTRODUCTION</vt:lpstr>
      <vt:lpstr>Results from last year</vt:lpstr>
      <vt:lpstr>Growth by sector</vt:lpstr>
      <vt:lpstr>Contribution       to cloud security </vt:lpstr>
      <vt:lpstr>Satya Nadella</vt:lpstr>
      <vt:lpstr>Challenges observed       in literature survey</vt:lpstr>
      <vt:lpstr>What’s next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in cloud</dc:title>
  <dc:creator>Sharjeel shaikh</dc:creator>
  <cp:lastModifiedBy>Sharjeel shaikh</cp:lastModifiedBy>
  <cp:revision>17</cp:revision>
  <dcterms:created xsi:type="dcterms:W3CDTF">2020-09-09T13:03:38Z</dcterms:created>
  <dcterms:modified xsi:type="dcterms:W3CDTF">2020-09-09T18:13:50Z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