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7" d="100"/>
          <a:sy n="107" d="100"/>
        </p:scale>
        <p:origin x="714" y="114"/>
      </p:cViewPr>
      <p:guideLst>
        <p:guide orient="horz" pos="2874"/>
        <p:guide pos="21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777226" cy="847090"/>
          </a:xfrm>
          <a:prstGeom prst="rect">
            <a:avLst/>
          </a:prstGeom>
        </p:spPr>
        <p:txBody>
          <a:bodyPr vert="horz" wrap="square" lIns="0" tIns="16510" rIns="0" bIns="0" rtlCol="0">
            <a:spAutoFit/>
          </a:bodyPr>
          <a:lstStyle/>
          <a:p>
            <a:pPr marL="3213735">
              <a:lnSpc>
                <a:spcPct val="100000"/>
              </a:lnSpc>
              <a:spcBef>
                <a:spcPts val="130"/>
              </a:spcBef>
            </a:pPr>
            <a:r>
              <a:rPr lang="en-IN" spc="15" dirty="0">
                <a:latin typeface="Tahoma" panose="020B0604030504040204" pitchFamily="34" charset="0"/>
                <a:ea typeface="Tahoma" panose="020B0604030504040204" pitchFamily="34" charset="0"/>
                <a:cs typeface="Tahoma" panose="020B0604030504040204" pitchFamily="34" charset="0"/>
              </a:rPr>
              <a:t>Rajalingam V</a:t>
            </a:r>
            <a:br>
              <a:rPr lang="en-US" spc="15" dirty="0"/>
            </a:br>
            <a:endParaRPr sz="2200" spc="15" dirty="0"/>
          </a:p>
        </p:txBody>
      </p:sp>
      <p:sp>
        <p:nvSpPr>
          <p:cNvPr id="8" name="object 8"/>
          <p:cNvSpPr txBox="1"/>
          <p:nvPr/>
        </p:nvSpPr>
        <p:spPr>
          <a:xfrm>
            <a:off x="6400800" y="26289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p:cNvSpPr txBox="1"/>
          <p:nvPr/>
        </p:nvSpPr>
        <p:spPr>
          <a:xfrm>
            <a:off x="6400800" y="3542907"/>
            <a:ext cx="2743200" cy="521970"/>
          </a:xfrm>
          <a:prstGeom prst="rect">
            <a:avLst/>
          </a:prstGeom>
          <a:noFill/>
        </p:spPr>
        <p:txBody>
          <a:bodyPr wrap="square" rtlCol="0">
            <a:spAutoFit/>
          </a:bodyPr>
          <a:lstStyle/>
          <a:p>
            <a:r>
              <a:rPr lang="en-US" sz="1400" spc="15" dirty="0">
                <a:latin typeface="Tahoma" panose="020B0604030504040204" pitchFamily="34" charset="0"/>
                <a:ea typeface="Tahoma" panose="020B0604030504040204" pitchFamily="34" charset="0"/>
                <a:cs typeface="Tahoma" panose="020B0604030504040204" pitchFamily="34" charset="0"/>
              </a:rPr>
              <a:t>NM ID: au711721</a:t>
            </a:r>
            <a:r>
              <a:rPr lang="en-IN" altLang="en-US" sz="1400" spc="15" dirty="0">
                <a:latin typeface="Tahoma" panose="020B0604030504040204" pitchFamily="34" charset="0"/>
                <a:ea typeface="Tahoma" panose="020B0604030504040204" pitchFamily="34" charset="0"/>
                <a:cs typeface="Tahoma" panose="020B0604030504040204" pitchFamily="34" charset="0"/>
              </a:rPr>
              <a:t>244039</a:t>
            </a:r>
            <a:endParaRPr lang="en-US" sz="1400" spc="15" dirty="0">
              <a:latin typeface="Tahoma" panose="020B0604030504040204" pitchFamily="34" charset="0"/>
              <a:ea typeface="Tahoma" panose="020B0604030504040204" pitchFamily="34" charset="0"/>
              <a:cs typeface="Tahoma" panose="020B0604030504040204" pitchFamily="34" charset="0"/>
            </a:endParaRPr>
          </a:p>
          <a:p>
            <a:r>
              <a:rPr lang="en-US" sz="1400" spc="15" dirty="0">
                <a:latin typeface="Tahoma" panose="020B0604030504040204" pitchFamily="34" charset="0"/>
                <a:ea typeface="Tahoma" panose="020B0604030504040204" pitchFamily="34" charset="0"/>
                <a:cs typeface="Tahoma" panose="020B0604030504040204" pitchFamily="34" charset="0"/>
              </a:rPr>
              <a:t>Register no: 711721</a:t>
            </a:r>
            <a:r>
              <a:rPr lang="en-IN" altLang="en-US" sz="1400" spc="15" dirty="0">
                <a:latin typeface="Tahoma" panose="020B0604030504040204" pitchFamily="34" charset="0"/>
                <a:ea typeface="Tahoma" panose="020B0604030504040204" pitchFamily="34" charset="0"/>
                <a:cs typeface="Tahoma" panose="020B0604030504040204" pitchFamily="34" charset="0"/>
              </a:rPr>
              <a:t>244039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184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683260" y="5486400"/>
            <a:ext cx="5797550" cy="814325"/>
          </a:xfrm>
          <a:prstGeom prst="rect">
            <a:avLst/>
          </a:prstGeom>
        </p:spPr>
        <p:txBody>
          <a:bodyPr vert="horz" wrap="square" lIns="0" tIns="16510" rIns="0" bIns="0" rtlCol="0">
            <a:spAutoFit/>
          </a:bodyPr>
          <a:lstStyle/>
          <a:p>
            <a:pPr marL="12700">
              <a:lnSpc>
                <a:spcPct val="100000"/>
              </a:lnSpc>
              <a:spcBef>
                <a:spcPts val="130"/>
              </a:spcBef>
            </a:pPr>
            <a:r>
              <a:rPr lang="en-IN" sz="1700" dirty="0">
                <a:ln/>
                <a:solidFill>
                  <a:schemeClr val="accent1"/>
                </a:solidFill>
                <a:effectLst>
                  <a:outerShdw blurRad="38100" dist="25400" dir="5400000" algn="ctr" rotWithShape="0">
                    <a:srgbClr val="6E747A">
                      <a:alpha val="43000"/>
                    </a:srgbClr>
                  </a:outerShdw>
                </a:effectLst>
                <a:latin typeface="Trebuchet MS" panose="020B0603020202020204"/>
                <a:cs typeface="Trebuchet MS" panose="020B0603020202020204"/>
              </a:rPr>
              <a:t>https://github.com/sharkX2</a:t>
            </a:r>
            <a:endParaRPr sz="1700" dirty="0">
              <a:latin typeface="Trebuchet MS" panose="020B0603020202020204"/>
              <a:cs typeface="Trebuchet MS" panose="020B0603020202020204"/>
            </a:endParaRPr>
          </a:p>
          <a:p>
            <a:pPr marL="12700">
              <a:lnSpc>
                <a:spcPct val="100000"/>
              </a:lnSpc>
              <a:spcBef>
                <a:spcPts val="130"/>
              </a:spcBef>
            </a:pPr>
            <a:r>
              <a:rPr sz="1700" dirty="0">
                <a:ln/>
                <a:solidFill>
                  <a:schemeClr val="accent1"/>
                </a:solidFill>
                <a:effectLst>
                  <a:outerShdw blurRad="38100" dist="25400" dir="5400000" algn="ctr" rotWithShape="0">
                    <a:srgbClr val="6E747A">
                      <a:alpha val="43000"/>
                    </a:srgbClr>
                  </a:outerShdw>
                </a:effectLst>
                <a:latin typeface="Trebuchet MS" panose="020B0603020202020204"/>
                <a:cs typeface="Trebuchet MS" panose="020B0603020202020204"/>
              </a:rPr>
              <a:t>https://drive.google.com/file/d/17meaedJU-5ASdIBYZUkKzFlj7H5dFg7j/view?usp=drive_link</a:t>
            </a:r>
          </a:p>
        </p:txBody>
      </p:sp>
      <p:sp>
        <p:nvSpPr>
          <p:cNvPr id="13" name="TextBox 12"/>
          <p:cNvSpPr txBox="1"/>
          <p:nvPr/>
        </p:nvSpPr>
        <p:spPr>
          <a:xfrm>
            <a:off x="723265" y="1292860"/>
            <a:ext cx="9451340" cy="4035425"/>
          </a:xfrm>
          <a:prstGeom prst="rect">
            <a:avLst/>
          </a:prstGeom>
          <a:noFill/>
        </p:spPr>
        <p:txBody>
          <a:bodyPr wrap="square" rtlCol="0">
            <a:noAutofit/>
          </a:bodyPr>
          <a:lstStyle/>
          <a:p>
            <a:r>
              <a:rPr lang="en-US" sz="2000" dirty="0">
                <a:latin typeface="Times New Roman" panose="02020603050405020304" charset="0"/>
                <a:cs typeface="Times New Roman" panose="02020603050405020304" charset="0"/>
              </a:rPr>
              <a:t>The output of an energy forecasting project typically includes performance metrics and insights from trained models. These include:</a:t>
            </a:r>
          </a:p>
          <a:p>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prediction accuracy: evaluation metrics such as MAE, RMSE or R-squared indicate accuracy.</a:t>
            </a:r>
          </a:p>
          <a:p>
            <a:r>
              <a:rPr lang="en-US" sz="2000" dirty="0">
                <a:latin typeface="Times New Roman" panose="02020603050405020304" charset="0"/>
                <a:cs typeface="Times New Roman" panose="02020603050405020304" charset="0"/>
              </a:rPr>
              <a:t>Model comparison: determine the best-performing algorithm or model.</a:t>
            </a:r>
          </a:p>
          <a:p>
            <a:r>
              <a:rPr lang="en-US" sz="2000" dirty="0">
                <a:latin typeface="Times New Roman" panose="02020603050405020304" charset="0"/>
                <a:cs typeface="Times New Roman" panose="02020603050405020304" charset="0"/>
              </a:rPr>
              <a:t>Characteristic importance: identify variables that affect power consumption.</a:t>
            </a:r>
          </a:p>
          <a:p>
            <a:r>
              <a:rPr lang="en-US" sz="2000" dirty="0">
                <a:latin typeface="Times New Roman" panose="02020603050405020304" charset="0"/>
                <a:cs typeface="Times New Roman" panose="02020603050405020304" charset="0"/>
              </a:rPr>
              <a:t>Models: Customized models ready to use in real scenarios.</a:t>
            </a:r>
          </a:p>
          <a:p>
            <a:r>
              <a:rPr lang="en-US" sz="2000" dirty="0">
                <a:latin typeface="Times New Roman" panose="02020603050405020304" charset="0"/>
                <a:cs typeface="Times New Roman" panose="02020603050405020304" charset="0"/>
              </a:rPr>
              <a:t>Recommendations: Useful information for stakeholders to optimize energy use.</a:t>
            </a:r>
          </a:p>
          <a:p>
            <a:r>
              <a:rPr lang="en-US" sz="2000" dirty="0">
                <a:latin typeface="Times New Roman" panose="02020603050405020304" charset="0"/>
                <a:cs typeface="Times New Roman" panose="02020603050405020304" charset="0"/>
              </a:rPr>
              <a:t>Future Trends: Insights into future energy consumption patterns for long-term planning.</a:t>
            </a:r>
          </a:p>
        </p:txBody>
      </p:sp>
      <p:sp>
        <p:nvSpPr>
          <p:cNvPr id="21" name="Rectangle 8"/>
          <p:cNvSpPr>
            <a:spLocks noChangeArrowheads="1"/>
          </p:cNvSpPr>
          <p:nvPr/>
        </p:nvSpPr>
        <p:spPr bwMode="auto">
          <a:xfrm>
            <a:off x="152400" y="152400"/>
            <a:ext cx="3625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22" name="Rectangle 9"/>
          <p:cNvSpPr>
            <a:spLocks noChangeArrowheads="1"/>
          </p:cNvSpPr>
          <p:nvPr/>
        </p:nvSpPr>
        <p:spPr bwMode="auto">
          <a:xfrm>
            <a:off x="152400" y="15240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FFFFFF"/>
                </a:solidFill>
                <a:effectLst/>
                <a:latin typeface="Arial" panose="020B0604020202020204" pitchFamily="34" charset="0"/>
                <a:ea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object 17"/>
          <p:cNvSpPr txBox="1"/>
          <p:nvPr/>
        </p:nvSpPr>
        <p:spPr>
          <a:xfrm>
            <a:off x="2151420" y="2534467"/>
            <a:ext cx="6846254" cy="1324722"/>
          </a:xfrm>
          <a:prstGeom prst="rect">
            <a:avLst/>
          </a:prstGeom>
        </p:spPr>
        <p:txBody>
          <a:bodyPr vert="horz" wrap="square" lIns="0" tIns="16510" rIns="0" bIns="0" rtlCol="0">
            <a:spAutoFit/>
          </a:bodyPr>
          <a:lstStyle>
            <a:lvl1pPr>
              <a:defRPr sz="4800" b="1" i="0">
                <a:solidFill>
                  <a:schemeClr val="tx1"/>
                </a:solidFill>
                <a:latin typeface="Trebuchet MS" panose="020B0603020202020204"/>
                <a:ea typeface="+mj-ea"/>
                <a:cs typeface="Trebuchet MS" panose="020B0603020202020204"/>
              </a:defRPr>
            </a:lvl1pPr>
          </a:lstStyle>
          <a:p>
            <a:pPr marL="12700" algn="ctr">
              <a:spcBef>
                <a:spcPts val="130"/>
              </a:spcBef>
            </a:pPr>
            <a:r>
              <a:rPr lang="en-US" sz="4250" kern="0" dirty="0">
                <a:latin typeface="Tahoma" panose="020B0604030504040204" pitchFamily="34" charset="0"/>
                <a:ea typeface="Tahoma" panose="020B0604030504040204" pitchFamily="34" charset="0"/>
                <a:cs typeface="Tahoma" panose="020B0604030504040204" pitchFamily="34" charset="0"/>
              </a:rPr>
              <a:t>ENERGY CONSUMPTION PREDICTION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p:cNvSpPr txBox="1"/>
          <p:nvPr/>
        </p:nvSpPr>
        <p:spPr>
          <a:xfrm>
            <a:off x="1670309" y="1215362"/>
            <a:ext cx="5445903" cy="396938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Problem Statement</a:t>
            </a:r>
          </a:p>
          <a:p>
            <a:pPr marL="285750" indent="-285750">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Overview</a:t>
            </a:r>
          </a:p>
          <a:p>
            <a:pPr marL="285750" indent="-285750">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End users</a:t>
            </a:r>
          </a:p>
          <a:p>
            <a:pPr marL="285750" indent="-285750">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Solution</a:t>
            </a:r>
          </a:p>
          <a:p>
            <a:pPr marL="285750" indent="-285750">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Modelling</a:t>
            </a:r>
          </a:p>
          <a:p>
            <a:pPr marL="285750" indent="-285750">
              <a:lnSpc>
                <a:spcPct val="150000"/>
              </a:lnSpc>
              <a:buFont typeface="Wingdings" panose="05000000000000000000" pitchFamily="2" charset="2"/>
              <a:buChar char="Ø"/>
            </a:pPr>
            <a:r>
              <a:rPr lang="en-US" sz="2800" dirty="0">
                <a:latin typeface="Times New Roman" panose="02020603050405020304" charset="0"/>
                <a:cs typeface="Times New Roman" panose="02020603050405020304" charset="0"/>
              </a:rPr>
              <a:t>Result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76592" y="101701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609855" y="2133757"/>
            <a:ext cx="7251701" cy="3322955"/>
          </a:xfrm>
          <a:prstGeom prst="rect">
            <a:avLst/>
          </a:prstGeom>
          <a:noFill/>
        </p:spPr>
        <p:txBody>
          <a:bodyPr wrap="square" rtlCol="0">
            <a:spAutoFit/>
          </a:bodyPr>
          <a:lstStyle/>
          <a:p>
            <a:pPr algn="just">
              <a:lnSpc>
                <a:spcPct val="150000"/>
              </a:lnSpc>
            </a:pPr>
            <a:r>
              <a:rPr lang="en-US" sz="2000" dirty="0">
                <a:latin typeface="Times New Roman" panose="02020603050405020304" charset="0"/>
                <a:ea typeface="Tahoma" panose="020B0604030504040204" pitchFamily="34" charset="0"/>
                <a:cs typeface="Times New Roman" panose="02020603050405020304" charset="0"/>
              </a:rPr>
              <a:t>Accurate forecasting of energy consumption is crucial for effective energy management, resource allocation and sustainability initiatives.</a:t>
            </a:r>
          </a:p>
          <a:p>
            <a:pPr algn="just">
              <a:lnSpc>
                <a:spcPct val="150000"/>
              </a:lnSpc>
            </a:pPr>
            <a:r>
              <a:rPr lang="en-US" sz="2000" dirty="0">
                <a:latin typeface="Times New Roman" panose="02020603050405020304" charset="0"/>
                <a:ea typeface="Tahoma" panose="020B0604030504040204" pitchFamily="34" charset="0"/>
                <a:cs typeface="Times New Roman" panose="02020603050405020304" charset="0"/>
              </a:rPr>
              <a:t>The goal of this project is to develop machine learning models that can accurately predict energy consumption based on historical data and external factors. In particular, we try to predict energy consumption for a certain period of time (eg day) and according to temperature, humidity in places with energy consumption.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990600"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14400" y="2057400"/>
            <a:ext cx="7391400" cy="3322955"/>
          </a:xfrm>
          <a:prstGeom prst="rect">
            <a:avLst/>
          </a:prstGeom>
          <a:noFill/>
        </p:spPr>
        <p:txBody>
          <a:bodyPr wrap="square" rtlCol="0">
            <a:spAutoFit/>
          </a:bodyPr>
          <a:lstStyle/>
          <a:p>
            <a:pPr algn="just">
              <a:lnSpc>
                <a:spcPct val="150000"/>
              </a:lnSpc>
            </a:pPr>
            <a:r>
              <a:rPr lang="en-US" sz="2000" dirty="0">
                <a:latin typeface="Times New Roman" panose="02020603050405020304" charset="0"/>
                <a:ea typeface="Tahoma" panose="020B0604030504040204" pitchFamily="34" charset="0"/>
                <a:cs typeface="Times New Roman" panose="02020603050405020304" charset="0"/>
              </a:rPr>
              <a:t>The project meets the challenge of accurately predicting the energy consumption of buildings, cities, or regions. The goal is to develop machine learning models that can predict energy consumption for different time periods based on hourly and monthly forecasts. The project focuses on commercial or residential buildings and examines the impact of various factors on energy consumption.</a:t>
            </a:r>
          </a:p>
          <a:p>
            <a:pPr>
              <a:lnSpc>
                <a:spcPct val="150000"/>
              </a:lnSpc>
            </a:pPr>
            <a:endParaRPr lang="en-US" sz="2000" dirty="0">
              <a:latin typeface="Times New Roman" panose="02020603050405020304" charset="0"/>
              <a:ea typeface="Tahoma" panose="020B0604030504040204" pitchFamily="3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609600" y="1905000"/>
            <a:ext cx="8654415" cy="2530475"/>
          </a:xfrm>
          <a:prstGeom prst="rect">
            <a:avLst/>
          </a:prstGeom>
          <a:noFill/>
        </p:spPr>
        <p:txBody>
          <a:bodyPr wrap="square" rtlCol="0">
            <a:noAutofit/>
          </a:bodyPr>
          <a:lstStyle/>
          <a:p>
            <a:pPr>
              <a:lnSpc>
                <a:spcPct val="150000"/>
              </a:lnSpc>
            </a:pPr>
            <a:r>
              <a:rPr lang="en-US" sz="2000" i="0" dirty="0">
                <a:effectLst/>
                <a:latin typeface="Times New Roman" panose="02020603050405020304" charset="0"/>
                <a:ea typeface="Tahoma" panose="020B0604030504040204" pitchFamily="34" charset="0"/>
                <a:cs typeface="Times New Roman" panose="02020603050405020304" charset="0"/>
              </a:rPr>
              <a:t>The end users of an energy consumption prediction project can vary depending on the application and context.</a:t>
            </a:r>
          </a:p>
          <a:p>
            <a:pPr>
              <a:lnSpc>
                <a:spcPct val="150000"/>
              </a:lnSpc>
            </a:pPr>
            <a:endParaRPr lang="en-US" sz="2000" i="1" dirty="0">
              <a:latin typeface="Times New Roman" panose="02020603050405020304" charset="0"/>
              <a:ea typeface="Tahoma" panose="020B0604030504040204" pitchFamily="34" charset="0"/>
              <a:cs typeface="Times New Roman" panose="02020603050405020304" charset="0"/>
            </a:endParaRPr>
          </a:p>
          <a:p>
            <a:pPr>
              <a:lnSpc>
                <a:spcPct val="150000"/>
              </a:lnSpc>
            </a:pPr>
            <a:r>
              <a:rPr lang="en-US" sz="2000" dirty="0">
                <a:latin typeface="Times New Roman" panose="02020603050405020304" charset="0"/>
                <a:ea typeface="Tahoma" panose="020B0604030504040204" pitchFamily="34" charset="0"/>
                <a:cs typeface="Times New Roman" panose="02020603050405020304" charset="0"/>
              </a:rPr>
              <a:t>Among the potential end users are: Users, Managers and Owners of smart buildings and IoT solution providers, Researchers and Universities; Government agencies, and Decision Makers.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304800"/>
            <a:ext cx="9763125" cy="1120775"/>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br>
              <a:rPr sz="3600" dirty="0"/>
            </a:b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3" name="TextBox 12"/>
          <p:cNvSpPr txBox="1"/>
          <p:nvPr/>
        </p:nvSpPr>
        <p:spPr>
          <a:xfrm>
            <a:off x="2819400" y="1906270"/>
            <a:ext cx="6759575" cy="3990340"/>
          </a:xfrm>
          <a:prstGeom prst="rect">
            <a:avLst/>
          </a:prstGeom>
          <a:noFill/>
        </p:spPr>
        <p:txBody>
          <a:bodyPr wrap="square" rtlCol="0">
            <a:noAutofit/>
          </a:bodyPr>
          <a:lstStyle/>
          <a:p>
            <a:r>
              <a:rPr lang="en-US" sz="2000" dirty="0">
                <a:latin typeface="Times New Roman" panose="02020603050405020304" charset="0"/>
                <a:cs typeface="Times New Roman" panose="02020603050405020304" charset="0"/>
              </a:rPr>
              <a:t>The solution provided by the Energy Consumption Forecasting Project is based on its ability to accurately forecast the energy consumption of buildings, cities, or regions. </a:t>
            </a:r>
          </a:p>
          <a:p>
            <a:r>
              <a:rPr lang="en-US" sz="2000" dirty="0">
                <a:latin typeface="Times New Roman" panose="02020603050405020304" charset="0"/>
                <a:cs typeface="Times New Roman" panose="02020603050405020304" charset="0"/>
              </a:rPr>
              <a:t>Data and external factors such as weather conditions, residential patterns, and building characteristics, the project aims to provide valuable knowledge and forecasts that various stakeholders can use in the following ways:</a:t>
            </a:r>
          </a:p>
          <a:p>
            <a:endParaRPr lang="en-US" sz="20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dirty="0">
                <a:latin typeface="Times New Roman" panose="02020603050405020304" charset="0"/>
                <a:cs typeface="Times New Roman" panose="02020603050405020304" charset="0"/>
              </a:rPr>
              <a:t>Optimized energy management</a:t>
            </a:r>
          </a:p>
          <a:p>
            <a:pPr marL="285750" indent="-285750">
              <a:buFont typeface="Arial" panose="020B0604020202020204" pitchFamily="34" charset="0"/>
              <a:buChar char="•"/>
            </a:pPr>
            <a:r>
              <a:rPr lang="en-US" sz="2000" dirty="0">
                <a:latin typeface="Times New Roman" panose="02020603050405020304" charset="0"/>
                <a:cs typeface="Times New Roman" panose="02020603050405020304" charset="0"/>
              </a:rPr>
              <a:t>Informed policy</a:t>
            </a:r>
          </a:p>
          <a:p>
            <a:pPr marL="285750" indent="-285750">
              <a:buFont typeface="Arial" panose="020B0604020202020204" pitchFamily="34" charset="0"/>
              <a:buChar char="•"/>
            </a:pPr>
            <a:r>
              <a:rPr lang="en-US" sz="2000" dirty="0">
                <a:latin typeface="Times New Roman" panose="02020603050405020304" charset="0"/>
                <a:cs typeface="Times New Roman" panose="02020603050405020304" charset="0"/>
              </a:rPr>
              <a:t>Effective allocation of resources</a:t>
            </a:r>
          </a:p>
          <a:p>
            <a:pPr marL="285750" indent="-285750">
              <a:buFont typeface="Arial" panose="020B0604020202020204" pitchFamily="34" charset="0"/>
              <a:buChar char="•"/>
            </a:pPr>
            <a:r>
              <a:rPr lang="en-US" sz="2000" dirty="0">
                <a:latin typeface="Times New Roman" panose="02020603050405020304" charset="0"/>
                <a:cs typeface="Times New Roman" panose="02020603050405020304" charset="0"/>
              </a:rPr>
              <a:t>Research</a:t>
            </a: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and innovation</a:t>
            </a:r>
          </a:p>
          <a:p>
            <a:pPr marL="285750" indent="-285750">
              <a:buFont typeface="Arial" panose="020B0604020202020204" pitchFamily="34" charset="0"/>
              <a:buChar char="•"/>
            </a:pPr>
            <a:r>
              <a:rPr lang="en-US" sz="2000" dirty="0">
                <a:latin typeface="Times New Roman" panose="02020603050405020304" charset="0"/>
                <a:cs typeface="Times New Roman" panose="02020603050405020304" charset="0"/>
              </a:rPr>
              <a:t>Environmental sustainability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133600" y="654685"/>
            <a:ext cx="7577455" cy="669925"/>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10" name="TextBox 9"/>
          <p:cNvSpPr txBox="1"/>
          <p:nvPr/>
        </p:nvSpPr>
        <p:spPr>
          <a:xfrm>
            <a:off x="2133600" y="1676400"/>
            <a:ext cx="7706995" cy="3609975"/>
          </a:xfrm>
          <a:prstGeom prst="rect">
            <a:avLst/>
          </a:prstGeom>
          <a:noFill/>
        </p:spPr>
        <p:txBody>
          <a:bodyPr wrap="square" rtlCol="0">
            <a:noAutofit/>
          </a:bodyPr>
          <a:lstStyle/>
          <a:p>
            <a:pPr>
              <a:lnSpc>
                <a:spcPct val="150000"/>
              </a:lnSpc>
            </a:pPr>
            <a:r>
              <a:rPr lang="en-US" sz="2000" dirty="0">
                <a:latin typeface="Times New Roman" panose="02020603050405020304" charset="0"/>
                <a:cs typeface="Times New Roman" panose="02020603050405020304" charset="0"/>
              </a:rPr>
              <a:t>The energy consumption forecasting project lies in its transformative potential to change the way energy resources are managed and promote sustainable development.</a:t>
            </a:r>
          </a:p>
          <a:p>
            <a:pPr marL="285750" indent="-285750">
              <a:lnSpc>
                <a:spcPct val="150000"/>
              </a:lnSpc>
              <a:buFont typeface="Arial" panose="020B0604020202020204" pitchFamily="34" charset="0"/>
              <a:buChar char="•"/>
            </a:pPr>
            <a:r>
              <a:rPr lang="en-US" sz="2000" dirty="0">
                <a:latin typeface="Times New Roman" panose="02020603050405020304" charset="0"/>
                <a:cs typeface="Times New Roman" panose="02020603050405020304" charset="0"/>
              </a:rPr>
              <a:t>Accuracy and precision</a:t>
            </a:r>
          </a:p>
          <a:p>
            <a:pPr marL="285750" indent="-285750">
              <a:lnSpc>
                <a:spcPct val="150000"/>
              </a:lnSpc>
              <a:buFont typeface="Arial" panose="020B0604020202020204" pitchFamily="34" charset="0"/>
              <a:buChar char="•"/>
            </a:pPr>
            <a:r>
              <a:rPr lang="en-US" sz="2000" dirty="0">
                <a:latin typeface="Times New Roman" panose="02020603050405020304" charset="0"/>
                <a:cs typeface="Times New Roman" panose="02020603050405020304" charset="0"/>
              </a:rPr>
              <a:t>Prediction promise</a:t>
            </a:r>
          </a:p>
          <a:p>
            <a:pPr marL="285750" indent="-285750">
              <a:lnSpc>
                <a:spcPct val="150000"/>
              </a:lnSpc>
              <a:buFont typeface="Arial" panose="020B0604020202020204" pitchFamily="34" charset="0"/>
              <a:buChar char="•"/>
            </a:pPr>
            <a:r>
              <a:rPr lang="en-US" sz="2000" dirty="0">
                <a:latin typeface="Times New Roman" panose="02020603050405020304" charset="0"/>
                <a:cs typeface="Times New Roman" panose="02020603050405020304" charset="0"/>
              </a:rPr>
              <a:t>Scalability and adaptability</a:t>
            </a:r>
          </a:p>
          <a:p>
            <a:pPr marL="285750" indent="-285750">
              <a:lnSpc>
                <a:spcPct val="150000"/>
              </a:lnSpc>
              <a:buFont typeface="Arial" panose="020B0604020202020204" pitchFamily="34" charset="0"/>
              <a:buChar char="•"/>
            </a:pPr>
            <a:r>
              <a:rPr lang="en-US" sz="2000" dirty="0">
                <a:latin typeface="Times New Roman" panose="02020603050405020304" charset="0"/>
                <a:cs typeface="Times New Roman" panose="02020603050405020304" charset="0"/>
              </a:rPr>
              <a:t>Impressive results</a:t>
            </a:r>
          </a:p>
          <a:p>
            <a:pPr marL="285750" indent="-285750">
              <a:lnSpc>
                <a:spcPct val="150000"/>
              </a:lnSpc>
              <a:buFont typeface="Arial" panose="020B0604020202020204" pitchFamily="34" charset="0"/>
              <a:buChar char="•"/>
            </a:pPr>
            <a:r>
              <a:rPr lang="en-US" sz="2000" dirty="0">
                <a:latin typeface="Times New Roman" panose="02020603050405020304" charset="0"/>
                <a:cs typeface="Times New Roman" panose="02020603050405020304" charset="0"/>
              </a:rPr>
              <a:t>Real-time monitoring and adjustment</a:t>
            </a:r>
          </a:p>
          <a:p>
            <a:pPr>
              <a:lnSpc>
                <a:spcPct val="150000"/>
              </a:lnSpc>
            </a:pP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608965" y="1066800"/>
            <a:ext cx="9170670" cy="5661660"/>
          </a:xfrm>
          <a:prstGeom prst="rect">
            <a:avLst/>
          </a:prstGeom>
        </p:spPr>
        <p:txBody>
          <a:bodyPr vert="horz" wrap="square" lIns="0" tIns="12700" rIns="0" bIns="0" rtlCol="0">
            <a:noAutofit/>
          </a:bodyPr>
          <a:lstStyle/>
          <a:p>
            <a:pPr marL="12700" algn="just">
              <a:lnSpc>
                <a:spcPct val="100000"/>
              </a:lnSpc>
              <a:spcBef>
                <a:spcPts val="100"/>
              </a:spcBef>
            </a:pPr>
            <a:r>
              <a:rPr sz="2000" b="1" dirty="0">
                <a:latin typeface="Times New Roman" panose="02020603050405020304" charset="0"/>
                <a:cs typeface="Times New Roman" panose="02020603050405020304" charset="0"/>
              </a:rPr>
              <a:t>Data processing:</a:t>
            </a:r>
          </a:p>
          <a:p>
            <a:pPr marL="12700" algn="just">
              <a:lnSpc>
                <a:spcPct val="100000"/>
              </a:lnSpc>
              <a:spcBef>
                <a:spcPts val="100"/>
              </a:spcBef>
            </a:pPr>
            <a:r>
              <a:rPr sz="2000" dirty="0">
                <a:latin typeface="Times New Roman" panose="02020603050405020304" charset="0"/>
                <a:cs typeface="Times New Roman" panose="02020603050405020304" charset="0"/>
              </a:rPr>
              <a:t>Clean and preprocess the dataset, handle missing values ​​and code categorical variables. Use feature design techniques to extract relevant features and improve prediction accuracy.</a:t>
            </a:r>
          </a:p>
          <a:p>
            <a:pPr marL="12700" algn="just">
              <a:lnSpc>
                <a:spcPct val="100000"/>
              </a:lnSpc>
              <a:spcBef>
                <a:spcPts val="100"/>
              </a:spcBef>
            </a:pPr>
            <a:r>
              <a:rPr sz="2000" b="1" dirty="0">
                <a:latin typeface="Times New Roman" panose="02020603050405020304" charset="0"/>
                <a:cs typeface="Times New Roman" panose="02020603050405020304" charset="0"/>
              </a:rPr>
              <a:t>Model selection:</a:t>
            </a:r>
          </a:p>
          <a:p>
            <a:pPr marL="12700" algn="just">
              <a:lnSpc>
                <a:spcPct val="100000"/>
              </a:lnSpc>
              <a:spcBef>
                <a:spcPts val="100"/>
              </a:spcBef>
            </a:pPr>
            <a:r>
              <a:rPr sz="2000" dirty="0">
                <a:latin typeface="Times New Roman" panose="02020603050405020304" charset="0"/>
                <a:cs typeface="Times New Roman" panose="02020603050405020304" charset="0"/>
              </a:rPr>
              <a:t>Choose appropriate machine learning algorithms such as linear regression, decision trees, or neural networks to predict energy consumption. Consider the strengths of algorithms and the characteristics of the dataset to make informed choices.</a:t>
            </a:r>
          </a:p>
          <a:p>
            <a:pPr marL="12700" algn="just">
              <a:lnSpc>
                <a:spcPct val="100000"/>
              </a:lnSpc>
              <a:spcBef>
                <a:spcPts val="100"/>
              </a:spcBef>
            </a:pPr>
            <a:r>
              <a:rPr sz="2000" b="1" dirty="0">
                <a:latin typeface="Times New Roman" panose="02020603050405020304" charset="0"/>
                <a:cs typeface="Times New Roman" panose="02020603050405020304" charset="0"/>
              </a:rPr>
              <a:t>Feature selection:</a:t>
            </a:r>
          </a:p>
          <a:p>
            <a:pPr marL="12700" algn="just">
              <a:lnSpc>
                <a:spcPct val="100000"/>
              </a:lnSpc>
              <a:spcBef>
                <a:spcPts val="100"/>
              </a:spcBef>
            </a:pPr>
            <a:r>
              <a:rPr sz="2000" dirty="0">
                <a:latin typeface="Times New Roman" panose="02020603050405020304" charset="0"/>
                <a:cs typeface="Times New Roman" panose="02020603050405020304" charset="0"/>
              </a:rPr>
              <a:t>Select relevant features based on relevance analysis or domain knowledge to improve model accuracy.</a:t>
            </a:r>
          </a:p>
          <a:p>
            <a:pPr marL="12700" algn="just">
              <a:lnSpc>
                <a:spcPct val="100000"/>
              </a:lnSpc>
              <a:spcBef>
                <a:spcPts val="100"/>
              </a:spcBef>
            </a:pPr>
            <a:r>
              <a:rPr sz="2000" b="1" dirty="0">
                <a:latin typeface="Times New Roman" panose="02020603050405020304" charset="0"/>
                <a:cs typeface="Times New Roman" panose="02020603050405020304" charset="0"/>
              </a:rPr>
              <a:t>Model training:</a:t>
            </a:r>
          </a:p>
          <a:p>
            <a:pPr marL="12700" algn="just">
              <a:lnSpc>
                <a:spcPct val="100000"/>
              </a:lnSpc>
              <a:spcBef>
                <a:spcPts val="100"/>
              </a:spcBef>
            </a:pPr>
            <a:r>
              <a:rPr sz="2000" dirty="0">
                <a:latin typeface="Times New Roman" panose="02020603050405020304" charset="0"/>
                <a:cs typeface="Times New Roman" panose="02020603050405020304" charset="0"/>
              </a:rPr>
              <a:t>Split the dataset into a training and test set to train and evaluate models. . Train selected machine learning algorithms on training data.</a:t>
            </a:r>
          </a:p>
          <a:p>
            <a:pPr marL="12700" algn="just">
              <a:lnSpc>
                <a:spcPct val="100000"/>
              </a:lnSpc>
              <a:spcBef>
                <a:spcPts val="100"/>
              </a:spcBef>
            </a:pPr>
            <a:r>
              <a:rPr sz="2000" b="1" dirty="0">
                <a:latin typeface="Times New Roman" panose="02020603050405020304" charset="0"/>
                <a:cs typeface="Times New Roman" panose="02020603050405020304" charset="0"/>
              </a:rPr>
              <a:t>Evaluating models:</a:t>
            </a:r>
          </a:p>
          <a:p>
            <a:pPr marL="12700" algn="just">
              <a:lnSpc>
                <a:spcPct val="100000"/>
              </a:lnSpc>
              <a:spcBef>
                <a:spcPts val="100"/>
              </a:spcBef>
            </a:pPr>
            <a:r>
              <a:rPr sz="2000" dirty="0">
                <a:latin typeface="Times New Roman" panose="02020603050405020304" charset="0"/>
                <a:cs typeface="Times New Roman" panose="02020603050405020304" charset="0"/>
              </a:rPr>
              <a:t>Evaluate trained models using appropriate performance metrics such as mean absolute error (MAE), mean squared error (MSE), root mean squared error (RMSE) or R-squared (R2) scores. Compare the performance of different models to find the most powerful one.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609600" y="290830"/>
            <a:ext cx="3434080" cy="75184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656</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Tahoma</vt:lpstr>
      <vt:lpstr>Times New Roman</vt:lpstr>
      <vt:lpstr>Trebuchet MS</vt:lpstr>
      <vt:lpstr>Wingdings</vt:lpstr>
      <vt:lpstr>Office Theme</vt:lpstr>
      <vt:lpstr>Rajalingam V </vt:lpstr>
      <vt:lpstr>PowerPoint Presentation</vt:lpstr>
      <vt:lpstr>AGENDA</vt:lpstr>
      <vt:lpstr>PROBLEM STATEMENT</vt:lpstr>
      <vt:lpstr>PROJECT OVERVIEW</vt:lpstr>
      <vt:lpstr>WHO ARE THE END USERS?</vt:lpstr>
      <vt:lpstr>YOUR SOLUTION AND ITS VALUE  PROPOSITION</vt:lpstr>
      <vt:lpstr>THE WOW IN YOUR SOLUTION</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Shapna G NM ID au711721104103</dc:title>
  <dc:creator>Shapna G</dc:creator>
  <cp:lastModifiedBy>Raja V</cp:lastModifiedBy>
  <cp:revision>7</cp:revision>
  <dcterms:created xsi:type="dcterms:W3CDTF">2024-04-03T10:58:00Z</dcterms:created>
  <dcterms:modified xsi:type="dcterms:W3CDTF">2024-04-10T03:49:30Z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2024-04-03T11:00:00Z</vt:filetime>
  </property>
  <property fmtid="{D5CDD505-2E9C-101B-9397-08002B2CF9AE}" pid="4" name="ICV">
    <vt:lpwstr>300EE5EB0D174689B797F2246E1BB7AD_12</vt:lpwstr>
  </property>
  <property fmtid="{D5CDD505-2E9C-101B-9397-08002B2CF9AE}" pid="5" name="KSOProductBuildVer">
    <vt:lpwstr>1033-12.2.0.13489</vt:lpwstr>
  </property>
</Properties>
</file>