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40DC-50F4-9D44-937E-235B9ECAFF3A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7F4AC96-CFA1-4A4D-B886-4E5E29B3467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4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40DC-50F4-9D44-937E-235B9ECAFF3A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AC96-CFA1-4A4D-B886-4E5E29B3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40DC-50F4-9D44-937E-235B9ECAFF3A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AC96-CFA1-4A4D-B886-4E5E29B3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6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40DC-50F4-9D44-937E-235B9ECAFF3A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AC96-CFA1-4A4D-B886-4E5E29B346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4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40DC-50F4-9D44-937E-235B9ECAFF3A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AC96-CFA1-4A4D-B886-4E5E29B3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7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40DC-50F4-9D44-937E-235B9ECAFF3A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AC96-CFA1-4A4D-B886-4E5E29B346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93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40DC-50F4-9D44-937E-235B9ECAFF3A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AC96-CFA1-4A4D-B886-4E5E29B3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40DC-50F4-9D44-937E-235B9ECAFF3A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AC96-CFA1-4A4D-B886-4E5E29B346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40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40DC-50F4-9D44-937E-235B9ECAFF3A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AC96-CFA1-4A4D-B886-4E5E29B3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7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40DC-50F4-9D44-937E-235B9ECAFF3A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AC96-CFA1-4A4D-B886-4E5E29B3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1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40DC-50F4-9D44-937E-235B9ECAFF3A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AC96-CFA1-4A4D-B886-4E5E29B34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2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17A40DC-50F4-9D44-937E-235B9ECAFF3A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4AC96-CFA1-4A4D-B886-4E5E29B3467E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322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73A4-B251-57FE-3D48-4C53CF1A1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6586" y="2662879"/>
            <a:ext cx="5518066" cy="3812062"/>
          </a:xfrm>
        </p:spPr>
        <p:txBody>
          <a:bodyPr>
            <a:normAutofit fontScale="90000"/>
          </a:bodyPr>
          <a:lstStyle/>
          <a:p>
            <a:r>
              <a:rPr lang="en-US" dirty="0"/>
              <a:t>Investigating the Impact of Temperature on Ozone (O3) 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54CE6-CD6C-F6AF-2EC6-8D9D3E719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052" y="1267889"/>
            <a:ext cx="5357600" cy="1160213"/>
          </a:xfrm>
        </p:spPr>
        <p:txBody>
          <a:bodyPr/>
          <a:lstStyle/>
          <a:p>
            <a:r>
              <a:rPr lang="en-US" dirty="0"/>
              <a:t>MSCS – CSCA 5622</a:t>
            </a:r>
          </a:p>
        </p:txBody>
      </p:sp>
    </p:spTree>
    <p:extLst>
      <p:ext uri="{BB962C8B-B14F-4D97-AF65-F5344CB8AC3E}">
        <p14:creationId xmlns:p14="http://schemas.microsoft.com/office/powerpoint/2010/main" val="169417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04EA-6FAB-595A-0F86-3196ED15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58A6F-5977-0E66-B4EB-A4801F5AE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ystem-ui"/>
              </a:rPr>
              <a:t>The </a:t>
            </a:r>
            <a:r>
              <a:rPr lang="en-US" b="1" i="0" dirty="0">
                <a:effectLst/>
                <a:latin typeface="system-ui"/>
              </a:rPr>
              <a:t>objective of this study</a:t>
            </a:r>
            <a:r>
              <a:rPr lang="en-US" b="0" i="0" dirty="0">
                <a:effectLst/>
                <a:latin typeface="system-ui"/>
              </a:rPr>
              <a:t> is to </a:t>
            </a:r>
            <a:r>
              <a:rPr lang="en-US" b="1" i="0" dirty="0">
                <a:effectLst/>
                <a:latin typeface="system-ui"/>
              </a:rPr>
              <a:t>investigate the impact of temperature on ozone (O</a:t>
            </a:r>
            <a:r>
              <a:rPr lang="en-US" b="1" i="0" baseline="-25000" dirty="0">
                <a:effectLst/>
                <a:latin typeface="system-ui"/>
              </a:rPr>
              <a:t>3</a:t>
            </a:r>
            <a:r>
              <a:rPr lang="en-US" b="1" i="0" dirty="0">
                <a:effectLst/>
                <a:latin typeface="system-ui"/>
              </a:rPr>
              <a:t>) formation</a:t>
            </a:r>
            <a:r>
              <a:rPr lang="en-US" b="0" i="0" dirty="0">
                <a:effectLst/>
                <a:latin typeface="system-ui"/>
              </a:rPr>
              <a:t>, with a particular focus on understanding </a:t>
            </a:r>
            <a:r>
              <a:rPr lang="en-US" b="1" i="0" dirty="0">
                <a:solidFill>
                  <a:schemeClr val="tx2"/>
                </a:solidFill>
                <a:effectLst/>
                <a:latin typeface="system-ui"/>
              </a:rPr>
              <a:t>whether there is a delayed effect of temperature on ozone levels</a:t>
            </a:r>
            <a:r>
              <a:rPr lang="en-US" b="0" i="0" dirty="0">
                <a:effectLst/>
                <a:latin typeface="system-ui"/>
              </a:rPr>
              <a:t>. By incorporating </a:t>
            </a:r>
            <a:r>
              <a:rPr lang="en-US" b="1" i="0" dirty="0">
                <a:effectLst/>
                <a:latin typeface="system-ui"/>
              </a:rPr>
              <a:t>lagged variables</a:t>
            </a:r>
            <a:r>
              <a:rPr lang="en-US" b="0" i="0" dirty="0">
                <a:effectLst/>
                <a:latin typeface="system-ui"/>
              </a:rPr>
              <a:t> of ozone concentration, the study aims to determine if higher temperatures at earlier points in time contribute to increased ozone formation in subsequent periods.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1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04EA-6FAB-595A-0F86-3196ED15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Ozone - O3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58A6F-5977-0E66-B4EB-A4801F5AE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effectLst/>
                <a:latin typeface="system-ui"/>
              </a:rPr>
              <a:t>Ozone is a </a:t>
            </a:r>
            <a:r>
              <a:rPr lang="en-US" b="0" i="0" dirty="0">
                <a:effectLst/>
                <a:latin typeface="system-ui"/>
              </a:rPr>
              <a:t>harmful pollutant formed when NOx and volatile organic compounds (VOCs) react in sunlight. While beneficial in the upper atmosphere (protecting us from UV radiation), ground-level ozone is a significant component of smog and can cause respiratory issues.</a:t>
            </a:r>
          </a:p>
          <a:p>
            <a:r>
              <a:rPr lang="en-US" b="0" i="0" dirty="0">
                <a:effectLst/>
                <a:latin typeface="system-ui"/>
              </a:rPr>
              <a:t>Ozone formation in the atmosphere is a complex chemical process influenced by various factors, including temperature, humidity, and concentrations of precursor pollutants such as nitrogen oxides (NOx) and volatile organic compounds (VOCs).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5E2B-E357-EA52-35F6-76E45247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3277E-7EC3-9D3A-5156-E6AEA10C8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 Citation: Vito, S. (2008). Air Quality [Dataset]. UCI Machine Learning Repository. https://</a:t>
            </a:r>
            <a:r>
              <a:rPr lang="en-US" dirty="0" err="1"/>
              <a:t>doi.org</a:t>
            </a:r>
            <a:r>
              <a:rPr lang="en-US" dirty="0"/>
              <a:t>/10.24432/C59K5F</a:t>
            </a:r>
          </a:p>
        </p:txBody>
      </p:sp>
    </p:spTree>
    <p:extLst>
      <p:ext uri="{BB962C8B-B14F-4D97-AF65-F5344CB8AC3E}">
        <p14:creationId xmlns:p14="http://schemas.microsoft.com/office/powerpoint/2010/main" val="107858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63E6-C418-8D60-64F0-275B0A3E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C0E32-5C8D-B52B-B9D1-27B67E155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4207064" cy="3997828"/>
          </a:xfrm>
        </p:spPr>
        <p:txBody>
          <a:bodyPr/>
          <a:lstStyle/>
          <a:p>
            <a:r>
              <a:rPr lang="en-US" dirty="0"/>
              <a:t>Loaded project libraries</a:t>
            </a:r>
          </a:p>
          <a:p>
            <a:r>
              <a:rPr lang="en-US" dirty="0"/>
              <a:t>Data Understanding</a:t>
            </a:r>
          </a:p>
          <a:p>
            <a:pPr lvl="1"/>
            <a:r>
              <a:rPr lang="en-US" dirty="0"/>
              <a:t>Data Load</a:t>
            </a:r>
          </a:p>
          <a:p>
            <a:pPr lvl="1"/>
            <a:r>
              <a:rPr lang="en-US" dirty="0"/>
              <a:t>Data Shape</a:t>
            </a:r>
          </a:p>
          <a:p>
            <a:pPr lvl="1"/>
            <a:r>
              <a:rPr lang="en-US" dirty="0"/>
              <a:t>Data Info / Stats</a:t>
            </a:r>
          </a:p>
          <a:p>
            <a:pPr lvl="1"/>
            <a:r>
              <a:rPr lang="en-US" dirty="0"/>
              <a:t>Data Description</a:t>
            </a:r>
          </a:p>
          <a:p>
            <a:pPr lvl="1"/>
            <a:r>
              <a:rPr lang="en-US" dirty="0"/>
              <a:t>Understanding each feature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2A9755-7E61-BE4A-F90B-BD315F664D63}"/>
              </a:ext>
            </a:extLst>
          </p:cNvPr>
          <p:cNvSpPr txBox="1">
            <a:spLocks/>
          </p:cNvSpPr>
          <p:nvPr/>
        </p:nvSpPr>
        <p:spPr>
          <a:xfrm>
            <a:off x="6980663" y="2052116"/>
            <a:ext cx="4207064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Preprocessing</a:t>
            </a:r>
          </a:p>
          <a:p>
            <a:pPr lvl="1"/>
            <a:r>
              <a:rPr lang="en-US" dirty="0"/>
              <a:t>Addressing Nulls</a:t>
            </a:r>
          </a:p>
          <a:p>
            <a:pPr lvl="1"/>
            <a:r>
              <a:rPr lang="en-US" dirty="0"/>
              <a:t>Handling Date and Time types</a:t>
            </a:r>
          </a:p>
          <a:p>
            <a:pPr lvl="1"/>
            <a:r>
              <a:rPr lang="en-US" dirty="0"/>
              <a:t>Handling -200 values</a:t>
            </a:r>
          </a:p>
          <a:p>
            <a:pPr lvl="1"/>
            <a:r>
              <a:rPr lang="en-US" dirty="0"/>
              <a:t>Dropping NMHC (90.2% missing)</a:t>
            </a:r>
          </a:p>
        </p:txBody>
      </p:sp>
    </p:spTree>
    <p:extLst>
      <p:ext uri="{BB962C8B-B14F-4D97-AF65-F5344CB8AC3E}">
        <p14:creationId xmlns:p14="http://schemas.microsoft.com/office/powerpoint/2010/main" val="211992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63E6-C418-8D60-64F0-275B0A3E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C0E32-5C8D-B52B-B9D1-27B67E155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997828"/>
          </a:xfrm>
        </p:spPr>
        <p:txBody>
          <a:bodyPr/>
          <a:lstStyle/>
          <a:p>
            <a:r>
              <a:rPr lang="en-US" dirty="0"/>
              <a:t>EDA</a:t>
            </a:r>
          </a:p>
          <a:p>
            <a:pPr lvl="1"/>
            <a:r>
              <a:rPr lang="en-US" dirty="0"/>
              <a:t>Correlation</a:t>
            </a:r>
          </a:p>
          <a:p>
            <a:pPr lvl="1"/>
            <a:r>
              <a:rPr lang="en-US" dirty="0"/>
              <a:t>Addressed Collinearity - VIF</a:t>
            </a:r>
          </a:p>
          <a:p>
            <a:pPr lvl="1"/>
            <a:r>
              <a:rPr lang="en-US" dirty="0"/>
              <a:t>Created Lag O3 Features</a:t>
            </a:r>
          </a:p>
          <a:p>
            <a:pPr lvl="1"/>
            <a:r>
              <a:rPr lang="en-US" dirty="0"/>
              <a:t>Boxplots and Outliers</a:t>
            </a:r>
          </a:p>
          <a:p>
            <a:pPr lvl="1"/>
            <a:r>
              <a:rPr lang="en-US" dirty="0" err="1"/>
              <a:t>Lineplots</a:t>
            </a:r>
            <a:r>
              <a:rPr lang="en-US" dirty="0"/>
              <a:t> and Trends</a:t>
            </a:r>
          </a:p>
          <a:p>
            <a:pPr lvl="1"/>
            <a:r>
              <a:rPr lang="en-US" dirty="0"/>
              <a:t>Histograms and Skewness</a:t>
            </a:r>
          </a:p>
          <a:p>
            <a:pPr lvl="1"/>
            <a:r>
              <a:rPr lang="en-US" dirty="0" err="1"/>
              <a:t>Pairplots</a:t>
            </a:r>
            <a:r>
              <a:rPr lang="en-US" dirty="0"/>
              <a:t> and upward trends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6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8389-00A8-4233-EDFB-2A4D2B4C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CCE58-E8FD-CE52-E120-02E058D08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751" y="2430076"/>
            <a:ext cx="7991388" cy="1997847"/>
          </a:xfrm>
        </p:spPr>
      </p:pic>
    </p:spTree>
    <p:extLst>
      <p:ext uri="{BB962C8B-B14F-4D97-AF65-F5344CB8AC3E}">
        <p14:creationId xmlns:p14="http://schemas.microsoft.com/office/powerpoint/2010/main" val="40711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2233-E889-22D5-4942-29322CE8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D6DA7-7049-95AC-9223-C33A4F70F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Random Forest model outperformed the Linear Regression model in predicting ozone levels.</a:t>
            </a:r>
          </a:p>
          <a:p>
            <a:r>
              <a:rPr lang="en-US" dirty="0"/>
              <a:t>Random Forest’s non-linear capacity helped with complex environmental data like temperature, pollutants, and lagged ozone values.</a:t>
            </a:r>
          </a:p>
          <a:p>
            <a:r>
              <a:rPr lang="en-US" dirty="0"/>
              <a:t>Random Forest achieved better MAE and R-squared scores than Linear Regression.</a:t>
            </a:r>
          </a:p>
          <a:p>
            <a:r>
              <a:rPr lang="en-US" dirty="0"/>
              <a:t>Lagged variables improved both models, but Random Forest better captured delayed effects like temperature’s impact on ozone.</a:t>
            </a:r>
          </a:p>
        </p:txBody>
      </p:sp>
    </p:spTree>
    <p:extLst>
      <p:ext uri="{BB962C8B-B14F-4D97-AF65-F5344CB8AC3E}">
        <p14:creationId xmlns:p14="http://schemas.microsoft.com/office/powerpoint/2010/main" val="92718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2233-E889-22D5-4942-29322CE8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D6DA7-7049-95AC-9223-C33A4F70F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importance analysis showed O3_lag1 and C6H6(GT) as key factors in ozone prediction.</a:t>
            </a:r>
          </a:p>
          <a:p>
            <a:r>
              <a:rPr lang="en-US" dirty="0"/>
              <a:t>Temperature's role in ozone prediction was less significant than expected, acting indirectly or with other pollutants.</a:t>
            </a:r>
          </a:p>
          <a:p>
            <a:r>
              <a:rPr lang="en-US" dirty="0"/>
              <a:t>Reducing features increased error slightly but maintained strong explanatory power in Random Forest.</a:t>
            </a:r>
          </a:p>
          <a:p>
            <a:r>
              <a:rPr lang="en-US" dirty="0"/>
              <a:t>Overall, Random Forest was more effective in handling environmental complexity, while temperature's direct impact was minimal.</a:t>
            </a:r>
          </a:p>
        </p:txBody>
      </p:sp>
    </p:spTree>
    <p:extLst>
      <p:ext uri="{BB962C8B-B14F-4D97-AF65-F5344CB8AC3E}">
        <p14:creationId xmlns:p14="http://schemas.microsoft.com/office/powerpoint/2010/main" val="2764688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{94E7BA10-007B-9C4A-829B-AEF5639104AC}tf16401378</Template>
  <TotalTime>20</TotalTime>
  <Words>403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MS Shell Dlg 2</vt:lpstr>
      <vt:lpstr>system-ui</vt:lpstr>
      <vt:lpstr>Wingdings</vt:lpstr>
      <vt:lpstr>Wingdings 3</vt:lpstr>
      <vt:lpstr>Madison</vt:lpstr>
      <vt:lpstr>Investigating the Impact of Temperature on Ozone (O3) Formation</vt:lpstr>
      <vt:lpstr>Goal</vt:lpstr>
      <vt:lpstr>Ozone - O3</vt:lpstr>
      <vt:lpstr>Data Source</vt:lpstr>
      <vt:lpstr>Methods</vt:lpstr>
      <vt:lpstr>Methods</vt:lpstr>
      <vt:lpstr>Models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the Impact of Temperature on Ozone (O3) Formation</dc:title>
  <dc:creator>Cintia Campos</dc:creator>
  <cp:lastModifiedBy>Cintia Campos</cp:lastModifiedBy>
  <cp:revision>2</cp:revision>
  <dcterms:created xsi:type="dcterms:W3CDTF">2024-10-18T19:14:20Z</dcterms:created>
  <dcterms:modified xsi:type="dcterms:W3CDTF">2024-10-18T19:35:00Z</dcterms:modified>
</cp:coreProperties>
</file>