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334" r:id="rId5"/>
    <p:sldId id="291" r:id="rId6"/>
    <p:sldId id="341" r:id="rId7"/>
    <p:sldId id="271" r:id="rId8"/>
    <p:sldId id="327" r:id="rId9"/>
    <p:sldId id="343" r:id="rId10"/>
    <p:sldId id="342" r:id="rId11"/>
    <p:sldId id="34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04B"/>
    <a:srgbClr val="E7E7E7"/>
    <a:srgbClr val="C0C0C0"/>
    <a:srgbClr val="989898"/>
    <a:srgbClr val="000000"/>
    <a:srgbClr val="717171"/>
    <a:srgbClr val="C8D405"/>
    <a:srgbClr val="00AEC3"/>
    <a:srgbClr val="987000"/>
    <a:srgbClr val="D7B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6" autoAdjust="0"/>
  </p:normalViewPr>
  <p:slideViewPr>
    <p:cSldViewPr snapToGrid="0" showGuides="1">
      <p:cViewPr>
        <p:scale>
          <a:sx n="94" d="100"/>
          <a:sy n="94" d="100"/>
        </p:scale>
        <p:origin x="-678" y="-72"/>
      </p:cViewPr>
      <p:guideLst>
        <p:guide orient="horz" pos="4146"/>
        <p:guide orient="horz" pos="2160"/>
        <p:guide orient="horz" pos="173"/>
        <p:guide orient="horz" pos="716"/>
        <p:guide orient="horz" pos="1075"/>
        <p:guide orient="horz" pos="3599"/>
        <p:guide orient="horz" pos="4031"/>
        <p:guide pos="5585"/>
        <p:guide pos="16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1138239"/>
            <a:ext cx="3499247" cy="1787237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3146902"/>
            <a:ext cx="3499247" cy="1882298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4" y="561244"/>
            <a:ext cx="2052000" cy="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72100" y="1137600"/>
            <a:ext cx="3500100" cy="17892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72100" y="3146400"/>
            <a:ext cx="3500100" cy="1882800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55600" y="561243"/>
            <a:ext cx="2052000" cy="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4988" y="858"/>
            <a:ext cx="9150132" cy="68571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0001" y="3846097"/>
            <a:ext cx="8600156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70001" y="4989097"/>
            <a:ext cx="8600156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9999" y="2984855"/>
            <a:ext cx="8601349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70272" y="2564673"/>
            <a:ext cx="732234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6399213"/>
            <a:ext cx="4302125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 with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9999" y="2984855"/>
            <a:ext cx="8600156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69999" y="2564673"/>
            <a:ext cx="732507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6399213"/>
            <a:ext cx="4302125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4988" y="858"/>
            <a:ext cx="9150132" cy="6857143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1" y="3846097"/>
            <a:ext cx="8600156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1" y="4989097"/>
            <a:ext cx="8600156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0272" y="2984855"/>
            <a:ext cx="8599883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69999" y="2564673"/>
            <a:ext cx="732507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6399213"/>
            <a:ext cx="4302125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 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 b="294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9999" y="2984855"/>
            <a:ext cx="8600156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69999" y="2564673"/>
            <a:ext cx="732507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6399213"/>
            <a:ext cx="4302125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8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1706563"/>
            <a:ext cx="8599883" cy="4006850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601961" cy="41657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68289" y="739775"/>
            <a:ext cx="8597900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6399213"/>
            <a:ext cx="3522600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706565"/>
            <a:ext cx="4220100" cy="4006848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8" name="Content Placeholder 35"/>
          <p:cNvSpPr>
            <a:spLocks noGrp="1"/>
          </p:cNvSpPr>
          <p:nvPr>
            <p:ph sz="quarter" idx="14"/>
          </p:nvPr>
        </p:nvSpPr>
        <p:spPr>
          <a:xfrm>
            <a:off x="4643681" y="1706563"/>
            <a:ext cx="4221306" cy="4006849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601961" cy="41657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68289" y="739775"/>
            <a:ext cx="8597900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6399213"/>
            <a:ext cx="3522600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99" y="1706563"/>
            <a:ext cx="27594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188494" y="1706563"/>
            <a:ext cx="27594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106990" y="1706563"/>
            <a:ext cx="2757996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601961" cy="41657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68289" y="739775"/>
            <a:ext cx="8597900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6399213"/>
            <a:ext cx="3522600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99" y="1706563"/>
            <a:ext cx="20358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2459831" y="1706563"/>
            <a:ext cx="20358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9665" y="1706563"/>
            <a:ext cx="20358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829185" y="1706563"/>
            <a:ext cx="2035800" cy="400685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601961" cy="41657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68289" y="739775"/>
            <a:ext cx="8597900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6399213"/>
            <a:ext cx="3522600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601961" cy="41657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68289" y="739775"/>
            <a:ext cx="8597900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6399213"/>
            <a:ext cx="3522600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88" y="288925"/>
            <a:ext cx="8597899" cy="8477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00" y="1706564"/>
            <a:ext cx="8600156" cy="400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990600" y="-445725"/>
            <a:ext cx="10492740" cy="6752227"/>
            <a:chOff x="-990600" y="-445725"/>
            <a:chExt cx="10492740" cy="6752227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3.16cm</a:t>
              </a: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4.75cm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6.34cm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7.93cm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9.52cm</a:t>
              </a:r>
            </a:p>
          </p:txBody>
        </p:sp>
        <p:sp>
          <p:nvSpPr>
            <p:cNvPr id="55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11.11cm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12.70cm</a:t>
              </a: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14.29cm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15.87cm</a:t>
              </a: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17.00cm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0.75cm</a:t>
              </a:r>
            </a:p>
          </p:txBody>
        </p:sp>
        <p:sp>
          <p:nvSpPr>
            <p:cNvPr id="61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2.77cm</a:t>
              </a: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4.80cm</a:t>
              </a: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6.82cm</a:t>
              </a:r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8.85cm</a:t>
              </a:r>
            </a:p>
          </p:txBody>
        </p:sp>
        <p:sp>
          <p:nvSpPr>
            <p:cNvPr id="65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10.87cm</a:t>
              </a:r>
            </a:p>
          </p:txBody>
        </p:sp>
        <p:sp>
          <p:nvSpPr>
            <p:cNvPr id="66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12.90cm</a:t>
              </a: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14.92cm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16.95cm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18.97cm</a:t>
              </a:r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20.99cm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23.02cm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24.64cm</a:t>
              </a: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22.62cm</a:t>
              </a:r>
            </a:p>
          </p:txBody>
        </p:sp>
        <p:sp>
          <p:nvSpPr>
            <p:cNvPr id="75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20.60cm</a:t>
              </a:r>
            </a:p>
          </p:txBody>
        </p:sp>
        <p:sp>
          <p:nvSpPr>
            <p:cNvPr id="76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18.57cm</a:t>
              </a: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16.55cm</a:t>
              </a:r>
            </a:p>
          </p:txBody>
        </p:sp>
        <p:sp>
          <p:nvSpPr>
            <p:cNvPr id="78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14.53cm</a:t>
              </a:r>
            </a:p>
          </p:txBody>
        </p:sp>
        <p:sp>
          <p:nvSpPr>
            <p:cNvPr id="79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12.51cm</a:t>
              </a:r>
            </a:p>
          </p:txBody>
        </p:sp>
        <p:sp>
          <p:nvSpPr>
            <p:cNvPr id="80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10.48cm</a:t>
              </a:r>
            </a:p>
          </p:txBody>
        </p:sp>
        <p:sp>
          <p:nvSpPr>
            <p:cNvPr id="81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8.46cm</a:t>
              </a:r>
            </a:p>
          </p:txBody>
        </p:sp>
        <p:sp>
          <p:nvSpPr>
            <p:cNvPr id="82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6.44cm</a:t>
              </a:r>
            </a:p>
          </p:txBody>
        </p:sp>
        <p:sp>
          <p:nvSpPr>
            <p:cNvPr id="83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4.42cm</a:t>
              </a:r>
            </a:p>
          </p:txBody>
        </p:sp>
        <p:sp>
          <p:nvSpPr>
            <p:cNvPr id="84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2.39cm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7" name="TextBox 86"/>
            <p:cNvSpPr txBox="1"/>
            <p:nvPr userDrawn="1"/>
          </p:nvSpPr>
          <p:spPr>
            <a:xfrm>
              <a:off x="-990600" y="1198691"/>
              <a:ext cx="7588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Heading Baseline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Right Margin</a:t>
              </a:r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0" y="6121816"/>
            <a:ext cx="91440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9213"/>
            <a:ext cx="72747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3" name="Picture 122" descr="logo-04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6331098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697" r:id="rId3"/>
    <p:sldLayoutId id="2147483730" r:id="rId4"/>
    <p:sldLayoutId id="2147483668" r:id="rId5"/>
    <p:sldLayoutId id="2147483659" r:id="rId6"/>
    <p:sldLayoutId id="2147483721" r:id="rId7"/>
    <p:sldLayoutId id="2147483722" r:id="rId8"/>
    <p:sldLayoutId id="2147483726" r:id="rId9"/>
    <p:sldLayoutId id="2147483725" r:id="rId10"/>
    <p:sldLayoutId id="2147483649" r:id="rId11"/>
    <p:sldLayoutId id="2147483728" r:id="rId12"/>
    <p:sldLayoutId id="2147483696" r:id="rId13"/>
    <p:sldLayoutId id="214748373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70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  <p15:guide id="3" pos="543" userDrawn="1">
          <p15:clr>
            <a:srgbClr val="A4A3A4"/>
          </p15:clr>
        </p15:guide>
        <p15:guide id="4" pos="629" userDrawn="1">
          <p15:clr>
            <a:srgbClr val="A4A3A4"/>
          </p15:clr>
        </p15:guide>
        <p15:guide id="5" pos="1002" userDrawn="1">
          <p15:clr>
            <a:srgbClr val="A4A3A4"/>
          </p15:clr>
        </p15:guide>
        <p15:guide id="6" pos="1088" userDrawn="1">
          <p15:clr>
            <a:srgbClr val="A4A3A4"/>
          </p15:clr>
        </p15:guide>
        <p15:guide id="7" pos="1460" userDrawn="1">
          <p15:clr>
            <a:srgbClr val="A4A3A4"/>
          </p15:clr>
        </p15:guide>
        <p15:guide id="8" pos="1548" userDrawn="1">
          <p15:clr>
            <a:srgbClr val="A4A3A4"/>
          </p15:clr>
        </p15:guide>
        <p15:guide id="9" pos="1919" userDrawn="1">
          <p15:clr>
            <a:srgbClr val="A4A3A4"/>
          </p15:clr>
        </p15:guide>
        <p15:guide id="10" pos="2007" userDrawn="1">
          <p15:clr>
            <a:srgbClr val="A4A3A4"/>
          </p15:clr>
        </p15:guide>
        <p15:guide id="11" pos="2378" userDrawn="1">
          <p15:clr>
            <a:srgbClr val="A4A3A4"/>
          </p15:clr>
        </p15:guide>
        <p15:guide id="12" pos="2466" userDrawn="1">
          <p15:clr>
            <a:srgbClr val="A4A3A4"/>
          </p15:clr>
        </p15:guide>
        <p15:guide id="13" pos="2835" userDrawn="1">
          <p15:clr>
            <a:srgbClr val="A4A3A4"/>
          </p15:clr>
        </p15:guide>
        <p15:guide id="14" pos="2925" userDrawn="1">
          <p15:clr>
            <a:srgbClr val="A4A3A4"/>
          </p15:clr>
        </p15:guide>
        <p15:guide id="15" pos="3294" userDrawn="1">
          <p15:clr>
            <a:srgbClr val="A4A3A4"/>
          </p15:clr>
        </p15:guide>
        <p15:guide id="16" pos="3384" userDrawn="1">
          <p15:clr>
            <a:srgbClr val="A4A3A4"/>
          </p15:clr>
        </p15:guide>
        <p15:guide id="17" pos="3843" userDrawn="1">
          <p15:clr>
            <a:srgbClr val="A4A3A4"/>
          </p15:clr>
        </p15:guide>
        <p15:guide id="18" pos="3753" userDrawn="1">
          <p15:clr>
            <a:srgbClr val="A4A3A4"/>
          </p15:clr>
        </p15:guide>
        <p15:guide id="19" pos="4212" userDrawn="1">
          <p15:clr>
            <a:srgbClr val="A4A3A4"/>
          </p15:clr>
        </p15:guide>
        <p15:guide id="20" pos="4302" userDrawn="1">
          <p15:clr>
            <a:srgbClr val="A4A3A4"/>
          </p15:clr>
        </p15:guide>
        <p15:guide id="21" pos="4671" userDrawn="1">
          <p15:clr>
            <a:srgbClr val="A4A3A4"/>
          </p15:clr>
        </p15:guide>
        <p15:guide id="22" pos="4761" userDrawn="1">
          <p15:clr>
            <a:srgbClr val="A4A3A4"/>
          </p15:clr>
        </p15:guide>
        <p15:guide id="23" pos="5129" userDrawn="1">
          <p15:clr>
            <a:srgbClr val="A4A3A4"/>
          </p15:clr>
        </p15:guide>
        <p15:guide id="24" pos="5220" userDrawn="1">
          <p15:clr>
            <a:srgbClr val="A4A3A4"/>
          </p15:clr>
        </p15:guide>
        <p15:guide id="25" pos="5588" userDrawn="1">
          <p15:clr>
            <a:srgbClr val="A4A3A4"/>
          </p15:clr>
        </p15:guide>
        <p15:guide id="26" orient="horz" pos="1799" userDrawn="1">
          <p15:clr>
            <a:srgbClr val="A4A3A4"/>
          </p15:clr>
        </p15:guide>
        <p15:guide id="27" orient="horz" pos="1437" userDrawn="1">
          <p15:clr>
            <a:srgbClr val="A4A3A4"/>
          </p15:clr>
        </p15:guide>
        <p15:guide id="28" orient="horz" pos="1077" userDrawn="1">
          <p15:clr>
            <a:srgbClr val="A4A3A4"/>
          </p15:clr>
        </p15:guide>
        <p15:guide id="29" orient="horz" pos="717" userDrawn="1">
          <p15:clr>
            <a:srgbClr val="A4A3A4"/>
          </p15:clr>
        </p15:guide>
        <p15:guide id="30" orient="horz" pos="2519" userDrawn="1">
          <p15:clr>
            <a:srgbClr val="A4A3A4"/>
          </p15:clr>
        </p15:guide>
        <p15:guide id="31" orient="horz" pos="2879" userDrawn="1">
          <p15:clr>
            <a:srgbClr val="A4A3A4"/>
          </p15:clr>
        </p15:guide>
        <p15:guide id="32" orient="horz" pos="3240" userDrawn="1">
          <p15:clr>
            <a:srgbClr val="A4A3A4"/>
          </p15:clr>
        </p15:guide>
        <p15:guide id="33" orient="horz" pos="3600" userDrawn="1">
          <p15:clr>
            <a:srgbClr val="A4A3A4"/>
          </p15:clr>
        </p15:guide>
        <p15:guide id="34" orient="horz" pos="385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Rafal.Plewa@kantar.com" TargetMode="External"/><Relationship Id="rId3" Type="http://schemas.openxmlformats.org/officeDocument/2006/relationships/hyperlink" Target="mailto:Iury.Oliveira@kantaribopemedia.com" TargetMode="External"/><Relationship Id="rId7" Type="http://schemas.openxmlformats.org/officeDocument/2006/relationships/hyperlink" Target="mailto:Dmytro.Vavriv@kantarconsulting.com" TargetMode="External"/><Relationship Id="rId2" Type="http://schemas.openxmlformats.org/officeDocument/2006/relationships/hyperlink" Target="mailto:Lita.Prett@Kantar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Mike.gates@kantar.com" TargetMode="External"/><Relationship Id="rId5" Type="http://schemas.openxmlformats.org/officeDocument/2006/relationships/hyperlink" Target="mailto:Joe.Sugden@kantarconsulting.com" TargetMode="External"/><Relationship Id="rId10" Type="http://schemas.openxmlformats.org/officeDocument/2006/relationships/hyperlink" Target="mailto:jasmin.dormischian@kantar.com" TargetMode="External"/><Relationship Id="rId4" Type="http://schemas.openxmlformats.org/officeDocument/2006/relationships/hyperlink" Target="mailto:pedro.nunez@kantaribopemedia.com" TargetMode="External"/><Relationship Id="rId9" Type="http://schemas.openxmlformats.org/officeDocument/2006/relationships/hyperlink" Target="mailto:frank.kammann@kantarmedia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r>
              <a:rPr lang="en-GB" dirty="0" smtClean="0"/>
              <a:t>Hackathon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Hackathon Site Logistics Check-In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03425"/>
              </p:ext>
            </p:extLst>
          </p:nvPr>
        </p:nvGraphicFramePr>
        <p:xfrm>
          <a:off x="270000" y="1676400"/>
          <a:ext cx="8600951" cy="402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8731"/>
                <a:gridCol w="5096183"/>
                <a:gridCol w="576037"/>
              </a:tblGrid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Hackathon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Hubs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Oversight and Support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Groups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Hackathon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EMEA Schedule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Hackathon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AMS Schedule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Hackathon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Site Checklist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Activity Reminder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95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Hubs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8084A489-E9EF-43AE-8FC5-C4494A8B2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301996"/>
              </p:ext>
            </p:extLst>
          </p:nvPr>
        </p:nvGraphicFramePr>
        <p:xfrm>
          <a:off x="889714" y="888648"/>
          <a:ext cx="502655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59">
                  <a:extLst>
                    <a:ext uri="{9D8B030D-6E8A-4147-A177-3AD203B41FA5}">
                      <a16:colId xmlns="" xmlns:a16="http://schemas.microsoft.com/office/drawing/2014/main" val="2465852289"/>
                    </a:ext>
                  </a:extLst>
                </a:gridCol>
                <a:gridCol w="2832798">
                  <a:extLst>
                    <a:ext uri="{9D8B030D-6E8A-4147-A177-3AD203B41FA5}">
                      <a16:colId xmlns="" xmlns:a16="http://schemas.microsoft.com/office/drawing/2014/main" val="347243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Coordinator</a:t>
                      </a:r>
                    </a:p>
                  </a:txBody>
                  <a:tcPr>
                    <a:solidFill>
                      <a:srgbClr val="987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1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London </a:t>
                      </a:r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Lita Prett</a:t>
                      </a:r>
                    </a:p>
                    <a:p>
                      <a:r>
                        <a:rPr lang="en-US" sz="1200" dirty="0" smtClean="0">
                          <a:hlinkClick r:id="rId2"/>
                        </a:rPr>
                        <a:t>Lita.Prett@Kantar.com</a:t>
                      </a:r>
                      <a:endParaRPr lang="en-US" sz="12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24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Sao Paulo </a:t>
                      </a:r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Iury Oliveira </a:t>
                      </a:r>
                    </a:p>
                    <a:p>
                      <a:r>
                        <a:rPr lang="en-US" sz="1200" dirty="0" smtClean="0">
                          <a:hlinkClick r:id="rId3"/>
                        </a:rPr>
                        <a:t>Iury.Oliveira@kantaribopemedia.com</a:t>
                      </a:r>
                      <a:endParaRPr lang="en-US" sz="12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27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Bogota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Pedro Nunez, Kantar Media</a:t>
                      </a:r>
                    </a:p>
                    <a:p>
                      <a:r>
                        <a:rPr lang="en-US" sz="1200" i="0" dirty="0" smtClean="0">
                          <a:hlinkClick r:id="rId4"/>
                        </a:rPr>
                        <a:t>pedro.nunez@kantaribopemedia.com</a:t>
                      </a:r>
                      <a:endParaRPr lang="en-US" sz="1200" i="0" dirty="0" smtClean="0"/>
                    </a:p>
                  </a:txBody>
                  <a:tcPr>
                    <a:solidFill>
                      <a:srgbClr val="D7B4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Norwalk </a:t>
                      </a:r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Joe Sugden</a:t>
                      </a:r>
                    </a:p>
                    <a:p>
                      <a:r>
                        <a:rPr lang="en-US" sz="1200" dirty="0" smtClean="0">
                          <a:hlinkClick r:id="rId5"/>
                        </a:rPr>
                        <a:t>Joe.Sugden@kantarconsulting.com</a:t>
                      </a:r>
                      <a:endParaRPr lang="en-US" sz="12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07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Austin </a:t>
                      </a:r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Mike Gates</a:t>
                      </a:r>
                    </a:p>
                    <a:p>
                      <a:r>
                        <a:rPr lang="en-US" sz="1200" dirty="0" smtClean="0">
                          <a:hlinkClick r:id="rId6"/>
                        </a:rPr>
                        <a:t>Mike.gates@kantar.com</a:t>
                      </a:r>
                      <a:endParaRPr lang="en-US" sz="12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95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Kiev </a:t>
                      </a:r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Dmytro Vavriv</a:t>
                      </a:r>
                    </a:p>
                    <a:p>
                      <a:r>
                        <a:rPr lang="en-US" sz="1200" dirty="0" smtClean="0">
                          <a:hlinkClick r:id="rId7"/>
                        </a:rPr>
                        <a:t>Dmytro.Vavriv@kantarconsulting.com</a:t>
                      </a:r>
                      <a:endParaRPr lang="en-US" sz="12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13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Warsaw </a:t>
                      </a:r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Rafal Plewa</a:t>
                      </a:r>
                    </a:p>
                    <a:p>
                      <a:r>
                        <a:rPr lang="en-US" sz="1200" dirty="0" smtClean="0">
                          <a:hlinkClick r:id="rId8"/>
                        </a:rPr>
                        <a:t>Rafal.Plewa@kantar.com</a:t>
                      </a:r>
                      <a:endParaRPr lang="en-US" sz="12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9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Saarlouis </a:t>
                      </a:r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Frank Kammann </a:t>
                      </a:r>
                    </a:p>
                    <a:p>
                      <a:r>
                        <a:rPr lang="en-US" sz="1200" dirty="0" smtClean="0">
                          <a:hlinkClick r:id="rId9"/>
                        </a:rPr>
                        <a:t>frank.kammann@kantarmedia.com</a:t>
                      </a:r>
                      <a:endParaRPr lang="en-US" sz="12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21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Munich </a:t>
                      </a:r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Jasmin Dormischian</a:t>
                      </a:r>
                    </a:p>
                    <a:p>
                      <a:r>
                        <a:rPr lang="en-US" sz="1200" dirty="0" smtClean="0">
                          <a:hlinkClick r:id="rId10"/>
                        </a:rPr>
                        <a:t>jasmin.dormischian@kantar.com</a:t>
                      </a:r>
                      <a:endParaRPr lang="en-US" sz="12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41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60112" y="1218883"/>
            <a:ext cx="8599883" cy="1402397"/>
          </a:xfrm>
        </p:spPr>
        <p:txBody>
          <a:bodyPr/>
          <a:lstStyle/>
          <a:p>
            <a:pPr lvl="0"/>
            <a:r>
              <a:rPr lang="en-US" dirty="0"/>
              <a:t>Two Oversight/Support Groups will be formed regionally</a:t>
            </a:r>
          </a:p>
          <a:p>
            <a:pPr lvl="1"/>
            <a:r>
              <a:rPr lang="en-US" dirty="0"/>
              <a:t>EMEA Group based in London</a:t>
            </a:r>
          </a:p>
          <a:p>
            <a:pPr lvl="1"/>
            <a:r>
              <a:rPr lang="en-US" dirty="0"/>
              <a:t>AMS Group based in Norwalk</a:t>
            </a:r>
          </a:p>
          <a:p>
            <a:pPr lvl="0"/>
            <a:r>
              <a:rPr lang="en-US" dirty="0"/>
              <a:t>The Oversight/Support Groups will be available within each region for the entire duration of the </a:t>
            </a:r>
            <a:r>
              <a:rPr lang="en-US" dirty="0" smtClean="0"/>
              <a:t>Hackathon</a:t>
            </a:r>
            <a:endParaRPr lang="en-US" dirty="0"/>
          </a:p>
          <a:p>
            <a:pPr lvl="1"/>
            <a:r>
              <a:rPr lang="en-US" dirty="0"/>
              <a:t>Support will be available via Skype and Special Email Address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Groups and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6038"/>
            <a:ext cx="727472" cy="180976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8084A489-E9EF-43AE-8FC5-C4494A8B2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567493"/>
              </p:ext>
            </p:extLst>
          </p:nvPr>
        </p:nvGraphicFramePr>
        <p:xfrm>
          <a:off x="861568" y="3231028"/>
          <a:ext cx="3988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53">
                  <a:extLst>
                    <a:ext uri="{9D8B030D-6E8A-4147-A177-3AD203B41FA5}">
                      <a16:colId xmlns="" xmlns:a16="http://schemas.microsoft.com/office/drawing/2014/main" val="2465852289"/>
                    </a:ext>
                  </a:extLst>
                </a:gridCol>
                <a:gridCol w="1993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EMEA Group</a:t>
                      </a:r>
                      <a:endParaRPr lang="en-US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AMS Group</a:t>
                      </a:r>
                      <a:endParaRPr lang="en-US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1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London </a:t>
                      </a:r>
                      <a:r>
                        <a:rPr lang="en-US" sz="1600" dirty="0" smtClean="0"/>
                        <a:t>(0)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Norwalk</a:t>
                      </a:r>
                      <a:r>
                        <a:rPr lang="en-US" sz="1600" baseline="0" dirty="0" smtClean="0"/>
                        <a:t> (0)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24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Kiev (+2)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Sao Paulo (+1)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27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Warsaw (+1)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Bogota (+1)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07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Saarlouis (+1)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Austin (-1)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95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Munich (+1)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133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Hackathon </a:t>
            </a:r>
            <a:r>
              <a:rPr lang="en-GB" dirty="0" smtClean="0"/>
              <a:t>EMEA Schedule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8084A489-E9EF-43AE-8FC5-C4494A8B2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565626"/>
              </p:ext>
            </p:extLst>
          </p:nvPr>
        </p:nvGraphicFramePr>
        <p:xfrm>
          <a:off x="838196" y="862890"/>
          <a:ext cx="4389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4658522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347243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1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Breakfast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0830-0900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4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Welcome/Hackathon</a:t>
                      </a:r>
                      <a:r>
                        <a:rPr lang="en-US" sz="1600" baseline="0" dirty="0" smtClean="0"/>
                        <a:t> Challenge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0900-0930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27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0930-1030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07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Eric </a:t>
                      </a:r>
                      <a:r>
                        <a:rPr lang="en-US" sz="1600" dirty="0" err="1" smtClean="0"/>
                        <a:t>Salama</a:t>
                      </a:r>
                      <a:r>
                        <a:rPr lang="en-US" sz="1600" dirty="0" smtClean="0"/>
                        <a:t> Address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1030-1045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1045-1200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9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Lunch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1200-1230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1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1230-1545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4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 Activity</a:t>
                      </a:r>
                      <a:r>
                        <a:rPr lang="en-US" sz="1600" baseline="0" dirty="0" smtClean="0"/>
                        <a:t> Submission/Work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1545-1600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1600-1700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Darcy Norman Closing Address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1700-1715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Celebrate!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1715-????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9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Hackathon </a:t>
            </a:r>
            <a:r>
              <a:rPr lang="en-GB" dirty="0" smtClean="0"/>
              <a:t>AMS Schedule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8084A489-E9EF-43AE-8FC5-C4494A8B2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803832"/>
              </p:ext>
            </p:extLst>
          </p:nvPr>
        </p:nvGraphicFramePr>
        <p:xfrm>
          <a:off x="838196" y="862890"/>
          <a:ext cx="4389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4658522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347243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1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Breakfast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0830-0900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4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Welcome/Hackathon</a:t>
                      </a:r>
                      <a:r>
                        <a:rPr lang="en-US" sz="1600" baseline="0" dirty="0" smtClean="0"/>
                        <a:t> Challenge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0900-0930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27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0930-1200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07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Lunch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1200-1230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1230-1500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9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Eric </a:t>
                      </a:r>
                      <a:r>
                        <a:rPr lang="en-US" sz="1600" baseline="0" dirty="0" err="1" smtClean="0"/>
                        <a:t>Salama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Address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1500-1515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1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1515-1545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4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 Activity</a:t>
                      </a:r>
                      <a:r>
                        <a:rPr lang="en-US" sz="1600" baseline="0" dirty="0" smtClean="0"/>
                        <a:t> Submission/Work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1545-1600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1600-1700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Matt Glace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Closing Address</a:t>
                      </a:r>
                      <a:endParaRPr lang="en-US" sz="16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1700-1715</a:t>
                      </a:r>
                      <a:endParaRPr lang="en-US" sz="1600" dirty="0"/>
                    </a:p>
                  </a:txBody>
                  <a:tcPr>
                    <a:solidFill>
                      <a:srgbClr val="F2DA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Celebrate!</a:t>
                      </a:r>
                      <a:endParaRPr lang="en-US" sz="16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1715-????</a:t>
                      </a:r>
                      <a:endParaRPr lang="en-US" sz="1600" dirty="0"/>
                    </a:p>
                  </a:txBody>
                  <a:tcPr>
                    <a:solidFill>
                      <a:srgbClr val="D7B4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Site Checklist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8084A489-E9EF-43AE-8FC5-C4494A8B2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773796"/>
              </p:ext>
            </p:extLst>
          </p:nvPr>
        </p:nvGraphicFramePr>
        <p:xfrm>
          <a:off x="838196" y="862890"/>
          <a:ext cx="5486400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246585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>
                    <a:solidFill>
                      <a:srgbClr val="98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1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</a:t>
                      </a:r>
                      <a:r>
                        <a:rPr lang="en-US" sz="1400" baseline="0" dirty="0" smtClean="0"/>
                        <a:t> Space for Teams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4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enough power outlets/strips for teams and equipment</a:t>
                      </a:r>
                      <a:endParaRPr lang="en-US" sz="14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27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 seating, work</a:t>
                      </a:r>
                      <a:r>
                        <a:rPr lang="en-US" sz="1400" baseline="0" dirty="0" smtClean="0"/>
                        <a:t> area/tables with enough room for teams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07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 appropriate WiFi</a:t>
                      </a:r>
                      <a:r>
                        <a:rPr lang="en-US" sz="1400" baseline="0" dirty="0" smtClean="0"/>
                        <a:t> connectivity for teams and equipment</a:t>
                      </a:r>
                      <a:endParaRPr lang="en-US" sz="14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95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HDMI cables and/or converters for HDMI Monitors (Participant could bring HDMI cable from home for the day)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USB keyboard and mouse for teams (Existing USB keyboard/mouse  can be used)</a:t>
                      </a:r>
                      <a:endParaRPr lang="en-US" sz="14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9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</a:t>
                      </a:r>
                      <a:r>
                        <a:rPr lang="en-US" sz="1400" baseline="0" dirty="0" smtClean="0"/>
                        <a:t> and procure Raspberry Pi’s as needed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1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projector or Flat-screen for communications</a:t>
                      </a:r>
                      <a:endParaRPr lang="en-US" sz="14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4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</a:t>
                      </a:r>
                      <a:r>
                        <a:rPr lang="en-US" sz="1400" baseline="0" dirty="0" smtClean="0"/>
                        <a:t> Breakfast and Lunch for the event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</a:t>
                      </a:r>
                      <a:r>
                        <a:rPr lang="en-US" sz="1400" baseline="0" dirty="0" smtClean="0"/>
                        <a:t> “Fun Activity” with team to share globally</a:t>
                      </a:r>
                      <a:endParaRPr lang="en-US" sz="1400" dirty="0"/>
                    </a:p>
                  </a:txBody>
                  <a:tcPr anchor="ctr">
                    <a:solidFill>
                      <a:srgbClr val="F2DA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</a:t>
                      </a:r>
                      <a:r>
                        <a:rPr lang="en-US" sz="1400" baseline="0" dirty="0" smtClean="0"/>
                        <a:t> dinner/celebrations with teams after the event</a:t>
                      </a:r>
                      <a:endParaRPr lang="en-US" sz="1400" dirty="0"/>
                    </a:p>
                  </a:txBody>
                  <a:tcPr anchor="ctr">
                    <a:solidFill>
                      <a:srgbClr val="D7B4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Start </a:t>
            </a:r>
            <a:r>
              <a:rPr lang="en-US" dirty="0"/>
              <a:t>thinking/working on your activity now</a:t>
            </a:r>
          </a:p>
          <a:p>
            <a:pPr lvl="1"/>
            <a:r>
              <a:rPr lang="en-US" dirty="0"/>
              <a:t>This activity should include the entire site not just by team</a:t>
            </a:r>
          </a:p>
          <a:p>
            <a:pPr lvl="1"/>
            <a:r>
              <a:rPr lang="en-US" dirty="0"/>
              <a:t>Sites may submit photos/videos anytime during the event via Facebook Workplace</a:t>
            </a:r>
          </a:p>
          <a:p>
            <a:pPr lvl="1"/>
            <a:r>
              <a:rPr lang="en-US" dirty="0"/>
              <a:t>Site with best “Fun” activity will be recognized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Activity Reminder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6038"/>
            <a:ext cx="727472" cy="180976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ar Template 4_3">
  <a:themeElements>
    <a:clrScheme name="Custom 429">
      <a:dk1>
        <a:srgbClr val="717171"/>
      </a:dk1>
      <a:lt1>
        <a:srgbClr val="FFFFFF"/>
      </a:lt1>
      <a:dk2>
        <a:srgbClr val="1DB3E8"/>
      </a:dk2>
      <a:lt2>
        <a:srgbClr val="96C11D"/>
      </a:lt2>
      <a:accent1>
        <a:srgbClr val="BD9B08"/>
      </a:accent1>
      <a:accent2>
        <a:srgbClr val="E60D7F"/>
      </a:accent2>
      <a:accent3>
        <a:srgbClr val="A84E97"/>
      </a:accent3>
      <a:accent4>
        <a:srgbClr val="0EADC3"/>
      </a:accent4>
      <a:accent5>
        <a:srgbClr val="F29107"/>
      </a:accent5>
      <a:accent6>
        <a:srgbClr val="FFD81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Kantar (every day) Template 4_3 v1.potx" id="{562AA3C6-751B-410A-A54B-86A85383B46B}" vid="{D470117B-2651-43D2-BC3E-212238E3E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26E3C80CC0D429158A095A1957F00" ma:contentTypeVersion="0" ma:contentTypeDescription="Create a new document." ma:contentTypeScope="" ma:versionID="4a4624f7f09844c02b17eb5d17bb17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86E83E-8A93-4C2B-8F2B-098208E7A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984737-33F6-4FB1-B669-58AD836DB8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C38C53-8485-42A0-AEEF-D9528DB194B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Kantar Template 4_3</Template>
  <TotalTime>450</TotalTime>
  <Words>393</Words>
  <Application>Microsoft Office PowerPoint</Application>
  <PresentationFormat>On-screen Show (4:3)</PresentationFormat>
  <Paragraphs>137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Kantar Template 4_3</vt:lpstr>
      <vt:lpstr>Spring Hackathon</vt:lpstr>
      <vt:lpstr>Hackathon Site Logistics Check-In</vt:lpstr>
      <vt:lpstr>Hackathon Hubs</vt:lpstr>
      <vt:lpstr>Oversight Groups and Support</vt:lpstr>
      <vt:lpstr>Hackathon EMEA Schedule</vt:lpstr>
      <vt:lpstr>Hackathon AMS Schedule</vt:lpstr>
      <vt:lpstr>Hackathon Site Checklist</vt:lpstr>
      <vt:lpstr>Fun Activity Reminder</vt:lpstr>
    </vt:vector>
  </TitlesOfParts>
  <Company>KITP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can run to two lines 24pt</dc:title>
  <dc:creator>Courtney, Linda (TSNOW)</dc:creator>
  <cp:lastModifiedBy>Mike Kern</cp:lastModifiedBy>
  <cp:revision>28</cp:revision>
  <dcterms:created xsi:type="dcterms:W3CDTF">2017-01-04T15:38:12Z</dcterms:created>
  <dcterms:modified xsi:type="dcterms:W3CDTF">2018-05-13T21:36:44Z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0x010100CC626E3C80CC0D429158A095A1957F00</vt:lpwstr>
  </property>
</Properties>
</file>