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8.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10.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notesSlides/notesSlide1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notesSlides/notesSlide1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1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4.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15.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16.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7.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18.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9.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20.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21.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22.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23.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24.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25.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26.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27.xml" ContentType="application/vnd.openxmlformats-officedocument.presentationml.notesSlide+xml"/>
  <Override PartName="/ppt/tags/tag139.xml" ContentType="application/vnd.openxmlformats-officedocument.presentationml.tags+xml"/>
  <Override PartName="/ppt/notesSlides/notesSlide28.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29.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notesSlides/notesSlide30.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31.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32.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33.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notesSlides/notesSlide34.xml" ContentType="application/vnd.openxmlformats-officedocument.presentationml.notesSlide+xml"/>
  <Override PartName="/ppt/charts/chart1.xml" ContentType="application/vnd.openxmlformats-officedocument.drawingml.chart+xml"/>
  <Override PartName="/ppt/tags/tag152.xml" ContentType="application/vnd.openxmlformats-officedocument.presentationml.tags+xml"/>
  <Override PartName="/ppt/tags/tag153.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Lst>
  <p:notesMasterIdLst>
    <p:notesMasterId r:id="rId40"/>
  </p:notesMasterIdLst>
  <p:sldIdLst>
    <p:sldId id="257" r:id="rId5"/>
    <p:sldId id="343" r:id="rId6"/>
    <p:sldId id="363" r:id="rId7"/>
    <p:sldId id="263" r:id="rId8"/>
    <p:sldId id="345" r:id="rId9"/>
    <p:sldId id="261" r:id="rId10"/>
    <p:sldId id="328" r:id="rId11"/>
    <p:sldId id="342" r:id="rId12"/>
    <p:sldId id="339" r:id="rId13"/>
    <p:sldId id="331" r:id="rId14"/>
    <p:sldId id="334" r:id="rId15"/>
    <p:sldId id="335" r:id="rId16"/>
    <p:sldId id="354" r:id="rId17"/>
    <p:sldId id="333" r:id="rId18"/>
    <p:sldId id="266" r:id="rId19"/>
    <p:sldId id="267" r:id="rId20"/>
    <p:sldId id="268" r:id="rId21"/>
    <p:sldId id="269" r:id="rId22"/>
    <p:sldId id="270" r:id="rId23"/>
    <p:sldId id="302" r:id="rId24"/>
    <p:sldId id="271" r:id="rId25"/>
    <p:sldId id="303" r:id="rId26"/>
    <p:sldId id="341" r:id="rId27"/>
    <p:sldId id="362" r:id="rId28"/>
    <p:sldId id="274" r:id="rId29"/>
    <p:sldId id="361" r:id="rId30"/>
    <p:sldId id="273" r:id="rId31"/>
    <p:sldId id="307" r:id="rId32"/>
    <p:sldId id="311" r:id="rId33"/>
    <p:sldId id="358" r:id="rId34"/>
    <p:sldId id="360" r:id="rId35"/>
    <p:sldId id="313" r:id="rId36"/>
    <p:sldId id="352" r:id="rId37"/>
    <p:sldId id="353" r:id="rId38"/>
    <p:sldId id="323" r:id="rId39"/>
  </p:sldIdLst>
  <p:sldSz cx="9144000" cy="5143500" type="screen16x9"/>
  <p:notesSz cx="7010400" cy="9296400"/>
  <p:custDataLst>
    <p:tags r:id="rId41"/>
  </p:custDataLst>
  <p:defaultTextStyle>
    <a:defPPr>
      <a:defRPr lang="en-US"/>
    </a:defPPr>
    <a:lvl1pPr algn="l" rtl="0" fontAlgn="base">
      <a:spcBef>
        <a:spcPct val="0"/>
      </a:spcBef>
      <a:spcAft>
        <a:spcPct val="0"/>
      </a:spcAft>
      <a:defRPr b="1" kern="1200">
        <a:solidFill>
          <a:schemeClr val="tx1"/>
        </a:solidFill>
        <a:latin typeface="Arial" charset="0"/>
        <a:ea typeface="ＭＳ Ｐゴシック" charset="0"/>
        <a:cs typeface="ＭＳ Ｐゴシック" charset="0"/>
      </a:defRPr>
    </a:lvl1pPr>
    <a:lvl2pPr marL="457181" algn="l" rtl="0" fontAlgn="base">
      <a:spcBef>
        <a:spcPct val="0"/>
      </a:spcBef>
      <a:spcAft>
        <a:spcPct val="0"/>
      </a:spcAft>
      <a:defRPr b="1" kern="1200">
        <a:solidFill>
          <a:schemeClr val="tx1"/>
        </a:solidFill>
        <a:latin typeface="Arial" charset="0"/>
        <a:ea typeface="ＭＳ Ｐゴシック" charset="0"/>
        <a:cs typeface="ＭＳ Ｐゴシック" charset="0"/>
      </a:defRPr>
    </a:lvl2pPr>
    <a:lvl3pPr marL="914362" algn="l" rtl="0" fontAlgn="base">
      <a:spcBef>
        <a:spcPct val="0"/>
      </a:spcBef>
      <a:spcAft>
        <a:spcPct val="0"/>
      </a:spcAft>
      <a:defRPr b="1" kern="1200">
        <a:solidFill>
          <a:schemeClr val="tx1"/>
        </a:solidFill>
        <a:latin typeface="Arial" charset="0"/>
        <a:ea typeface="ＭＳ Ｐゴシック" charset="0"/>
        <a:cs typeface="ＭＳ Ｐゴシック" charset="0"/>
      </a:defRPr>
    </a:lvl3pPr>
    <a:lvl4pPr marL="1371543" algn="l" rtl="0" fontAlgn="base">
      <a:spcBef>
        <a:spcPct val="0"/>
      </a:spcBef>
      <a:spcAft>
        <a:spcPct val="0"/>
      </a:spcAft>
      <a:defRPr b="1" kern="1200">
        <a:solidFill>
          <a:schemeClr val="tx1"/>
        </a:solidFill>
        <a:latin typeface="Arial" charset="0"/>
        <a:ea typeface="ＭＳ Ｐゴシック" charset="0"/>
        <a:cs typeface="ＭＳ Ｐゴシック" charset="0"/>
      </a:defRPr>
    </a:lvl4pPr>
    <a:lvl5pPr marL="1828724" algn="l" rtl="0" fontAlgn="base">
      <a:spcBef>
        <a:spcPct val="0"/>
      </a:spcBef>
      <a:spcAft>
        <a:spcPct val="0"/>
      </a:spcAft>
      <a:defRPr b="1" kern="1200">
        <a:solidFill>
          <a:schemeClr val="tx1"/>
        </a:solidFill>
        <a:latin typeface="Arial" charset="0"/>
        <a:ea typeface="ＭＳ Ｐゴシック" charset="0"/>
        <a:cs typeface="ＭＳ Ｐゴシック" charset="0"/>
      </a:defRPr>
    </a:lvl5pPr>
    <a:lvl6pPr marL="2285905" algn="l" defTabSz="457181" rtl="0" eaLnBrk="1" latinLnBrk="0" hangingPunct="1">
      <a:defRPr b="1" kern="1200">
        <a:solidFill>
          <a:schemeClr val="tx1"/>
        </a:solidFill>
        <a:latin typeface="Arial" charset="0"/>
        <a:ea typeface="ＭＳ Ｐゴシック" charset="0"/>
        <a:cs typeface="ＭＳ Ｐゴシック" charset="0"/>
      </a:defRPr>
    </a:lvl6pPr>
    <a:lvl7pPr marL="2743086" algn="l" defTabSz="457181" rtl="0" eaLnBrk="1" latinLnBrk="0" hangingPunct="1">
      <a:defRPr b="1" kern="1200">
        <a:solidFill>
          <a:schemeClr val="tx1"/>
        </a:solidFill>
        <a:latin typeface="Arial" charset="0"/>
        <a:ea typeface="ＭＳ Ｐゴシック" charset="0"/>
        <a:cs typeface="ＭＳ Ｐゴシック" charset="0"/>
      </a:defRPr>
    </a:lvl7pPr>
    <a:lvl8pPr marL="3200266" algn="l" defTabSz="457181" rtl="0" eaLnBrk="1" latinLnBrk="0" hangingPunct="1">
      <a:defRPr b="1" kern="1200">
        <a:solidFill>
          <a:schemeClr val="tx1"/>
        </a:solidFill>
        <a:latin typeface="Arial" charset="0"/>
        <a:ea typeface="ＭＳ Ｐゴシック" charset="0"/>
        <a:cs typeface="ＭＳ Ｐゴシック" charset="0"/>
      </a:defRPr>
    </a:lvl8pPr>
    <a:lvl9pPr marL="3657448" algn="l" defTabSz="457181" rtl="0" eaLnBrk="1" latinLnBrk="0" hangingPunct="1">
      <a:defRPr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 Jude Medical" initials="ST"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6228"/>
    <a:srgbClr val="FFFFFF"/>
    <a:srgbClr val="D9D9D9"/>
    <a:srgbClr val="BFBFBF"/>
    <a:srgbClr val="F8F8F9"/>
    <a:srgbClr val="00AF9E"/>
    <a:srgbClr val="61116A"/>
    <a:srgbClr val="F0B310"/>
    <a:srgbClr val="006C56"/>
    <a:srgbClr val="9131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24" autoAdjust="0"/>
    <p:restoredTop sz="79251" autoAdjust="0"/>
  </p:normalViewPr>
  <p:slideViewPr>
    <p:cSldViewPr>
      <p:cViewPr varScale="1">
        <p:scale>
          <a:sx n="114" d="100"/>
          <a:sy n="114" d="100"/>
        </p:scale>
        <p:origin x="787" y="91"/>
      </p:cViewPr>
      <p:guideLst>
        <p:guide orient="horz" pos="1620"/>
        <p:guide pos="2880"/>
      </p:guideLst>
    </p:cSldViewPr>
  </p:slideViewPr>
  <p:outlineViewPr>
    <p:cViewPr>
      <p:scale>
        <a:sx n="33" d="100"/>
        <a:sy n="33" d="100"/>
      </p:scale>
      <p:origin x="0" y="7476"/>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c:style val="2"/>
  <c:chart>
    <c:autoTitleDeleted val="0"/>
    <c:plotArea>
      <c:layout/>
      <c:barChart>
        <c:barDir val="col"/>
        <c:grouping val="clustered"/>
        <c:varyColors val="0"/>
        <c:ser>
          <c:idx val="0"/>
          <c:order val="0"/>
          <c:invertIfNegative val="0"/>
          <c:dLbls>
            <c:dLbl>
              <c:idx val="1"/>
              <c:layout>
                <c:manualLayout>
                  <c:x val="0"/>
                  <c:y val="-7.2463768115942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9F-4D30-9B11-600DF7DF03FF}"/>
                </c:ext>
              </c:extLst>
            </c:dLbl>
            <c:dLbl>
              <c:idx val="2"/>
              <c:layout>
                <c:manualLayout>
                  <c:x val="0"/>
                  <c:y val="1.811594202898551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F9F-4D30-9B11-600DF7DF03FF}"/>
                </c:ext>
              </c:extLst>
            </c:dLbl>
            <c:spPr>
              <a:noFill/>
              <a:ln>
                <a:noFill/>
              </a:ln>
              <a:effectLst/>
            </c:spPr>
            <c:txPr>
              <a:bodyPr/>
              <a:lstStyle/>
              <a:p>
                <a:pPr>
                  <a:defRPr sz="2000" b="1">
                    <a:solidFill>
                      <a:srgbClr val="61116A"/>
                    </a:solidFill>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Sheet2!$N$8:$Q$8</c:f>
              <c:strCache>
                <c:ptCount val="4"/>
                <c:pt idx="0">
                  <c:v>Viva™ Quad XT CRT-D with  AdaptivCRT™
50% LV Only
50% BiV ‡</c:v>
                </c:pt>
                <c:pt idx="1">
                  <c:v>Viva™ Quad XT CRT-D
100% BiV ‡</c:v>
                </c:pt>
                <c:pt idx="2">
                  <c:v>Quadra Assura MP™ CRT-D
100% BiV*</c:v>
                </c:pt>
                <c:pt idx="3">
                  <c:v>Quadra Assura MP™ CRT-D
100% BiV-MPP*</c:v>
                </c:pt>
              </c:strCache>
            </c:strRef>
          </c:cat>
          <c:val>
            <c:numRef>
              <c:f>Sheet2!$N$9:$Q$9</c:f>
              <c:numCache>
                <c:formatCode>General</c:formatCode>
                <c:ptCount val="4"/>
                <c:pt idx="0">
                  <c:v>7.6</c:v>
                </c:pt>
                <c:pt idx="1">
                  <c:v>7.3</c:v>
                </c:pt>
                <c:pt idx="2">
                  <c:v>8.6999999999999993</c:v>
                </c:pt>
                <c:pt idx="3">
                  <c:v>7.4</c:v>
                </c:pt>
              </c:numCache>
            </c:numRef>
          </c:val>
          <c:extLst>
            <c:ext xmlns:c16="http://schemas.microsoft.com/office/drawing/2014/chart" uri="{C3380CC4-5D6E-409C-BE32-E72D297353CC}">
              <c16:uniqueId val="{00000002-7F9F-4D30-9B11-600DF7DF03FF}"/>
            </c:ext>
          </c:extLst>
        </c:ser>
        <c:dLbls>
          <c:dLblPos val="outEnd"/>
          <c:showLegendKey val="0"/>
          <c:showVal val="1"/>
          <c:showCatName val="0"/>
          <c:showSerName val="0"/>
          <c:showPercent val="0"/>
          <c:showBubbleSize val="0"/>
        </c:dLbls>
        <c:gapWidth val="150"/>
        <c:axId val="566817448"/>
        <c:axId val="566819408"/>
      </c:barChart>
      <c:catAx>
        <c:axId val="566817448"/>
        <c:scaling>
          <c:orientation val="minMax"/>
        </c:scaling>
        <c:delete val="0"/>
        <c:axPos val="b"/>
        <c:numFmt formatCode="General" sourceLinked="0"/>
        <c:majorTickMark val="out"/>
        <c:minorTickMark val="none"/>
        <c:tickLblPos val="nextTo"/>
        <c:txPr>
          <a:bodyPr/>
          <a:lstStyle/>
          <a:p>
            <a:pPr>
              <a:defRPr b="0"/>
            </a:pPr>
            <a:endParaRPr lang="zh-CN"/>
          </a:p>
        </c:txPr>
        <c:crossAx val="566819408"/>
        <c:crosses val="autoZero"/>
        <c:auto val="1"/>
        <c:lblAlgn val="ctr"/>
        <c:lblOffset val="100"/>
        <c:noMultiLvlLbl val="0"/>
      </c:catAx>
      <c:valAx>
        <c:axId val="566819408"/>
        <c:scaling>
          <c:orientation val="minMax"/>
        </c:scaling>
        <c:delete val="0"/>
        <c:axPos val="l"/>
        <c:majorGridlines/>
        <c:title>
          <c:tx>
            <c:rich>
              <a:bodyPr rot="-5400000" vert="horz"/>
              <a:lstStyle/>
              <a:p>
                <a:pPr>
                  <a:defRPr b="1"/>
                </a:pPr>
                <a:r>
                  <a:rPr lang="zh-CN" altLang="zh-CN" sz="1400" b="1" i="0" u="none" strike="noStrike" baseline="0" dirty="0">
                    <a:effectLst/>
                    <a:latin typeface="Arial" panose="020B0604020202020204" pitchFamily="34" charset="0"/>
                    <a:ea typeface="宋体" panose="02010600030101010101" pitchFamily="2" charset="-122"/>
                    <a:cs typeface="Arial" panose="020B0604020202020204" pitchFamily="34" charset="0"/>
                  </a:rPr>
                  <a:t>估计使用寿命（年）</a:t>
                </a:r>
                <a:endParaRPr lang="en-US" b="1" dirty="0">
                  <a:latin typeface="Arial" panose="020B0604020202020204" pitchFamily="34" charset="0"/>
                  <a:ea typeface="宋体" panose="02010600030101010101" pitchFamily="2" charset="-122"/>
                  <a:cs typeface="Arial" panose="020B0604020202020204" pitchFamily="34" charset="0"/>
                </a:endParaRPr>
              </a:p>
            </c:rich>
          </c:tx>
          <c:overlay val="0"/>
        </c:title>
        <c:numFmt formatCode="General" sourceLinked="1"/>
        <c:majorTickMark val="out"/>
        <c:minorTickMark val="none"/>
        <c:tickLblPos val="nextTo"/>
        <c:crossAx val="566817448"/>
        <c:crosses val="autoZero"/>
        <c:crossBetween val="between"/>
      </c:valAx>
    </c:plotArea>
    <c:plotVisOnly val="1"/>
    <c:dispBlanksAs val="gap"/>
    <c:showDLblsOverMax val="0"/>
  </c:chart>
  <c:txPr>
    <a:bodyPr/>
    <a:lstStyle/>
    <a:p>
      <a:pPr>
        <a:defRPr sz="1400" b="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atin typeface="arial narrow" panose="020B0606020202030204" pitchFamily="34" charset="0"/>
              </a:defRPr>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atin typeface="arial narrow" panose="020B0606020202030204" pitchFamily="34" charset="0"/>
              </a:defRPr>
            </a:lvl1pPr>
          </a:lstStyle>
          <a:p>
            <a:fld id="{0BC897F6-92CB-42F3-9C65-875F9F8AA911}" type="datetimeFigureOut">
              <a:rPr lang="en-US" smtClean="0"/>
              <a:pPr/>
              <a:t>9/5/2018</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atin typeface="arial narrow" panose="020B060602020203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atin typeface="arial narrow" panose="020B0606020202030204" pitchFamily="34" charset="0"/>
              </a:defRPr>
            </a:lvl1pPr>
          </a:lstStyle>
          <a:p>
            <a:fld id="{F8903904-BD62-4427-99B9-B53F40B6B8F4}" type="slidenum">
              <a:rPr lang="en-US" smtClean="0"/>
              <a:pPr/>
              <a:t>‹#›</a:t>
            </a:fld>
            <a:endParaRPr lang="en-US" dirty="0"/>
          </a:p>
        </p:txBody>
      </p:sp>
    </p:spTree>
    <p:extLst>
      <p:ext uri="{BB962C8B-B14F-4D97-AF65-F5344CB8AC3E}">
        <p14:creationId xmlns:p14="http://schemas.microsoft.com/office/powerpoint/2010/main" val="313171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33.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6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62.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6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66.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68.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70.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72.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74.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76.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7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35.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ags" Target="../tags/tag89.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00.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ags" Target="../tags/tag11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ags" Target="../tags/tag113.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124.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ags" Target="../tags/tag126.xm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ags" Target="../tags/tag137.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ags" Target="../tags/tag140.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ags" Target="../tags/tag14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7.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ags" Target="../tags/tag144.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ags" Target="../tags/tag146.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ags" Target="../tags/tag148.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ags" Target="../tags/tag150.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ags" Target="../tags/tag152.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39.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4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52.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54.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5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5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Welcome to the course on SyncAV™ CRT.The new algorithm for optimal CRT.</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a:t>
            </a:fld>
            <a:endParaRPr lang="zh-CN" dirty="0"/>
          </a:p>
        </p:txBody>
      </p:sp>
    </p:spTree>
    <p:extLst>
      <p:ext uri="{BB962C8B-B14F-4D97-AF65-F5344CB8AC3E}">
        <p14:creationId xmlns:p14="http://schemas.microsoft.com/office/powerpoint/2010/main" val="1986397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b="0" i="0" u="none"/>
              <a:t>The next step in the setup of SyncAV™ CRT is to navigate to CRT Toolkit and press Perform SyncAV™ CRT.   This will open the SyncAV™ CRT parameters window.</a:t>
            </a:r>
          </a:p>
          <a:p>
            <a:pPr marL="0" marR="0" indent="0" algn="l" defTabSz="914400" rtl="0" eaLnBrk="1" fontAlgn="auto" latinLnBrk="0" hangingPunct="1">
              <a:lnSpc>
                <a:spcPct val="100000"/>
              </a:lnSpc>
              <a:spcBef>
                <a:spcPts val="0"/>
              </a:spcBef>
              <a:spcAft>
                <a:spcPts val="0"/>
              </a:spcAft>
              <a:buClrTx/>
              <a:buSzTx/>
              <a:buFontTx/>
              <a:buNone/>
              <a:tabLst/>
              <a:defRPr/>
            </a:pPr>
            <a:endParaRPr 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10</a:t>
            </a:fld>
            <a:endParaRPr lang="zh-CN" dirty="0"/>
          </a:p>
        </p:txBody>
      </p:sp>
    </p:spTree>
    <p:extLst>
      <p:ext uri="{BB962C8B-B14F-4D97-AF65-F5344CB8AC3E}">
        <p14:creationId xmlns:p14="http://schemas.microsoft.com/office/powerpoint/2010/main" val="4286533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indent="0" algn="l" rtl="0">
              <a:buFont typeface="Wingdings" panose="05000000000000000000" pitchFamily="2" charset="2"/>
              <a:buNone/>
            </a:pPr>
            <a:r>
              <a:rPr lang="zh-CN" sz="1200" b="0" i="0" u="none" dirty="0"/>
              <a:t>Step 3 in the setup of SyncAV™ CRT includes review of the parameters and then programming.</a:t>
            </a:r>
            <a:endParaRPr lang="zh-CN" sz="1200" dirty="0"/>
          </a:p>
          <a:p>
            <a:pPr marL="0" indent="0" algn="l" rtl="0">
              <a:buFont typeface="Wingdings" panose="05000000000000000000" pitchFamily="2" charset="2"/>
              <a:buNone/>
            </a:pPr>
            <a:endParaRPr lang="zh-CN" sz="1200" dirty="0"/>
          </a:p>
          <a:p>
            <a:pPr marL="0" indent="0" algn="l" rtl="0">
              <a:buFont typeface="Wingdings" panose="05000000000000000000" pitchFamily="2" charset="2"/>
              <a:buNone/>
            </a:pPr>
            <a:r>
              <a:rPr lang="zh-CN" sz="1200" b="0" i="0" u="none" dirty="0"/>
              <a:t>In the window that opens, the SyncAV™ CRT Parameters are displayed.</a:t>
            </a:r>
          </a:p>
          <a:p>
            <a:pPr marL="0" indent="0" algn="l" rtl="0">
              <a:buFont typeface="Wingdings" panose="05000000000000000000" pitchFamily="2" charset="2"/>
              <a:buNone/>
            </a:pPr>
            <a:endParaRPr lang="zh-CN" sz="1200" dirty="0"/>
          </a:p>
          <a:p>
            <a:pPr marL="0" indent="0" algn="l" rtl="0">
              <a:buFont typeface="Wingdings" panose="05000000000000000000" pitchFamily="2" charset="2"/>
              <a:buNone/>
            </a:pPr>
            <a:r>
              <a:rPr lang="zh-CN" sz="1200" b="0" i="0" u="none" dirty="0"/>
              <a:t>If the intrinsic AV conduction intervals were obtained automatically earlier in the session, they will be displayed along with the algorithms suggested settings for the Paced and Sensed AV Delays which is based on the measured Intrinsic AV Conduction Interval.</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zh-CN" sz="1200" dirty="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b="1" i="0" u="none" dirty="0"/>
              <a:t>A frequently asked question:</a:t>
            </a:r>
            <a:r>
              <a:rPr lang="zh-CN" b="0" i="0" u="none" dirty="0"/>
              <a:t>Why do my AV Delays have to be longer than the measured intrinsic value?</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zh-CN" sz="1200" dirty="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sz="1200" b="1" i="0" u="none" dirty="0"/>
              <a:t>Answer:</a:t>
            </a:r>
            <a:r>
              <a:rPr lang="zh-CN" sz="1200" b="0" i="0" u="none" dirty="0"/>
              <a:t>The Paced and Sensed AV Delays must be programmed longer than the measured intrinsic AV conduction intervals so that the SyncAV™ CRT algorithm can conduct a periodic measurement of the patient’s intrinsic conduction as changes occur.</a:t>
            </a:r>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zh-CN" sz="1200" baseline="0" dirty="0"/>
          </a:p>
          <a:p>
            <a:pPr marL="0" marR="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sz="1200" b="0" i="0" u="none" dirty="0"/>
              <a:t>The nominal SyncAV™ CRT delta is -50 ms and is programmable.</a:t>
            </a:r>
          </a:p>
          <a:p>
            <a:pPr marL="0" indent="0" algn="l" rtl="0">
              <a:buFont typeface="Wingdings" panose="05000000000000000000" pitchFamily="2" charset="2"/>
              <a:buNone/>
            </a:pPr>
            <a:endParaRPr lang="zh-CN" sz="1200" baseline="0" dirty="0"/>
          </a:p>
          <a:p>
            <a:pPr marL="0" indent="0" algn="l" rtl="0">
              <a:buFont typeface="Wingdings" panose="05000000000000000000" pitchFamily="2" charset="2"/>
              <a:buNone/>
            </a:pPr>
            <a:r>
              <a:rPr lang="zh-CN" sz="1200" b="0" i="0" u="none" dirty="0"/>
              <a:t>It is also important to note that the nominal value for the Shortest AV Delay is 70 ms, which may be shorter than some physicians prefer.</a:t>
            </a:r>
            <a:endParaRPr lang="zh-CN" sz="1200" dirty="0"/>
          </a:p>
          <a:p>
            <a:pPr marL="285750" indent="-285750" algn="l" rtl="0">
              <a:buFont typeface="Wingdings" panose="05000000000000000000" pitchFamily="2" charset="2"/>
              <a:buChar char="§"/>
            </a:pPr>
            <a:endParaRPr 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sz="1200" b="0" i="0" u="none" strike="noStrike" dirty="0"/>
              <a:t>NOTE:The SyncAV™ CRT Delta can also be programmed from the Parameters workspace</a:t>
            </a:r>
          </a:p>
          <a:p>
            <a:pPr marL="0" marR="0" indent="0" algn="l" defTabSz="914400" rtl="0" eaLnBrk="1" fontAlgn="auto" latinLnBrk="0" hangingPunct="1">
              <a:lnSpc>
                <a:spcPct val="100000"/>
              </a:lnSpc>
              <a:spcBef>
                <a:spcPts val="0"/>
              </a:spcBef>
              <a:spcAft>
                <a:spcPts val="0"/>
              </a:spcAft>
              <a:buClrTx/>
              <a:buSzTx/>
              <a:buFontTx/>
              <a:buNone/>
              <a:tabLst/>
              <a:defRPr/>
            </a:pPr>
            <a:endParaRPr lang="zh-CN" sz="1200" dirty="0"/>
          </a:p>
          <a:p>
            <a:pPr marL="0" marR="0" indent="0" algn="l" defTabSz="914400" rtl="0" eaLnBrk="1" fontAlgn="auto" latinLnBrk="0" hangingPunct="1">
              <a:lnSpc>
                <a:spcPct val="100000"/>
              </a:lnSpc>
              <a:spcBef>
                <a:spcPts val="0"/>
              </a:spcBef>
              <a:spcAft>
                <a:spcPts val="0"/>
              </a:spcAft>
              <a:buClrTx/>
              <a:buSzTx/>
              <a:buFontTx/>
              <a:buNone/>
              <a:tabLst/>
              <a:defRPr/>
            </a:pPr>
            <a:r>
              <a:rPr lang="zh-CN" sz="1200" b="0" i="0" u="none" dirty="0"/>
              <a:t>Once you have reviewed the </a:t>
            </a:r>
            <a:r>
              <a:rPr lang="zh-CN" b="0" i="0" u="none" dirty="0"/>
              <a:t>SyncAV™ CRT parameters, press the Program button to enable SyncAV™ CRT.</a:t>
            </a:r>
            <a:endParaRPr lang="zh-CN" sz="1200" dirty="0"/>
          </a:p>
          <a:p>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11</a:t>
            </a:fld>
            <a:endParaRPr lang="zh-CN" dirty="0"/>
          </a:p>
        </p:txBody>
      </p:sp>
    </p:spTree>
    <p:extLst>
      <p:ext uri="{BB962C8B-B14F-4D97-AF65-F5344CB8AC3E}">
        <p14:creationId xmlns:p14="http://schemas.microsoft.com/office/powerpoint/2010/main" val="4286533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Earlier we discussed that the device will automatically measure the intrinsic AV conduction intervals anytime that 3 consecutive A-sense, V-sense or A-pace, V-sense events occur.In the chance that those measurements were not obtained prior to initiating SyncAV™ CRT setup the displayed message will appear.  </a:t>
            </a:r>
          </a:p>
          <a:p>
            <a:endParaRPr lang="zh-CN" baseline="0" dirty="0"/>
          </a:p>
          <a:p>
            <a:pPr algn="l" rtl="0"/>
            <a:r>
              <a:rPr lang="zh-CN" b="0" i="0" u="none"/>
              <a:t>The base rate shown is dependent on the permanently programmed base rate.Press </a:t>
            </a:r>
            <a:r>
              <a:rPr lang="zh-CN" b="1" i="0" u="none"/>
              <a:t>Start Measurement</a:t>
            </a:r>
            <a:r>
              <a:rPr lang="zh-CN" b="0" i="0" u="none"/>
              <a:t> to enable temporary program to obtain the intrinsic AV conduction intervals.The measurements will occur automatically and complete in less than 5 seconds.Upon completion the SyncAV™ CRT parameters window will be displayed. </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12</a:t>
            </a:fld>
            <a:endParaRPr lang="zh-CN" dirty="0"/>
          </a:p>
        </p:txBody>
      </p:sp>
    </p:spTree>
    <p:extLst>
      <p:ext uri="{BB962C8B-B14F-4D97-AF65-F5344CB8AC3E}">
        <p14:creationId xmlns:p14="http://schemas.microsoft.com/office/powerpoint/2010/main" val="2343066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spcBef>
                <a:spcPts val="0"/>
              </a:spcBef>
              <a:spcAft>
                <a:spcPts val="600"/>
              </a:spcAft>
            </a:pPr>
            <a:r>
              <a:rPr lang="zh-CN" sz="1400" b="0" i="0" u="none" dirty="0">
                <a:solidFill>
                  <a:schemeClr val="tx1"/>
                </a:solidFill>
              </a:rPr>
              <a:t>Let’s take a moment and review programming considerations and interactions for SyncAV™ CRT</a:t>
            </a:r>
          </a:p>
          <a:p>
            <a:pPr algn="l" rtl="0">
              <a:spcBef>
                <a:spcPts val="0"/>
              </a:spcBef>
              <a:spcAft>
                <a:spcPts val="600"/>
              </a:spcAft>
            </a:pPr>
            <a:endParaRPr lang="zh-CN" sz="1400" b="0" dirty="0">
              <a:solidFill>
                <a:schemeClr val="tx1"/>
              </a:solidFill>
            </a:endParaRPr>
          </a:p>
          <a:p>
            <a:pPr algn="l" rtl="0">
              <a:spcBef>
                <a:spcPts val="0"/>
              </a:spcBef>
              <a:spcAft>
                <a:spcPts val="600"/>
              </a:spcAft>
            </a:pPr>
            <a:r>
              <a:rPr lang="zh-CN" sz="1400" b="0" i="0" u="none" dirty="0">
                <a:solidFill>
                  <a:schemeClr val="tx1"/>
                </a:solidFill>
              </a:rPr>
              <a:t>SyncAV™ CRT is only available in a tracking mode; DDD</a:t>
            </a:r>
          </a:p>
          <a:p>
            <a:pPr algn="l" rtl="0">
              <a:spcBef>
                <a:spcPts val="600"/>
              </a:spcBef>
              <a:spcAft>
                <a:spcPts val="600"/>
              </a:spcAft>
            </a:pPr>
            <a:endParaRPr lang="zh-CN" sz="1400" b="0" dirty="0">
              <a:solidFill>
                <a:schemeClr val="tx1"/>
              </a:solidFill>
            </a:endParaRPr>
          </a:p>
          <a:p>
            <a:pPr algn="l" rtl="0">
              <a:spcBef>
                <a:spcPts val="0"/>
              </a:spcBef>
            </a:pPr>
            <a:r>
              <a:rPr lang="zh-CN" sz="1400" b="0" i="0" u="none" dirty="0">
                <a:solidFill>
                  <a:schemeClr val="tx1"/>
                </a:solidFill>
              </a:rPr>
              <a:t>SyncAV™ CRT does not shorten delays based on PVCs, which are defined as:</a:t>
            </a:r>
          </a:p>
          <a:p>
            <a:pPr marL="398463"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zh-CN" b="0" i="0" u="none" dirty="0">
                <a:solidFill>
                  <a:schemeClr val="tx1"/>
                </a:solidFill>
              </a:rPr>
              <a:t>A V-sense event without a preceding atrial event, or</a:t>
            </a:r>
          </a:p>
          <a:p>
            <a:pPr marL="398463" lvl="1" indent="-285750" algn="l" rtl="0">
              <a:spcBef>
                <a:spcPts val="0"/>
              </a:spcBef>
              <a:buFont typeface="Wingdings" panose="05000000000000000000" pitchFamily="2" charset="2"/>
              <a:buChar char="§"/>
            </a:pPr>
            <a:r>
              <a:rPr lang="zh-CN" b="0" i="0" u="none" dirty="0">
                <a:solidFill>
                  <a:schemeClr val="tx1"/>
                </a:solidFill>
              </a:rPr>
              <a:t>AV interval &lt; 100ms</a:t>
            </a:r>
          </a:p>
          <a:p>
            <a:pPr marL="112713" lvl="1" indent="0" algn="l" rtl="0">
              <a:spcBef>
                <a:spcPts val="0"/>
              </a:spcBef>
              <a:buFont typeface="Wingdings" panose="05000000000000000000" pitchFamily="2" charset="2"/>
              <a:buNone/>
            </a:pPr>
            <a:endParaRPr lang="zh-CN" b="0" dirty="0">
              <a:solidFill>
                <a:schemeClr val="tx1"/>
              </a:solidFill>
            </a:endParaRPr>
          </a:p>
          <a:p>
            <a:pPr marL="0" indent="0" algn="l" rtl="0">
              <a:spcBef>
                <a:spcPts val="0"/>
              </a:spcBef>
              <a:spcAft>
                <a:spcPts val="0"/>
              </a:spcAft>
              <a:buNone/>
            </a:pPr>
            <a:r>
              <a:rPr lang="zh-CN" sz="1400" b="0" i="0" u="none" dirty="0">
                <a:solidFill>
                  <a:schemeClr val="tx1"/>
                </a:solidFill>
              </a:rPr>
              <a:t>When enabling SyncAV™ CRT, the Shortest AV Delay nominally is set to 70ms.  </a:t>
            </a:r>
          </a:p>
          <a:p>
            <a:pPr marL="0" indent="0" algn="l" rtl="0">
              <a:spcBef>
                <a:spcPts val="600"/>
              </a:spcBef>
              <a:spcAft>
                <a:spcPts val="600"/>
              </a:spcAft>
              <a:buNone/>
            </a:pPr>
            <a:endParaRPr lang="zh-CN" sz="1400" b="0" spc="0" dirty="0">
              <a:solidFill>
                <a:schemeClr val="tx1"/>
              </a:solidFill>
              <a:latin typeface="arial narrow" panose="020B0606020202030204" pitchFamily="34" charset="0"/>
            </a:endParaRPr>
          </a:p>
          <a:p>
            <a:pPr marL="0" indent="0" algn="l" rtl="0">
              <a:spcBef>
                <a:spcPts val="0"/>
              </a:spcBef>
              <a:spcAft>
                <a:spcPts val="0"/>
              </a:spcAft>
              <a:buNone/>
            </a:pPr>
            <a:r>
              <a:rPr lang="zh-CN" sz="1400" b="0" i="0" u="none" dirty="0">
                <a:solidFill>
                  <a:schemeClr val="tx1"/>
                </a:solidFill>
              </a:rPr>
              <a:t>Rate Responsive AV Delay is turned OFF when using SyncAV™ CRT</a:t>
            </a:r>
          </a:p>
          <a:p>
            <a:pPr algn="l" rtl="0">
              <a:spcBef>
                <a:spcPts val="0"/>
              </a:spcBef>
              <a:spcAft>
                <a:spcPts val="0"/>
              </a:spcAft>
            </a:pPr>
            <a:endParaRPr lang="zh-CN" sz="1400" b="0" dirty="0">
              <a:solidFill>
                <a:schemeClr val="tx1"/>
              </a:solidFill>
            </a:endParaRPr>
          </a:p>
          <a:p>
            <a:pPr algn="l" rtl="0">
              <a:spcBef>
                <a:spcPts val="0"/>
              </a:spcBef>
              <a:spcAft>
                <a:spcPts val="0"/>
              </a:spcAft>
            </a:pPr>
            <a:r>
              <a:rPr lang="zh-CN" sz="1400" b="0" i="0" u="none" dirty="0">
                <a:solidFill>
                  <a:schemeClr val="tx1"/>
                </a:solidFill>
              </a:rPr>
              <a:t>The SyncAV™ CRT delta can be used to further refine CRT individualization, Bi-V fusion and/or QRS improvement.This fine tuning would be need to done on a case by case basis.</a:t>
            </a:r>
          </a:p>
          <a:p>
            <a:pPr algn="l" rtl="0">
              <a:spcBef>
                <a:spcPts val="600"/>
              </a:spcBef>
              <a:spcAft>
                <a:spcPts val="600"/>
              </a:spcAft>
            </a:pPr>
            <a:endParaRPr lang="zh-CN" sz="1400" b="0" dirty="0">
              <a:solidFill>
                <a:schemeClr val="tx1"/>
              </a:solidFill>
              <a:latin typeface="arial narrow" panose="020B0606020202030204" pitchFamily="34" charset="0"/>
            </a:endParaRPr>
          </a:p>
          <a:p>
            <a:pPr algn="l" rtl="0">
              <a:spcBef>
                <a:spcPts val="0"/>
              </a:spcBef>
              <a:spcAft>
                <a:spcPts val="0"/>
              </a:spcAft>
            </a:pPr>
            <a:r>
              <a:rPr lang="zh-CN" sz="1400" b="0" i="0" u="none" dirty="0">
                <a:solidFill>
                  <a:schemeClr val="tx1"/>
                </a:solidFill>
              </a:rPr>
              <a:t>LV-RV offsets are important to consider, especially when a larger offset is being used.Since the goal is to react to the intrinsic conduction, a large offset may cause functional loss of capture in the right ventricle.This may be useful if that is the actual goal.</a:t>
            </a:r>
          </a:p>
          <a:p>
            <a:pPr marL="0" indent="0" algn="l" rtl="0">
              <a:spcBef>
                <a:spcPts val="600"/>
              </a:spcBef>
              <a:spcAft>
                <a:spcPts val="600"/>
              </a:spcAft>
              <a:buNone/>
            </a:pPr>
            <a:endParaRPr lang="zh-CN" sz="1400" b="0" dirty="0">
              <a:solidFill>
                <a:schemeClr val="tx1"/>
              </a:solidFill>
            </a:endParaRPr>
          </a:p>
          <a:p>
            <a:pPr algn="l" rtl="0">
              <a:spcBef>
                <a:spcPts val="0"/>
              </a:spcBef>
              <a:spcAft>
                <a:spcPts val="0"/>
              </a:spcAft>
            </a:pPr>
            <a:r>
              <a:rPr lang="zh-CN" sz="1400" b="0" i="0" u="none" dirty="0">
                <a:solidFill>
                  <a:schemeClr val="tx1"/>
                </a:solidFill>
              </a:rPr>
              <a:t>And lastly, SyncAV™ CRT and the Ventricular Intrinsic Preference (VIP™) algorithm cannot be enabled at the same time</a:t>
            </a:r>
          </a:p>
          <a:p>
            <a:pPr marL="0" indent="0" algn="l" rtl="0">
              <a:buNone/>
            </a:pPr>
            <a:endParaRPr lang="zh-CN" sz="1400" b="0" dirty="0">
              <a:solidFill>
                <a:schemeClr val="tx1"/>
              </a:solidFill>
            </a:endParaRPr>
          </a:p>
          <a:p>
            <a:endParaRPr lang="zh-CN" b="0" dirty="0">
              <a:solidFill>
                <a:schemeClr val="tx1"/>
              </a:solidFill>
            </a:endParaRPr>
          </a:p>
        </p:txBody>
      </p:sp>
      <p:sp>
        <p:nvSpPr>
          <p:cNvPr id="4" name="Slide Number Placeholder 3"/>
          <p:cNvSpPr>
            <a:spLocks noGrp="1"/>
          </p:cNvSpPr>
          <p:nvPr>
            <p:ph type="sldNum" sz="quarter" idx="10"/>
          </p:nvPr>
        </p:nvSpPr>
        <p:spPr/>
        <p:txBody>
          <a:bodyPr/>
          <a:lstStyle/>
          <a:p>
            <a:pPr algn="l" rtl="0"/>
            <a:fld id="{F8903904-BD62-4427-99B9-B53F40B6B8F4}" type="slidenum">
              <a:rPr/>
              <a:t>13</a:t>
            </a:fld>
            <a:endParaRPr lang="zh-CN" dirty="0"/>
          </a:p>
        </p:txBody>
      </p:sp>
    </p:spTree>
    <p:extLst>
      <p:ext uri="{BB962C8B-B14F-4D97-AF65-F5344CB8AC3E}">
        <p14:creationId xmlns:p14="http://schemas.microsoft.com/office/powerpoint/2010/main" val="637692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Now that we have reviewed the simple steps to enable SyncAV™ CRT, let’s take a look at how the algorithm functions.</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14</a:t>
            </a:fld>
            <a:endParaRPr lang="zh-CN" dirty="0"/>
          </a:p>
        </p:txBody>
      </p:sp>
    </p:spTree>
    <p:extLst>
      <p:ext uri="{BB962C8B-B14F-4D97-AF65-F5344CB8AC3E}">
        <p14:creationId xmlns:p14="http://schemas.microsoft.com/office/powerpoint/2010/main" val="201335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Every 256 cycles the AV delay is set to the programmed value for 3 cycles (in this example 225 ms).Simultaneously, the </a:t>
            </a:r>
            <a:r>
              <a:rPr lang="zh-CN" sz="1200" b="0" i="0" u="none"/>
              <a:t>AV conduction occurs intrinsically and SyncAV™ CRT  measures the conduction interval for 3 cycles.In this example, 199, 184 and 184ms are measured.The 3</a:t>
            </a:r>
            <a:r>
              <a:rPr lang="zh-CN" sz="1200" b="0" i="0" u="none" baseline="30000"/>
              <a:t>rd</a:t>
            </a:r>
            <a:r>
              <a:rPr lang="zh-CN" sz="1200" b="0" i="0" u="none"/>
              <a:t> interval is the one the device will use for calculating the new AV delay.</a:t>
            </a:r>
            <a:endParaRPr lang="zh-CN" sz="1200" b="0" dirty="0"/>
          </a:p>
          <a:p>
            <a:endParaRPr lang="zh-CN" baseline="0" dirty="0"/>
          </a:p>
          <a:p>
            <a:endParaRPr lang="zh-CN" baseline="0" dirty="0"/>
          </a:p>
          <a:p>
            <a:pPr algn="l" rtl="0"/>
            <a:r>
              <a:rPr lang="zh-CN" b="0" i="0" u="none"/>
              <a:t>SyncAV CRT adjusts the AV delay for the next 256 cycles using the following equation: the AV Delay equals the (Intrinsic Conduction Time) minus the (SyncAV™ CRT Delta).</a:t>
            </a:r>
          </a:p>
          <a:p>
            <a:endParaRPr lang="zh-CN" baseline="0" dirty="0"/>
          </a:p>
          <a:p>
            <a:pPr algn="l" rtl="0"/>
            <a:r>
              <a:rPr lang="zh-CN" b="0" i="0" u="none"/>
              <a:t>In this example the measured intrinsic conduction time was 184ms.The SyncAV™ CRT delta is programmed to -50ms.Subtracting 50ms from 184, we get 134ms.  </a:t>
            </a:r>
          </a:p>
          <a:p>
            <a:endParaRPr lang="zh-CN" baseline="0" dirty="0"/>
          </a:p>
        </p:txBody>
      </p:sp>
      <p:sp>
        <p:nvSpPr>
          <p:cNvPr id="4" name="Slide Number Placeholder 3"/>
          <p:cNvSpPr>
            <a:spLocks noGrp="1"/>
          </p:cNvSpPr>
          <p:nvPr>
            <p:ph type="sldNum" sz="quarter" idx="10"/>
          </p:nvPr>
        </p:nvSpPr>
        <p:spPr/>
        <p:txBody>
          <a:bodyPr/>
          <a:lstStyle/>
          <a:p>
            <a:pPr algn="l" rtl="0"/>
            <a:fld id="{F8903904-BD62-4427-99B9-B53F40B6B8F4}" type="slidenum">
              <a:rPr/>
              <a:t>15</a:t>
            </a:fld>
            <a:endParaRPr lang="zh-CN" dirty="0"/>
          </a:p>
        </p:txBody>
      </p:sp>
    </p:spTree>
    <p:extLst>
      <p:ext uri="{BB962C8B-B14F-4D97-AF65-F5344CB8AC3E}">
        <p14:creationId xmlns:p14="http://schemas.microsoft.com/office/powerpoint/2010/main" val="1727465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SyncAV™ CRT provides continuous rhythm monitoring.Every 256 cycles the algorithm will re-evaluate the patients intrinsic conduction.Since the algorithm is based on a set number of cycles and not an interval of time, it is inversely proportional to the patients rate.As a result the 3 cycle search window will have little effect on bi-V pacing percentage.  </a:t>
            </a:r>
          </a:p>
          <a:p>
            <a:endParaRPr lang="zh-CN" baseline="0" dirty="0"/>
          </a:p>
          <a:p>
            <a:pPr algn="l" rtl="0"/>
            <a:r>
              <a:rPr lang="zh-CN" b="0" i="0" u="none"/>
              <a:t>Review the chart displayed.As the patients rate increases, the time required to reach the 256</a:t>
            </a:r>
            <a:r>
              <a:rPr lang="zh-CN" b="0" i="0" u="none" baseline="30000"/>
              <a:t>th</a:t>
            </a:r>
            <a:r>
              <a:rPr lang="zh-CN" b="0" i="0" u="none"/>
              <a:t> cycle decreases.In contrast, as the patients heart rate slows, the time required to reach the 256</a:t>
            </a:r>
            <a:r>
              <a:rPr lang="zh-CN" b="0" i="0" u="none" baseline="30000"/>
              <a:t>th</a:t>
            </a:r>
            <a:r>
              <a:rPr lang="zh-CN" b="0" i="0" u="none"/>
              <a:t> cycle, increases.</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16</a:t>
            </a:fld>
            <a:endParaRPr lang="zh-CN"/>
          </a:p>
        </p:txBody>
      </p:sp>
    </p:spTree>
    <p:extLst>
      <p:ext uri="{BB962C8B-B14F-4D97-AF65-F5344CB8AC3E}">
        <p14:creationId xmlns:p14="http://schemas.microsoft.com/office/powerpoint/2010/main" val="649101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SyncAV™ CRT is a dynamic algorithm and it adjusts to changes in the patients conduction.Over the next few slides we will review a case study with example of the algorithm dynamically adjusting.</a:t>
            </a:r>
            <a:endParaRPr lang="zh-CN"/>
          </a:p>
        </p:txBody>
      </p:sp>
      <p:sp>
        <p:nvSpPr>
          <p:cNvPr id="4" name="Slide Number Placeholder 3"/>
          <p:cNvSpPr>
            <a:spLocks noGrp="1"/>
          </p:cNvSpPr>
          <p:nvPr>
            <p:ph type="sldNum" sz="quarter" idx="10"/>
          </p:nvPr>
        </p:nvSpPr>
        <p:spPr/>
        <p:txBody>
          <a:bodyPr/>
          <a:lstStyle/>
          <a:p>
            <a:pPr algn="l" rtl="0"/>
            <a:fld id="{F8903904-BD62-4427-99B9-B53F40B6B8F4}" type="slidenum">
              <a:rPr/>
              <a:t>17</a:t>
            </a:fld>
            <a:endParaRPr lang="zh-CN" dirty="0"/>
          </a:p>
        </p:txBody>
      </p:sp>
    </p:spTree>
    <p:extLst>
      <p:ext uri="{BB962C8B-B14F-4D97-AF65-F5344CB8AC3E}">
        <p14:creationId xmlns:p14="http://schemas.microsoft.com/office/powerpoint/2010/main" val="3465107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defTabSz="931774" rtl="0">
              <a:defRPr/>
            </a:pPr>
            <a:r>
              <a:rPr lang="zh-CN" b="0" i="0" u="none"/>
              <a:t>SyncAV™ CRT responds to changes in a patient’s normal conduction as they go about their daily activities.Let’s take a look at an example of how the algorithm adapts to the patient’s changing intrinsic conduction throughout the day.</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18</a:t>
            </a:fld>
            <a:endParaRPr lang="zh-CN" dirty="0"/>
          </a:p>
        </p:txBody>
      </p:sp>
    </p:spTree>
    <p:extLst>
      <p:ext uri="{BB962C8B-B14F-4D97-AF65-F5344CB8AC3E}">
        <p14:creationId xmlns:p14="http://schemas.microsoft.com/office/powerpoint/2010/main" val="2838267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In the clinic setting, after reviewing the parameters, SycnAV™ CRT can be enabled by the physician.If desired the physician can adjust the SyncAV™ CRT Delta to their preferred value.Once enabled, the device will continually search for intrinsic conduction every 256 cycles and adjust the Paced and Sensed AV delays by the SyncAV™ CRT delta.In this example, during </a:t>
            </a:r>
            <a:r>
              <a:rPr lang="zh-CN" sz="1200" b="0" i="0" u="none">
                <a:solidFill>
                  <a:schemeClr val="tx1"/>
                </a:solidFill>
              </a:rPr>
              <a:t>SyncAV™ CRT setup, </a:t>
            </a:r>
            <a:r>
              <a:rPr lang="zh-CN" b="0" i="0" u="none"/>
              <a:t>the patient’s intrinsic AV conduction was measured at 203 ms.</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19</a:t>
            </a:fld>
            <a:endParaRPr lang="zh-CN" dirty="0"/>
          </a:p>
        </p:txBody>
      </p:sp>
    </p:spTree>
    <p:extLst>
      <p:ext uri="{BB962C8B-B14F-4D97-AF65-F5344CB8AC3E}">
        <p14:creationId xmlns:p14="http://schemas.microsoft.com/office/powerpoint/2010/main" val="13740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What is SyncAV™ CRT?</a:t>
            </a:r>
          </a:p>
          <a:p>
            <a:endParaRPr lang="zh-CN" dirty="0"/>
          </a:p>
          <a:p>
            <a:pPr algn="l" rtl="0"/>
            <a:r>
              <a:rPr lang="zh-CN" b="0" i="0" u="none"/>
              <a:t>SyncAV™ CRT is a new algorithm that is built upon Negative Hysteresis.The introduction of SyncAV™ CRT replaces Negative Hysteresis in the devices shown in the table on the right.SyncAV™ CRT is available on both CRT-P and CRT-D’s.The algorithm is d</a:t>
            </a:r>
            <a:r>
              <a:rPr lang="zh-CN" sz="1200" b="0" i="0" u="none" kern="1200">
                <a:solidFill>
                  <a:schemeClr val="tx1"/>
                </a:solidFill>
                <a:effectLst/>
                <a:latin typeface="+mn-lt"/>
                <a:ea typeface="+mn-ea"/>
                <a:cs typeface="+mn-cs"/>
              </a:rPr>
              <a:t>esigned to allow physicians to make CRT more individualized</a:t>
            </a:r>
            <a:r>
              <a:rPr lang="zh-CN" b="0" i="0" u="none"/>
              <a:t> and is dynamic in that it will make parameter adjustments out of clinic. </a:t>
            </a:r>
          </a:p>
          <a:p>
            <a:endParaRPr lang="zh-CN" baseline="0" dirty="0"/>
          </a:p>
          <a:p>
            <a:pPr algn="l" rtl="0"/>
            <a:r>
              <a:rPr lang="zh-CN" b="0" i="0" u="none"/>
              <a:t>This feature is intended to directly compete with the Medtronic™ AdaptiveCRT™ algorithm.</a:t>
            </a:r>
          </a:p>
          <a:p>
            <a:endParaRPr lang="zh-CN" baseline="0" dirty="0"/>
          </a:p>
          <a:p>
            <a:pPr algn="l" rtl="0"/>
            <a:r>
              <a:rPr lang="zh-CN" b="0" i="0" u="none"/>
              <a:t>SyncAV™ CRT will be available in the software versions displayed by geography.</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2</a:t>
            </a:fld>
            <a:endParaRPr lang="zh-CN" dirty="0"/>
          </a:p>
        </p:txBody>
      </p:sp>
    </p:spTree>
    <p:extLst>
      <p:ext uri="{BB962C8B-B14F-4D97-AF65-F5344CB8AC3E}">
        <p14:creationId xmlns:p14="http://schemas.microsoft.com/office/powerpoint/2010/main" val="38138487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defTabSz="931774" rtl="0">
              <a:defRPr/>
            </a:pPr>
            <a:r>
              <a:rPr lang="zh-CN" b="0" i="0" u="none"/>
              <a:t>After leaving the clinic with </a:t>
            </a:r>
            <a:r>
              <a:rPr lang="zh-CN" sz="1200" b="0" i="0" u="none">
                <a:solidFill>
                  <a:schemeClr val="tx1"/>
                </a:solidFill>
              </a:rPr>
              <a:t>SyncAV™ CRT enabled, the patient’s intrinsic conduction is continuously monitored.In this example the patient returns home and relaxes.  </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20</a:t>
            </a:fld>
            <a:endParaRPr lang="zh-CN" dirty="0"/>
          </a:p>
        </p:txBody>
      </p:sp>
    </p:spTree>
    <p:extLst>
      <p:ext uri="{BB962C8B-B14F-4D97-AF65-F5344CB8AC3E}">
        <p14:creationId xmlns:p14="http://schemas.microsoft.com/office/powerpoint/2010/main" val="2838267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sz="1200" b="0" i="0" u="none">
                <a:solidFill>
                  <a:schemeClr val="tx1"/>
                </a:solidFill>
              </a:rPr>
              <a:t>When the patient relaxes it is likely that their intrinsic conduction will slow.As a result, when SyncAV™ CRT searches for intrinsic AV conduction the algorithm will measure the longer AV interval and adjust the Paced and Sensed AV delays according to the SyncAV™ CRT delta.In this example the patient’s AV conduction interval is now measured at 234 ms.After subtracting the SyncAV™ CRT delta the new sensed AV delay is 180ms.This new delay will remain in effect for 256 cycles until the algorithm reevaluates the patient’s intrinsic conduction.</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21</a:t>
            </a:fld>
            <a:endParaRPr lang="zh-CN" dirty="0"/>
          </a:p>
        </p:txBody>
      </p:sp>
    </p:spTree>
    <p:extLst>
      <p:ext uri="{BB962C8B-B14F-4D97-AF65-F5344CB8AC3E}">
        <p14:creationId xmlns:p14="http://schemas.microsoft.com/office/powerpoint/2010/main" val="1253367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defTabSz="931774" rtl="0">
              <a:defRPr/>
            </a:pPr>
            <a:r>
              <a:rPr lang="zh-CN" b="0" i="0" u="none"/>
              <a:t>Now let’s take a look at what happens when the patient becomes more active.</a:t>
            </a:r>
          </a:p>
        </p:txBody>
      </p:sp>
      <p:sp>
        <p:nvSpPr>
          <p:cNvPr id="4" name="Slide Number Placeholder 3"/>
          <p:cNvSpPr>
            <a:spLocks noGrp="1"/>
          </p:cNvSpPr>
          <p:nvPr>
            <p:ph type="sldNum" sz="quarter" idx="10"/>
          </p:nvPr>
        </p:nvSpPr>
        <p:spPr/>
        <p:txBody>
          <a:bodyPr/>
          <a:lstStyle/>
          <a:p>
            <a:pPr algn="l" rtl="0"/>
            <a:fld id="{F8903904-BD62-4427-99B9-B53F40B6B8F4}" type="slidenum">
              <a:rPr/>
              <a:t>22</a:t>
            </a:fld>
            <a:endParaRPr lang="zh-CN" dirty="0"/>
          </a:p>
        </p:txBody>
      </p:sp>
    </p:spTree>
    <p:extLst>
      <p:ext uri="{BB962C8B-B14F-4D97-AF65-F5344CB8AC3E}">
        <p14:creationId xmlns:p14="http://schemas.microsoft.com/office/powerpoint/2010/main" val="2838267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b="0" i="0" u="none"/>
              <a:t>As the patient’s activity increases, heart rate elevates and conduction through the AV node shortens.In the example shown here 3 spontaneous V-sense events occur.SyncAV™ CRT measures the AV interval and shortens the AV delay by the SyncAV™ CRT delta for 32 cycles.In this example, the measured intrinsic AV interval is 172 ms.After subtracting the SyncAV™ CRT delta the AV delay is set to 121 ms.  </a:t>
            </a:r>
          </a:p>
          <a:p>
            <a:endParaRPr lang="zh-CN" baseline="0" dirty="0"/>
          </a:p>
          <a:p>
            <a:pPr algn="l" rtl="0"/>
            <a:r>
              <a:rPr lang="zh-CN" b="0" i="0" u="none"/>
              <a:t>After 32 cycles the AV delay is extended to the programmed Paced/Sensed AV delay for 3 beats and the intrinsic AV conduction time is again measured.The SyncAV™ CRT delta is applied and the shortened AV delay is in effect for 256 cycles.</a:t>
            </a:r>
          </a:p>
          <a:p>
            <a:endParaRPr lang="zh-CN" baseline="0" dirty="0"/>
          </a:p>
          <a:p>
            <a:pPr algn="l" rtl="0"/>
            <a:r>
              <a:rPr lang="zh-CN" b="0" i="0" u="none"/>
              <a:t>In the spontaneous case, the reason SyncAV™ CRT requires 3 consecutive A-sense, V-sense or A-pace, V-sense events is to avoid PVCs.When the device is searching the reason for requiring 3 is to allow for recovery of the AV node.</a:t>
            </a:r>
            <a:endParaRPr lang="zh-CN" dirty="0"/>
          </a:p>
          <a:p>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23</a:t>
            </a:fld>
            <a:endParaRPr lang="zh-CN" dirty="0"/>
          </a:p>
        </p:txBody>
      </p:sp>
    </p:spTree>
    <p:extLst>
      <p:ext uri="{BB962C8B-B14F-4D97-AF65-F5344CB8AC3E}">
        <p14:creationId xmlns:p14="http://schemas.microsoft.com/office/powerpoint/2010/main" val="407396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defTabSz="931774" rtl="0">
              <a:defRPr/>
            </a:pPr>
            <a:r>
              <a:rPr lang="zh-CN" b="0" i="0" u="none"/>
              <a:t>Continuing with this example case study, the patient’s increased activity level has subsided and they are now in a less active state.</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24</a:t>
            </a:fld>
            <a:endParaRPr lang="zh-CN" dirty="0"/>
          </a:p>
        </p:txBody>
      </p:sp>
    </p:spTree>
    <p:extLst>
      <p:ext uri="{BB962C8B-B14F-4D97-AF65-F5344CB8AC3E}">
        <p14:creationId xmlns:p14="http://schemas.microsoft.com/office/powerpoint/2010/main" val="2838267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indent="0" algn="l" rtl="0">
              <a:buFont typeface="Arial" panose="020B0604020202020204" pitchFamily="34" charset="0"/>
              <a:buNone/>
            </a:pPr>
            <a:r>
              <a:rPr lang="zh-CN" b="0" i="0" u="none"/>
              <a:t>When the patient’s activity level decreases their heart rate and conduction slow.On the 256</a:t>
            </a:r>
            <a:r>
              <a:rPr lang="zh-CN" b="0" i="0" u="none" baseline="30000"/>
              <a:t>th</a:t>
            </a:r>
            <a:r>
              <a:rPr lang="zh-CN" b="0" i="0" u="none"/>
              <a:t> cycle, </a:t>
            </a:r>
            <a:r>
              <a:rPr lang="zh-CN" sz="1200" b="0" i="0" u="none">
                <a:latin typeface="+mn-lt"/>
              </a:rPr>
              <a:t>SyncAV™ CRT will extend the AV delay to the programmed Paced/Sensed AV delay values for 3 beats.In the example shown here the patient’s AV conduction time is 199 ms (compared to the previously measured 176ms).After applying the SyncAV™ CRT delta the resulting AV delay used for the subsequent 256 cycles is 148 ms.</a:t>
            </a:r>
            <a:endParaRPr lang="zh-CN" baseline="0" dirty="0"/>
          </a:p>
        </p:txBody>
      </p:sp>
      <p:sp>
        <p:nvSpPr>
          <p:cNvPr id="4" name="Slide Number Placeholder 3"/>
          <p:cNvSpPr>
            <a:spLocks noGrp="1"/>
          </p:cNvSpPr>
          <p:nvPr>
            <p:ph type="sldNum" sz="quarter" idx="10"/>
          </p:nvPr>
        </p:nvSpPr>
        <p:spPr/>
        <p:txBody>
          <a:bodyPr/>
          <a:lstStyle/>
          <a:p>
            <a:pPr algn="l" rtl="0"/>
            <a:fld id="{F8903904-BD62-4427-99B9-B53F40B6B8F4}" type="slidenum">
              <a:rPr/>
              <a:t>25</a:t>
            </a:fld>
            <a:endParaRPr lang="zh-CN" dirty="0"/>
          </a:p>
        </p:txBody>
      </p:sp>
    </p:spTree>
    <p:extLst>
      <p:ext uri="{BB962C8B-B14F-4D97-AF65-F5344CB8AC3E}">
        <p14:creationId xmlns:p14="http://schemas.microsoft.com/office/powerpoint/2010/main" val="6250038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indent="0" algn="l" rtl="0">
              <a:buFont typeface="Arial" panose="020B0604020202020204" pitchFamily="34" charset="0"/>
              <a:buNone/>
            </a:pPr>
            <a:r>
              <a:rPr lang="zh-CN" b="0" i="0" u="none"/>
              <a:t>SyncAV™ CRT allows for BiV pacing that is dynamically adapted to changes in the patient’s conduction as they go through daily life.</a:t>
            </a:r>
          </a:p>
        </p:txBody>
      </p:sp>
      <p:sp>
        <p:nvSpPr>
          <p:cNvPr id="4" name="Slide Number Placeholder 3"/>
          <p:cNvSpPr>
            <a:spLocks noGrp="1"/>
          </p:cNvSpPr>
          <p:nvPr>
            <p:ph type="sldNum" sz="quarter" idx="10"/>
          </p:nvPr>
        </p:nvSpPr>
        <p:spPr/>
        <p:txBody>
          <a:bodyPr/>
          <a:lstStyle/>
          <a:p>
            <a:pPr algn="l" rtl="0"/>
            <a:fld id="{F8903904-BD62-4427-99B9-B53F40B6B8F4}" type="slidenum">
              <a:rPr/>
              <a:t>26</a:t>
            </a:fld>
            <a:endParaRPr lang="zh-CN" dirty="0"/>
          </a:p>
        </p:txBody>
      </p:sp>
    </p:spTree>
    <p:extLst>
      <p:ext uri="{BB962C8B-B14F-4D97-AF65-F5344CB8AC3E}">
        <p14:creationId xmlns:p14="http://schemas.microsoft.com/office/powerpoint/2010/main" val="2838267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pPr algn="l" rtl="0"/>
            <a:fld id="{F8903904-BD62-4427-99B9-B53F40B6B8F4}" type="slidenum">
              <a:rPr/>
              <a:t>27</a:t>
            </a:fld>
            <a:endParaRPr lang="zh-CN" dirty="0"/>
          </a:p>
        </p:txBody>
      </p:sp>
    </p:spTree>
    <p:extLst>
      <p:ext uri="{BB962C8B-B14F-4D97-AF65-F5344CB8AC3E}">
        <p14:creationId xmlns:p14="http://schemas.microsoft.com/office/powerpoint/2010/main" val="42364354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b="0" i="0" u="none"/>
              <a:t>Similar patient profiles exists between the SyncAV ™ CRT and AdaptivCRT ™ algorithms.Take a moment and review the patient profiles displayed. </a:t>
            </a:r>
          </a:p>
          <a:p>
            <a:pPr marL="0" marR="0" indent="0" algn="l" defTabSz="914400" rtl="0" eaLnBrk="1" fontAlgn="auto" latinLnBrk="0" hangingPunct="1">
              <a:lnSpc>
                <a:spcPct val="100000"/>
              </a:lnSpc>
              <a:spcBef>
                <a:spcPts val="0"/>
              </a:spcBef>
              <a:spcAft>
                <a:spcPts val="0"/>
              </a:spcAft>
              <a:buClrTx/>
              <a:buSzTx/>
              <a:buFontTx/>
              <a:buNone/>
              <a:tabLst/>
              <a:defRPr/>
            </a:pPr>
            <a:endParaRPr lang="zh-CN" baseline="0" dirty="0"/>
          </a:p>
          <a:p>
            <a:pPr marL="1588" lvl="1" indent="0" algn="l" rtl="0">
              <a:buFont typeface="Wingdings" panose="05000000000000000000" pitchFamily="2" charset="2"/>
              <a:buNone/>
            </a:pPr>
            <a:r>
              <a:rPr lang="zh-CN" b="0" i="0" u="none"/>
              <a:t>It is important to note that SyncAV™ CRT is not intended for patients </a:t>
            </a:r>
            <a:r>
              <a:rPr lang="zh-CN" sz="1200" b="0" i="0" u="none">
                <a:latin typeface="+mn-lt"/>
              </a:rPr>
              <a:t>with heart block where 1:1 conduction is not present all of the time.Consider using QuickOpt™ timing cycle optimization for these patients.</a:t>
            </a:r>
          </a:p>
          <a:p>
            <a:pPr marL="1588" lvl="1" indent="0" algn="l" rtl="0">
              <a:buFont typeface="Wingdings" panose="05000000000000000000" pitchFamily="2" charset="2"/>
              <a:buNone/>
            </a:pPr>
            <a:endParaRPr lang="zh-CN" sz="1200" b="0" dirty="0">
              <a:latin typeface="+mn-lt"/>
            </a:endParaRPr>
          </a:p>
          <a:p>
            <a:pPr marL="1588" lvl="1" indent="0" algn="l" rtl="0">
              <a:buFont typeface="Wingdings" panose="05000000000000000000" pitchFamily="2" charset="2"/>
              <a:buNone/>
            </a:pPr>
            <a:endParaRPr lang="zh-CN" sz="1200" b="0"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28</a:t>
            </a:fld>
            <a:endParaRPr lang="zh-CN" dirty="0"/>
          </a:p>
        </p:txBody>
      </p:sp>
    </p:spTree>
    <p:extLst>
      <p:ext uri="{BB962C8B-B14F-4D97-AF65-F5344CB8AC3E}">
        <p14:creationId xmlns:p14="http://schemas.microsoft.com/office/powerpoint/2010/main" val="2708688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b="0" i="0" u="none" dirty="0"/>
              <a:t>The clinical benefit of dynamic A to V timing has been documented in publications and has shown the potential to narrow the QRS</a:t>
            </a:r>
            <a:r>
              <a:rPr lang="zh-CN" b="0" i="0" u="none" baseline="30000" dirty="0"/>
              <a:t>5</a:t>
            </a:r>
            <a:r>
              <a:rPr lang="zh-CN" b="0" i="0" u="none" dirty="0"/>
              <a:t>.The mechanism by which this works is in biventricular fusion pacing, the BiV paced stimuli is timed to arrive coincident with the intrinsic right bundle branch depolarization.</a:t>
            </a:r>
            <a:r>
              <a:rPr lang="zh-CN" b="0" i="0" u="none" baseline="30000" dirty="0"/>
              <a:t>6</a:t>
            </a:r>
            <a:endParaRPr lang="zh-CN" dirty="0"/>
          </a:p>
          <a:p>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29</a:t>
            </a:fld>
            <a:endParaRPr lang="zh-CN" dirty="0"/>
          </a:p>
        </p:txBody>
      </p:sp>
    </p:spTree>
    <p:extLst>
      <p:ext uri="{BB962C8B-B14F-4D97-AF65-F5344CB8AC3E}">
        <p14:creationId xmlns:p14="http://schemas.microsoft.com/office/powerpoint/2010/main" val="63359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AdaptivCRT™ Algorithm  is an algorithm to “optimize” CRT from MDT – consider it an “out of clinic QuickOpt™ optimization”</a:t>
            </a:r>
          </a:p>
          <a:p>
            <a:endParaRPr lang="zh-CN" dirty="0"/>
          </a:p>
          <a:p>
            <a:pPr algn="l" rtl="0"/>
            <a:r>
              <a:rPr lang="zh-CN" b="0" i="0" u="none"/>
              <a:t>Multiple clinical claims from non-inferiority trial sub-analysis, and have  also launched a large clinical study, the AdaptResponse Trial</a:t>
            </a:r>
          </a:p>
          <a:p>
            <a:endParaRPr lang="zh-CN" dirty="0"/>
          </a:p>
          <a:p>
            <a:pPr algn="l" rtl="0"/>
            <a:r>
              <a:rPr lang="zh-CN" b="0" i="0" u="none"/>
              <a:t>MDT has gained traction in particular accounts with AdaptivCRT™ algorithm, but we have an algorithm to compete.</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3</a:t>
            </a:fld>
            <a:endParaRPr lang="zh-CN" dirty="0"/>
          </a:p>
        </p:txBody>
      </p:sp>
    </p:spTree>
    <p:extLst>
      <p:ext uri="{BB962C8B-B14F-4D97-AF65-F5344CB8AC3E}">
        <p14:creationId xmlns:p14="http://schemas.microsoft.com/office/powerpoint/2010/main" val="35343410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In the graphic depiction shown, when</a:t>
            </a:r>
            <a:r>
              <a:rPr lang="zh-CN" sz="1200" b="0" i="0" u="none" kern="1200">
                <a:solidFill>
                  <a:schemeClr val="tx1"/>
                </a:solidFill>
                <a:latin typeface="+mn-lt"/>
                <a:ea typeface="+mn-ea"/>
                <a:cs typeface="+mn-cs"/>
              </a:rPr>
              <a:t> AV delays are short, biventricular pacing completely replaces native activation.</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30</a:t>
            </a:fld>
            <a:endParaRPr lang="zh-CN" dirty="0"/>
          </a:p>
        </p:txBody>
      </p:sp>
    </p:spTree>
    <p:extLst>
      <p:ext uri="{BB962C8B-B14F-4D97-AF65-F5344CB8AC3E}">
        <p14:creationId xmlns:p14="http://schemas.microsoft.com/office/powerpoint/2010/main" val="35532201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sz="1200" b="0" i="0" u="none">
                <a:latin typeface="+mn-lt"/>
              </a:rPr>
              <a:t>When the AV delay is equal to the PR interval, RV pacing occurs simultaneously with intrinsic conduction resulting in a combination of RV pacing and fusion</a:t>
            </a:r>
            <a:r>
              <a:rPr lang="zh-CN" sz="1200" b="0" i="0" u="none" baseline="30000">
                <a:latin typeface="+mn-lt"/>
              </a:rPr>
              <a:t>6</a:t>
            </a:r>
            <a:endParaRPr lang="zh-CN" sz="1200" dirty="0">
              <a:latin typeface="+mn-lt"/>
            </a:endParaRPr>
          </a:p>
          <a:p>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31</a:t>
            </a:fld>
            <a:endParaRPr lang="zh-CN" dirty="0"/>
          </a:p>
        </p:txBody>
      </p:sp>
    </p:spTree>
    <p:extLst>
      <p:ext uri="{BB962C8B-B14F-4D97-AF65-F5344CB8AC3E}">
        <p14:creationId xmlns:p14="http://schemas.microsoft.com/office/powerpoint/2010/main" val="50482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Here is a comparison of SyncAV™ CRT to AdaptivCRT™ algorithm across several customer motivating factors.</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32</a:t>
            </a:fld>
            <a:endParaRPr lang="zh-CN" dirty="0"/>
          </a:p>
        </p:txBody>
      </p:sp>
    </p:spTree>
    <p:extLst>
      <p:ext uri="{BB962C8B-B14F-4D97-AF65-F5344CB8AC3E}">
        <p14:creationId xmlns:p14="http://schemas.microsoft.com/office/powerpoint/2010/main" val="7760563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dirty="0"/>
              <a:t>During the 2016 Heart Rhythm Society’s scientific sessions a poster was presented on electrical optimization via application of the Negative AV Hysteresis algorithm.The group found that by using optimal Negative Hysteresis programming they we able to achieve reduction in QRS duration by 24% and that utilization of Negative Hysteresis improves upon standard BiV settings or LV only pacing.  </a:t>
            </a:r>
          </a:p>
          <a:p>
            <a:endParaRPr lang="zh-CN" baseline="0" dirty="0"/>
          </a:p>
          <a:p>
            <a:pPr algn="l" rtl="0"/>
            <a:r>
              <a:rPr lang="zh-CN" b="0" i="0" u="none" dirty="0"/>
              <a:t>It is important to remember that SyncAV™ CRT is an algorithm based on Negative Hysteresis.It functions the same, except now with a longer search window and when programmed with longer AV delays it allows for the device to measure the patients intrinsic AV conduction and adapt to changes in conduction.</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33</a:t>
            </a:fld>
            <a:endParaRPr lang="zh-CN" dirty="0"/>
          </a:p>
        </p:txBody>
      </p:sp>
    </p:spTree>
    <p:extLst>
      <p:ext uri="{BB962C8B-B14F-4D97-AF65-F5344CB8AC3E}">
        <p14:creationId xmlns:p14="http://schemas.microsoft.com/office/powerpoint/2010/main" val="3048513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sz="1200" b="0" i="0" u="none" kern="1200">
                <a:solidFill>
                  <a:schemeClr val="tx1"/>
                </a:solidFill>
                <a:effectLst/>
                <a:latin typeface="+mn-lt"/>
                <a:ea typeface="+mn-ea"/>
                <a:cs typeface="+mn-cs"/>
              </a:rPr>
              <a:t>Take a moment and review the projected longevity comparison.  </a:t>
            </a:r>
            <a:endParaRPr 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sz="1200" b="0" i="0" u="none" kern="1200">
                <a:solidFill>
                  <a:schemeClr val="tx1"/>
                </a:solidFill>
                <a:effectLst/>
                <a:latin typeface="+mn-lt"/>
                <a:ea typeface="+mn-ea"/>
                <a:cs typeface="+mn-cs"/>
              </a:rPr>
              <a:t>If your physician is selecting a Medtronic device with AdaptivCRT™ for LV only pacing and the longevity, a strong argument can be made for choosing a St. Jude Medical Quardra Assura MP™ CRT-D programmed to BiV pacing, because there is an additional year of longevity.  </a:t>
            </a:r>
          </a:p>
          <a:p>
            <a:pPr marL="0" marR="0" indent="0" algn="l" defTabSz="914400" rtl="0" eaLnBrk="1" fontAlgn="auto" latinLnBrk="0" hangingPunct="1">
              <a:lnSpc>
                <a:spcPct val="100000"/>
              </a:lnSpc>
              <a:spcBef>
                <a:spcPts val="0"/>
              </a:spcBef>
              <a:spcAft>
                <a:spcPts val="0"/>
              </a:spcAft>
              <a:buClrTx/>
              <a:buSzTx/>
              <a:buFontTx/>
              <a:buNone/>
              <a:tabLst/>
              <a:defRPr/>
            </a:pPr>
            <a:endParaRPr lang="zh-CN"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sz="1200" b="0" i="0" u="none" kern="1200">
                <a:solidFill>
                  <a:schemeClr val="tx1"/>
                </a:solidFill>
                <a:effectLst/>
                <a:latin typeface="+mn-lt"/>
                <a:ea typeface="+mn-ea"/>
                <a:cs typeface="+mn-cs"/>
              </a:rPr>
              <a:t>Further, should the patient require it, MultiPoint™ pacing results in approximately a 2.5 month longevity impact.  </a:t>
            </a:r>
            <a:endParaRPr 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34</a:t>
            </a:fld>
            <a:endParaRPr lang="zh-CN" dirty="0"/>
          </a:p>
        </p:txBody>
      </p:sp>
    </p:spTree>
    <p:extLst>
      <p:ext uri="{BB962C8B-B14F-4D97-AF65-F5344CB8AC3E}">
        <p14:creationId xmlns:p14="http://schemas.microsoft.com/office/powerpoint/2010/main" val="33248745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zh-CN"/>
          </a:p>
        </p:txBody>
      </p:sp>
      <p:sp>
        <p:nvSpPr>
          <p:cNvPr id="4" name="Slide Number Placeholder 3"/>
          <p:cNvSpPr>
            <a:spLocks noGrp="1"/>
          </p:cNvSpPr>
          <p:nvPr>
            <p:ph type="sldNum" sz="quarter" idx="10"/>
          </p:nvPr>
        </p:nvSpPr>
        <p:spPr/>
        <p:txBody>
          <a:bodyPr/>
          <a:lstStyle/>
          <a:p>
            <a:pPr algn="l" rtl="0"/>
            <a:fld id="{F8903904-BD62-4427-99B9-B53F40B6B8F4}" type="slidenum">
              <a:rPr/>
              <a:t>35</a:t>
            </a:fld>
            <a:endParaRPr lang="zh-CN" dirty="0"/>
          </a:p>
        </p:txBody>
      </p:sp>
    </p:spTree>
    <p:extLst>
      <p:ext uri="{BB962C8B-B14F-4D97-AF65-F5344CB8AC3E}">
        <p14:creationId xmlns:p14="http://schemas.microsoft.com/office/powerpoint/2010/main" val="2171242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Why SyncAV™ CRT?</a:t>
            </a:r>
          </a:p>
          <a:p>
            <a:endParaRPr 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b="0" i="0" u="none"/>
              <a:t>When enabled, SyncAV™ CRT continuously monitors the patient’s intrinsic AV conduction intervals and adjusts CRT parameters to changes in the patient’s conduction.</a:t>
            </a:r>
          </a:p>
          <a:p>
            <a:endParaRPr lang="zh-CN" dirty="0"/>
          </a:p>
          <a:p>
            <a:pPr marL="292100" lvl="1" indent="-287338" algn="l" rtl="0">
              <a:buFont typeface="Wingdings" panose="05000000000000000000" pitchFamily="2" charset="2"/>
              <a:buChar char="§"/>
            </a:pPr>
            <a:r>
              <a:rPr lang="zh-CN" b="0" i="0" u="none"/>
              <a:t>SyncAV™ CRT performs automatic measurement of intrinsic AV conduction intervals.</a:t>
            </a:r>
          </a:p>
          <a:p>
            <a:pPr marL="292100" lvl="1" indent="-287338" algn="l" rtl="0">
              <a:buFont typeface="Wingdings" panose="05000000000000000000" pitchFamily="2" charset="2"/>
              <a:buChar char="§"/>
            </a:pPr>
            <a:r>
              <a:rPr lang="zh-CN" b="0" i="0" u="none"/>
              <a:t>The programmable SyncAV™ CRT Delta shortens the programmed AV delays for a set number of cycles</a:t>
            </a:r>
          </a:p>
          <a:p>
            <a:pPr marL="292100" lvl="1" indent="-287338" algn="l" rtl="0">
              <a:buFont typeface="Wingdings" panose="05000000000000000000" pitchFamily="2" charset="2"/>
              <a:buChar char="§"/>
            </a:pPr>
            <a:r>
              <a:rPr lang="zh-CN" b="0" i="0" u="none"/>
              <a:t>The continuous 256 cycle window searches and adjusts parameters based upon changes in the patient intrinsic AV conduction time</a:t>
            </a:r>
          </a:p>
          <a:p>
            <a:pPr marL="292100" lvl="1" indent="-287338" algn="l" rtl="0">
              <a:buFont typeface="Wingdings" panose="05000000000000000000" pitchFamily="2" charset="2"/>
              <a:buChar char="§"/>
            </a:pPr>
            <a:r>
              <a:rPr lang="zh-CN" b="0" i="0" u="none"/>
              <a:t>The steps to program SyncAV™ CRT are simple </a:t>
            </a:r>
          </a:p>
          <a:p>
            <a:pPr marL="292100" lvl="1" indent="-287338" algn="l" rtl="0">
              <a:buFont typeface="Wingdings" panose="05000000000000000000" pitchFamily="2" charset="2"/>
              <a:buChar char="§"/>
            </a:pPr>
            <a:r>
              <a:rPr lang="zh-CN" b="0" i="0" u="none"/>
              <a:t>SyncAV™ CRT is a new tool in the CRT Toolkit that is complimentary to MultiPoint™ pacing</a:t>
            </a:r>
          </a:p>
          <a:p>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4</a:t>
            </a:fld>
            <a:endParaRPr lang="zh-CN" dirty="0"/>
          </a:p>
        </p:txBody>
      </p:sp>
    </p:spTree>
    <p:extLst>
      <p:ext uri="{BB962C8B-B14F-4D97-AF65-F5344CB8AC3E}">
        <p14:creationId xmlns:p14="http://schemas.microsoft.com/office/powerpoint/2010/main" val="262998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Before we can understand how SyncAV™ CRT works, let’s take a moment to review the Negative Hysteresis algorithm.Negative Hysteresis, when activated, causes the device to look for intrinsic ventricular activity that occurs during the Paced or Senses AV delay.If the device detects a V-sense event during the AV delay it subtracts a programmed delta from the measured A-V interval for 32 cycles.If no additional intrinsic V-sense events occur the device would return to the programmed Paced and Senses AV delays.Negative hysteresis was introduced to promote 100% Bi-ventricular pacing.</a:t>
            </a:r>
          </a:p>
          <a:p>
            <a:endParaRPr lang="zh-CN" baseline="0" dirty="0"/>
          </a:p>
          <a:p>
            <a:pPr algn="l" rtl="0"/>
            <a:r>
              <a:rPr lang="zh-CN" b="0" i="0" u="none"/>
              <a:t>SyncAV™ CRT builds upon this concept but now extends the search window to 3-cycles.</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5</a:t>
            </a:fld>
            <a:endParaRPr lang="zh-CN" dirty="0"/>
          </a:p>
        </p:txBody>
      </p:sp>
    </p:spTree>
    <p:extLst>
      <p:ext uri="{BB962C8B-B14F-4D97-AF65-F5344CB8AC3E}">
        <p14:creationId xmlns:p14="http://schemas.microsoft.com/office/powerpoint/2010/main" val="1560975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Heart failure continues to be a challenge for physician’s to address.With the introduction of MultiPoint™ pacing, St. Jude Medical offered physicians an additional tool to address non-response to CRT.The introduction of SyncAV™ CRT builds on St. Jude Medical’s best in class heart failure portfolio by offering a complimentary tool to further individualize CRT programming to each patient and adapt to changes in conduction.</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6</a:t>
            </a:fld>
            <a:endParaRPr lang="zh-CN" dirty="0"/>
          </a:p>
        </p:txBody>
      </p:sp>
    </p:spTree>
    <p:extLst>
      <p:ext uri="{BB962C8B-B14F-4D97-AF65-F5344CB8AC3E}">
        <p14:creationId xmlns:p14="http://schemas.microsoft.com/office/powerpoint/2010/main" val="2376155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Let’s take a moment and review the simple steps for enabling SyncAV™ CRT. </a:t>
            </a:r>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solidFill>
                  <a:prstClr val="black"/>
                </a:solidFill>
              </a:rPr>
              <a:pPr algn="l" rtl="0"/>
              <a:t>7</a:t>
            </a:fld>
            <a:endParaRPr lang="zh-CN" dirty="0">
              <a:solidFill>
                <a:prstClr val="black"/>
              </a:solidFill>
            </a:endParaRPr>
          </a:p>
        </p:txBody>
      </p:sp>
    </p:spTree>
    <p:extLst>
      <p:ext uri="{BB962C8B-B14F-4D97-AF65-F5344CB8AC3E}">
        <p14:creationId xmlns:p14="http://schemas.microsoft.com/office/powerpoint/2010/main" val="2013355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When you’re ready to do CRT optimization using the new SyncAV™  CRT algorithm, good news, the setup of the SyncAV™  CRT is simple.  </a:t>
            </a:r>
          </a:p>
          <a:p>
            <a:endParaRPr lang="zh-CN" baseline="0" dirty="0"/>
          </a:p>
          <a:p>
            <a:pPr algn="l" rtl="0"/>
            <a:r>
              <a:rPr lang="zh-CN" b="0" i="0" u="none"/>
              <a:t>Broken down in to 3 simple steps; first the device evaluates the patient’s intrinsic AV conduction interval.Anytime when 3-consecutive A-sense, V-sense or A-pace, V-sense events occur the measurements are stored for later use.It is important to note that SyncAV™ CRT is only active when the device is in DDD or VDD modes</a:t>
            </a:r>
          </a:p>
          <a:p>
            <a:endParaRPr lang="zh-CN" baseline="0" dirty="0"/>
          </a:p>
          <a:p>
            <a:pPr algn="l" rtl="0"/>
            <a:r>
              <a:rPr lang="zh-CN" b="0" i="0" u="none"/>
              <a:t>Based on the measured AV conduction intervals, the paced and sensed AV delays are automatically determined.Finally, using the SyncAV™  CRT parameters screen, the parameters are reviewed and then programmed.</a:t>
            </a:r>
          </a:p>
          <a:p>
            <a:endParaRPr lang="zh-CN" baseline="0" dirty="0"/>
          </a:p>
          <a:p>
            <a:pPr algn="l" rtl="0"/>
            <a:r>
              <a:rPr lang="zh-CN" b="0" i="0" u="none"/>
              <a:t>It’s really that simple.</a:t>
            </a:r>
          </a:p>
        </p:txBody>
      </p:sp>
      <p:sp>
        <p:nvSpPr>
          <p:cNvPr id="4" name="Slide Number Placeholder 3"/>
          <p:cNvSpPr>
            <a:spLocks noGrp="1"/>
          </p:cNvSpPr>
          <p:nvPr>
            <p:ph type="sldNum" sz="quarter" idx="10"/>
          </p:nvPr>
        </p:nvSpPr>
        <p:spPr/>
        <p:txBody>
          <a:bodyPr/>
          <a:lstStyle/>
          <a:p>
            <a:pPr algn="l" rtl="0"/>
            <a:fld id="{F8903904-BD62-4427-99B9-B53F40B6B8F4}" type="slidenum">
              <a:rPr/>
              <a:pPr algn="l" rtl="0"/>
              <a:t>8</a:t>
            </a:fld>
            <a:endParaRPr lang="zh-CN" dirty="0"/>
          </a:p>
        </p:txBody>
      </p:sp>
    </p:spTree>
    <p:extLst>
      <p:ext uri="{BB962C8B-B14F-4D97-AF65-F5344CB8AC3E}">
        <p14:creationId xmlns:p14="http://schemas.microsoft.com/office/powerpoint/2010/main" val="2854438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custDataLst>
              <p:tags r:id="rId1"/>
            </p:custDataLst>
          </p:nvPr>
        </p:nvSpPr>
        <p:spPr/>
        <p:txBody>
          <a:bodyPr/>
          <a:lstStyle/>
          <a:p>
            <a:pPr algn="l" rtl="0"/>
            <a:r>
              <a:rPr lang="zh-CN" b="0" i="0" u="none"/>
              <a:t>Let’s take a closer look at step 1 to SyncAV™ CRT setup.From the moment that the interrogation session begins, anytime that </a:t>
            </a:r>
            <a:r>
              <a:rPr lang="zh-CN" b="0" i="0" u="sng"/>
              <a:t>3 consecutive A-sense, V-sense or A-pace, V-sense events</a:t>
            </a:r>
            <a:r>
              <a:rPr lang="zh-CN" b="0" i="0" u="none"/>
              <a:t> occur the device will store the last of the intrinsic AV intervals measured.These measurements can and may occur even before the SyncAV™ CRT setup screen is opened such as during a ventricular sense test.</a:t>
            </a:r>
            <a:endParaRPr 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sz="1200" dirty="0"/>
          </a:p>
          <a:p>
            <a:pPr marL="0" indent="0" algn="l" rtl="0">
              <a:buFont typeface="Wingdings" panose="05000000000000000000" pitchFamily="2" charset="2"/>
              <a:buNone/>
            </a:pPr>
            <a:r>
              <a:rPr lang="zh-CN" sz="1200" b="0" i="0" u="none"/>
              <a:t>Measurement of the patient’s intrinsic AV conduction interval is necessary for the SyncAV</a:t>
            </a:r>
            <a:r>
              <a:rPr lang="zh-CN" b="0" i="0" u="none"/>
              <a:t>™</a:t>
            </a:r>
            <a:r>
              <a:rPr lang="zh-CN" sz="1200" b="0" i="0" u="none"/>
              <a:t> CRT algorithm to determine the appropriate Paced and Sensed AV Delays. </a:t>
            </a:r>
          </a:p>
          <a:p>
            <a:pPr marL="0" indent="0" algn="l" rtl="0">
              <a:buFont typeface="Wingdings" panose="05000000000000000000" pitchFamily="2" charset="2"/>
              <a:buNone/>
            </a:pPr>
            <a:endParaRPr lang="zh-CN" sz="1200" baseline="0" dirty="0"/>
          </a:p>
          <a:p>
            <a:pPr marL="0" indent="0" algn="l" rtl="0">
              <a:buFont typeface="Wingdings" panose="05000000000000000000" pitchFamily="2" charset="2"/>
              <a:buNone/>
            </a:pPr>
            <a:r>
              <a:rPr lang="zh-CN" sz="1200" b="0" i="0" u="none"/>
              <a:t>Even though this step occurs automatically, there are some instances where the measurements may not occur automatically.We will review how to address that situation in a few slides. </a:t>
            </a:r>
            <a:endParaRPr lang="zh-CN" sz="1200" dirty="0"/>
          </a:p>
          <a:p>
            <a:endParaRPr lang="zh-CN" dirty="0"/>
          </a:p>
        </p:txBody>
      </p:sp>
      <p:sp>
        <p:nvSpPr>
          <p:cNvPr id="4" name="Slide Number Placeholder 3"/>
          <p:cNvSpPr>
            <a:spLocks noGrp="1"/>
          </p:cNvSpPr>
          <p:nvPr>
            <p:ph type="sldNum" sz="quarter" idx="10"/>
          </p:nvPr>
        </p:nvSpPr>
        <p:spPr/>
        <p:txBody>
          <a:bodyPr/>
          <a:lstStyle/>
          <a:p>
            <a:pPr algn="l" rtl="0"/>
            <a:fld id="{F8903904-BD62-4427-99B9-B53F40B6B8F4}" type="slidenum">
              <a:rPr/>
              <a:t>9</a:t>
            </a:fld>
            <a:endParaRPr lang="zh-CN" dirty="0"/>
          </a:p>
        </p:txBody>
      </p:sp>
    </p:spTree>
    <p:extLst>
      <p:ext uri="{BB962C8B-B14F-4D97-AF65-F5344CB8AC3E}">
        <p14:creationId xmlns:p14="http://schemas.microsoft.com/office/powerpoint/2010/main" val="4286533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28.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esentation Title Slide">
    <p:spTree>
      <p:nvGrpSpPr>
        <p:cNvPr id="1" name=""/>
        <p:cNvGrpSpPr/>
        <p:nvPr/>
      </p:nvGrpSpPr>
      <p:grpSpPr>
        <a:xfrm>
          <a:off x="0" y="0"/>
          <a:ext cx="0" cy="0"/>
          <a:chOff x="0" y="0"/>
          <a:chExt cx="0" cy="0"/>
        </a:xfrm>
      </p:grpSpPr>
      <p:pic>
        <p:nvPicPr>
          <p:cNvPr id="3" name="Picture 2" descr="JCP_StJude_BoseFatigueLab_0313_FULL.jpg"/>
          <p:cNvPicPr>
            <a:picLocks noChangeAspect="1"/>
          </p:cNvPicPr>
          <p:nvPr userDrawn="1"/>
        </p:nvPicPr>
        <p:blipFill>
          <a:blip r:embed="rId3">
            <a:alphaModFix amt="36000"/>
            <a:extLst>
              <a:ext uri="{28A0092B-C50C-407E-A947-70E740481C1C}">
                <a14:useLocalDpi xmlns:a14="http://schemas.microsoft.com/office/drawing/2010/main" val="0"/>
              </a:ext>
            </a:extLst>
          </a:blip>
          <a:stretch>
            <a:fillRect/>
          </a:stretch>
        </p:blipFill>
        <p:spPr>
          <a:xfrm>
            <a:off x="165100" y="165100"/>
            <a:ext cx="8801100" cy="4800600"/>
          </a:xfrm>
          <a:prstGeom prst="rect">
            <a:avLst/>
          </a:prstGeom>
        </p:spPr>
      </p:pic>
      <p:sp>
        <p:nvSpPr>
          <p:cNvPr id="7" name="Rectangle 6"/>
          <p:cNvSpPr/>
          <p:nvPr userDrawn="1"/>
        </p:nvSpPr>
        <p:spPr>
          <a:xfrm>
            <a:off x="4571599" y="2364689"/>
            <a:ext cx="4572405" cy="1692987"/>
          </a:xfrm>
          <a:prstGeom prst="rect">
            <a:avLst/>
          </a:prstGeom>
          <a:solidFill>
            <a:srgbClr val="3A9584"/>
          </a:solidFill>
          <a:ln>
            <a:noFill/>
          </a:ln>
          <a:effectLst/>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solidFill>
                <a:srgbClr val="FFFFFF"/>
              </a:solidFill>
            </a:endParaRPr>
          </a:p>
        </p:txBody>
      </p:sp>
      <p:sp>
        <p:nvSpPr>
          <p:cNvPr id="8" name="Rectangle 7"/>
          <p:cNvSpPr/>
          <p:nvPr userDrawn="1"/>
        </p:nvSpPr>
        <p:spPr>
          <a:xfrm>
            <a:off x="4571599" y="2364690"/>
            <a:ext cx="4388871" cy="1692988"/>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5122" name="Rectangle 2"/>
          <p:cNvSpPr>
            <a:spLocks noGrp="1" noChangeArrowheads="1"/>
          </p:cNvSpPr>
          <p:nvPr>
            <p:ph type="ctrTitle" hasCustomPrompt="1"/>
          </p:nvPr>
        </p:nvSpPr>
        <p:spPr>
          <a:xfrm>
            <a:off x="4785655" y="2534110"/>
            <a:ext cx="3845582" cy="984885"/>
          </a:xfrm>
        </p:spPr>
        <p:txBody>
          <a:bodyPr anchor="b"/>
          <a:lstStyle>
            <a:lvl1pPr>
              <a:defRPr sz="3200">
                <a:solidFill>
                  <a:schemeClr val="bg1"/>
                </a:solidFill>
              </a:defRPr>
            </a:lvl1pPr>
          </a:lstStyle>
          <a:p>
            <a:r>
              <a:rPr lang="en-US" dirty="0"/>
              <a:t>CLICK TO EDIT MASTER TITLE STYLE</a:t>
            </a:r>
          </a:p>
        </p:txBody>
      </p:sp>
      <p:sp>
        <p:nvSpPr>
          <p:cNvPr id="5123" name="Rectangle 3"/>
          <p:cNvSpPr>
            <a:spLocks noGrp="1" noChangeArrowheads="1"/>
          </p:cNvSpPr>
          <p:nvPr>
            <p:ph type="subTitle" idx="1"/>
          </p:nvPr>
        </p:nvSpPr>
        <p:spPr>
          <a:xfrm>
            <a:off x="4785655" y="3538703"/>
            <a:ext cx="3845582" cy="442093"/>
          </a:xfrm>
          <a:prstGeom prst="rect">
            <a:avLst/>
          </a:prstGeom>
        </p:spPr>
        <p:txBody>
          <a:bodyPr lIns="0" tIns="0" bIns="0"/>
          <a:lstStyle>
            <a:lvl1pPr marL="0" indent="0">
              <a:buFont typeface="Wingdings" pitchFamily="-108" charset="2"/>
              <a:buNone/>
              <a:defRPr sz="2000">
                <a:solidFill>
                  <a:srgbClr val="FFFFFF"/>
                </a:solidFill>
              </a:defRPr>
            </a:lvl1pPr>
          </a:lstStyle>
          <a:p>
            <a:r>
              <a:rPr lang="en-US"/>
              <a:t>Click to edit Master subtitle style</a:t>
            </a:r>
            <a:endParaRPr lang="en-US" dirty="0"/>
          </a:p>
        </p:txBody>
      </p:sp>
      <p:sp>
        <p:nvSpPr>
          <p:cNvPr id="11" name="Rectangle 11"/>
          <p:cNvSpPr>
            <a:spLocks noGrp="1" noChangeArrowheads="1"/>
          </p:cNvSpPr>
          <p:nvPr>
            <p:ph type="sldNum" sz="quarter" idx="10"/>
          </p:nvPr>
        </p:nvSpPr>
        <p:spPr>
          <a:xfrm>
            <a:off x="8696268" y="4663598"/>
            <a:ext cx="263525" cy="123111"/>
          </a:xfrm>
          <a:ln/>
        </p:spPr>
        <p:txBody>
          <a:bodyPr/>
          <a:lstStyle>
            <a:lvl1pPr>
              <a:defRPr/>
            </a:lvl1pPr>
          </a:lstStyle>
          <a:p>
            <a:pPr>
              <a:defRPr/>
            </a:pPr>
            <a:fld id="{F89A6E95-E267-2C4A-A635-90981CB6FE65}" type="slidenum">
              <a:rPr lang="en-US"/>
              <a:pPr>
                <a:defRPr/>
              </a:pPr>
              <a:t>‹#›</a:t>
            </a:fld>
            <a:endParaRPr lang="en-US" dirty="0"/>
          </a:p>
        </p:txBody>
      </p:sp>
    </p:spTree>
    <p:custDataLst>
      <p:tags r:id="rId1"/>
    </p:custDataLst>
    <p:extLst>
      <p:ext uri="{BB962C8B-B14F-4D97-AF65-F5344CB8AC3E}">
        <p14:creationId xmlns:p14="http://schemas.microsoft.com/office/powerpoint/2010/main" val="249467087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4" name="Rectangle 11"/>
          <p:cNvSpPr>
            <a:spLocks noGrp="1" noChangeArrowheads="1"/>
          </p:cNvSpPr>
          <p:nvPr>
            <p:ph type="sldNum" sz="quarter" idx="10"/>
          </p:nvPr>
        </p:nvSpPr>
        <p:spPr>
          <a:ln/>
        </p:spPr>
        <p:txBody>
          <a:bodyPr/>
          <a:lstStyle>
            <a:lvl1pPr>
              <a:defRPr/>
            </a:lvl1pPr>
          </a:lstStyle>
          <a:p>
            <a:pPr>
              <a:defRPr/>
            </a:pPr>
            <a:fld id="{0C9F10FC-1A7C-0142-9391-393B55E2CC4A}" type="slidenum">
              <a:rPr lang="en-US"/>
              <a:pPr>
                <a:defRPr/>
              </a:pPr>
              <a:t>‹#›</a:t>
            </a:fld>
            <a:endParaRPr lang="en-US" dirty="0"/>
          </a:p>
        </p:txBody>
      </p:sp>
      <p:sp>
        <p:nvSpPr>
          <p:cNvPr id="7" name="Content Placeholder 6"/>
          <p:cNvSpPr>
            <a:spLocks noGrp="1"/>
          </p:cNvSpPr>
          <p:nvPr>
            <p:ph sz="quarter" idx="12"/>
          </p:nvPr>
        </p:nvSpPr>
        <p:spPr>
          <a:xfrm>
            <a:off x="382134" y="1809750"/>
            <a:ext cx="8430080" cy="2660650"/>
          </a:xfrm>
        </p:spPr>
        <p:txBody>
          <a:bodyPr/>
          <a:lstStyle>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p:cNvSpPr/>
          <p:nvPr userDrawn="1"/>
        </p:nvSpPr>
        <p:spPr>
          <a:xfrm rot="5400000">
            <a:off x="127209" y="1224093"/>
            <a:ext cx="571850" cy="6200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0" name="Text Placeholder 23"/>
          <p:cNvSpPr>
            <a:spLocks noGrp="1"/>
          </p:cNvSpPr>
          <p:nvPr>
            <p:ph type="body" sz="quarter" idx="14"/>
          </p:nvPr>
        </p:nvSpPr>
        <p:spPr>
          <a:xfrm>
            <a:off x="568320" y="969170"/>
            <a:ext cx="8267707" cy="571851"/>
          </a:xfrm>
          <a:prstGeom prst="rect">
            <a:avLst/>
          </a:prstGeom>
        </p:spPr>
        <p:txBody>
          <a:bodyPr tIns="0" numCol="1" spcCol="403169" anchor="ctr" anchorCtr="0">
            <a:noAutofit/>
          </a:bodyPr>
          <a:lstStyle>
            <a:lvl1pPr marL="0" indent="0">
              <a:lnSpc>
                <a:spcPct val="100000"/>
              </a:lnSpc>
              <a:buNone/>
              <a:defRPr sz="1800" b="0">
                <a:solidFill>
                  <a:srgbClr val="000000"/>
                </a:solidFill>
              </a:defRPr>
            </a:lvl1pPr>
            <a:lvl2pPr marL="255984" indent="0">
              <a:buNone/>
              <a:defRPr/>
            </a:lvl2pPr>
            <a:lvl3pPr marL="511968" indent="0">
              <a:buNone/>
              <a:defRPr/>
            </a:lvl3pPr>
            <a:lvl4pPr marL="767952" indent="0">
              <a:buNone/>
              <a:defRPr/>
            </a:lvl4pPr>
            <a:lvl5pPr marL="1023935" indent="0">
              <a:buNone/>
              <a:defRPr/>
            </a:lvl5pPr>
          </a:lstStyle>
          <a:p>
            <a:pPr marL="0" marR="0" lvl="0" indent="0" defTabSz="91436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Click to edit Master text styles</a:t>
            </a:r>
          </a:p>
        </p:txBody>
      </p:sp>
      <p:sp>
        <p:nvSpPr>
          <p:cNvPr id="2" name="Title 1"/>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964558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392117" y="942976"/>
            <a:ext cx="4179887" cy="3527424"/>
          </a:xfrm>
          <a:prstGeom prst="rect">
            <a:avLst/>
          </a:prstGeom>
        </p:spPr>
        <p:txBody>
          <a:bodyPr/>
          <a:lstStyle>
            <a:lvl1pPr>
              <a:defRPr sz="1600"/>
            </a:lvl1pPr>
            <a:lvl2pPr>
              <a:defRPr sz="1400"/>
            </a:lvl2pPr>
            <a:lvl3pPr>
              <a:defRPr sz="1300"/>
            </a:lvl3pPr>
            <a:lvl4pPr>
              <a:defRPr sz="1300"/>
            </a:lvl4pPr>
            <a:lvl5pPr>
              <a:defRPr sz="13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48218" y="942976"/>
            <a:ext cx="4063999" cy="3527424"/>
          </a:xfrm>
          <a:prstGeom prst="rect">
            <a:avLst/>
          </a:prstGeom>
        </p:spPr>
        <p:txBody>
          <a:bodyPr/>
          <a:lstStyle>
            <a:lvl1pPr>
              <a:defRPr sz="1600"/>
            </a:lvl1pPr>
            <a:lvl2pPr>
              <a:defRPr sz="1400"/>
            </a:lvl2pPr>
            <a:lvl3pPr>
              <a:defRPr sz="1300"/>
            </a:lvl3pPr>
            <a:lvl4pPr>
              <a:defRPr sz="1300"/>
            </a:lvl4pPr>
            <a:lvl5pPr>
              <a:defRPr sz="13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1"/>
          <p:cNvSpPr>
            <a:spLocks noGrp="1" noChangeArrowheads="1"/>
          </p:cNvSpPr>
          <p:nvPr>
            <p:ph type="sldNum" sz="quarter" idx="10"/>
          </p:nvPr>
        </p:nvSpPr>
        <p:spPr>
          <a:ln/>
        </p:spPr>
        <p:txBody>
          <a:bodyPr/>
          <a:lstStyle>
            <a:lvl1pPr>
              <a:defRPr/>
            </a:lvl1pPr>
          </a:lstStyle>
          <a:p>
            <a:pPr>
              <a:defRPr/>
            </a:pPr>
            <a:fld id="{0D939DF2-F6EF-DF48-BFB1-3E61F4268D8A}" type="slidenum">
              <a:rPr lang="en-US"/>
              <a:pPr>
                <a:defRPr/>
              </a:pPr>
              <a:t>‹#›</a:t>
            </a:fld>
            <a:endParaRPr lang="en-US" dirty="0"/>
          </a:p>
        </p:txBody>
      </p:sp>
    </p:spTree>
    <p:custDataLst>
      <p:tags r:id="rId1"/>
    </p:custDataLst>
    <p:extLst>
      <p:ext uri="{BB962C8B-B14F-4D97-AF65-F5344CB8AC3E}">
        <p14:creationId xmlns:p14="http://schemas.microsoft.com/office/powerpoint/2010/main" val="40823726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with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551" y="942978"/>
            <a:ext cx="4179887" cy="508397"/>
          </a:xfrm>
          <a:prstGeom prst="rect">
            <a:avLst/>
          </a:prstGeom>
        </p:spPr>
        <p:txBody>
          <a:bodyPr lIns="0" tIns="0" rIns="0" bIns="0" anchor="t" anchorCtr="0">
            <a:normAutofit/>
          </a:bodyPr>
          <a:lstStyle>
            <a:lvl1pPr marL="0" indent="0">
              <a:buNone/>
              <a:defRPr sz="2000" b="0">
                <a:solidFill>
                  <a:schemeClr val="accent1"/>
                </a:solidFill>
              </a:defRPr>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942978"/>
            <a:ext cx="4011614" cy="508397"/>
          </a:xfrm>
          <a:prstGeom prst="rect">
            <a:avLst/>
          </a:prstGeom>
        </p:spPr>
        <p:txBody>
          <a:bodyPr lIns="0" tIns="0" rIns="0" bIns="0" anchor="t" anchorCtr="0">
            <a:normAutofit/>
          </a:bodyPr>
          <a:lstStyle>
            <a:lvl1pPr marL="0" indent="0">
              <a:buNone/>
              <a:defRPr sz="2000" b="0">
                <a:solidFill>
                  <a:schemeClr val="accent1"/>
                </a:solidFill>
              </a:defRPr>
            </a:lvl1pPr>
            <a:lvl2pPr marL="457181" indent="0">
              <a:buNone/>
              <a:defRPr sz="2000" b="1"/>
            </a:lvl2pPr>
            <a:lvl3pPr marL="914362" indent="0">
              <a:buNone/>
              <a:defRPr sz="1800" b="1"/>
            </a:lvl3pPr>
            <a:lvl4pPr marL="1371543" indent="0">
              <a:buNone/>
              <a:defRPr sz="1600" b="1"/>
            </a:lvl4pPr>
            <a:lvl5pPr marL="1828724" indent="0">
              <a:buNone/>
              <a:defRPr sz="1600" b="1"/>
            </a:lvl5pPr>
            <a:lvl6pPr marL="2285905" indent="0">
              <a:buNone/>
              <a:defRPr sz="1600" b="1"/>
            </a:lvl6pPr>
            <a:lvl7pPr marL="2743086" indent="0">
              <a:buNone/>
              <a:defRPr sz="1600" b="1"/>
            </a:lvl7pPr>
            <a:lvl8pPr marL="3200266" indent="0">
              <a:buNone/>
              <a:defRPr sz="1600" b="1"/>
            </a:lvl8pPr>
            <a:lvl9pPr marL="3657448" indent="0">
              <a:buNone/>
              <a:defRPr sz="1600" b="1"/>
            </a:lvl9pPr>
          </a:lstStyle>
          <a:p>
            <a:pPr lvl="0"/>
            <a:r>
              <a:rPr lang="en-US"/>
              <a:t>Click to edit Master text styles</a:t>
            </a:r>
          </a:p>
        </p:txBody>
      </p:sp>
      <p:sp>
        <p:nvSpPr>
          <p:cNvPr id="7" name="Rectangle 11"/>
          <p:cNvSpPr>
            <a:spLocks noGrp="1" noChangeArrowheads="1"/>
          </p:cNvSpPr>
          <p:nvPr>
            <p:ph type="sldNum" sz="quarter" idx="10"/>
          </p:nvPr>
        </p:nvSpPr>
        <p:spPr>
          <a:ln/>
        </p:spPr>
        <p:txBody>
          <a:bodyPr/>
          <a:lstStyle>
            <a:lvl1pPr>
              <a:defRPr/>
            </a:lvl1pPr>
          </a:lstStyle>
          <a:p>
            <a:pPr>
              <a:defRPr/>
            </a:pPr>
            <a:fld id="{085EDA93-A499-3148-8E05-3AFA8C8E42A8}" type="slidenum">
              <a:rPr lang="en-US"/>
              <a:pPr>
                <a:defRPr/>
              </a:pPr>
              <a:t>‹#›</a:t>
            </a:fld>
            <a:endParaRPr lang="en-US" dirty="0"/>
          </a:p>
        </p:txBody>
      </p:sp>
      <p:sp>
        <p:nvSpPr>
          <p:cNvPr id="9" name="Title 8"/>
          <p:cNvSpPr>
            <a:spLocks noGrp="1"/>
          </p:cNvSpPr>
          <p:nvPr>
            <p:ph type="title"/>
          </p:nvPr>
        </p:nvSpPr>
        <p:spPr/>
        <p:txBody>
          <a:bodyPr/>
          <a:lstStyle/>
          <a:p>
            <a:r>
              <a:rPr lang="en-US"/>
              <a:t>Click to edit Master title style</a:t>
            </a:r>
          </a:p>
        </p:txBody>
      </p:sp>
      <p:sp>
        <p:nvSpPr>
          <p:cNvPr id="10" name="Content Placeholder 2"/>
          <p:cNvSpPr>
            <a:spLocks noGrp="1"/>
          </p:cNvSpPr>
          <p:nvPr>
            <p:ph sz="half" idx="12"/>
          </p:nvPr>
        </p:nvSpPr>
        <p:spPr>
          <a:xfrm>
            <a:off x="336551" y="1504296"/>
            <a:ext cx="4179887" cy="2966107"/>
          </a:xfrm>
          <a:prstGeom prst="rect">
            <a:avLst/>
          </a:prstGeom>
        </p:spPr>
        <p:txBody>
          <a:bodyPr/>
          <a:lstStyle>
            <a:lvl1pPr>
              <a:defRPr sz="1600"/>
            </a:lvl1pPr>
            <a:lvl2pPr>
              <a:defRPr sz="1400"/>
            </a:lvl2pPr>
            <a:lvl3pPr>
              <a:defRPr sz="1300"/>
            </a:lvl3pPr>
            <a:lvl4pPr>
              <a:defRPr sz="1300"/>
            </a:lvl4pPr>
            <a:lvl5pPr>
              <a:defRPr sz="13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800605" y="1504296"/>
            <a:ext cx="4011613" cy="2959757"/>
          </a:xfrm>
          <a:prstGeom prst="rect">
            <a:avLst/>
          </a:prstGeom>
        </p:spPr>
        <p:txBody>
          <a:bodyPr/>
          <a:lstStyle>
            <a:lvl1pPr>
              <a:defRPr sz="1600"/>
            </a:lvl1pPr>
            <a:lvl2pPr>
              <a:defRPr sz="1400"/>
            </a:lvl2pPr>
            <a:lvl3pPr>
              <a:defRPr sz="1300"/>
            </a:lvl3pPr>
            <a:lvl4pPr>
              <a:defRPr sz="1300"/>
            </a:lvl4pPr>
            <a:lvl5pPr>
              <a:defRPr sz="13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ustDataLst>
      <p:tags r:id="rId1"/>
    </p:custDataLst>
    <p:extLst>
      <p:ext uri="{BB962C8B-B14F-4D97-AF65-F5344CB8AC3E}">
        <p14:creationId xmlns:p14="http://schemas.microsoft.com/office/powerpoint/2010/main" val="30060728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sp>
        <p:nvSpPr>
          <p:cNvPr id="4" name="Rectangle 11"/>
          <p:cNvSpPr>
            <a:spLocks noGrp="1" noChangeArrowheads="1"/>
          </p:cNvSpPr>
          <p:nvPr>
            <p:ph type="sldNum" sz="quarter" idx="10"/>
          </p:nvPr>
        </p:nvSpPr>
        <p:spPr>
          <a:ln/>
        </p:spPr>
        <p:txBody>
          <a:bodyPr/>
          <a:lstStyle>
            <a:lvl1pPr>
              <a:defRPr/>
            </a:lvl1pPr>
          </a:lstStyle>
          <a:p>
            <a:pPr>
              <a:defRPr/>
            </a:pPr>
            <a:fld id="{0C9F10FC-1A7C-0142-9391-393B55E2CC4A}" type="slidenum">
              <a:rPr lang="en-US"/>
              <a:pPr>
                <a:defRPr/>
              </a:pPr>
              <a:t>‹#›</a:t>
            </a:fld>
            <a:endParaRPr lang="en-US" dirty="0"/>
          </a:p>
        </p:txBody>
      </p:sp>
      <p:sp>
        <p:nvSpPr>
          <p:cNvPr id="7" name="Content Placeholder 6"/>
          <p:cNvSpPr>
            <a:spLocks noGrp="1"/>
          </p:cNvSpPr>
          <p:nvPr>
            <p:ph sz="quarter" idx="12" hasCustomPrompt="1"/>
          </p:nvPr>
        </p:nvSpPr>
        <p:spPr>
          <a:xfrm>
            <a:off x="336550" y="942978"/>
            <a:ext cx="8475664" cy="3527425"/>
          </a:xfrm>
        </p:spPr>
        <p:txBody>
          <a:bodyPr numCol="2" spcCol="457181"/>
          <a:lstStyle>
            <a:lvl1pPr marL="0" indent="0">
              <a:buNone/>
              <a:defRPr/>
            </a:lvl1pPr>
            <a:lvl2pPr marL="287979" indent="0">
              <a:buNone/>
              <a:defRPr/>
            </a:lvl2pPr>
            <a:lvl3pPr marL="575957" indent="0">
              <a:buNone/>
              <a:defRPr sz="1300"/>
            </a:lvl3pPr>
            <a:lvl4pPr marL="863935" indent="0">
              <a:buNone/>
              <a:defRPr sz="1300"/>
            </a:lvl4pPr>
            <a:lvl5pPr marL="1151913" indent="0">
              <a:buNone/>
              <a:defRPr sz="1300"/>
            </a:lvl5pPr>
          </a:lstStyle>
          <a:p>
            <a:pPr lvl="0"/>
            <a:r>
              <a:rPr lang="en-US" dirty="0"/>
              <a:t>Click to edit Master text styles (2-column)</a:t>
            </a:r>
          </a:p>
        </p:txBody>
      </p:sp>
      <p:sp>
        <p:nvSpPr>
          <p:cNvPr id="3" name="Title 2"/>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9662951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sp>
        <p:nvSpPr>
          <p:cNvPr id="4" name="Text Placeholder 9"/>
          <p:cNvSpPr>
            <a:spLocks noGrp="1"/>
          </p:cNvSpPr>
          <p:nvPr>
            <p:ph type="body" sz="quarter" idx="12"/>
          </p:nvPr>
        </p:nvSpPr>
        <p:spPr>
          <a:xfrm>
            <a:off x="394486" y="1932520"/>
            <a:ext cx="8353535" cy="873059"/>
          </a:xfrm>
          <a:prstGeom prst="rect">
            <a:avLst/>
          </a:prstGeom>
        </p:spPr>
        <p:txBody>
          <a:bodyPr anchor="b" anchorCtr="0">
            <a:noAutofit/>
          </a:bodyPr>
          <a:lstStyle>
            <a:lvl1pPr marL="0" indent="0" algn="ctr">
              <a:lnSpc>
                <a:spcPct val="80000"/>
              </a:lnSpc>
              <a:buFontTx/>
              <a:buNone/>
              <a:defRPr sz="4500" b="1" i="0" cap="all">
                <a:ln>
                  <a:noFill/>
                </a:ln>
                <a:solidFill>
                  <a:schemeClr val="tx1"/>
                </a:solidFill>
                <a:latin typeface="+mj-lt"/>
              </a:defRPr>
            </a:lvl1pPr>
            <a:lvl2pPr marL="255984" indent="0">
              <a:buFontTx/>
              <a:buNone/>
              <a:defRPr/>
            </a:lvl2pPr>
            <a:lvl3pPr marL="511968" indent="0">
              <a:buFontTx/>
              <a:buNone/>
              <a:defRPr/>
            </a:lvl3pPr>
            <a:lvl4pPr marL="767952" indent="0">
              <a:buFontTx/>
              <a:buNone/>
              <a:defRPr/>
            </a:lvl4pPr>
            <a:lvl5pPr marL="1023935" indent="0">
              <a:buFontTx/>
              <a:buNone/>
              <a:defRPr/>
            </a:lvl5pPr>
          </a:lstStyle>
          <a:p>
            <a:pPr lvl="0"/>
            <a:r>
              <a:rPr lang="en-US"/>
              <a:t>Click to edit Master text styles</a:t>
            </a:r>
          </a:p>
        </p:txBody>
      </p:sp>
      <p:sp>
        <p:nvSpPr>
          <p:cNvPr id="5" name="Rectangle 4"/>
          <p:cNvSpPr/>
          <p:nvPr userDrawn="1"/>
        </p:nvSpPr>
        <p:spPr>
          <a:xfrm>
            <a:off x="4312252" y="3010962"/>
            <a:ext cx="529103" cy="62009"/>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Tree>
    <p:custDataLst>
      <p:tags r:id="rId1"/>
    </p:custDataLst>
    <p:extLst>
      <p:ext uri="{BB962C8B-B14F-4D97-AF65-F5344CB8AC3E}">
        <p14:creationId xmlns:p14="http://schemas.microsoft.com/office/powerpoint/2010/main" val="260007214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4" name="Rectangle 11"/>
          <p:cNvSpPr>
            <a:spLocks noGrp="1" noChangeArrowheads="1"/>
          </p:cNvSpPr>
          <p:nvPr>
            <p:ph type="sldNum" sz="quarter" idx="10"/>
          </p:nvPr>
        </p:nvSpPr>
        <p:spPr>
          <a:ln/>
        </p:spPr>
        <p:txBody>
          <a:bodyPr/>
          <a:lstStyle>
            <a:lvl1pPr>
              <a:defRPr/>
            </a:lvl1pPr>
          </a:lstStyle>
          <a:p>
            <a:pPr>
              <a:defRPr/>
            </a:pPr>
            <a:fld id="{0C9F10FC-1A7C-0142-9391-393B55E2CC4A}" type="slidenum">
              <a:rPr lang="en-US"/>
              <a:pPr>
                <a:defRPr/>
              </a:pPr>
              <a:t>‹#›</a:t>
            </a:fld>
            <a:endParaRPr lang="en-US" dirty="0"/>
          </a:p>
        </p:txBody>
      </p:sp>
      <p:sp>
        <p:nvSpPr>
          <p:cNvPr id="7" name="Content Placeholder 6"/>
          <p:cNvSpPr>
            <a:spLocks noGrp="1"/>
          </p:cNvSpPr>
          <p:nvPr>
            <p:ph sz="quarter" idx="12"/>
          </p:nvPr>
        </p:nvSpPr>
        <p:spPr>
          <a:xfrm>
            <a:off x="336550" y="942978"/>
            <a:ext cx="8475664" cy="3527425"/>
          </a:xfrm>
        </p:spPr>
        <p:txBody>
          <a:bodyPr/>
          <a:lstStyle>
            <a:lvl1pPr marL="0" indent="0">
              <a:buNone/>
              <a:defRPr/>
            </a:lvl1pPr>
            <a:lvl2pPr marL="287979" indent="0">
              <a:buNone/>
              <a:defRPr/>
            </a:lvl2pPr>
            <a:lvl3pPr marL="575957" indent="0">
              <a:buNone/>
              <a:defRPr sz="1300"/>
            </a:lvl3pPr>
            <a:lvl4pPr marL="863935" indent="0">
              <a:buNone/>
              <a:defRPr sz="1300"/>
            </a:lvl4pPr>
            <a:lvl5pPr marL="1151913" indent="0">
              <a:buNone/>
              <a:defRPr sz="1300"/>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15479064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sp>
        <p:nvSpPr>
          <p:cNvPr id="4" name="Rectangle 11"/>
          <p:cNvSpPr>
            <a:spLocks noGrp="1" noChangeArrowheads="1"/>
          </p:cNvSpPr>
          <p:nvPr>
            <p:ph type="sldNum" sz="quarter" idx="10"/>
          </p:nvPr>
        </p:nvSpPr>
        <p:spPr>
          <a:ln/>
        </p:spPr>
        <p:txBody>
          <a:bodyPr/>
          <a:lstStyle>
            <a:lvl1pPr>
              <a:defRPr/>
            </a:lvl1pPr>
          </a:lstStyle>
          <a:p>
            <a:pPr>
              <a:defRPr/>
            </a:pPr>
            <a:fld id="{0C9F10FC-1A7C-0142-9391-393B55E2CC4A}" type="slidenum">
              <a:rPr lang="en-US"/>
              <a:pPr>
                <a:defRPr/>
              </a:pPr>
              <a:t>‹#›</a:t>
            </a:fld>
            <a:endParaRPr lang="en-US" dirty="0"/>
          </a:p>
        </p:txBody>
      </p:sp>
      <p:sp>
        <p:nvSpPr>
          <p:cNvPr id="7" name="Content Placeholder 6"/>
          <p:cNvSpPr>
            <a:spLocks noGrp="1"/>
          </p:cNvSpPr>
          <p:nvPr>
            <p:ph sz="quarter" idx="12"/>
          </p:nvPr>
        </p:nvSpPr>
        <p:spPr>
          <a:xfrm>
            <a:off x="329007" y="1809750"/>
            <a:ext cx="8475269" cy="2660650"/>
          </a:xfrm>
        </p:spPr>
        <p:txBody>
          <a:bodyPr/>
          <a:lstStyle>
            <a:lvl1pPr marL="0" indent="0">
              <a:buNone/>
              <a:defRPr/>
            </a:lvl1pPr>
            <a:lvl3pPr>
              <a:defRPr sz="1300"/>
            </a:lvl3pPr>
            <a:lvl4pPr>
              <a:defRPr sz="1300"/>
            </a:lvl4pPr>
            <a:lvl5pPr>
              <a:defRPr sz="1300"/>
            </a:lvl5pPr>
          </a:lstStyle>
          <a:p>
            <a:pPr lvl="0"/>
            <a:r>
              <a:rPr lang="en-US"/>
              <a:t>Click to edit Master text styles</a:t>
            </a:r>
          </a:p>
        </p:txBody>
      </p:sp>
      <p:sp>
        <p:nvSpPr>
          <p:cNvPr id="3" name="Title 2"/>
          <p:cNvSpPr>
            <a:spLocks noGrp="1"/>
          </p:cNvSpPr>
          <p:nvPr>
            <p:ph type="title"/>
          </p:nvPr>
        </p:nvSpPr>
        <p:spPr/>
        <p:txBody>
          <a:bodyPr/>
          <a:lstStyle/>
          <a:p>
            <a:r>
              <a:rPr lang="en-US"/>
              <a:t>Click to edit Master title style</a:t>
            </a:r>
          </a:p>
        </p:txBody>
      </p:sp>
      <p:sp>
        <p:nvSpPr>
          <p:cNvPr id="9" name="Rectangle 8"/>
          <p:cNvSpPr/>
          <p:nvPr userDrawn="1"/>
        </p:nvSpPr>
        <p:spPr>
          <a:xfrm rot="5400000">
            <a:off x="74081" y="1224093"/>
            <a:ext cx="571850" cy="6200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1" name="Text Placeholder 23"/>
          <p:cNvSpPr>
            <a:spLocks noGrp="1"/>
          </p:cNvSpPr>
          <p:nvPr>
            <p:ph type="body" sz="quarter" idx="14"/>
          </p:nvPr>
        </p:nvSpPr>
        <p:spPr>
          <a:xfrm>
            <a:off x="515191" y="969170"/>
            <a:ext cx="8289085" cy="571851"/>
          </a:xfrm>
          <a:prstGeom prst="rect">
            <a:avLst/>
          </a:prstGeom>
        </p:spPr>
        <p:txBody>
          <a:bodyPr tIns="0" numCol="1" spcCol="403169" anchor="ctr" anchorCtr="0">
            <a:noAutofit/>
          </a:bodyPr>
          <a:lstStyle>
            <a:lvl1pPr marL="0" indent="0">
              <a:lnSpc>
                <a:spcPct val="100000"/>
              </a:lnSpc>
              <a:buNone/>
              <a:defRPr sz="1800" b="0">
                <a:solidFill>
                  <a:srgbClr val="000000"/>
                </a:solidFill>
              </a:defRPr>
            </a:lvl1pPr>
            <a:lvl2pPr marL="255984" indent="0">
              <a:buNone/>
              <a:defRPr/>
            </a:lvl2pPr>
            <a:lvl3pPr marL="511968" indent="0">
              <a:buNone/>
              <a:defRPr/>
            </a:lvl3pPr>
            <a:lvl4pPr marL="767952" indent="0">
              <a:buNone/>
              <a:defRPr/>
            </a:lvl4pPr>
            <a:lvl5pPr marL="1023935" indent="0">
              <a:buNone/>
              <a:defRPr/>
            </a:lvl5pPr>
          </a:lstStyle>
          <a:p>
            <a:pPr marL="0" marR="0" lvl="0" indent="0" defTabSz="914362"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Click to edit Master text styles</a:t>
            </a:r>
          </a:p>
        </p:txBody>
      </p:sp>
    </p:spTree>
    <p:custDataLst>
      <p:tags r:id="rId1"/>
    </p:custDataLst>
    <p:extLst>
      <p:ext uri="{BB962C8B-B14F-4D97-AF65-F5344CB8AC3E}">
        <p14:creationId xmlns:p14="http://schemas.microsoft.com/office/powerpoint/2010/main" val="297769443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3" name="Rectangle 11"/>
          <p:cNvSpPr>
            <a:spLocks noGrp="1" noChangeArrowheads="1"/>
          </p:cNvSpPr>
          <p:nvPr>
            <p:ph type="sldNum" sz="quarter" idx="10"/>
          </p:nvPr>
        </p:nvSpPr>
        <p:spPr>
          <a:ln/>
        </p:spPr>
        <p:txBody>
          <a:bodyPr/>
          <a:lstStyle>
            <a:lvl1pPr>
              <a:defRPr/>
            </a:lvl1pPr>
          </a:lstStyle>
          <a:p>
            <a:pPr>
              <a:defRPr/>
            </a:pPr>
            <a:fld id="{47D1A5D2-1D70-5F49-8AFE-F28DA36D2BB4}" type="slidenum">
              <a:rPr lang="en-US"/>
              <a:pPr>
                <a:defRPr/>
              </a:pPr>
              <a:t>‹#›</a:t>
            </a:fld>
            <a:endParaRPr lang="en-US" dirty="0"/>
          </a:p>
        </p:txBody>
      </p:sp>
      <p:sp>
        <p:nvSpPr>
          <p:cNvPr id="6" name="Title 5"/>
          <p:cNvSpPr>
            <a:spLocks noGrp="1"/>
          </p:cNvSpPr>
          <p:nvPr>
            <p:ph type="title" hasCustomPrompt="1"/>
          </p:nvPr>
        </p:nvSpPr>
        <p:spPr/>
        <p:txBody>
          <a:bodyPr/>
          <a:lstStyle/>
          <a:p>
            <a:r>
              <a:rPr lang="en-US" dirty="0"/>
              <a:t>CLICK TO EDIT MASTER TITLE STYLE</a:t>
            </a:r>
          </a:p>
        </p:txBody>
      </p:sp>
    </p:spTree>
    <p:custDataLst>
      <p:tags r:id="rId1"/>
    </p:custDataLst>
    <p:extLst>
      <p:ext uri="{BB962C8B-B14F-4D97-AF65-F5344CB8AC3E}">
        <p14:creationId xmlns:p14="http://schemas.microsoft.com/office/powerpoint/2010/main" val="100916750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spTree>
    <p:custDataLst>
      <p:tags r:id="rId1"/>
    </p:custDataLst>
    <p:extLst>
      <p:ext uri="{BB962C8B-B14F-4D97-AF65-F5344CB8AC3E}">
        <p14:creationId xmlns:p14="http://schemas.microsoft.com/office/powerpoint/2010/main" val="235906661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Side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36551" y="1129866"/>
            <a:ext cx="3128963" cy="3334187"/>
          </a:xfrm>
          <a:prstGeom prst="rect">
            <a:avLst/>
          </a:prstGeom>
        </p:spPr>
        <p:txBody>
          <a:bodyPr/>
          <a:lstStyle>
            <a:lvl1pPr marL="0" indent="0">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B6BCD5CC-D270-3443-8AC0-966D32F4AC4A}" type="slidenum">
              <a:rPr lang="en-US"/>
              <a:pPr>
                <a:defRPr/>
              </a:pPr>
              <a:t>‹#›</a:t>
            </a:fld>
            <a:endParaRPr lang="en-US" dirty="0"/>
          </a:p>
        </p:txBody>
      </p:sp>
      <p:sp>
        <p:nvSpPr>
          <p:cNvPr id="10" name="Content Placeholder 9"/>
          <p:cNvSpPr>
            <a:spLocks noGrp="1"/>
          </p:cNvSpPr>
          <p:nvPr>
            <p:ph sz="quarter" idx="12"/>
          </p:nvPr>
        </p:nvSpPr>
        <p:spPr>
          <a:xfrm>
            <a:off x="3669863" y="314328"/>
            <a:ext cx="5142350" cy="4149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336550" y="303992"/>
            <a:ext cx="3135454" cy="738664"/>
          </a:xfrm>
        </p:spPr>
        <p:txBody>
          <a:body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13847227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Slide No Logo">
    <p:spTree>
      <p:nvGrpSpPr>
        <p:cNvPr id="1" name=""/>
        <p:cNvGrpSpPr/>
        <p:nvPr/>
      </p:nvGrpSpPr>
      <p:grpSpPr>
        <a:xfrm>
          <a:off x="0" y="0"/>
          <a:ext cx="0" cy="0"/>
          <a:chOff x="0" y="0"/>
          <a:chExt cx="0" cy="0"/>
        </a:xfrm>
      </p:grpSpPr>
      <p:sp>
        <p:nvSpPr>
          <p:cNvPr id="12" name="Rectangle 11"/>
          <p:cNvSpPr/>
          <p:nvPr userDrawn="1"/>
        </p:nvSpPr>
        <p:spPr bwMode="auto">
          <a:xfrm>
            <a:off x="5309419" y="4622009"/>
            <a:ext cx="3758380" cy="427513"/>
          </a:xfrm>
          <a:prstGeom prst="rec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36" tIns="45718" rIns="91436" bIns="45718" numCol="1" rtlCol="0" anchor="t" anchorCtr="0" compatLnSpc="1">
            <a:prstTxWarp prst="textNoShape">
              <a:avLst/>
            </a:prstTxWarp>
          </a:bodyPr>
          <a:lstStyle/>
          <a:p>
            <a:pPr marL="0" marR="0" indent="0" algn="l" defTabSz="914362"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arial narrow" panose="020B0606020202030204" pitchFamily="34" charset="0"/>
            </a:endParaRPr>
          </a:p>
        </p:txBody>
      </p:sp>
      <p:pic>
        <p:nvPicPr>
          <p:cNvPr id="13" name="Picture 12" descr="JCP_StJude_BoseFatigueLab_0313_FULL.jpg"/>
          <p:cNvPicPr>
            <a:picLocks noChangeAspect="1"/>
          </p:cNvPicPr>
          <p:nvPr userDrawn="1"/>
        </p:nvPicPr>
        <p:blipFill>
          <a:blip r:embed="rId3">
            <a:alphaModFix amt="36000"/>
            <a:extLst>
              <a:ext uri="{28A0092B-C50C-407E-A947-70E740481C1C}">
                <a14:useLocalDpi xmlns:a14="http://schemas.microsoft.com/office/drawing/2010/main" val="0"/>
              </a:ext>
            </a:extLst>
          </a:blip>
          <a:stretch>
            <a:fillRect/>
          </a:stretch>
        </p:blipFill>
        <p:spPr>
          <a:xfrm>
            <a:off x="165100" y="165100"/>
            <a:ext cx="8801100" cy="4800600"/>
          </a:xfrm>
          <a:prstGeom prst="rect">
            <a:avLst/>
          </a:prstGeom>
        </p:spPr>
      </p:pic>
      <p:sp>
        <p:nvSpPr>
          <p:cNvPr id="6" name="Rectangle 2"/>
          <p:cNvSpPr>
            <a:spLocks noGrp="1" noChangeArrowheads="1"/>
          </p:cNvSpPr>
          <p:nvPr>
            <p:ph type="ctrTitle" hasCustomPrompt="1"/>
          </p:nvPr>
        </p:nvSpPr>
        <p:spPr>
          <a:xfrm>
            <a:off x="516410" y="2263978"/>
            <a:ext cx="8105775" cy="492443"/>
          </a:xfrm>
        </p:spPr>
        <p:txBody>
          <a:bodyPr anchor="b"/>
          <a:lstStyle>
            <a:lvl1pPr algn="ctr">
              <a:defRPr lang="en-US" sz="3200" dirty="0">
                <a:solidFill>
                  <a:srgbClr val="006C56"/>
                </a:solidFill>
                <a:latin typeface="+mj-lt"/>
                <a:ea typeface="+mj-ea"/>
                <a:cs typeface="+mj-cs"/>
              </a:defRPr>
            </a:lvl1pPr>
          </a:lstStyle>
          <a:p>
            <a:pPr lvl="0"/>
            <a:r>
              <a:rPr lang="en-US" dirty="0"/>
              <a:t>CLICK TO EDIT MASTER TITLE STYLE</a:t>
            </a:r>
          </a:p>
        </p:txBody>
      </p:sp>
      <p:sp>
        <p:nvSpPr>
          <p:cNvPr id="7" name="Rectangle 3"/>
          <p:cNvSpPr>
            <a:spLocks noGrp="1" noChangeArrowheads="1"/>
          </p:cNvSpPr>
          <p:nvPr>
            <p:ph type="subTitle" idx="1"/>
          </p:nvPr>
        </p:nvSpPr>
        <p:spPr>
          <a:xfrm>
            <a:off x="530695" y="2853970"/>
            <a:ext cx="8077200" cy="342900"/>
          </a:xfrm>
          <a:prstGeom prst="rect">
            <a:avLst/>
          </a:prstGeom>
        </p:spPr>
        <p:txBody>
          <a:bodyPr/>
          <a:lstStyle>
            <a:lvl1pPr marL="0" indent="0" algn="ctr">
              <a:buFont typeface="Wingdings" pitchFamily="-108" charset="2"/>
              <a:buNone/>
              <a:defRPr sz="2000"/>
            </a:lvl1pPr>
          </a:lstStyle>
          <a:p>
            <a:r>
              <a:rPr lang="en-US"/>
              <a:t>Click to edit Master subtitle style</a:t>
            </a:r>
            <a:endParaRPr lang="en-US" dirty="0"/>
          </a:p>
        </p:txBody>
      </p:sp>
      <p:sp>
        <p:nvSpPr>
          <p:cNvPr id="8" name="Rectangle 7"/>
          <p:cNvSpPr/>
          <p:nvPr userDrawn="1"/>
        </p:nvSpPr>
        <p:spPr>
          <a:xfrm>
            <a:off x="4312252" y="3326478"/>
            <a:ext cx="529103" cy="62009"/>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0" name="TextBox 9"/>
          <p:cNvSpPr txBox="1"/>
          <p:nvPr userDrawn="1"/>
        </p:nvSpPr>
        <p:spPr>
          <a:xfrm>
            <a:off x="4390145" y="4659367"/>
            <a:ext cx="4153549" cy="254988"/>
          </a:xfrm>
          <a:prstGeom prst="rect">
            <a:avLst/>
          </a:prstGeom>
          <a:noFill/>
        </p:spPr>
        <p:txBody>
          <a:bodyPr wrap="square" lIns="0" tIns="0" rIns="0" bIns="0" rtlCol="0" anchor="ctr" anchorCtr="0">
            <a:noAutofit/>
          </a:bodyPr>
          <a:lstStyle/>
          <a:p>
            <a:pPr algn="r"/>
            <a:r>
              <a:rPr lang="en-US" sz="800" b="0" dirty="0">
                <a:solidFill>
                  <a:schemeClr val="tx1"/>
                </a:solidFill>
                <a:latin typeface="+mn-lt"/>
              </a:rPr>
              <a:t>Confidential.</a:t>
            </a:r>
            <a:r>
              <a:rPr lang="en-US" sz="800" b="0" baseline="0" dirty="0">
                <a:solidFill>
                  <a:schemeClr val="tx1"/>
                </a:solidFill>
                <a:latin typeface="+mn-lt"/>
              </a:rPr>
              <a:t> For internal use only. Not for distribution.</a:t>
            </a:r>
          </a:p>
          <a:p>
            <a:pPr algn="r"/>
            <a:r>
              <a:rPr lang="en-US" sz="800" b="0" dirty="0">
                <a:solidFill>
                  <a:schemeClr val="tx1"/>
                </a:solidFill>
                <a:latin typeface="+mn-lt"/>
              </a:rPr>
              <a:t>SJM-QD-0216-0044 | Item approved for global use.</a:t>
            </a:r>
            <a:br>
              <a:rPr lang="en-US" sz="800" b="0" dirty="0">
                <a:solidFill>
                  <a:schemeClr val="tx1"/>
                </a:solidFill>
                <a:latin typeface="+mn-lt"/>
              </a:rPr>
            </a:br>
            <a:endParaRPr lang="en-US" sz="800" b="0" dirty="0">
              <a:solidFill>
                <a:schemeClr val="tx1"/>
              </a:solidFill>
              <a:latin typeface="+mn-lt"/>
            </a:endParaRPr>
          </a:p>
        </p:txBody>
      </p:sp>
      <p:sp>
        <p:nvSpPr>
          <p:cNvPr id="11" name="Rectangle 11"/>
          <p:cNvSpPr>
            <a:spLocks noGrp="1" noChangeArrowheads="1"/>
          </p:cNvSpPr>
          <p:nvPr>
            <p:ph type="sldNum" sz="quarter" idx="10"/>
          </p:nvPr>
        </p:nvSpPr>
        <p:spPr>
          <a:xfrm>
            <a:off x="8696268" y="4663598"/>
            <a:ext cx="263525" cy="123111"/>
          </a:xfrm>
          <a:ln/>
        </p:spPr>
        <p:txBody>
          <a:bodyPr/>
          <a:lstStyle>
            <a:lvl1pPr>
              <a:defRPr/>
            </a:lvl1pPr>
          </a:lstStyle>
          <a:p>
            <a:pPr>
              <a:defRPr/>
            </a:pPr>
            <a:fld id="{F89A6E95-E267-2C4A-A635-90981CB6FE65}" type="slidenum">
              <a:rPr lang="en-US"/>
              <a:pPr>
                <a:defRPr/>
              </a:pPr>
              <a:t>‹#›</a:t>
            </a:fld>
            <a:endParaRPr lang="en-US" dirty="0"/>
          </a:p>
        </p:txBody>
      </p:sp>
    </p:spTree>
    <p:custDataLst>
      <p:tags r:id="rId1"/>
    </p:custDataLst>
    <p:extLst>
      <p:ext uri="{BB962C8B-B14F-4D97-AF65-F5344CB8AC3E}">
        <p14:creationId xmlns:p14="http://schemas.microsoft.com/office/powerpoint/2010/main" val="417102054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3687963"/>
            <a:ext cx="5486400" cy="307777"/>
          </a:xfrm>
        </p:spPr>
        <p:txBody>
          <a:bodyPr anchor="b"/>
          <a:lstStyle>
            <a:lvl1pPr algn="ctr">
              <a:defRPr sz="2000" b="1"/>
            </a:lvl1pPr>
          </a:lstStyle>
          <a:p>
            <a:r>
              <a:rPr lang="en-US" dirty="0"/>
              <a:t>CLICK TO EDIT MASTER TITLE STYLE</a:t>
            </a:r>
          </a:p>
        </p:txBody>
      </p:sp>
      <p:sp>
        <p:nvSpPr>
          <p:cNvPr id="3" name="Picture Placeholder 2"/>
          <p:cNvSpPr>
            <a:spLocks noGrp="1"/>
          </p:cNvSpPr>
          <p:nvPr>
            <p:ph type="pic" idx="1"/>
          </p:nvPr>
        </p:nvSpPr>
        <p:spPr>
          <a:xfrm>
            <a:off x="1833563" y="459581"/>
            <a:ext cx="5486400" cy="3086100"/>
          </a:xfrm>
          <a:prstGeom prst="rect">
            <a:avLst/>
          </a:prstGeom>
        </p:spPr>
        <p:txBody>
          <a:bodyPr tIns="0" bIns="0" anchor="ctr" anchorCtr="0">
            <a:normAutofit/>
          </a:bodyPr>
          <a:lstStyle>
            <a:lvl1pPr marL="0" indent="0" algn="ctr">
              <a:buNone/>
              <a:defRPr sz="1000"/>
            </a:lvl1pPr>
            <a:lvl2pPr marL="457181" indent="0">
              <a:buNone/>
              <a:defRPr sz="2800"/>
            </a:lvl2pPr>
            <a:lvl3pPr marL="914362" indent="0">
              <a:buNone/>
              <a:defRPr sz="2400"/>
            </a:lvl3pPr>
            <a:lvl4pPr marL="1371543" indent="0">
              <a:buNone/>
              <a:defRPr sz="2000"/>
            </a:lvl4pPr>
            <a:lvl5pPr marL="1828724" indent="0">
              <a:buNone/>
              <a:defRPr sz="2000"/>
            </a:lvl5pPr>
            <a:lvl6pPr marL="2285905" indent="0">
              <a:buNone/>
              <a:defRPr sz="2000"/>
            </a:lvl6pPr>
            <a:lvl7pPr marL="2743086" indent="0">
              <a:buNone/>
              <a:defRPr sz="2000"/>
            </a:lvl7pPr>
            <a:lvl8pPr marL="3200266" indent="0">
              <a:buNone/>
              <a:defRPr sz="2000"/>
            </a:lvl8pPr>
            <a:lvl9pPr marL="3657448"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828800" y="4025504"/>
            <a:ext cx="5486400" cy="215444"/>
          </a:xfrm>
          <a:prstGeom prst="rect">
            <a:avLst/>
          </a:prstGeom>
        </p:spPr>
        <p:txBody>
          <a:bodyPr lIns="0" tIns="0" rIns="0" bIns="0">
            <a:spAutoFit/>
          </a:bodyPr>
          <a:lstStyle>
            <a:lvl1pPr marL="0" indent="0" algn="ctr">
              <a:buNone/>
              <a:defRPr sz="1400"/>
            </a:lvl1pPr>
            <a:lvl2pPr marL="457181" indent="0">
              <a:buNone/>
              <a:defRPr sz="1200"/>
            </a:lvl2pPr>
            <a:lvl3pPr marL="914362" indent="0">
              <a:buNone/>
              <a:defRPr sz="1000"/>
            </a:lvl3pPr>
            <a:lvl4pPr marL="1371543" indent="0">
              <a:buNone/>
              <a:defRPr sz="900"/>
            </a:lvl4pPr>
            <a:lvl5pPr marL="1828724" indent="0">
              <a:buNone/>
              <a:defRPr sz="900"/>
            </a:lvl5pPr>
            <a:lvl6pPr marL="2285905" indent="0">
              <a:buNone/>
              <a:defRPr sz="900"/>
            </a:lvl6pPr>
            <a:lvl7pPr marL="2743086" indent="0">
              <a:buNone/>
              <a:defRPr sz="900"/>
            </a:lvl7pPr>
            <a:lvl8pPr marL="3200266" indent="0">
              <a:buNone/>
              <a:defRPr sz="900"/>
            </a:lvl8pPr>
            <a:lvl9pPr marL="3657448"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E6C8EFA6-F107-8C45-B169-321BB384C916}" type="slidenum">
              <a:rPr lang="en-US"/>
              <a:pPr>
                <a:defRPr/>
              </a:pPr>
              <a:t>‹#›</a:t>
            </a:fld>
            <a:endParaRPr lang="en-US" dirty="0"/>
          </a:p>
        </p:txBody>
      </p:sp>
    </p:spTree>
    <p:custDataLst>
      <p:tags r:id="rId1"/>
    </p:custDataLst>
    <p:extLst>
      <p:ext uri="{BB962C8B-B14F-4D97-AF65-F5344CB8AC3E}">
        <p14:creationId xmlns:p14="http://schemas.microsoft.com/office/powerpoint/2010/main" val="25336315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pic>
        <p:nvPicPr>
          <p:cNvPr id="4" name="Picture 3" descr="horizontal_divid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85790" y="1098157"/>
            <a:ext cx="3571526" cy="392906"/>
          </a:xfrm>
          <a:prstGeom prst="rect">
            <a:avLst/>
          </a:prstGeom>
        </p:spPr>
      </p:pic>
      <p:pic>
        <p:nvPicPr>
          <p:cNvPr id="5" name="Picture 4" descr="horizontal_divide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785790" y="3608917"/>
            <a:ext cx="3571526" cy="392906"/>
          </a:xfrm>
          <a:prstGeom prst="rect">
            <a:avLst/>
          </a:prstGeom>
        </p:spPr>
      </p:pic>
      <p:sp>
        <p:nvSpPr>
          <p:cNvPr id="10" name="Text Placeholder 9"/>
          <p:cNvSpPr>
            <a:spLocks noGrp="1"/>
          </p:cNvSpPr>
          <p:nvPr>
            <p:ph type="body" sz="quarter" idx="12"/>
          </p:nvPr>
        </p:nvSpPr>
        <p:spPr>
          <a:xfrm>
            <a:off x="1785939" y="1398986"/>
            <a:ext cx="5572125" cy="2297907"/>
          </a:xfrm>
        </p:spPr>
        <p:txBody>
          <a:bodyPr anchor="ctr" anchorCtr="0">
            <a:normAutofit/>
          </a:bodyPr>
          <a:lstStyle>
            <a:lvl1pPr marL="0" indent="0" algn="ctr">
              <a:lnSpc>
                <a:spcPct val="120000"/>
              </a:lnSpc>
              <a:buNone/>
              <a:defRPr sz="1400" spc="0"/>
            </a:lvl1pPr>
            <a:lvl2pPr marL="287979" indent="0">
              <a:buNone/>
              <a:defRPr/>
            </a:lvl2pPr>
            <a:lvl3pPr marL="575957" indent="0">
              <a:buNone/>
              <a:defRPr/>
            </a:lvl3pPr>
            <a:lvl4pPr marL="863935" indent="0">
              <a:buNone/>
              <a:defRPr/>
            </a:lvl4pPr>
            <a:lvl5pPr marL="1151913" indent="0">
              <a:buNone/>
              <a:defRPr/>
            </a:lvl5pPr>
          </a:lstStyle>
          <a:p>
            <a:pPr lvl="0"/>
            <a:r>
              <a:rPr lang="en-US"/>
              <a:t>Click to edit Master text styles</a:t>
            </a:r>
          </a:p>
        </p:txBody>
      </p:sp>
    </p:spTree>
    <p:custDataLst>
      <p:tags r:id="rId1"/>
    </p:custDataLst>
    <p:extLst>
      <p:ext uri="{BB962C8B-B14F-4D97-AF65-F5344CB8AC3E}">
        <p14:creationId xmlns:p14="http://schemas.microsoft.com/office/powerpoint/2010/main" val="21326887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4" name="Picture Placeholder 4"/>
          <p:cNvSpPr>
            <a:spLocks noGrp="1"/>
          </p:cNvSpPr>
          <p:nvPr>
            <p:ph type="pic" sz="quarter" idx="12"/>
          </p:nvPr>
        </p:nvSpPr>
        <p:spPr>
          <a:xfrm>
            <a:off x="176213" y="177801"/>
            <a:ext cx="8805672" cy="4800600"/>
          </a:xfrm>
        </p:spPr>
        <p:txBody>
          <a:bodyPr/>
          <a:lstStyle/>
          <a:p>
            <a:r>
              <a:rPr lang="en-US" dirty="0"/>
              <a:t>Click icon to add picture</a:t>
            </a:r>
          </a:p>
        </p:txBody>
      </p:sp>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spTree>
    <p:custDataLst>
      <p:tags r:id="rId1"/>
    </p:custDataLst>
    <p:extLst>
      <p:ext uri="{BB962C8B-B14F-4D97-AF65-F5344CB8AC3E}">
        <p14:creationId xmlns:p14="http://schemas.microsoft.com/office/powerpoint/2010/main" val="365471716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sp>
        <p:nvSpPr>
          <p:cNvPr id="5" name="Picture Placeholder 4"/>
          <p:cNvSpPr>
            <a:spLocks noGrp="1"/>
          </p:cNvSpPr>
          <p:nvPr>
            <p:ph type="pic" sz="quarter" idx="12"/>
          </p:nvPr>
        </p:nvSpPr>
        <p:spPr>
          <a:xfrm>
            <a:off x="177686" y="177799"/>
            <a:ext cx="4317741" cy="4800600"/>
          </a:xfrm>
        </p:spPr>
        <p:txBody>
          <a:bodyPr/>
          <a:lstStyle/>
          <a:p>
            <a:r>
              <a:rPr lang="en-US" dirty="0"/>
              <a:t>Click icon to add picture</a:t>
            </a:r>
          </a:p>
        </p:txBody>
      </p:sp>
      <p:sp>
        <p:nvSpPr>
          <p:cNvPr id="6" name="Picture Placeholder 4"/>
          <p:cNvSpPr>
            <a:spLocks noGrp="1"/>
          </p:cNvSpPr>
          <p:nvPr>
            <p:ph type="pic" sz="quarter" idx="13"/>
          </p:nvPr>
        </p:nvSpPr>
        <p:spPr>
          <a:xfrm>
            <a:off x="4647389" y="177799"/>
            <a:ext cx="4317741" cy="4800600"/>
          </a:xfrm>
        </p:spPr>
        <p:txBody>
          <a:bodyPr/>
          <a:lstStyle/>
          <a:p>
            <a:r>
              <a:rPr lang="en-US" dirty="0"/>
              <a:t>Click icon to add picture</a:t>
            </a:r>
          </a:p>
        </p:txBody>
      </p:sp>
    </p:spTree>
    <p:custDataLst>
      <p:tags r:id="rId1"/>
    </p:custDataLst>
    <p:extLst>
      <p:ext uri="{BB962C8B-B14F-4D97-AF65-F5344CB8AC3E}">
        <p14:creationId xmlns:p14="http://schemas.microsoft.com/office/powerpoint/2010/main" val="245035132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sp>
        <p:nvSpPr>
          <p:cNvPr id="7" name="Picture Placeholder 4"/>
          <p:cNvSpPr>
            <a:spLocks noGrp="1"/>
          </p:cNvSpPr>
          <p:nvPr>
            <p:ph type="pic" sz="quarter" idx="12"/>
          </p:nvPr>
        </p:nvSpPr>
        <p:spPr>
          <a:xfrm>
            <a:off x="177685" y="177801"/>
            <a:ext cx="2819919" cy="4800600"/>
          </a:xfrm>
        </p:spPr>
        <p:txBody>
          <a:bodyPr/>
          <a:lstStyle/>
          <a:p>
            <a:r>
              <a:rPr lang="en-US" dirty="0"/>
              <a:t>Click icon to add picture</a:t>
            </a:r>
          </a:p>
        </p:txBody>
      </p:sp>
      <p:sp>
        <p:nvSpPr>
          <p:cNvPr id="8" name="Picture Placeholder 4"/>
          <p:cNvSpPr>
            <a:spLocks noGrp="1"/>
          </p:cNvSpPr>
          <p:nvPr>
            <p:ph type="pic" sz="quarter" idx="13"/>
          </p:nvPr>
        </p:nvSpPr>
        <p:spPr>
          <a:xfrm>
            <a:off x="3171864" y="177799"/>
            <a:ext cx="2819032" cy="4800600"/>
          </a:xfrm>
        </p:spPr>
        <p:txBody>
          <a:bodyPr/>
          <a:lstStyle/>
          <a:p>
            <a:r>
              <a:rPr lang="en-US" dirty="0"/>
              <a:t>Click icon to add picture</a:t>
            </a:r>
          </a:p>
        </p:txBody>
      </p:sp>
      <p:sp>
        <p:nvSpPr>
          <p:cNvPr id="9" name="Picture Placeholder 4"/>
          <p:cNvSpPr>
            <a:spLocks noGrp="1"/>
          </p:cNvSpPr>
          <p:nvPr>
            <p:ph type="pic" sz="quarter" idx="14"/>
          </p:nvPr>
        </p:nvSpPr>
        <p:spPr>
          <a:xfrm>
            <a:off x="6146092" y="177799"/>
            <a:ext cx="2819032" cy="4800600"/>
          </a:xfrm>
        </p:spPr>
        <p:txBody>
          <a:bodyPr/>
          <a:lstStyle/>
          <a:p>
            <a:r>
              <a:rPr lang="en-US" dirty="0"/>
              <a:t>Click icon to add picture</a:t>
            </a:r>
          </a:p>
        </p:txBody>
      </p:sp>
    </p:spTree>
    <p:custDataLst>
      <p:tags r:id="rId1"/>
    </p:custDataLst>
    <p:extLst>
      <p:ext uri="{BB962C8B-B14F-4D97-AF65-F5344CB8AC3E}">
        <p14:creationId xmlns:p14="http://schemas.microsoft.com/office/powerpoint/2010/main" val="320590593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F89A6E95-E267-2C4A-A635-90981CB6FE65}" type="slidenum">
              <a:rPr lang="en-US"/>
              <a:pPr>
                <a:defRPr/>
              </a:pPr>
              <a:t>‹#›</a:t>
            </a:fld>
            <a:endParaRPr lang="en-US" dirty="0"/>
          </a:p>
        </p:txBody>
      </p:sp>
      <p:sp>
        <p:nvSpPr>
          <p:cNvPr id="10" name="Picture Placeholder 4"/>
          <p:cNvSpPr>
            <a:spLocks noGrp="1"/>
          </p:cNvSpPr>
          <p:nvPr>
            <p:ph type="pic" sz="quarter" idx="12"/>
          </p:nvPr>
        </p:nvSpPr>
        <p:spPr>
          <a:xfrm>
            <a:off x="177686" y="2645570"/>
            <a:ext cx="4316559" cy="2309019"/>
          </a:xfrm>
        </p:spPr>
        <p:txBody>
          <a:bodyPr/>
          <a:lstStyle/>
          <a:p>
            <a:r>
              <a:rPr lang="en-US" dirty="0"/>
              <a:t>Click icon to add picture</a:t>
            </a:r>
          </a:p>
        </p:txBody>
      </p:sp>
      <p:sp>
        <p:nvSpPr>
          <p:cNvPr id="11" name="Picture Placeholder 4"/>
          <p:cNvSpPr>
            <a:spLocks noGrp="1"/>
          </p:cNvSpPr>
          <p:nvPr>
            <p:ph type="pic" sz="quarter" idx="13"/>
          </p:nvPr>
        </p:nvSpPr>
        <p:spPr>
          <a:xfrm>
            <a:off x="177684" y="177800"/>
            <a:ext cx="4322074" cy="2320131"/>
          </a:xfrm>
        </p:spPr>
        <p:txBody>
          <a:bodyPr/>
          <a:lstStyle/>
          <a:p>
            <a:r>
              <a:rPr lang="en-US" dirty="0"/>
              <a:t>Click icon to add picture</a:t>
            </a:r>
          </a:p>
        </p:txBody>
      </p:sp>
      <p:sp>
        <p:nvSpPr>
          <p:cNvPr id="12" name="Picture Placeholder 4"/>
          <p:cNvSpPr>
            <a:spLocks noGrp="1"/>
          </p:cNvSpPr>
          <p:nvPr>
            <p:ph type="pic" sz="quarter" idx="14"/>
          </p:nvPr>
        </p:nvSpPr>
        <p:spPr>
          <a:xfrm>
            <a:off x="4643050" y="177801"/>
            <a:ext cx="4322074" cy="2329270"/>
          </a:xfrm>
        </p:spPr>
        <p:txBody>
          <a:bodyPr/>
          <a:lstStyle/>
          <a:p>
            <a:r>
              <a:rPr lang="en-US" dirty="0"/>
              <a:t>Click icon to add picture</a:t>
            </a:r>
          </a:p>
        </p:txBody>
      </p:sp>
      <p:sp>
        <p:nvSpPr>
          <p:cNvPr id="13" name="Picture Placeholder 4"/>
          <p:cNvSpPr>
            <a:spLocks noGrp="1"/>
          </p:cNvSpPr>
          <p:nvPr>
            <p:ph type="pic" sz="quarter" idx="15"/>
          </p:nvPr>
        </p:nvSpPr>
        <p:spPr>
          <a:xfrm>
            <a:off x="4643050" y="2645572"/>
            <a:ext cx="4322074" cy="2309018"/>
          </a:xfrm>
        </p:spPr>
        <p:txBody>
          <a:bodyPr/>
          <a:lstStyle/>
          <a:p>
            <a:r>
              <a:rPr lang="en-US" dirty="0"/>
              <a:t>Click icon to add picture</a:t>
            </a:r>
          </a:p>
        </p:txBody>
      </p:sp>
    </p:spTree>
    <p:custDataLst>
      <p:tags r:id="rId1"/>
    </p:custDataLst>
    <p:extLst>
      <p:ext uri="{BB962C8B-B14F-4D97-AF65-F5344CB8AC3E}">
        <p14:creationId xmlns:p14="http://schemas.microsoft.com/office/powerpoint/2010/main" val="15103703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8" name="Rectangle 7"/>
          <p:cNvSpPr/>
          <p:nvPr userDrawn="1"/>
        </p:nvSpPr>
        <p:spPr>
          <a:xfrm>
            <a:off x="175899" y="177800"/>
            <a:ext cx="8787126" cy="4769919"/>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2" name="Rectangle 11"/>
          <p:cNvSpPr>
            <a:spLocks noGrp="1" noChangeArrowheads="1"/>
          </p:cNvSpPr>
          <p:nvPr>
            <p:ph type="sldNum" sz="quarter" idx="10"/>
          </p:nvPr>
        </p:nvSpPr>
        <p:spPr>
          <a:ln/>
        </p:spPr>
        <p:txBody>
          <a:bodyPr/>
          <a:lstStyle>
            <a:lvl1pPr>
              <a:defRPr>
                <a:solidFill>
                  <a:schemeClr val="bg1"/>
                </a:solidFill>
              </a:defRPr>
            </a:lvl1pPr>
          </a:lstStyle>
          <a:p>
            <a:pPr>
              <a:defRPr/>
            </a:pPr>
            <a:fld id="{F89A6E95-E267-2C4A-A635-90981CB6FE65}" type="slidenum">
              <a:rPr lang="en-US" smtClean="0"/>
              <a:pPr>
                <a:defRPr/>
              </a:pPr>
              <a:t>‹#›</a:t>
            </a:fld>
            <a:endParaRPr lang="en-US" dirty="0"/>
          </a:p>
        </p:txBody>
      </p:sp>
      <p:sp>
        <p:nvSpPr>
          <p:cNvPr id="15" name="Rectangle 14"/>
          <p:cNvSpPr/>
          <p:nvPr userDrawn="1"/>
        </p:nvSpPr>
        <p:spPr>
          <a:xfrm>
            <a:off x="4312252" y="2848610"/>
            <a:ext cx="529103" cy="62009"/>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6" name="TextBox 15"/>
          <p:cNvSpPr txBox="1"/>
          <p:nvPr userDrawn="1"/>
        </p:nvSpPr>
        <p:spPr>
          <a:xfrm>
            <a:off x="1919308" y="1809750"/>
            <a:ext cx="5305387" cy="981488"/>
          </a:xfrm>
          <a:prstGeom prst="rect">
            <a:avLst/>
          </a:prstGeom>
          <a:noFill/>
        </p:spPr>
        <p:txBody>
          <a:bodyPr wrap="square" lIns="57596" tIns="28798" rIns="57596" bIns="28798" rtlCol="0">
            <a:spAutoFit/>
          </a:bodyPr>
          <a:lstStyle/>
          <a:p>
            <a:pPr marL="0" marR="0" lvl="0" indent="0" algn="ctr" defTabSz="511968" rtl="0" eaLnBrk="1" fontAlgn="auto" latinLnBrk="0" hangingPunct="1">
              <a:lnSpc>
                <a:spcPct val="100000"/>
              </a:lnSpc>
              <a:spcBef>
                <a:spcPts val="0"/>
              </a:spcBef>
              <a:spcAft>
                <a:spcPts val="0"/>
              </a:spcAft>
              <a:buClrTx/>
              <a:buSzTx/>
              <a:buFontTx/>
              <a:buNone/>
              <a:tabLst/>
              <a:defRPr/>
            </a:pPr>
            <a:r>
              <a:rPr lang="en-US" sz="6000" b="1" i="0" dirty="0">
                <a:solidFill>
                  <a:srgbClr val="FFFFFF"/>
                </a:solidFill>
                <a:latin typeface="Arial Narrow"/>
                <a:cs typeface="Arial Narrow"/>
              </a:rPr>
              <a:t>THANK YOU</a:t>
            </a:r>
          </a:p>
        </p:txBody>
      </p:sp>
      <p:cxnSp>
        <p:nvCxnSpPr>
          <p:cNvPr id="10" name="Straight Connector 9"/>
          <p:cNvCxnSpPr/>
          <p:nvPr userDrawn="1"/>
        </p:nvCxnSpPr>
        <p:spPr>
          <a:xfrm flipV="1">
            <a:off x="8615816" y="4605159"/>
            <a:ext cx="0" cy="220265"/>
          </a:xfrm>
          <a:prstGeom prst="line">
            <a:avLst/>
          </a:prstGeom>
          <a:noFill/>
          <a:ln w="9525" cap="flat" cmpd="sng" algn="ctr">
            <a:solidFill>
              <a:schemeClr val="bg1"/>
            </a:solidFill>
            <a:prstDash val="solid"/>
          </a:ln>
          <a:effectLst/>
        </p:spPr>
      </p:cxnSp>
      <p:pic>
        <p:nvPicPr>
          <p:cNvPr id="11" name="Picture 10" descr="STJ_Logo_FULL_RGB.png"/>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264726" y="4532822"/>
            <a:ext cx="1353004" cy="385763"/>
          </a:xfrm>
          <a:prstGeom prst="rect">
            <a:avLst/>
          </a:prstGeom>
        </p:spPr>
      </p:pic>
      <p:sp>
        <p:nvSpPr>
          <p:cNvPr id="13" name="TextBox 12"/>
          <p:cNvSpPr txBox="1"/>
          <p:nvPr userDrawn="1"/>
        </p:nvSpPr>
        <p:spPr>
          <a:xfrm>
            <a:off x="4376543" y="4700465"/>
            <a:ext cx="4153549" cy="123111"/>
          </a:xfrm>
          <a:prstGeom prst="rect">
            <a:avLst/>
          </a:prstGeom>
          <a:noFill/>
        </p:spPr>
        <p:txBody>
          <a:bodyPr wrap="square" lIns="0" tIns="0" rIns="0" bIns="0" rtlCol="0" anchor="ctr" anchorCtr="0">
            <a:noAutofit/>
          </a:bodyPr>
          <a:lstStyle/>
          <a:p>
            <a:pPr algn="r"/>
            <a:r>
              <a:rPr lang="en-US" sz="800" b="0" kern="1200" dirty="0">
                <a:solidFill>
                  <a:schemeClr val="bg1"/>
                </a:solidFill>
                <a:latin typeface="arial narrow" panose="020B0606020202030204" pitchFamily="34" charset="0"/>
                <a:ea typeface="ＭＳ Ｐゴシック" charset="0"/>
                <a:cs typeface="ＭＳ Ｐゴシック" charset="0"/>
              </a:rPr>
              <a:t>Confidential.</a:t>
            </a:r>
            <a:r>
              <a:rPr lang="en-US" sz="800" b="0" kern="1200" baseline="0" dirty="0">
                <a:solidFill>
                  <a:schemeClr val="bg1"/>
                </a:solidFill>
                <a:latin typeface="arial narrow" panose="020B0606020202030204" pitchFamily="34" charset="0"/>
                <a:ea typeface="ＭＳ Ｐゴシック" charset="0"/>
                <a:cs typeface="ＭＳ Ｐゴシック" charset="0"/>
              </a:rPr>
              <a:t> For internal use only. Not for distribution.</a:t>
            </a:r>
          </a:p>
          <a:p>
            <a:pPr algn="r"/>
            <a:r>
              <a:rPr lang="en-US" sz="800" b="0" kern="1200" dirty="0">
                <a:solidFill>
                  <a:schemeClr val="bg1"/>
                </a:solidFill>
                <a:latin typeface="arial narrow" panose="020B0606020202030204" pitchFamily="34" charset="0"/>
                <a:ea typeface="ＭＳ Ｐゴシック" charset="0"/>
                <a:cs typeface="ＭＳ Ｐゴシック" charset="0"/>
              </a:rPr>
              <a:t>SJM-QD-0216-0044 | Item approved for global use.</a:t>
            </a:r>
            <a:br>
              <a:rPr lang="en-US" sz="800" b="0" kern="1200" dirty="0">
                <a:solidFill>
                  <a:schemeClr val="bg1"/>
                </a:solidFill>
                <a:latin typeface="arial narrow" panose="020B0606020202030204" pitchFamily="34" charset="0"/>
                <a:ea typeface="ＭＳ Ｐゴシック" charset="0"/>
                <a:cs typeface="ＭＳ Ｐゴシック" charset="0"/>
              </a:rPr>
            </a:br>
            <a:endParaRPr lang="en-US" sz="800" b="0" kern="1200" dirty="0">
              <a:solidFill>
                <a:schemeClr val="bg1"/>
              </a:solidFill>
              <a:latin typeface="arial narrow" panose="020B0606020202030204" pitchFamily="34"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12707470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5" name="Rectangle 4"/>
          <p:cNvSpPr/>
          <p:nvPr userDrawn="1"/>
        </p:nvSpPr>
        <p:spPr>
          <a:xfrm>
            <a:off x="175899" y="177800"/>
            <a:ext cx="8787126" cy="4769919"/>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pic>
        <p:nvPicPr>
          <p:cNvPr id="4" name="Picture 3" descr="SJM_Logo_FULL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0494" y="1518755"/>
            <a:ext cx="6182123" cy="2105991"/>
          </a:xfrm>
          <a:prstGeom prst="rect">
            <a:avLst/>
          </a:prstGeom>
        </p:spPr>
      </p:pic>
    </p:spTree>
    <p:custDataLst>
      <p:tags r:id="rId1"/>
    </p:custDataLst>
    <p:extLst>
      <p:ext uri="{BB962C8B-B14F-4D97-AF65-F5344CB8AC3E}">
        <p14:creationId xmlns:p14="http://schemas.microsoft.com/office/powerpoint/2010/main" val="174557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3" name="Rectangle 2"/>
          <p:cNvSpPr/>
          <p:nvPr userDrawn="1"/>
        </p:nvSpPr>
        <p:spPr>
          <a:xfrm>
            <a:off x="177684" y="177801"/>
            <a:ext cx="8782166" cy="4775202"/>
          </a:xfrm>
          <a:prstGeom prst="rect">
            <a:avLst/>
          </a:prstGeom>
          <a:gradFill flip="none" rotWithShape="1">
            <a:gsLst>
              <a:gs pos="0">
                <a:schemeClr val="bg1"/>
              </a:gs>
              <a:gs pos="59000">
                <a:srgbClr val="EDEDEE"/>
              </a:gs>
            </a:gsLst>
            <a:lin ang="16200000" scaled="0"/>
            <a:tileRect/>
          </a:gradFill>
          <a:ln>
            <a:noFill/>
          </a:ln>
        </p:spPr>
        <p:style>
          <a:lnRef idx="2">
            <a:schemeClr val="dk1">
              <a:shade val="50000"/>
            </a:schemeClr>
          </a:lnRef>
          <a:fillRef idx="1">
            <a:schemeClr val="dk1"/>
          </a:fillRef>
          <a:effectRef idx="0">
            <a:schemeClr val="dk1"/>
          </a:effectRef>
          <a:fontRef idx="minor">
            <a:schemeClr val="lt1"/>
          </a:fontRef>
        </p:style>
        <p:txBody>
          <a:bodyPr lIns="162555" tIns="81278" rIns="162555" bIns="81278" spcCol="0" rtlCol="0" anchor="ctr"/>
          <a:lstStyle/>
          <a:p>
            <a:pPr algn="ctr"/>
            <a:endParaRPr lang="en-US" dirty="0">
              <a:solidFill>
                <a:schemeClr val="bg2"/>
              </a:solidFill>
            </a:endParaRPr>
          </a:p>
        </p:txBody>
      </p:sp>
      <p:pic>
        <p:nvPicPr>
          <p:cNvPr id="5" name="Picture 4" descr="SJM_Logo_FULL_2_color.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85605" y="1520692"/>
            <a:ext cx="6190471" cy="2108835"/>
          </a:xfrm>
          <a:prstGeom prst="rect">
            <a:avLst/>
          </a:prstGeom>
        </p:spPr>
      </p:pic>
    </p:spTree>
    <p:custDataLst>
      <p:tags r:id="rId1"/>
    </p:custDataLst>
    <p:extLst>
      <p:ext uri="{BB962C8B-B14F-4D97-AF65-F5344CB8AC3E}">
        <p14:creationId xmlns:p14="http://schemas.microsoft.com/office/powerpoint/2010/main" val="135792971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JM Dark Green / Header /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563" y="979888"/>
            <a:ext cx="8531180" cy="3683792"/>
          </a:xfrm>
          <a:prstGeom prst="rect">
            <a:avLst/>
          </a:prstGeom>
        </p:spPr>
        <p:txBody>
          <a:bodyPr/>
          <a:lstStyle>
            <a:lvl1pPr>
              <a:spcBef>
                <a:spcPts val="945"/>
              </a:spcBef>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p:nvCxnSpPr>
        <p:spPr>
          <a:xfrm flipH="1">
            <a:off x="-343549" y="979886"/>
            <a:ext cx="238103" cy="0"/>
          </a:xfrm>
          <a:prstGeom prst="line">
            <a:avLst/>
          </a:prstGeom>
          <a:ln>
            <a:solidFill>
              <a:srgbClr val="3366FF"/>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9258804" y="979886"/>
            <a:ext cx="238103" cy="0"/>
          </a:xfrm>
          <a:prstGeom prst="line">
            <a:avLst/>
          </a:prstGeom>
          <a:ln>
            <a:solidFill>
              <a:srgbClr val="3366FF"/>
            </a:solidFill>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967356" y="903835"/>
            <a:ext cx="579588" cy="150493"/>
          </a:xfrm>
          <a:prstGeom prst="rect">
            <a:avLst/>
          </a:prstGeom>
          <a:noFill/>
        </p:spPr>
        <p:txBody>
          <a:bodyPr wrap="none" lIns="57598" tIns="28799" rIns="57598" bIns="28799" rtlCol="0">
            <a:spAutoFit/>
          </a:bodyPr>
          <a:lstStyle/>
          <a:p>
            <a:pPr algn="r"/>
            <a:r>
              <a:rPr lang="en-US" sz="600" dirty="0">
                <a:solidFill>
                  <a:srgbClr val="3366FF"/>
                </a:solidFill>
                <a:latin typeface="arial narrow" panose="020B0606020202030204" pitchFamily="34" charset="0"/>
              </a:rPr>
              <a:t>BULLET GUIDE</a:t>
            </a:r>
          </a:p>
        </p:txBody>
      </p:sp>
      <p:sp>
        <p:nvSpPr>
          <p:cNvPr id="17" name="TextBox 16"/>
          <p:cNvSpPr txBox="1"/>
          <p:nvPr/>
        </p:nvSpPr>
        <p:spPr>
          <a:xfrm>
            <a:off x="9558292" y="903835"/>
            <a:ext cx="579589" cy="150493"/>
          </a:xfrm>
          <a:prstGeom prst="rect">
            <a:avLst/>
          </a:prstGeom>
          <a:noFill/>
        </p:spPr>
        <p:txBody>
          <a:bodyPr wrap="none" lIns="57598" tIns="28799" rIns="57598" bIns="28799" rtlCol="0">
            <a:spAutoFit/>
          </a:bodyPr>
          <a:lstStyle/>
          <a:p>
            <a:pPr algn="l"/>
            <a:r>
              <a:rPr lang="en-US" sz="600" dirty="0">
                <a:solidFill>
                  <a:srgbClr val="3366FF"/>
                </a:solidFill>
                <a:latin typeface="arial narrow" panose="020B0606020202030204" pitchFamily="34" charset="0"/>
              </a:rPr>
              <a:t>BULLET GUIDE</a:t>
            </a:r>
          </a:p>
        </p:txBody>
      </p:sp>
      <p:cxnSp>
        <p:nvCxnSpPr>
          <p:cNvPr id="23" name="Straight Connector 22"/>
          <p:cNvCxnSpPr/>
          <p:nvPr/>
        </p:nvCxnSpPr>
        <p:spPr>
          <a:xfrm flipH="1">
            <a:off x="-343549" y="235263"/>
            <a:ext cx="238103" cy="0"/>
          </a:xfrm>
          <a:prstGeom prst="line">
            <a:avLst/>
          </a:prstGeom>
          <a:ln>
            <a:solidFill>
              <a:srgbClr val="006852"/>
            </a:solidFill>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983386" y="178831"/>
            <a:ext cx="595618" cy="150493"/>
          </a:xfrm>
          <a:prstGeom prst="rect">
            <a:avLst/>
          </a:prstGeom>
          <a:noFill/>
        </p:spPr>
        <p:txBody>
          <a:bodyPr wrap="none" lIns="57598" tIns="28799" rIns="57598" bIns="28799" rtlCol="0">
            <a:spAutoFit/>
          </a:bodyPr>
          <a:lstStyle/>
          <a:p>
            <a:pPr algn="r"/>
            <a:r>
              <a:rPr lang="en-US" sz="600" dirty="0">
                <a:solidFill>
                  <a:srgbClr val="006852"/>
                </a:solidFill>
                <a:latin typeface="arial narrow" panose="020B0606020202030204" pitchFamily="34" charset="0"/>
              </a:rPr>
              <a:t>HEADER GUIDE</a:t>
            </a:r>
          </a:p>
        </p:txBody>
      </p:sp>
      <p:cxnSp>
        <p:nvCxnSpPr>
          <p:cNvPr id="25" name="Straight Connector 24"/>
          <p:cNvCxnSpPr/>
          <p:nvPr/>
        </p:nvCxnSpPr>
        <p:spPr>
          <a:xfrm flipH="1">
            <a:off x="9258804" y="235263"/>
            <a:ext cx="238103" cy="0"/>
          </a:xfrm>
          <a:prstGeom prst="line">
            <a:avLst/>
          </a:prstGeom>
          <a:ln>
            <a:solidFill>
              <a:srgbClr val="006852"/>
            </a:solidFill>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9558291" y="178831"/>
            <a:ext cx="595619" cy="150493"/>
          </a:xfrm>
          <a:prstGeom prst="rect">
            <a:avLst/>
          </a:prstGeom>
          <a:noFill/>
        </p:spPr>
        <p:txBody>
          <a:bodyPr wrap="none" lIns="57598" tIns="28799" rIns="57598" bIns="28799" rtlCol="0">
            <a:spAutoFit/>
          </a:bodyPr>
          <a:lstStyle/>
          <a:p>
            <a:pPr algn="l"/>
            <a:r>
              <a:rPr lang="en-US" sz="600" dirty="0">
                <a:solidFill>
                  <a:srgbClr val="006852"/>
                </a:solidFill>
                <a:latin typeface="arial narrow" panose="020B0606020202030204" pitchFamily="34" charset="0"/>
              </a:rPr>
              <a:t>HEADER GUIDE</a:t>
            </a:r>
          </a:p>
        </p:txBody>
      </p:sp>
      <p:sp>
        <p:nvSpPr>
          <p:cNvPr id="27" name="Title Placeholder 1"/>
          <p:cNvSpPr>
            <a:spLocks noGrp="1"/>
          </p:cNvSpPr>
          <p:nvPr>
            <p:ph type="title"/>
          </p:nvPr>
        </p:nvSpPr>
        <p:spPr>
          <a:xfrm>
            <a:off x="309565" y="231322"/>
            <a:ext cx="8531178"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12" name="Rectangle 11"/>
          <p:cNvSpPr>
            <a:spLocks noGrp="1" noChangeArrowheads="1"/>
          </p:cNvSpPr>
          <p:nvPr>
            <p:ph type="sldNum" sz="quarter" idx="10"/>
          </p:nvPr>
        </p:nvSpPr>
        <p:spPr>
          <a:xfrm>
            <a:off x="8696268" y="4663598"/>
            <a:ext cx="263525" cy="123111"/>
          </a:xfrm>
          <a:ln/>
        </p:spPr>
        <p:txBody>
          <a:bodyPr/>
          <a:lstStyle>
            <a:lvl1pPr>
              <a:defRPr/>
            </a:lvl1pPr>
          </a:lstStyle>
          <a:p>
            <a:pPr>
              <a:defRPr/>
            </a:pPr>
            <a:fld id="{F89A6E95-E267-2C4A-A635-90981CB6FE65}" type="slidenum">
              <a:rPr lang="en-US"/>
              <a:pPr>
                <a:defRPr/>
              </a:pPr>
              <a:t>‹#›</a:t>
            </a:fld>
            <a:endParaRPr lang="en-US" dirty="0"/>
          </a:p>
        </p:txBody>
      </p:sp>
    </p:spTree>
    <p:custDataLst>
      <p:tags r:id="rId1"/>
    </p:custDataLst>
    <p:extLst>
      <p:ext uri="{BB962C8B-B14F-4D97-AF65-F5344CB8AC3E}">
        <p14:creationId xmlns:p14="http://schemas.microsoft.com/office/powerpoint/2010/main" val="11986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Section Slide with Top Gray Bar">
    <p:spTree>
      <p:nvGrpSpPr>
        <p:cNvPr id="1" name=""/>
        <p:cNvGrpSpPr/>
        <p:nvPr/>
      </p:nvGrpSpPr>
      <p:grpSpPr>
        <a:xfrm>
          <a:off x="0" y="0"/>
          <a:ext cx="0" cy="0"/>
          <a:chOff x="0" y="0"/>
          <a:chExt cx="0" cy="0"/>
        </a:xfrm>
      </p:grpSpPr>
      <p:pic>
        <p:nvPicPr>
          <p:cNvPr id="4" name="Picture 3" descr="JCP_StJude_CleanRoom_0149_FULL.jpg"/>
          <p:cNvPicPr>
            <a:picLocks noChangeAspect="1"/>
          </p:cNvPicPr>
          <p:nvPr userDrawn="1"/>
        </p:nvPicPr>
        <p:blipFill rotWithShape="1">
          <a:blip r:embed="rId3">
            <a:extLst>
              <a:ext uri="{28A0092B-C50C-407E-A947-70E740481C1C}">
                <a14:useLocalDpi xmlns:a14="http://schemas.microsoft.com/office/drawing/2010/main" val="0"/>
              </a:ext>
            </a:extLst>
          </a:blip>
          <a:srcRect l="36987" r="12941"/>
          <a:stretch/>
        </p:blipFill>
        <p:spPr>
          <a:xfrm flipH="1">
            <a:off x="165100" y="165100"/>
            <a:ext cx="4406900" cy="4800600"/>
          </a:xfrm>
          <a:prstGeom prst="rect">
            <a:avLst/>
          </a:prstGeom>
        </p:spPr>
      </p:pic>
      <p:sp>
        <p:nvSpPr>
          <p:cNvPr id="12" name="Rectangle 11"/>
          <p:cNvSpPr/>
          <p:nvPr userDrawn="1"/>
        </p:nvSpPr>
        <p:spPr>
          <a:xfrm>
            <a:off x="4572447" y="-84015"/>
            <a:ext cx="4654230" cy="5302246"/>
          </a:xfrm>
          <a:prstGeom prst="rect">
            <a:avLst/>
          </a:prstGeom>
          <a:solidFill>
            <a:srgbClr val="3A9584"/>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3" name="Rectangle 12"/>
          <p:cNvSpPr/>
          <p:nvPr userDrawn="1"/>
        </p:nvSpPr>
        <p:spPr>
          <a:xfrm>
            <a:off x="4572447" y="178594"/>
            <a:ext cx="4387380" cy="478723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80898" name="Rectangle 2"/>
          <p:cNvSpPr>
            <a:spLocks noGrp="1" noChangeArrowheads="1"/>
          </p:cNvSpPr>
          <p:nvPr>
            <p:ph type="ctrTitle" hasCustomPrompt="1"/>
          </p:nvPr>
        </p:nvSpPr>
        <p:spPr>
          <a:xfrm>
            <a:off x="4834758" y="1586869"/>
            <a:ext cx="3925614" cy="984885"/>
          </a:xfrm>
        </p:spPr>
        <p:txBody>
          <a:bodyPr anchor="b" anchorCtr="0">
            <a:spAutoFit/>
          </a:bodyPr>
          <a:lstStyle>
            <a:lvl1pPr>
              <a:defRPr sz="3200">
                <a:solidFill>
                  <a:srgbClr val="FFFFFF"/>
                </a:solidFill>
              </a:defRPr>
            </a:lvl1pPr>
          </a:lstStyle>
          <a:p>
            <a:r>
              <a:rPr lang="en-US" dirty="0"/>
              <a:t>CLICK TO EDIT MASTER TITLE STYLE</a:t>
            </a:r>
          </a:p>
        </p:txBody>
      </p:sp>
      <p:sp>
        <p:nvSpPr>
          <p:cNvPr id="80899" name="Rectangle 3"/>
          <p:cNvSpPr>
            <a:spLocks noGrp="1" noChangeArrowheads="1"/>
          </p:cNvSpPr>
          <p:nvPr>
            <p:ph type="subTitle" idx="1"/>
          </p:nvPr>
        </p:nvSpPr>
        <p:spPr>
          <a:xfrm>
            <a:off x="4834758" y="2655758"/>
            <a:ext cx="3925614" cy="307777"/>
          </a:xfrm>
          <a:prstGeom prst="rect">
            <a:avLst/>
          </a:prstGeom>
        </p:spPr>
        <p:txBody>
          <a:bodyPr wrap="square" rIns="0" anchor="t" anchorCtr="0">
            <a:spAutoFit/>
          </a:bodyPr>
          <a:lstStyle>
            <a:lvl1pPr marL="0" indent="0" algn="l">
              <a:buFont typeface="Wingdings" pitchFamily="-108" charset="2"/>
              <a:buNone/>
              <a:defRPr sz="2000">
                <a:solidFill>
                  <a:srgbClr val="FFFFFF"/>
                </a:solidFill>
              </a:defRPr>
            </a:lvl1pPr>
          </a:lstStyle>
          <a:p>
            <a:r>
              <a:rPr lang="en-US"/>
              <a:t>Click to edit Master subtitle style</a:t>
            </a:r>
            <a:endParaRPr lang="en-US" dirty="0"/>
          </a:p>
        </p:txBody>
      </p:sp>
      <p:sp>
        <p:nvSpPr>
          <p:cNvPr id="3" name="Slide Number Placeholder 2"/>
          <p:cNvSpPr>
            <a:spLocks noGrp="1"/>
          </p:cNvSpPr>
          <p:nvPr>
            <p:ph type="sldNum" sz="quarter" idx="11"/>
          </p:nvPr>
        </p:nvSpPr>
        <p:spPr/>
        <p:txBody>
          <a:bodyPr/>
          <a:lstStyle>
            <a:lvl1pPr>
              <a:defRPr>
                <a:solidFill>
                  <a:srgbClr val="FFFFFF"/>
                </a:solidFill>
              </a:defRPr>
            </a:lvl1pPr>
          </a:lstStyle>
          <a:p>
            <a:pPr>
              <a:defRPr/>
            </a:pPr>
            <a:fld id="{B5E5DBCF-1D51-C641-BCE7-C1621196A4B9}" type="slidenum">
              <a:rPr lang="en-US" smtClean="0"/>
              <a:pPr>
                <a:defRPr/>
              </a:pPr>
              <a:t>‹#›</a:t>
            </a:fld>
            <a:endParaRPr lang="en-US" dirty="0"/>
          </a:p>
        </p:txBody>
      </p:sp>
      <p:pic>
        <p:nvPicPr>
          <p:cNvPr id="15" name="Picture 14" descr="STJ_Logo_FULL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4726" y="4532822"/>
            <a:ext cx="1353004" cy="385763"/>
          </a:xfrm>
          <a:prstGeom prst="rect">
            <a:avLst/>
          </a:prstGeom>
        </p:spPr>
      </p:pic>
      <p:cxnSp>
        <p:nvCxnSpPr>
          <p:cNvPr id="16" name="Straight Connector 15"/>
          <p:cNvCxnSpPr/>
          <p:nvPr userDrawn="1"/>
        </p:nvCxnSpPr>
        <p:spPr>
          <a:xfrm flipV="1">
            <a:off x="8615816" y="4605159"/>
            <a:ext cx="0" cy="220265"/>
          </a:xfrm>
          <a:prstGeom prst="line">
            <a:avLst/>
          </a:prstGeom>
          <a:noFill/>
          <a:ln w="9525" cap="flat" cmpd="sng" algn="ctr">
            <a:solidFill>
              <a:schemeClr val="bg1"/>
            </a:solidFill>
            <a:prstDash val="solid"/>
          </a:ln>
          <a:effectLst/>
        </p:spPr>
      </p:cxnSp>
      <p:sp>
        <p:nvSpPr>
          <p:cNvPr id="11" name="TextBox 10"/>
          <p:cNvSpPr txBox="1"/>
          <p:nvPr userDrawn="1"/>
        </p:nvSpPr>
        <p:spPr>
          <a:xfrm>
            <a:off x="4400460" y="4725152"/>
            <a:ext cx="4153549" cy="123111"/>
          </a:xfrm>
          <a:prstGeom prst="rect">
            <a:avLst/>
          </a:prstGeom>
          <a:noFill/>
        </p:spPr>
        <p:txBody>
          <a:bodyPr wrap="square" lIns="0" tIns="0" rIns="0" bIns="0" rtlCol="0" anchor="ctr" anchorCtr="0">
            <a:noAutofit/>
          </a:bodyPr>
          <a:lstStyle/>
          <a:p>
            <a:pPr algn="r"/>
            <a:r>
              <a:rPr lang="en-US" sz="800" b="0" kern="1200" dirty="0">
                <a:solidFill>
                  <a:schemeClr val="bg1"/>
                </a:solidFill>
                <a:latin typeface="arial narrow" panose="020B0606020202030204" pitchFamily="34" charset="0"/>
                <a:ea typeface="ＭＳ Ｐゴシック" charset="0"/>
                <a:cs typeface="ＭＳ Ｐゴシック" charset="0"/>
              </a:rPr>
              <a:t>Confidential.</a:t>
            </a:r>
            <a:r>
              <a:rPr lang="en-US" sz="800" b="0" kern="1200" baseline="0" dirty="0">
                <a:solidFill>
                  <a:schemeClr val="bg1"/>
                </a:solidFill>
                <a:latin typeface="arial narrow" panose="020B0606020202030204" pitchFamily="34" charset="0"/>
                <a:ea typeface="ＭＳ Ｐゴシック" charset="0"/>
                <a:cs typeface="ＭＳ Ｐゴシック" charset="0"/>
              </a:rPr>
              <a:t> For internal use only. Not for distribution.</a:t>
            </a:r>
          </a:p>
          <a:p>
            <a:pPr algn="r"/>
            <a:r>
              <a:rPr lang="en-US" sz="800" b="0" kern="1200" dirty="0">
                <a:solidFill>
                  <a:schemeClr val="bg1"/>
                </a:solidFill>
                <a:latin typeface="arial narrow" panose="020B0606020202030204" pitchFamily="34" charset="0"/>
                <a:ea typeface="ＭＳ Ｐゴシック" charset="0"/>
                <a:cs typeface="ＭＳ Ｐゴシック" charset="0"/>
              </a:rPr>
              <a:t>SJM-QD-0216-0044 | Item approved for global use.</a:t>
            </a:r>
            <a:br>
              <a:rPr lang="en-US" sz="800" b="0" kern="1200" dirty="0">
                <a:solidFill>
                  <a:schemeClr val="bg1"/>
                </a:solidFill>
                <a:latin typeface="arial narrow" panose="020B0606020202030204" pitchFamily="34" charset="0"/>
                <a:ea typeface="ＭＳ Ｐゴシック" charset="0"/>
                <a:cs typeface="ＭＳ Ｐゴシック" charset="0"/>
              </a:rPr>
            </a:br>
            <a:endParaRPr lang="en-US" sz="800" b="0" kern="1200" dirty="0">
              <a:solidFill>
                <a:schemeClr val="bg1"/>
              </a:solidFill>
              <a:latin typeface="arial narrow" panose="020B0606020202030204" pitchFamily="34"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354739397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defRPr/>
            </a:pPr>
            <a:fld id="{B5E5DBCF-1D51-C641-BCE7-C1621196A4B9}" type="slidenum">
              <a:rPr lang="en-US" smtClean="0"/>
              <a:pPr>
                <a:defRPr/>
              </a:pPr>
              <a:t>‹#›</a:t>
            </a:fld>
            <a:endParaRPr lang="en-US" dirty="0"/>
          </a:p>
        </p:txBody>
      </p:sp>
    </p:spTree>
    <p:extLst>
      <p:ext uri="{BB962C8B-B14F-4D97-AF65-F5344CB8AC3E}">
        <p14:creationId xmlns:p14="http://schemas.microsoft.com/office/powerpoint/2010/main" val="39536139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with Top Green Bar">
    <p:spTree>
      <p:nvGrpSpPr>
        <p:cNvPr id="1" name=""/>
        <p:cNvGrpSpPr/>
        <p:nvPr/>
      </p:nvGrpSpPr>
      <p:grpSpPr>
        <a:xfrm>
          <a:off x="0" y="0"/>
          <a:ext cx="0" cy="0"/>
          <a:chOff x="0" y="0"/>
          <a:chExt cx="0" cy="0"/>
        </a:xfrm>
      </p:grpSpPr>
      <p:pic>
        <p:nvPicPr>
          <p:cNvPr id="4" name="Picture 3" descr="JCP_StJude_RnD_0580_FULL.jpg"/>
          <p:cNvPicPr>
            <a:picLocks noChangeAspect="1"/>
          </p:cNvPicPr>
          <p:nvPr userDrawn="1"/>
        </p:nvPicPr>
        <p:blipFill rotWithShape="1">
          <a:blip r:embed="rId3">
            <a:extLst>
              <a:ext uri="{28A0092B-C50C-407E-A947-70E740481C1C}">
                <a14:useLocalDpi xmlns:a14="http://schemas.microsoft.com/office/drawing/2010/main" val="0"/>
              </a:ext>
            </a:extLst>
          </a:blip>
          <a:srcRect l="34941" r="14988"/>
          <a:stretch/>
        </p:blipFill>
        <p:spPr>
          <a:xfrm flipH="1">
            <a:off x="165099" y="165100"/>
            <a:ext cx="4406900" cy="4800600"/>
          </a:xfrm>
          <a:prstGeom prst="rect">
            <a:avLst/>
          </a:prstGeom>
        </p:spPr>
      </p:pic>
      <p:sp>
        <p:nvSpPr>
          <p:cNvPr id="12" name="Rectangle 11"/>
          <p:cNvSpPr/>
          <p:nvPr userDrawn="1"/>
        </p:nvSpPr>
        <p:spPr>
          <a:xfrm>
            <a:off x="4572447" y="-84015"/>
            <a:ext cx="4654230" cy="5302246"/>
          </a:xfrm>
          <a:prstGeom prst="rect">
            <a:avLst/>
          </a:prstGeom>
          <a:solidFill>
            <a:srgbClr val="3A9584"/>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6" name="Rectangle 15"/>
          <p:cNvSpPr/>
          <p:nvPr userDrawn="1"/>
        </p:nvSpPr>
        <p:spPr>
          <a:xfrm>
            <a:off x="4572447" y="178594"/>
            <a:ext cx="4387380" cy="478723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8" name="Rectangle 2"/>
          <p:cNvSpPr>
            <a:spLocks noGrp="1" noChangeArrowheads="1"/>
          </p:cNvSpPr>
          <p:nvPr>
            <p:ph type="ctrTitle" hasCustomPrompt="1"/>
          </p:nvPr>
        </p:nvSpPr>
        <p:spPr>
          <a:xfrm>
            <a:off x="4834758" y="1586869"/>
            <a:ext cx="3925614" cy="984885"/>
          </a:xfrm>
        </p:spPr>
        <p:txBody>
          <a:bodyPr anchor="b" anchorCtr="0">
            <a:spAutoFit/>
          </a:bodyPr>
          <a:lstStyle>
            <a:lvl1pPr>
              <a:defRPr sz="3200">
                <a:solidFill>
                  <a:srgbClr val="FFFFFF"/>
                </a:solidFill>
              </a:defRPr>
            </a:lvl1pPr>
          </a:lstStyle>
          <a:p>
            <a:r>
              <a:rPr lang="en-US" dirty="0"/>
              <a:t>CLICK TO EDIT MASTER TITLE STYLE</a:t>
            </a:r>
          </a:p>
        </p:txBody>
      </p:sp>
      <p:sp>
        <p:nvSpPr>
          <p:cNvPr id="9" name="Rectangle 3"/>
          <p:cNvSpPr>
            <a:spLocks noGrp="1" noChangeArrowheads="1"/>
          </p:cNvSpPr>
          <p:nvPr>
            <p:ph type="subTitle" idx="1"/>
          </p:nvPr>
        </p:nvSpPr>
        <p:spPr>
          <a:xfrm>
            <a:off x="4834758" y="2655758"/>
            <a:ext cx="3925614" cy="307777"/>
          </a:xfrm>
          <a:prstGeom prst="rect">
            <a:avLst/>
          </a:prstGeom>
        </p:spPr>
        <p:txBody>
          <a:bodyPr wrap="square" rIns="0" anchor="t" anchorCtr="0">
            <a:spAutoFit/>
          </a:bodyPr>
          <a:lstStyle>
            <a:lvl1pPr marL="0" indent="0" algn="l">
              <a:buFont typeface="Wingdings" pitchFamily="-108" charset="2"/>
              <a:buNone/>
              <a:defRPr sz="2000">
                <a:solidFill>
                  <a:srgbClr val="FFFFFF"/>
                </a:solidFill>
              </a:defRPr>
            </a:lvl1pPr>
          </a:lstStyle>
          <a:p>
            <a:r>
              <a:rPr lang="en-US"/>
              <a:t>Click to edit Master subtitle style</a:t>
            </a:r>
            <a:endParaRPr lang="en-US" dirty="0"/>
          </a:p>
        </p:txBody>
      </p:sp>
      <p:sp>
        <p:nvSpPr>
          <p:cNvPr id="3" name="Slide Number Placeholder 2"/>
          <p:cNvSpPr>
            <a:spLocks noGrp="1"/>
          </p:cNvSpPr>
          <p:nvPr>
            <p:ph type="sldNum" sz="quarter" idx="11"/>
          </p:nvPr>
        </p:nvSpPr>
        <p:spPr/>
        <p:txBody>
          <a:bodyPr/>
          <a:lstStyle>
            <a:lvl1pPr>
              <a:defRPr>
                <a:solidFill>
                  <a:srgbClr val="FFFFFF"/>
                </a:solidFill>
              </a:defRPr>
            </a:lvl1pPr>
          </a:lstStyle>
          <a:p>
            <a:pPr>
              <a:defRPr/>
            </a:pPr>
            <a:fld id="{B5E5DBCF-1D51-C641-BCE7-C1621196A4B9}" type="slidenum">
              <a:rPr lang="en-US" smtClean="0"/>
              <a:pPr>
                <a:defRPr/>
              </a:pPr>
              <a:t>‹#›</a:t>
            </a:fld>
            <a:endParaRPr lang="en-US" dirty="0"/>
          </a:p>
        </p:txBody>
      </p:sp>
      <p:pic>
        <p:nvPicPr>
          <p:cNvPr id="14" name="Picture 13" descr="STJ_Logo_FULL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4726" y="4532822"/>
            <a:ext cx="1353004" cy="385763"/>
          </a:xfrm>
          <a:prstGeom prst="rect">
            <a:avLst/>
          </a:prstGeom>
        </p:spPr>
      </p:pic>
      <p:cxnSp>
        <p:nvCxnSpPr>
          <p:cNvPr id="15" name="Straight Connector 14"/>
          <p:cNvCxnSpPr/>
          <p:nvPr userDrawn="1"/>
        </p:nvCxnSpPr>
        <p:spPr>
          <a:xfrm flipV="1">
            <a:off x="8615816" y="4605159"/>
            <a:ext cx="0" cy="220265"/>
          </a:xfrm>
          <a:prstGeom prst="line">
            <a:avLst/>
          </a:prstGeom>
          <a:noFill/>
          <a:ln w="9525" cap="flat" cmpd="sng" algn="ctr">
            <a:solidFill>
              <a:schemeClr val="bg1"/>
            </a:solidFill>
            <a:prstDash val="solid"/>
          </a:ln>
          <a:effectLst/>
        </p:spPr>
      </p:cxnSp>
      <p:sp>
        <p:nvSpPr>
          <p:cNvPr id="11" name="TextBox 10"/>
          <p:cNvSpPr txBox="1"/>
          <p:nvPr userDrawn="1"/>
        </p:nvSpPr>
        <p:spPr>
          <a:xfrm>
            <a:off x="4376543" y="4715291"/>
            <a:ext cx="4153549" cy="123111"/>
          </a:xfrm>
          <a:prstGeom prst="rect">
            <a:avLst/>
          </a:prstGeom>
          <a:noFill/>
        </p:spPr>
        <p:txBody>
          <a:bodyPr wrap="square" lIns="0" tIns="0" rIns="0" bIns="0" rtlCol="0" anchor="ctr" anchorCtr="0">
            <a:noAutofit/>
          </a:bodyPr>
          <a:lstStyle/>
          <a:p>
            <a:pPr algn="r"/>
            <a:r>
              <a:rPr lang="en-US" sz="800" b="0" kern="1200" dirty="0">
                <a:solidFill>
                  <a:schemeClr val="bg1"/>
                </a:solidFill>
                <a:latin typeface="arial narrow" panose="020B0606020202030204" pitchFamily="34" charset="0"/>
                <a:ea typeface="ＭＳ Ｐゴシック" charset="0"/>
                <a:cs typeface="ＭＳ Ｐゴシック" charset="0"/>
              </a:rPr>
              <a:t>Confidential.</a:t>
            </a:r>
            <a:r>
              <a:rPr lang="en-US" sz="800" b="0" kern="1200" baseline="0" dirty="0">
                <a:solidFill>
                  <a:schemeClr val="bg1"/>
                </a:solidFill>
                <a:latin typeface="arial narrow" panose="020B0606020202030204" pitchFamily="34" charset="0"/>
                <a:ea typeface="ＭＳ Ｐゴシック" charset="0"/>
                <a:cs typeface="ＭＳ Ｐゴシック" charset="0"/>
              </a:rPr>
              <a:t> For internal use only. Not for distribution.</a:t>
            </a:r>
          </a:p>
          <a:p>
            <a:pPr algn="r"/>
            <a:r>
              <a:rPr lang="en-US" sz="800" b="0" kern="1200" dirty="0">
                <a:solidFill>
                  <a:schemeClr val="bg1"/>
                </a:solidFill>
                <a:latin typeface="arial narrow" panose="020B0606020202030204" pitchFamily="34" charset="0"/>
                <a:ea typeface="ＭＳ Ｐゴシック" charset="0"/>
                <a:cs typeface="ＭＳ Ｐゴシック" charset="0"/>
              </a:rPr>
              <a:t>SJM-QD-0216-0044 | Item approved for global use.</a:t>
            </a:r>
            <a:br>
              <a:rPr lang="en-US" sz="800" b="0" kern="1200" dirty="0">
                <a:solidFill>
                  <a:schemeClr val="bg1"/>
                </a:solidFill>
                <a:latin typeface="arial narrow" panose="020B0606020202030204" pitchFamily="34" charset="0"/>
                <a:ea typeface="ＭＳ Ｐゴシック" charset="0"/>
                <a:cs typeface="ＭＳ Ｐゴシック" charset="0"/>
              </a:rPr>
            </a:br>
            <a:endParaRPr lang="en-US" sz="800" b="0" kern="1200" dirty="0">
              <a:solidFill>
                <a:schemeClr val="bg1"/>
              </a:solidFill>
              <a:latin typeface="arial narrow" panose="020B0606020202030204" pitchFamily="34"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8880603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Slide with Top Green Bar">
    <p:spTree>
      <p:nvGrpSpPr>
        <p:cNvPr id="1" name=""/>
        <p:cNvGrpSpPr/>
        <p:nvPr/>
      </p:nvGrpSpPr>
      <p:grpSpPr>
        <a:xfrm>
          <a:off x="0" y="0"/>
          <a:ext cx="0" cy="0"/>
          <a:chOff x="0" y="0"/>
          <a:chExt cx="0" cy="0"/>
        </a:xfrm>
      </p:grpSpPr>
      <p:pic>
        <p:nvPicPr>
          <p:cNvPr id="2" name="Picture 1" descr="JCP_StJude_BoseFatigueLab_0323_FULL.jpg"/>
          <p:cNvPicPr>
            <a:picLocks noChangeAspect="1"/>
          </p:cNvPicPr>
          <p:nvPr userDrawn="1"/>
        </p:nvPicPr>
        <p:blipFill rotWithShape="1">
          <a:blip r:embed="rId3">
            <a:extLst>
              <a:ext uri="{28A0092B-C50C-407E-A947-70E740481C1C}">
                <a14:useLocalDpi xmlns:a14="http://schemas.microsoft.com/office/drawing/2010/main" val="0"/>
              </a:ext>
            </a:extLst>
          </a:blip>
          <a:srcRect l="30657" r="19271"/>
          <a:stretch/>
        </p:blipFill>
        <p:spPr>
          <a:xfrm flipH="1">
            <a:off x="165100" y="165100"/>
            <a:ext cx="4406900" cy="4800600"/>
          </a:xfrm>
          <a:prstGeom prst="rect">
            <a:avLst/>
          </a:prstGeom>
        </p:spPr>
      </p:pic>
      <p:sp>
        <p:nvSpPr>
          <p:cNvPr id="11" name="Rectangle 10"/>
          <p:cNvSpPr/>
          <p:nvPr userDrawn="1"/>
        </p:nvSpPr>
        <p:spPr>
          <a:xfrm>
            <a:off x="4572447" y="-84015"/>
            <a:ext cx="4654230" cy="5302246"/>
          </a:xfrm>
          <a:prstGeom prst="rect">
            <a:avLst/>
          </a:prstGeom>
          <a:solidFill>
            <a:srgbClr val="3A9584"/>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2" name="Rectangle 11"/>
          <p:cNvSpPr/>
          <p:nvPr userDrawn="1"/>
        </p:nvSpPr>
        <p:spPr>
          <a:xfrm>
            <a:off x="4572447" y="178594"/>
            <a:ext cx="4387380" cy="478723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8" name="Rectangle 2"/>
          <p:cNvSpPr>
            <a:spLocks noGrp="1" noChangeArrowheads="1"/>
          </p:cNvSpPr>
          <p:nvPr>
            <p:ph type="ctrTitle" hasCustomPrompt="1"/>
          </p:nvPr>
        </p:nvSpPr>
        <p:spPr>
          <a:xfrm>
            <a:off x="4834758" y="1586869"/>
            <a:ext cx="3925614" cy="984885"/>
          </a:xfrm>
        </p:spPr>
        <p:txBody>
          <a:bodyPr anchor="b" anchorCtr="0">
            <a:spAutoFit/>
          </a:bodyPr>
          <a:lstStyle>
            <a:lvl1pPr>
              <a:defRPr sz="3200">
                <a:solidFill>
                  <a:srgbClr val="FFFFFF"/>
                </a:solidFill>
              </a:defRPr>
            </a:lvl1pPr>
          </a:lstStyle>
          <a:p>
            <a:r>
              <a:rPr lang="en-US" dirty="0"/>
              <a:t>CLICK TO EDIT MASTER TITLE STYLE</a:t>
            </a:r>
          </a:p>
        </p:txBody>
      </p:sp>
      <p:sp>
        <p:nvSpPr>
          <p:cNvPr id="9" name="Rectangle 3"/>
          <p:cNvSpPr>
            <a:spLocks noGrp="1" noChangeArrowheads="1"/>
          </p:cNvSpPr>
          <p:nvPr>
            <p:ph type="subTitle" idx="1"/>
          </p:nvPr>
        </p:nvSpPr>
        <p:spPr>
          <a:xfrm>
            <a:off x="4834758" y="2655758"/>
            <a:ext cx="3925614" cy="307777"/>
          </a:xfrm>
          <a:prstGeom prst="rect">
            <a:avLst/>
          </a:prstGeom>
        </p:spPr>
        <p:txBody>
          <a:bodyPr wrap="square" rIns="0" anchor="t" anchorCtr="0">
            <a:spAutoFit/>
          </a:bodyPr>
          <a:lstStyle>
            <a:lvl1pPr marL="0" indent="0" algn="l">
              <a:buFont typeface="Wingdings" pitchFamily="-108" charset="2"/>
              <a:buNone/>
              <a:defRPr sz="2000">
                <a:solidFill>
                  <a:srgbClr val="FFFFFF"/>
                </a:solidFill>
              </a:defRPr>
            </a:lvl1pPr>
          </a:lstStyle>
          <a:p>
            <a:r>
              <a:rPr lang="en-US"/>
              <a:t>Click to edit Master subtitle style</a:t>
            </a:r>
            <a:endParaRPr lang="en-US" dirty="0"/>
          </a:p>
        </p:txBody>
      </p:sp>
      <p:sp>
        <p:nvSpPr>
          <p:cNvPr id="3" name="Slide Number Placeholder 2"/>
          <p:cNvSpPr>
            <a:spLocks noGrp="1"/>
          </p:cNvSpPr>
          <p:nvPr>
            <p:ph type="sldNum" sz="quarter" idx="11"/>
          </p:nvPr>
        </p:nvSpPr>
        <p:spPr/>
        <p:txBody>
          <a:bodyPr/>
          <a:lstStyle>
            <a:lvl1pPr>
              <a:defRPr>
                <a:solidFill>
                  <a:srgbClr val="FFFFFF"/>
                </a:solidFill>
              </a:defRPr>
            </a:lvl1pPr>
          </a:lstStyle>
          <a:p>
            <a:pPr>
              <a:defRPr/>
            </a:pPr>
            <a:fld id="{B5E5DBCF-1D51-C641-BCE7-C1621196A4B9}" type="slidenum">
              <a:rPr lang="en-US" smtClean="0"/>
              <a:pPr>
                <a:defRPr/>
              </a:pPr>
              <a:t>‹#›</a:t>
            </a:fld>
            <a:endParaRPr lang="en-US" dirty="0"/>
          </a:p>
        </p:txBody>
      </p:sp>
      <p:pic>
        <p:nvPicPr>
          <p:cNvPr id="19" name="Picture 18" descr="STJ_Logo_FULL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4726" y="4532822"/>
            <a:ext cx="1353004" cy="385763"/>
          </a:xfrm>
          <a:prstGeom prst="rect">
            <a:avLst/>
          </a:prstGeom>
        </p:spPr>
      </p:pic>
      <p:cxnSp>
        <p:nvCxnSpPr>
          <p:cNvPr id="20" name="Straight Connector 19"/>
          <p:cNvCxnSpPr/>
          <p:nvPr userDrawn="1"/>
        </p:nvCxnSpPr>
        <p:spPr>
          <a:xfrm flipV="1">
            <a:off x="8615816" y="4605159"/>
            <a:ext cx="0" cy="220265"/>
          </a:xfrm>
          <a:prstGeom prst="line">
            <a:avLst/>
          </a:prstGeom>
          <a:noFill/>
          <a:ln w="9525" cap="flat" cmpd="sng" algn="ctr">
            <a:solidFill>
              <a:schemeClr val="bg1"/>
            </a:solidFill>
            <a:prstDash val="solid"/>
          </a:ln>
          <a:effectLst/>
        </p:spPr>
      </p:cxnSp>
      <p:sp>
        <p:nvSpPr>
          <p:cNvPr id="13" name="TextBox 12"/>
          <p:cNvSpPr txBox="1"/>
          <p:nvPr userDrawn="1"/>
        </p:nvSpPr>
        <p:spPr>
          <a:xfrm>
            <a:off x="4376543" y="4702313"/>
            <a:ext cx="4153549" cy="123111"/>
          </a:xfrm>
          <a:prstGeom prst="rect">
            <a:avLst/>
          </a:prstGeom>
          <a:noFill/>
        </p:spPr>
        <p:txBody>
          <a:bodyPr wrap="square" lIns="0" tIns="0" rIns="0" bIns="0" rtlCol="0" anchor="ctr" anchorCtr="0">
            <a:noAutofit/>
          </a:bodyPr>
          <a:lstStyle/>
          <a:p>
            <a:pPr algn="r"/>
            <a:r>
              <a:rPr lang="en-US" sz="800" b="0" kern="1200" dirty="0">
                <a:solidFill>
                  <a:schemeClr val="bg1"/>
                </a:solidFill>
                <a:latin typeface="arial narrow" panose="020B0606020202030204" pitchFamily="34" charset="0"/>
                <a:ea typeface="ＭＳ Ｐゴシック" charset="0"/>
                <a:cs typeface="ＭＳ Ｐゴシック" charset="0"/>
              </a:rPr>
              <a:t>Confidential.</a:t>
            </a:r>
            <a:r>
              <a:rPr lang="en-US" sz="800" b="0" kern="1200" baseline="0" dirty="0">
                <a:solidFill>
                  <a:schemeClr val="bg1"/>
                </a:solidFill>
                <a:latin typeface="arial narrow" panose="020B0606020202030204" pitchFamily="34" charset="0"/>
                <a:ea typeface="ＭＳ Ｐゴシック" charset="0"/>
                <a:cs typeface="ＭＳ Ｐゴシック" charset="0"/>
              </a:rPr>
              <a:t> For internal use only. Not for distribution.</a:t>
            </a:r>
          </a:p>
          <a:p>
            <a:pPr algn="r"/>
            <a:r>
              <a:rPr lang="en-US" sz="800" b="0" kern="1200" dirty="0">
                <a:solidFill>
                  <a:schemeClr val="bg1"/>
                </a:solidFill>
                <a:latin typeface="arial narrow" panose="020B0606020202030204" pitchFamily="34" charset="0"/>
                <a:ea typeface="ＭＳ Ｐゴシック" charset="0"/>
                <a:cs typeface="ＭＳ Ｐゴシック" charset="0"/>
              </a:rPr>
              <a:t>SJM-QD-0216-0044 | Item approved for global use.</a:t>
            </a:r>
            <a:br>
              <a:rPr lang="en-US" sz="800" b="0" kern="1200" dirty="0">
                <a:solidFill>
                  <a:schemeClr val="bg1"/>
                </a:solidFill>
                <a:latin typeface="arial narrow" panose="020B0606020202030204" pitchFamily="34" charset="0"/>
                <a:ea typeface="ＭＳ Ｐゴシック" charset="0"/>
                <a:cs typeface="ＭＳ Ｐゴシック" charset="0"/>
              </a:rPr>
            </a:br>
            <a:endParaRPr lang="en-US" sz="800" b="0" kern="1200" dirty="0">
              <a:solidFill>
                <a:schemeClr val="bg1"/>
              </a:solidFill>
              <a:latin typeface="arial narrow" panose="020B0606020202030204" pitchFamily="34"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181135534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ction Slide with Top Green Bar">
    <p:spTree>
      <p:nvGrpSpPr>
        <p:cNvPr id="1" name=""/>
        <p:cNvGrpSpPr/>
        <p:nvPr/>
      </p:nvGrpSpPr>
      <p:grpSpPr>
        <a:xfrm>
          <a:off x="0" y="0"/>
          <a:ext cx="0" cy="0"/>
          <a:chOff x="0" y="0"/>
          <a:chExt cx="0" cy="0"/>
        </a:xfrm>
      </p:grpSpPr>
      <p:pic>
        <p:nvPicPr>
          <p:cNvPr id="2" name="Picture 1" descr="JCP_StJude_Hallway_Hospital_1050_FULL.jpg"/>
          <p:cNvPicPr>
            <a:picLocks noChangeAspect="1"/>
          </p:cNvPicPr>
          <p:nvPr userDrawn="1"/>
        </p:nvPicPr>
        <p:blipFill rotWithShape="1">
          <a:blip r:embed="rId3">
            <a:extLst>
              <a:ext uri="{28A0092B-C50C-407E-A947-70E740481C1C}">
                <a14:useLocalDpi xmlns:a14="http://schemas.microsoft.com/office/drawing/2010/main" val="0"/>
              </a:ext>
            </a:extLst>
          </a:blip>
          <a:srcRect l="28045" r="21878"/>
          <a:stretch/>
        </p:blipFill>
        <p:spPr>
          <a:xfrm flipH="1">
            <a:off x="165102" y="165100"/>
            <a:ext cx="4407347" cy="4800600"/>
          </a:xfrm>
          <a:prstGeom prst="rect">
            <a:avLst/>
          </a:prstGeom>
        </p:spPr>
      </p:pic>
      <p:sp>
        <p:nvSpPr>
          <p:cNvPr id="11" name="Rectangle 10"/>
          <p:cNvSpPr/>
          <p:nvPr userDrawn="1"/>
        </p:nvSpPr>
        <p:spPr>
          <a:xfrm>
            <a:off x="4572447" y="-84015"/>
            <a:ext cx="4654230" cy="5302246"/>
          </a:xfrm>
          <a:prstGeom prst="rect">
            <a:avLst/>
          </a:prstGeom>
          <a:solidFill>
            <a:srgbClr val="3A9584"/>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2" name="Rectangle 11"/>
          <p:cNvSpPr/>
          <p:nvPr userDrawn="1"/>
        </p:nvSpPr>
        <p:spPr>
          <a:xfrm>
            <a:off x="4572447" y="178594"/>
            <a:ext cx="4387380" cy="478723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8" name="Rectangle 2"/>
          <p:cNvSpPr>
            <a:spLocks noGrp="1" noChangeArrowheads="1"/>
          </p:cNvSpPr>
          <p:nvPr>
            <p:ph type="ctrTitle" hasCustomPrompt="1"/>
          </p:nvPr>
        </p:nvSpPr>
        <p:spPr>
          <a:xfrm>
            <a:off x="4834758" y="1586869"/>
            <a:ext cx="3925614" cy="984885"/>
          </a:xfrm>
        </p:spPr>
        <p:txBody>
          <a:bodyPr anchor="b" anchorCtr="0">
            <a:spAutoFit/>
          </a:bodyPr>
          <a:lstStyle>
            <a:lvl1pPr>
              <a:defRPr sz="3200">
                <a:solidFill>
                  <a:srgbClr val="FFFFFF"/>
                </a:solidFill>
              </a:defRPr>
            </a:lvl1pPr>
          </a:lstStyle>
          <a:p>
            <a:r>
              <a:rPr lang="en-US" dirty="0"/>
              <a:t>CLICK TO EDIT MASTER TITLE STYLE</a:t>
            </a:r>
          </a:p>
        </p:txBody>
      </p:sp>
      <p:sp>
        <p:nvSpPr>
          <p:cNvPr id="9" name="Rectangle 3"/>
          <p:cNvSpPr>
            <a:spLocks noGrp="1" noChangeArrowheads="1"/>
          </p:cNvSpPr>
          <p:nvPr>
            <p:ph type="subTitle" idx="1"/>
          </p:nvPr>
        </p:nvSpPr>
        <p:spPr>
          <a:xfrm>
            <a:off x="4834758" y="2655758"/>
            <a:ext cx="3925614" cy="307777"/>
          </a:xfrm>
          <a:prstGeom prst="rect">
            <a:avLst/>
          </a:prstGeom>
        </p:spPr>
        <p:txBody>
          <a:bodyPr wrap="square" rIns="0" anchor="t" anchorCtr="0">
            <a:spAutoFit/>
          </a:bodyPr>
          <a:lstStyle>
            <a:lvl1pPr marL="0" indent="0" algn="l">
              <a:buFont typeface="Wingdings" pitchFamily="-108" charset="2"/>
              <a:buNone/>
              <a:defRPr sz="2000">
                <a:solidFill>
                  <a:srgbClr val="FFFFFF"/>
                </a:solidFill>
              </a:defRPr>
            </a:lvl1pPr>
          </a:lstStyle>
          <a:p>
            <a:r>
              <a:rPr lang="en-US"/>
              <a:t>Click to edit Master subtitle style</a:t>
            </a:r>
            <a:endParaRPr lang="en-US" dirty="0"/>
          </a:p>
        </p:txBody>
      </p:sp>
      <p:sp>
        <p:nvSpPr>
          <p:cNvPr id="3" name="Slide Number Placeholder 2"/>
          <p:cNvSpPr>
            <a:spLocks noGrp="1"/>
          </p:cNvSpPr>
          <p:nvPr>
            <p:ph type="sldNum" sz="quarter" idx="11"/>
          </p:nvPr>
        </p:nvSpPr>
        <p:spPr/>
        <p:txBody>
          <a:bodyPr/>
          <a:lstStyle>
            <a:lvl1pPr>
              <a:defRPr>
                <a:solidFill>
                  <a:srgbClr val="FFFFFF"/>
                </a:solidFill>
              </a:defRPr>
            </a:lvl1pPr>
          </a:lstStyle>
          <a:p>
            <a:pPr>
              <a:defRPr/>
            </a:pPr>
            <a:fld id="{B5E5DBCF-1D51-C641-BCE7-C1621196A4B9}" type="slidenum">
              <a:rPr lang="en-US" smtClean="0"/>
              <a:pPr>
                <a:defRPr/>
              </a:pPr>
              <a:t>‹#›</a:t>
            </a:fld>
            <a:endParaRPr lang="en-US" dirty="0"/>
          </a:p>
        </p:txBody>
      </p:sp>
      <p:pic>
        <p:nvPicPr>
          <p:cNvPr id="15" name="Picture 14" descr="STJ_Logo_FULL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4726" y="4532822"/>
            <a:ext cx="1353004" cy="385763"/>
          </a:xfrm>
          <a:prstGeom prst="rect">
            <a:avLst/>
          </a:prstGeom>
        </p:spPr>
      </p:pic>
      <p:cxnSp>
        <p:nvCxnSpPr>
          <p:cNvPr id="16" name="Straight Connector 15"/>
          <p:cNvCxnSpPr/>
          <p:nvPr userDrawn="1"/>
        </p:nvCxnSpPr>
        <p:spPr>
          <a:xfrm flipV="1">
            <a:off x="8615816" y="4605159"/>
            <a:ext cx="0" cy="220265"/>
          </a:xfrm>
          <a:prstGeom prst="line">
            <a:avLst/>
          </a:prstGeom>
          <a:noFill/>
          <a:ln w="9525" cap="flat" cmpd="sng" algn="ctr">
            <a:solidFill>
              <a:schemeClr val="bg1"/>
            </a:solidFill>
            <a:prstDash val="solid"/>
          </a:ln>
          <a:effectLst/>
        </p:spPr>
      </p:cxnSp>
      <p:sp>
        <p:nvSpPr>
          <p:cNvPr id="13" name="TextBox 12"/>
          <p:cNvSpPr txBox="1"/>
          <p:nvPr userDrawn="1"/>
        </p:nvSpPr>
        <p:spPr>
          <a:xfrm>
            <a:off x="4376543" y="4702313"/>
            <a:ext cx="4153549" cy="123111"/>
          </a:xfrm>
          <a:prstGeom prst="rect">
            <a:avLst/>
          </a:prstGeom>
          <a:noFill/>
        </p:spPr>
        <p:txBody>
          <a:bodyPr wrap="square" lIns="0" tIns="0" rIns="0" bIns="0" rtlCol="0" anchor="ctr" anchorCtr="0">
            <a:noAutofit/>
          </a:bodyPr>
          <a:lstStyle/>
          <a:p>
            <a:pPr algn="r"/>
            <a:r>
              <a:rPr lang="en-US" sz="800" b="0" kern="1200" dirty="0">
                <a:solidFill>
                  <a:schemeClr val="bg1"/>
                </a:solidFill>
                <a:latin typeface="arial narrow" panose="020B0606020202030204" pitchFamily="34" charset="0"/>
                <a:ea typeface="ＭＳ Ｐゴシック" charset="0"/>
                <a:cs typeface="ＭＳ Ｐゴシック" charset="0"/>
              </a:rPr>
              <a:t>Confidential.</a:t>
            </a:r>
            <a:r>
              <a:rPr lang="en-US" sz="800" b="0" kern="1200" baseline="0" dirty="0">
                <a:solidFill>
                  <a:schemeClr val="bg1"/>
                </a:solidFill>
                <a:latin typeface="arial narrow" panose="020B0606020202030204" pitchFamily="34" charset="0"/>
                <a:ea typeface="ＭＳ Ｐゴシック" charset="0"/>
                <a:cs typeface="ＭＳ Ｐゴシック" charset="0"/>
              </a:rPr>
              <a:t> For internal use only. Not for distribution.</a:t>
            </a:r>
          </a:p>
          <a:p>
            <a:pPr algn="r"/>
            <a:r>
              <a:rPr lang="en-US" sz="800" b="0" kern="1200" dirty="0">
                <a:solidFill>
                  <a:schemeClr val="bg1"/>
                </a:solidFill>
                <a:latin typeface="arial narrow" panose="020B0606020202030204" pitchFamily="34" charset="0"/>
                <a:ea typeface="ＭＳ Ｐゴシック" charset="0"/>
                <a:cs typeface="ＭＳ Ｐゴシック" charset="0"/>
              </a:rPr>
              <a:t>SJM-QD-0216-0044 | Item approved for global use.</a:t>
            </a:r>
            <a:br>
              <a:rPr lang="en-US" sz="800" b="0" kern="1200" dirty="0">
                <a:solidFill>
                  <a:schemeClr val="bg1"/>
                </a:solidFill>
                <a:latin typeface="arial narrow" panose="020B0606020202030204" pitchFamily="34" charset="0"/>
                <a:ea typeface="ＭＳ Ｐゴシック" charset="0"/>
                <a:cs typeface="ＭＳ Ｐゴシック" charset="0"/>
              </a:rPr>
            </a:br>
            <a:endParaRPr lang="en-US" sz="800" b="0" kern="1200" dirty="0">
              <a:solidFill>
                <a:schemeClr val="bg1"/>
              </a:solidFill>
              <a:latin typeface="arial narrow" panose="020B0606020202030204" pitchFamily="34"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615908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ection Slide with Top Green Bar">
    <p:spTree>
      <p:nvGrpSpPr>
        <p:cNvPr id="1" name=""/>
        <p:cNvGrpSpPr/>
        <p:nvPr/>
      </p:nvGrpSpPr>
      <p:grpSpPr>
        <a:xfrm>
          <a:off x="0" y="0"/>
          <a:ext cx="0" cy="0"/>
          <a:chOff x="0" y="0"/>
          <a:chExt cx="0" cy="0"/>
        </a:xfrm>
      </p:grpSpPr>
      <p:pic>
        <p:nvPicPr>
          <p:cNvPr id="4" name="Picture 3" descr="JCP_StJude_Hallway_Hospital_0989_FULL.jpg"/>
          <p:cNvPicPr>
            <a:picLocks noChangeAspect="1"/>
          </p:cNvPicPr>
          <p:nvPr userDrawn="1"/>
        </p:nvPicPr>
        <p:blipFill rotWithShape="1">
          <a:blip r:embed="rId3">
            <a:extLst>
              <a:ext uri="{28A0092B-C50C-407E-A947-70E740481C1C}">
                <a14:useLocalDpi xmlns:a14="http://schemas.microsoft.com/office/drawing/2010/main" val="0"/>
              </a:ext>
            </a:extLst>
          </a:blip>
          <a:srcRect l="48142" r="1781"/>
          <a:stretch/>
        </p:blipFill>
        <p:spPr>
          <a:xfrm>
            <a:off x="165102" y="165100"/>
            <a:ext cx="4407347" cy="4800600"/>
          </a:xfrm>
          <a:prstGeom prst="rect">
            <a:avLst/>
          </a:prstGeom>
        </p:spPr>
      </p:pic>
      <p:sp>
        <p:nvSpPr>
          <p:cNvPr id="6" name="Rectangle 5"/>
          <p:cNvSpPr/>
          <p:nvPr userDrawn="1"/>
        </p:nvSpPr>
        <p:spPr>
          <a:xfrm>
            <a:off x="4572447" y="-84015"/>
            <a:ext cx="4654230" cy="5302246"/>
          </a:xfrm>
          <a:prstGeom prst="rect">
            <a:avLst/>
          </a:prstGeom>
          <a:solidFill>
            <a:srgbClr val="3A9584"/>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7" name="Rectangle 6"/>
          <p:cNvSpPr/>
          <p:nvPr userDrawn="1"/>
        </p:nvSpPr>
        <p:spPr>
          <a:xfrm>
            <a:off x="4572447" y="178594"/>
            <a:ext cx="4387380" cy="478723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8" name="Rectangle 2"/>
          <p:cNvSpPr>
            <a:spLocks noGrp="1" noChangeArrowheads="1"/>
          </p:cNvSpPr>
          <p:nvPr>
            <p:ph type="ctrTitle" hasCustomPrompt="1"/>
          </p:nvPr>
        </p:nvSpPr>
        <p:spPr>
          <a:xfrm>
            <a:off x="4834758" y="1586869"/>
            <a:ext cx="3925614" cy="984885"/>
          </a:xfrm>
        </p:spPr>
        <p:txBody>
          <a:bodyPr anchor="b" anchorCtr="0">
            <a:spAutoFit/>
          </a:bodyPr>
          <a:lstStyle>
            <a:lvl1pPr>
              <a:defRPr sz="3200">
                <a:solidFill>
                  <a:srgbClr val="FFFFFF"/>
                </a:solidFill>
              </a:defRPr>
            </a:lvl1pPr>
          </a:lstStyle>
          <a:p>
            <a:r>
              <a:rPr lang="en-US" dirty="0"/>
              <a:t>CLICK TO EDIT MASTER TITLE STYLE</a:t>
            </a:r>
          </a:p>
        </p:txBody>
      </p:sp>
      <p:sp>
        <p:nvSpPr>
          <p:cNvPr id="9" name="Rectangle 3"/>
          <p:cNvSpPr>
            <a:spLocks noGrp="1" noChangeArrowheads="1"/>
          </p:cNvSpPr>
          <p:nvPr>
            <p:ph type="subTitle" idx="1"/>
          </p:nvPr>
        </p:nvSpPr>
        <p:spPr>
          <a:xfrm>
            <a:off x="4834758" y="2655758"/>
            <a:ext cx="3925614" cy="307777"/>
          </a:xfrm>
          <a:prstGeom prst="rect">
            <a:avLst/>
          </a:prstGeom>
        </p:spPr>
        <p:txBody>
          <a:bodyPr wrap="square" rIns="0" anchor="t" anchorCtr="0">
            <a:spAutoFit/>
          </a:bodyPr>
          <a:lstStyle>
            <a:lvl1pPr marL="0" indent="0" algn="l">
              <a:buFont typeface="Wingdings" pitchFamily="-108" charset="2"/>
              <a:buNone/>
              <a:defRPr sz="2000">
                <a:solidFill>
                  <a:srgbClr val="FFFFFF"/>
                </a:solidFill>
              </a:defRPr>
            </a:lvl1pPr>
          </a:lstStyle>
          <a:p>
            <a:r>
              <a:rPr lang="en-US"/>
              <a:t>Click to edit Master subtitle style</a:t>
            </a:r>
            <a:endParaRPr lang="en-US" dirty="0"/>
          </a:p>
        </p:txBody>
      </p:sp>
      <p:sp>
        <p:nvSpPr>
          <p:cNvPr id="3" name="Slide Number Placeholder 2"/>
          <p:cNvSpPr>
            <a:spLocks noGrp="1"/>
          </p:cNvSpPr>
          <p:nvPr>
            <p:ph type="sldNum" sz="quarter" idx="11"/>
          </p:nvPr>
        </p:nvSpPr>
        <p:spPr/>
        <p:txBody>
          <a:bodyPr/>
          <a:lstStyle>
            <a:lvl1pPr>
              <a:defRPr>
                <a:solidFill>
                  <a:srgbClr val="FFFFFF"/>
                </a:solidFill>
              </a:defRPr>
            </a:lvl1pPr>
          </a:lstStyle>
          <a:p>
            <a:pPr>
              <a:defRPr/>
            </a:pPr>
            <a:fld id="{B5E5DBCF-1D51-C641-BCE7-C1621196A4B9}" type="slidenum">
              <a:rPr lang="en-US" smtClean="0"/>
              <a:pPr>
                <a:defRPr/>
              </a:pPr>
              <a:t>‹#›</a:t>
            </a:fld>
            <a:endParaRPr lang="en-US" dirty="0"/>
          </a:p>
        </p:txBody>
      </p:sp>
      <p:pic>
        <p:nvPicPr>
          <p:cNvPr id="16" name="Picture 15" descr="STJ_Logo_FULL_RGB.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4726" y="4532822"/>
            <a:ext cx="1353004" cy="385763"/>
          </a:xfrm>
          <a:prstGeom prst="rect">
            <a:avLst/>
          </a:prstGeom>
        </p:spPr>
      </p:pic>
      <p:cxnSp>
        <p:nvCxnSpPr>
          <p:cNvPr id="17" name="Straight Connector 16"/>
          <p:cNvCxnSpPr/>
          <p:nvPr userDrawn="1"/>
        </p:nvCxnSpPr>
        <p:spPr>
          <a:xfrm flipV="1">
            <a:off x="8615816" y="4605159"/>
            <a:ext cx="0" cy="220265"/>
          </a:xfrm>
          <a:prstGeom prst="line">
            <a:avLst/>
          </a:prstGeom>
          <a:noFill/>
          <a:ln w="9525" cap="flat" cmpd="sng" algn="ctr">
            <a:solidFill>
              <a:schemeClr val="bg1"/>
            </a:solidFill>
            <a:prstDash val="solid"/>
          </a:ln>
          <a:effectLst/>
        </p:spPr>
      </p:cxnSp>
      <p:sp>
        <p:nvSpPr>
          <p:cNvPr id="11" name="TextBox 10"/>
          <p:cNvSpPr txBox="1"/>
          <p:nvPr userDrawn="1"/>
        </p:nvSpPr>
        <p:spPr>
          <a:xfrm>
            <a:off x="4376543" y="4700465"/>
            <a:ext cx="4153549" cy="123111"/>
          </a:xfrm>
          <a:prstGeom prst="rect">
            <a:avLst/>
          </a:prstGeom>
          <a:noFill/>
        </p:spPr>
        <p:txBody>
          <a:bodyPr wrap="square" lIns="0" tIns="0" rIns="0" bIns="0" rtlCol="0" anchor="ctr" anchorCtr="0">
            <a:noAutofit/>
          </a:bodyPr>
          <a:lstStyle/>
          <a:p>
            <a:pPr algn="r"/>
            <a:r>
              <a:rPr lang="en-US" sz="800" b="0" kern="1200" dirty="0">
                <a:solidFill>
                  <a:schemeClr val="bg1"/>
                </a:solidFill>
                <a:latin typeface="arial narrow" panose="020B0606020202030204" pitchFamily="34" charset="0"/>
                <a:ea typeface="ＭＳ Ｐゴシック" charset="0"/>
                <a:cs typeface="ＭＳ Ｐゴシック" charset="0"/>
              </a:rPr>
              <a:t>Confidential.</a:t>
            </a:r>
            <a:r>
              <a:rPr lang="en-US" sz="800" b="0" kern="1200" baseline="0" dirty="0">
                <a:solidFill>
                  <a:schemeClr val="bg1"/>
                </a:solidFill>
                <a:latin typeface="arial narrow" panose="020B0606020202030204" pitchFamily="34" charset="0"/>
                <a:ea typeface="ＭＳ Ｐゴシック" charset="0"/>
                <a:cs typeface="ＭＳ Ｐゴシック" charset="0"/>
              </a:rPr>
              <a:t> For internal use only. Not for distribution.</a:t>
            </a:r>
          </a:p>
          <a:p>
            <a:pPr algn="r"/>
            <a:r>
              <a:rPr lang="en-US" sz="800" b="0" kern="1200" dirty="0">
                <a:solidFill>
                  <a:schemeClr val="bg1"/>
                </a:solidFill>
                <a:latin typeface="arial narrow" panose="020B0606020202030204" pitchFamily="34" charset="0"/>
                <a:ea typeface="ＭＳ Ｐゴシック" charset="0"/>
                <a:cs typeface="ＭＳ Ｐゴシック" charset="0"/>
              </a:rPr>
              <a:t>SJM-QD-0216-0044 | Item approved for global use.</a:t>
            </a:r>
            <a:br>
              <a:rPr lang="en-US" sz="800" b="0" kern="1200" dirty="0">
                <a:solidFill>
                  <a:schemeClr val="bg1"/>
                </a:solidFill>
                <a:latin typeface="arial narrow" panose="020B0606020202030204" pitchFamily="34" charset="0"/>
                <a:ea typeface="ＭＳ Ｐゴシック" charset="0"/>
                <a:cs typeface="ＭＳ Ｐゴシック" charset="0"/>
              </a:rPr>
            </a:br>
            <a:endParaRPr lang="en-US" sz="800" b="0" kern="1200" dirty="0">
              <a:solidFill>
                <a:schemeClr val="bg1"/>
              </a:solidFill>
              <a:latin typeface="arial narrow" panose="020B0606020202030204" pitchFamily="34" charset="0"/>
              <a:ea typeface="ＭＳ Ｐゴシック" charset="0"/>
              <a:cs typeface="ＭＳ Ｐゴシック" charset="0"/>
            </a:endParaRPr>
          </a:p>
        </p:txBody>
      </p:sp>
    </p:spTree>
    <p:custDataLst>
      <p:tags r:id="rId1"/>
    </p:custDataLst>
    <p:extLst>
      <p:ext uri="{BB962C8B-B14F-4D97-AF65-F5344CB8AC3E}">
        <p14:creationId xmlns:p14="http://schemas.microsoft.com/office/powerpoint/2010/main" val="34308201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Section Slide with Top Green Bar">
    <p:spTree>
      <p:nvGrpSpPr>
        <p:cNvPr id="1" name=""/>
        <p:cNvGrpSpPr/>
        <p:nvPr/>
      </p:nvGrpSpPr>
      <p:grpSpPr>
        <a:xfrm>
          <a:off x="0" y="0"/>
          <a:ext cx="0" cy="0"/>
          <a:chOff x="0" y="0"/>
          <a:chExt cx="0" cy="0"/>
        </a:xfrm>
      </p:grpSpPr>
      <p:sp>
        <p:nvSpPr>
          <p:cNvPr id="13" name="Rectangle 12"/>
          <p:cNvSpPr/>
          <p:nvPr userDrawn="1"/>
        </p:nvSpPr>
        <p:spPr>
          <a:xfrm>
            <a:off x="1" y="1850614"/>
            <a:ext cx="9144000" cy="1432988"/>
          </a:xfrm>
          <a:prstGeom prst="rect">
            <a:avLst/>
          </a:prstGeom>
          <a:solidFill>
            <a:srgbClr val="3A9584"/>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14" name="Rectangle 13"/>
          <p:cNvSpPr/>
          <p:nvPr userDrawn="1"/>
        </p:nvSpPr>
        <p:spPr>
          <a:xfrm>
            <a:off x="173038" y="1850614"/>
            <a:ext cx="8786789" cy="1443192"/>
          </a:xfrm>
          <a:prstGeom prst="rect">
            <a:avLst/>
          </a:prstGeom>
          <a:solidFill>
            <a:srgbClr val="006C56"/>
          </a:solidFill>
          <a:ln>
            <a:noFill/>
          </a:ln>
        </p:spPr>
        <p:style>
          <a:lnRef idx="2">
            <a:schemeClr val="dk1">
              <a:shade val="50000"/>
            </a:schemeClr>
          </a:lnRef>
          <a:fillRef idx="1">
            <a:schemeClr val="dk1"/>
          </a:fillRef>
          <a:effectRef idx="0">
            <a:schemeClr val="dk1"/>
          </a:effectRef>
          <a:fontRef idx="minor">
            <a:schemeClr val="lt1"/>
          </a:fontRef>
        </p:style>
        <p:txBody>
          <a:bodyPr lIns="102394" tIns="51197" rIns="102394" bIns="51197" spcCol="0" rtlCol="0" anchor="ctr"/>
          <a:lstStyle/>
          <a:p>
            <a:pPr algn="ctr"/>
            <a:endParaRPr lang="en-US" dirty="0"/>
          </a:p>
        </p:txBody>
      </p:sp>
      <p:sp>
        <p:nvSpPr>
          <p:cNvPr id="8" name="Rectangle 2"/>
          <p:cNvSpPr>
            <a:spLocks noGrp="1" noChangeArrowheads="1"/>
          </p:cNvSpPr>
          <p:nvPr>
            <p:ph type="ctrTitle" hasCustomPrompt="1"/>
          </p:nvPr>
        </p:nvSpPr>
        <p:spPr>
          <a:xfrm>
            <a:off x="328616" y="2079313"/>
            <a:ext cx="8431759" cy="492443"/>
          </a:xfrm>
        </p:spPr>
        <p:txBody>
          <a:bodyPr wrap="square" anchor="b" anchorCtr="0">
            <a:spAutoFit/>
          </a:bodyPr>
          <a:lstStyle>
            <a:lvl1pPr algn="r">
              <a:defRPr sz="3200">
                <a:solidFill>
                  <a:srgbClr val="FFFFFF"/>
                </a:solidFill>
              </a:defRPr>
            </a:lvl1pPr>
          </a:lstStyle>
          <a:p>
            <a:r>
              <a:rPr lang="en-US" dirty="0"/>
              <a:t>CLICK TO EDIT MASTER TITLE STYLE</a:t>
            </a:r>
          </a:p>
        </p:txBody>
      </p:sp>
      <p:sp>
        <p:nvSpPr>
          <p:cNvPr id="9" name="Rectangle 3"/>
          <p:cNvSpPr>
            <a:spLocks noGrp="1" noChangeArrowheads="1"/>
          </p:cNvSpPr>
          <p:nvPr>
            <p:ph type="subTitle" idx="1"/>
          </p:nvPr>
        </p:nvSpPr>
        <p:spPr>
          <a:xfrm>
            <a:off x="328616" y="2655758"/>
            <a:ext cx="8431759" cy="307777"/>
          </a:xfrm>
          <a:prstGeom prst="rect">
            <a:avLst/>
          </a:prstGeom>
        </p:spPr>
        <p:txBody>
          <a:bodyPr wrap="square" rIns="0" anchor="t" anchorCtr="0">
            <a:spAutoFit/>
          </a:bodyPr>
          <a:lstStyle>
            <a:lvl1pPr marL="0" indent="0" algn="r">
              <a:buFont typeface="Wingdings" pitchFamily="-108" charset="2"/>
              <a:buNone/>
              <a:defRPr sz="2000">
                <a:solidFill>
                  <a:srgbClr val="FFFFFF"/>
                </a:solidFill>
              </a:defRPr>
            </a:lvl1pPr>
          </a:lstStyle>
          <a:p>
            <a:r>
              <a:rPr lang="en-US"/>
              <a:t>Click to edit Master subtitle style</a:t>
            </a:r>
            <a:endParaRPr lang="en-US" dirty="0"/>
          </a:p>
        </p:txBody>
      </p:sp>
      <p:sp>
        <p:nvSpPr>
          <p:cNvPr id="3" name="Slide Number Placeholder 2"/>
          <p:cNvSpPr>
            <a:spLocks noGrp="1"/>
          </p:cNvSpPr>
          <p:nvPr>
            <p:ph type="sldNum" sz="quarter" idx="11"/>
          </p:nvPr>
        </p:nvSpPr>
        <p:spPr/>
        <p:txBody>
          <a:bodyPr/>
          <a:lstStyle>
            <a:lvl1pPr>
              <a:defRPr>
                <a:solidFill>
                  <a:srgbClr val="000000"/>
                </a:solidFill>
              </a:defRPr>
            </a:lvl1pPr>
          </a:lstStyle>
          <a:p>
            <a:pPr>
              <a:defRPr/>
            </a:pPr>
            <a:fld id="{B5E5DBCF-1D51-C641-BCE7-C1621196A4B9}" type="slidenum">
              <a:rPr lang="en-US" smtClean="0"/>
              <a:pPr>
                <a:defRPr/>
              </a:pPr>
              <a:t>‹#›</a:t>
            </a:fld>
            <a:endParaRPr lang="en-US" dirty="0"/>
          </a:p>
        </p:txBody>
      </p:sp>
    </p:spTree>
    <p:custDataLst>
      <p:tags r:id="rId1"/>
    </p:custDataLst>
    <p:extLst>
      <p:ext uri="{BB962C8B-B14F-4D97-AF65-F5344CB8AC3E}">
        <p14:creationId xmlns:p14="http://schemas.microsoft.com/office/powerpoint/2010/main" val="204072150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11"/>
          <p:cNvSpPr>
            <a:spLocks noGrp="1" noChangeArrowheads="1"/>
          </p:cNvSpPr>
          <p:nvPr>
            <p:ph type="sldNum" sz="quarter" idx="10"/>
          </p:nvPr>
        </p:nvSpPr>
        <p:spPr>
          <a:xfrm>
            <a:off x="8696268" y="4663598"/>
            <a:ext cx="263525" cy="123111"/>
          </a:xfrm>
          <a:ln/>
        </p:spPr>
        <p:txBody>
          <a:bodyPr/>
          <a:lstStyle>
            <a:lvl1pPr>
              <a:defRPr/>
            </a:lvl1pPr>
          </a:lstStyle>
          <a:p>
            <a:pPr>
              <a:defRPr/>
            </a:pPr>
            <a:fld id="{0C9F10FC-1A7C-0142-9391-393B55E2CC4A}" type="slidenum">
              <a:rPr lang="en-US"/>
              <a:pPr>
                <a:defRPr/>
              </a:pPr>
              <a:t>‹#›</a:t>
            </a:fld>
            <a:endParaRPr lang="en-US" dirty="0"/>
          </a:p>
        </p:txBody>
      </p:sp>
      <p:sp>
        <p:nvSpPr>
          <p:cNvPr id="7" name="Content Placeholder 6"/>
          <p:cNvSpPr>
            <a:spLocks noGrp="1"/>
          </p:cNvSpPr>
          <p:nvPr>
            <p:ph sz="quarter" idx="12"/>
          </p:nvPr>
        </p:nvSpPr>
        <p:spPr>
          <a:xfrm>
            <a:off x="336550" y="942978"/>
            <a:ext cx="8475664" cy="3527425"/>
          </a:xfrm>
        </p:spPr>
        <p:txBody>
          <a:bodyPr/>
          <a:lstStyle>
            <a:lvl3pPr>
              <a:defRPr sz="1300"/>
            </a:lvl3pPr>
            <a:lvl4pPr>
              <a:defRPr sz="1300"/>
            </a:lvl4pPr>
            <a:lvl5pP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7610500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7" name="Rectangle 116"/>
          <p:cNvSpPr/>
          <p:nvPr/>
        </p:nvSpPr>
        <p:spPr>
          <a:xfrm>
            <a:off x="193223" y="164592"/>
            <a:ext cx="8801100" cy="4800600"/>
          </a:xfrm>
          <a:prstGeom prst="rect">
            <a:avLst/>
          </a:prstGeom>
          <a:gradFill flip="none" rotWithShape="1">
            <a:gsLst>
              <a:gs pos="0">
                <a:schemeClr val="bg1"/>
              </a:gs>
              <a:gs pos="59000">
                <a:srgbClr val="EDEDEE"/>
              </a:gs>
            </a:gsLst>
            <a:lin ang="16200000" scaled="0"/>
            <a:tileRect/>
          </a:gradFill>
          <a:ln>
            <a:noFill/>
          </a:ln>
        </p:spPr>
        <p:style>
          <a:lnRef idx="2">
            <a:schemeClr val="dk1">
              <a:shade val="50000"/>
            </a:schemeClr>
          </a:lnRef>
          <a:fillRef idx="1">
            <a:schemeClr val="dk1"/>
          </a:fillRef>
          <a:effectRef idx="0">
            <a:schemeClr val="dk1"/>
          </a:effectRef>
          <a:fontRef idx="minor">
            <a:schemeClr val="lt1"/>
          </a:fontRef>
        </p:style>
        <p:txBody>
          <a:bodyPr lIns="91421" tIns="45710" rIns="91421" bIns="45710" spcCol="0" rtlCol="0" anchor="ctr"/>
          <a:lstStyle/>
          <a:p>
            <a:pPr algn="ctr"/>
            <a:endParaRPr lang="en-US" dirty="0">
              <a:solidFill>
                <a:schemeClr val="bg2"/>
              </a:solidFill>
            </a:endParaRPr>
          </a:p>
        </p:txBody>
      </p:sp>
      <p:sp>
        <p:nvSpPr>
          <p:cNvPr id="1026" name="Rectangle 2"/>
          <p:cNvSpPr>
            <a:spLocks noGrp="1" noChangeArrowheads="1"/>
          </p:cNvSpPr>
          <p:nvPr>
            <p:ph type="title"/>
          </p:nvPr>
        </p:nvSpPr>
        <p:spPr bwMode="auto">
          <a:xfrm>
            <a:off x="336550" y="249559"/>
            <a:ext cx="84647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t>Click to edit Master title style</a:t>
            </a:r>
            <a:endParaRPr lang="en-US" dirty="0"/>
          </a:p>
        </p:txBody>
      </p:sp>
      <p:sp>
        <p:nvSpPr>
          <p:cNvPr id="79882" name="Rectangle 10"/>
          <p:cNvSpPr>
            <a:spLocks noGrp="1" noChangeArrowheads="1"/>
          </p:cNvSpPr>
          <p:nvPr>
            <p:ph type="sldNum" sz="quarter" idx="4"/>
          </p:nvPr>
        </p:nvSpPr>
        <p:spPr bwMode="auto">
          <a:xfrm>
            <a:off x="8696268" y="4663598"/>
            <a:ext cx="263525" cy="123111"/>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algn="l">
              <a:defRPr sz="800" b="0">
                <a:solidFill>
                  <a:schemeClr val="tx1"/>
                </a:solidFill>
                <a:latin typeface="+mn-lt"/>
              </a:defRPr>
            </a:lvl1pPr>
          </a:lstStyle>
          <a:p>
            <a:pPr>
              <a:defRPr/>
            </a:pPr>
            <a:fld id="{B5E5DBCF-1D51-C641-BCE7-C1621196A4B9}" type="slidenum">
              <a:rPr lang="en-US" smtClean="0"/>
              <a:pPr>
                <a:defRPr/>
              </a:pPr>
              <a:t>‹#›</a:t>
            </a:fld>
            <a:endParaRPr lang="en-US" dirty="0"/>
          </a:p>
        </p:txBody>
      </p:sp>
      <p:sp>
        <p:nvSpPr>
          <p:cNvPr id="2054" name="Text Box 12"/>
          <p:cNvSpPr txBox="1">
            <a:spLocks noChangeArrowheads="1"/>
          </p:cNvSpPr>
          <p:nvPr/>
        </p:nvSpPr>
        <p:spPr bwMode="auto">
          <a:xfrm>
            <a:off x="5715000" y="204788"/>
            <a:ext cx="3048000" cy="338550"/>
          </a:xfrm>
          <a:prstGeom prst="rect">
            <a:avLst/>
          </a:prstGeom>
          <a:noFill/>
          <a:ln>
            <a:noFill/>
          </a:ln>
          <a:extLst/>
        </p:spPr>
        <p:txBody>
          <a:bodyPr lIns="91436" tIns="45718" rIns="91436" bIns="45718">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algn="r" eaLnBrk="1" hangingPunct="1">
              <a:spcBef>
                <a:spcPct val="50000"/>
              </a:spcBef>
              <a:defRPr/>
            </a:pPr>
            <a:r>
              <a:rPr lang="en-US" sz="1600" b="0" dirty="0">
                <a:solidFill>
                  <a:schemeClr val="bg2"/>
                </a:solidFill>
                <a:latin typeface="arial narrow" panose="020B0606020202030204" pitchFamily="34" charset="0"/>
                <a:ea typeface="+mn-ea"/>
                <a:cs typeface="+mn-cs"/>
              </a:rPr>
              <a:t> </a:t>
            </a:r>
          </a:p>
        </p:txBody>
      </p:sp>
      <p:cxnSp>
        <p:nvCxnSpPr>
          <p:cNvPr id="36" name="Straight Connector 35"/>
          <p:cNvCxnSpPr/>
          <p:nvPr/>
        </p:nvCxnSpPr>
        <p:spPr>
          <a:xfrm flipV="1">
            <a:off x="8615816" y="4605159"/>
            <a:ext cx="0" cy="220265"/>
          </a:xfrm>
          <a:prstGeom prst="line">
            <a:avLst/>
          </a:prstGeom>
          <a:noFill/>
          <a:ln w="9525" cap="flat" cmpd="sng" algn="ctr">
            <a:solidFill>
              <a:srgbClr val="006C56"/>
            </a:solidFill>
            <a:prstDash val="solid"/>
          </a:ln>
          <a:effectLst/>
        </p:spPr>
      </p:cxnSp>
      <p:sp>
        <p:nvSpPr>
          <p:cNvPr id="2" name="Text Placeholder 1"/>
          <p:cNvSpPr>
            <a:spLocks noGrp="1"/>
          </p:cNvSpPr>
          <p:nvPr>
            <p:ph type="body" idx="1"/>
          </p:nvPr>
        </p:nvSpPr>
        <p:spPr>
          <a:xfrm>
            <a:off x="329051" y="942978"/>
            <a:ext cx="8472231" cy="352207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0" name="Straight Connector 79"/>
          <p:cNvCxnSpPr/>
          <p:nvPr/>
        </p:nvCxnSpPr>
        <p:spPr>
          <a:xfrm flipH="1">
            <a:off x="-343548" y="176213"/>
            <a:ext cx="2381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1" name="Straight Connector 80"/>
          <p:cNvCxnSpPr/>
          <p:nvPr/>
        </p:nvCxnSpPr>
        <p:spPr>
          <a:xfrm flipH="1">
            <a:off x="9258803" y="176213"/>
            <a:ext cx="2381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2" name="Straight Connector 81"/>
          <p:cNvCxnSpPr/>
          <p:nvPr/>
        </p:nvCxnSpPr>
        <p:spPr>
          <a:xfrm flipH="1">
            <a:off x="-343548" y="4954191"/>
            <a:ext cx="2381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p:cNvCxnSpPr/>
          <p:nvPr/>
        </p:nvCxnSpPr>
        <p:spPr>
          <a:xfrm flipH="1">
            <a:off x="9258803" y="4954191"/>
            <a:ext cx="2381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4" name="Straight Connector 83"/>
          <p:cNvCxnSpPr/>
          <p:nvPr/>
        </p:nvCxnSpPr>
        <p:spPr>
          <a:xfrm flipV="1">
            <a:off x="177684" y="-345279"/>
            <a:ext cx="0" cy="220265"/>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p:nvPr/>
        </p:nvCxnSpPr>
        <p:spPr>
          <a:xfrm flipV="1">
            <a:off x="177684" y="5268516"/>
            <a:ext cx="0" cy="220265"/>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flipV="1">
            <a:off x="8974195" y="-345279"/>
            <a:ext cx="0" cy="220265"/>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p:cNvCxnSpPr/>
          <p:nvPr/>
        </p:nvCxnSpPr>
        <p:spPr>
          <a:xfrm flipV="1">
            <a:off x="8965123" y="5268516"/>
            <a:ext cx="0" cy="220265"/>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p:nvPr/>
        </p:nvCxnSpPr>
        <p:spPr>
          <a:xfrm flipV="1">
            <a:off x="4572447" y="-345279"/>
            <a:ext cx="0" cy="220265"/>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p:cNvCxnSpPr/>
          <p:nvPr/>
        </p:nvCxnSpPr>
        <p:spPr>
          <a:xfrm flipV="1">
            <a:off x="4572447" y="5268516"/>
            <a:ext cx="0" cy="220265"/>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343548" y="2570857"/>
            <a:ext cx="2381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1" name="Straight Connector 90"/>
          <p:cNvCxnSpPr/>
          <p:nvPr/>
        </p:nvCxnSpPr>
        <p:spPr>
          <a:xfrm flipH="1">
            <a:off x="9258803" y="2570857"/>
            <a:ext cx="23810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3" name="Straight Connector 92"/>
          <p:cNvCxnSpPr/>
          <p:nvPr/>
        </p:nvCxnSpPr>
        <p:spPr>
          <a:xfrm flipV="1">
            <a:off x="330560" y="5268516"/>
            <a:ext cx="0" cy="22026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95" name="Straight Connector 94"/>
          <p:cNvCxnSpPr/>
          <p:nvPr/>
        </p:nvCxnSpPr>
        <p:spPr>
          <a:xfrm flipV="1">
            <a:off x="8801283" y="5268516"/>
            <a:ext cx="0" cy="22026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96" name="TextBox 95"/>
          <p:cNvSpPr txBox="1"/>
          <p:nvPr/>
        </p:nvSpPr>
        <p:spPr>
          <a:xfrm>
            <a:off x="4392284" y="-567822"/>
            <a:ext cx="360333" cy="144259"/>
          </a:xfrm>
          <a:prstGeom prst="rect">
            <a:avLst/>
          </a:prstGeom>
          <a:noFill/>
        </p:spPr>
        <p:txBody>
          <a:bodyPr wrap="none" lIns="51424" tIns="25712" rIns="51424" bIns="25712" rtlCol="0">
            <a:spAutoFit/>
          </a:bodyPr>
          <a:lstStyle/>
          <a:p>
            <a:pPr algn="ctr"/>
            <a:r>
              <a:rPr lang="en-US" sz="600" dirty="0">
                <a:solidFill>
                  <a:schemeClr val="tx1"/>
                </a:solidFill>
                <a:latin typeface="arial narrow" panose="020B0606020202030204" pitchFamily="34" charset="0"/>
              </a:rPr>
              <a:t>CENTER</a:t>
            </a:r>
          </a:p>
        </p:txBody>
      </p:sp>
      <p:sp>
        <p:nvSpPr>
          <p:cNvPr id="97" name="TextBox 96"/>
          <p:cNvSpPr txBox="1"/>
          <p:nvPr/>
        </p:nvSpPr>
        <p:spPr>
          <a:xfrm>
            <a:off x="4392284" y="5575805"/>
            <a:ext cx="360333" cy="144259"/>
          </a:xfrm>
          <a:prstGeom prst="rect">
            <a:avLst/>
          </a:prstGeom>
          <a:noFill/>
        </p:spPr>
        <p:txBody>
          <a:bodyPr wrap="none" lIns="51424" tIns="25712" rIns="51424" bIns="25712" rtlCol="0">
            <a:spAutoFit/>
          </a:bodyPr>
          <a:lstStyle/>
          <a:p>
            <a:pPr algn="ctr"/>
            <a:r>
              <a:rPr lang="en-US" sz="600" dirty="0">
                <a:solidFill>
                  <a:schemeClr val="tx1"/>
                </a:solidFill>
                <a:latin typeface="arial narrow" panose="020B0606020202030204" pitchFamily="34" charset="0"/>
              </a:rPr>
              <a:t>CENTER</a:t>
            </a:r>
          </a:p>
        </p:txBody>
      </p:sp>
      <p:sp>
        <p:nvSpPr>
          <p:cNvPr id="99" name="TextBox 98"/>
          <p:cNvSpPr txBox="1"/>
          <p:nvPr/>
        </p:nvSpPr>
        <p:spPr>
          <a:xfrm>
            <a:off x="338061" y="5386006"/>
            <a:ext cx="679331" cy="144259"/>
          </a:xfrm>
          <a:prstGeom prst="rect">
            <a:avLst/>
          </a:prstGeom>
          <a:noFill/>
        </p:spPr>
        <p:txBody>
          <a:bodyPr wrap="none" lIns="51424" tIns="25712" rIns="51424" bIns="25712" rtlCol="0">
            <a:spAutoFit/>
          </a:bodyPr>
          <a:lstStyle/>
          <a:p>
            <a:pPr algn="l"/>
            <a:r>
              <a:rPr lang="en-US" sz="600" dirty="0">
                <a:solidFill>
                  <a:schemeClr val="bg1">
                    <a:lumMod val="50000"/>
                  </a:schemeClr>
                </a:solidFill>
                <a:latin typeface="arial narrow" panose="020B0606020202030204" pitchFamily="34" charset="0"/>
              </a:rPr>
              <a:t>CONTENT MARGIN</a:t>
            </a:r>
          </a:p>
        </p:txBody>
      </p:sp>
      <p:sp>
        <p:nvSpPr>
          <p:cNvPr id="101" name="TextBox 100"/>
          <p:cNvSpPr txBox="1"/>
          <p:nvPr/>
        </p:nvSpPr>
        <p:spPr>
          <a:xfrm>
            <a:off x="8121953" y="5386006"/>
            <a:ext cx="679330" cy="144259"/>
          </a:xfrm>
          <a:prstGeom prst="rect">
            <a:avLst/>
          </a:prstGeom>
          <a:noFill/>
        </p:spPr>
        <p:txBody>
          <a:bodyPr wrap="none" lIns="51424" tIns="25712" rIns="51424" bIns="25712" rtlCol="0">
            <a:spAutoFit/>
          </a:bodyPr>
          <a:lstStyle/>
          <a:p>
            <a:pPr algn="r"/>
            <a:r>
              <a:rPr lang="en-US" sz="600" dirty="0">
                <a:solidFill>
                  <a:schemeClr val="bg1">
                    <a:lumMod val="50000"/>
                  </a:schemeClr>
                </a:solidFill>
                <a:latin typeface="arial narrow" panose="020B0606020202030204" pitchFamily="34" charset="0"/>
              </a:rPr>
              <a:t>CONTENT MARGIN</a:t>
            </a:r>
          </a:p>
        </p:txBody>
      </p:sp>
      <p:cxnSp>
        <p:nvCxnSpPr>
          <p:cNvPr id="102" name="Straight Connector 101"/>
          <p:cNvCxnSpPr/>
          <p:nvPr/>
        </p:nvCxnSpPr>
        <p:spPr>
          <a:xfrm flipH="1">
            <a:off x="-343548" y="4462165"/>
            <a:ext cx="23810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03" name="Straight Connector 102"/>
          <p:cNvCxnSpPr/>
          <p:nvPr/>
        </p:nvCxnSpPr>
        <p:spPr>
          <a:xfrm flipH="1">
            <a:off x="9258803" y="4462165"/>
            <a:ext cx="238103" cy="0"/>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04" name="TextBox 103"/>
          <p:cNvSpPr txBox="1"/>
          <p:nvPr/>
        </p:nvSpPr>
        <p:spPr>
          <a:xfrm>
            <a:off x="-710294" y="4401614"/>
            <a:ext cx="366745" cy="144259"/>
          </a:xfrm>
          <a:prstGeom prst="rect">
            <a:avLst/>
          </a:prstGeom>
          <a:noFill/>
        </p:spPr>
        <p:txBody>
          <a:bodyPr wrap="none" lIns="51424" tIns="25712" rIns="51424" bIns="25712" rtlCol="0">
            <a:spAutoFit/>
          </a:bodyPr>
          <a:lstStyle/>
          <a:p>
            <a:pPr algn="r"/>
            <a:r>
              <a:rPr lang="en-US" sz="600" dirty="0">
                <a:solidFill>
                  <a:schemeClr val="bg1">
                    <a:lumMod val="50000"/>
                  </a:schemeClr>
                </a:solidFill>
                <a:latin typeface="arial narrow" panose="020B0606020202030204" pitchFamily="34" charset="0"/>
              </a:rPr>
              <a:t>FOOTER</a:t>
            </a:r>
          </a:p>
        </p:txBody>
      </p:sp>
      <p:sp>
        <p:nvSpPr>
          <p:cNvPr id="105" name="TextBox 104"/>
          <p:cNvSpPr txBox="1"/>
          <p:nvPr/>
        </p:nvSpPr>
        <p:spPr>
          <a:xfrm>
            <a:off x="9496907" y="4392920"/>
            <a:ext cx="366745" cy="144259"/>
          </a:xfrm>
          <a:prstGeom prst="rect">
            <a:avLst/>
          </a:prstGeom>
          <a:noFill/>
        </p:spPr>
        <p:txBody>
          <a:bodyPr wrap="none" lIns="51424" tIns="25712" rIns="51424" bIns="25712" rtlCol="0">
            <a:spAutoFit/>
          </a:bodyPr>
          <a:lstStyle/>
          <a:p>
            <a:pPr algn="l"/>
            <a:r>
              <a:rPr lang="en-US" sz="600" dirty="0">
                <a:solidFill>
                  <a:schemeClr val="bg1">
                    <a:lumMod val="50000"/>
                  </a:schemeClr>
                </a:solidFill>
                <a:latin typeface="arial narrow" panose="020B0606020202030204" pitchFamily="34" charset="0"/>
              </a:rPr>
              <a:t>FOOTER</a:t>
            </a:r>
          </a:p>
        </p:txBody>
      </p:sp>
      <p:cxnSp>
        <p:nvCxnSpPr>
          <p:cNvPr id="106" name="Straight Connector 105"/>
          <p:cNvCxnSpPr/>
          <p:nvPr/>
        </p:nvCxnSpPr>
        <p:spPr>
          <a:xfrm flipH="1">
            <a:off x="-343548" y="330594"/>
            <a:ext cx="238103" cy="0"/>
          </a:xfrm>
          <a:prstGeom prst="line">
            <a:avLst/>
          </a:prstGeom>
          <a:ln>
            <a:solidFill>
              <a:srgbClr val="006852"/>
            </a:solidFill>
          </a:ln>
        </p:spPr>
        <p:style>
          <a:lnRef idx="1">
            <a:schemeClr val="dk1"/>
          </a:lnRef>
          <a:fillRef idx="0">
            <a:schemeClr val="dk1"/>
          </a:fillRef>
          <a:effectRef idx="0">
            <a:schemeClr val="dk1"/>
          </a:effectRef>
          <a:fontRef idx="minor">
            <a:schemeClr val="tx1"/>
          </a:fontRef>
        </p:style>
      </p:cxnSp>
      <p:sp>
        <p:nvSpPr>
          <p:cNvPr id="107" name="TextBox 106"/>
          <p:cNvSpPr txBox="1"/>
          <p:nvPr/>
        </p:nvSpPr>
        <p:spPr>
          <a:xfrm>
            <a:off x="-970917" y="254545"/>
            <a:ext cx="583150" cy="144259"/>
          </a:xfrm>
          <a:prstGeom prst="rect">
            <a:avLst/>
          </a:prstGeom>
          <a:noFill/>
        </p:spPr>
        <p:txBody>
          <a:bodyPr wrap="none" lIns="51424" tIns="25712" rIns="51424" bIns="25712" rtlCol="0">
            <a:spAutoFit/>
          </a:bodyPr>
          <a:lstStyle/>
          <a:p>
            <a:pPr algn="r"/>
            <a:r>
              <a:rPr lang="en-US" sz="600" dirty="0">
                <a:solidFill>
                  <a:srgbClr val="006852"/>
                </a:solidFill>
                <a:latin typeface="arial narrow" panose="020B0606020202030204" pitchFamily="34" charset="0"/>
              </a:rPr>
              <a:t>HEADER GUIDE</a:t>
            </a:r>
          </a:p>
        </p:txBody>
      </p:sp>
      <p:sp>
        <p:nvSpPr>
          <p:cNvPr id="108" name="TextBox 107"/>
          <p:cNvSpPr txBox="1"/>
          <p:nvPr/>
        </p:nvSpPr>
        <p:spPr>
          <a:xfrm>
            <a:off x="-1010992" y="1609592"/>
            <a:ext cx="623225" cy="144259"/>
          </a:xfrm>
          <a:prstGeom prst="rect">
            <a:avLst/>
          </a:prstGeom>
          <a:noFill/>
        </p:spPr>
        <p:txBody>
          <a:bodyPr wrap="none" lIns="51424" tIns="25712" rIns="51424" bIns="25712" rtlCol="0">
            <a:spAutoFit/>
          </a:bodyPr>
          <a:lstStyle/>
          <a:p>
            <a:pPr algn="r"/>
            <a:r>
              <a:rPr lang="en-US" sz="600" dirty="0">
                <a:solidFill>
                  <a:srgbClr val="FF6600"/>
                </a:solidFill>
                <a:latin typeface="arial narrow" panose="020B0606020202030204" pitchFamily="34" charset="0"/>
              </a:rPr>
              <a:t>CONTENT GUIDE</a:t>
            </a:r>
          </a:p>
        </p:txBody>
      </p:sp>
      <p:cxnSp>
        <p:nvCxnSpPr>
          <p:cNvPr id="109" name="Straight Connector 108"/>
          <p:cNvCxnSpPr/>
          <p:nvPr/>
        </p:nvCxnSpPr>
        <p:spPr>
          <a:xfrm flipH="1">
            <a:off x="-343548" y="1678838"/>
            <a:ext cx="238103" cy="0"/>
          </a:xfrm>
          <a:prstGeom prst="line">
            <a:avLst/>
          </a:prstGeom>
          <a:ln>
            <a:solidFill>
              <a:srgbClr val="FF6600"/>
            </a:solidFill>
          </a:ln>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H="1">
            <a:off x="-343548" y="945857"/>
            <a:ext cx="238103" cy="0"/>
          </a:xfrm>
          <a:prstGeom prst="line">
            <a:avLst/>
          </a:prstGeom>
          <a:ln>
            <a:solidFill>
              <a:srgbClr val="00AF9E"/>
            </a:solidFill>
          </a:ln>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1015802" y="869806"/>
            <a:ext cx="628034" cy="144259"/>
          </a:xfrm>
          <a:prstGeom prst="rect">
            <a:avLst/>
          </a:prstGeom>
          <a:noFill/>
        </p:spPr>
        <p:txBody>
          <a:bodyPr wrap="none" lIns="51424" tIns="25712" rIns="51424" bIns="25712" rtlCol="0">
            <a:spAutoFit/>
          </a:bodyPr>
          <a:lstStyle/>
          <a:p>
            <a:pPr algn="r"/>
            <a:r>
              <a:rPr lang="en-US" sz="600" dirty="0">
                <a:solidFill>
                  <a:srgbClr val="00AF9E"/>
                </a:solidFill>
                <a:latin typeface="arial narrow" panose="020B0606020202030204" pitchFamily="34" charset="0"/>
              </a:rPr>
              <a:t>SUBHEAD GUIDE</a:t>
            </a:r>
          </a:p>
        </p:txBody>
      </p:sp>
      <p:cxnSp>
        <p:nvCxnSpPr>
          <p:cNvPr id="112" name="Straight Connector 111"/>
          <p:cNvCxnSpPr/>
          <p:nvPr/>
        </p:nvCxnSpPr>
        <p:spPr>
          <a:xfrm flipV="1">
            <a:off x="8819427" y="-345279"/>
            <a:ext cx="0" cy="22026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13" name="TextBox 112"/>
          <p:cNvSpPr txBox="1"/>
          <p:nvPr/>
        </p:nvSpPr>
        <p:spPr>
          <a:xfrm>
            <a:off x="8140097" y="-386949"/>
            <a:ext cx="679330" cy="144259"/>
          </a:xfrm>
          <a:prstGeom prst="rect">
            <a:avLst/>
          </a:prstGeom>
          <a:noFill/>
        </p:spPr>
        <p:txBody>
          <a:bodyPr wrap="none" lIns="51424" tIns="25712" rIns="51424" bIns="25712" rtlCol="0">
            <a:spAutoFit/>
          </a:bodyPr>
          <a:lstStyle/>
          <a:p>
            <a:pPr algn="r"/>
            <a:r>
              <a:rPr lang="en-US" sz="600" dirty="0">
                <a:solidFill>
                  <a:schemeClr val="bg1">
                    <a:lumMod val="50000"/>
                  </a:schemeClr>
                </a:solidFill>
                <a:latin typeface="arial narrow" panose="020B0606020202030204" pitchFamily="34" charset="0"/>
              </a:rPr>
              <a:t>CONTENT MARGIN</a:t>
            </a:r>
          </a:p>
        </p:txBody>
      </p:sp>
      <p:cxnSp>
        <p:nvCxnSpPr>
          <p:cNvPr id="114" name="Straight Connector 113"/>
          <p:cNvCxnSpPr/>
          <p:nvPr/>
        </p:nvCxnSpPr>
        <p:spPr>
          <a:xfrm flipV="1">
            <a:off x="329051" y="-345279"/>
            <a:ext cx="0" cy="220265"/>
          </a:xfrm>
          <a:prstGeom prst="line">
            <a:avLst/>
          </a:prstGeom>
          <a:ln>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336554" y="-386949"/>
            <a:ext cx="679331" cy="144259"/>
          </a:xfrm>
          <a:prstGeom prst="rect">
            <a:avLst/>
          </a:prstGeom>
          <a:noFill/>
        </p:spPr>
        <p:txBody>
          <a:bodyPr wrap="none" lIns="51424" tIns="25712" rIns="51424" bIns="25712" rtlCol="0">
            <a:spAutoFit/>
          </a:bodyPr>
          <a:lstStyle/>
          <a:p>
            <a:pPr algn="l"/>
            <a:r>
              <a:rPr lang="en-US" sz="600" dirty="0">
                <a:solidFill>
                  <a:schemeClr val="bg1">
                    <a:lumMod val="50000"/>
                  </a:schemeClr>
                </a:solidFill>
                <a:latin typeface="arial narrow" panose="020B0606020202030204" pitchFamily="34" charset="0"/>
              </a:rPr>
              <a:t>CONTENT MARGIN</a:t>
            </a:r>
          </a:p>
        </p:txBody>
      </p:sp>
      <p:pic>
        <p:nvPicPr>
          <p:cNvPr id="116" name="Picture 115" descr="STJ_Logo_FULL_RGB.png"/>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220793" y="4532822"/>
            <a:ext cx="1353004" cy="385763"/>
          </a:xfrm>
          <a:prstGeom prst="rect">
            <a:avLst/>
          </a:prstGeom>
        </p:spPr>
      </p:pic>
      <p:sp>
        <p:nvSpPr>
          <p:cNvPr id="42" name="TextBox 41"/>
          <p:cNvSpPr txBox="1"/>
          <p:nvPr/>
        </p:nvSpPr>
        <p:spPr>
          <a:xfrm>
            <a:off x="4390145" y="4659367"/>
            <a:ext cx="4153549" cy="254988"/>
          </a:xfrm>
          <a:prstGeom prst="rect">
            <a:avLst/>
          </a:prstGeom>
          <a:noFill/>
        </p:spPr>
        <p:txBody>
          <a:bodyPr wrap="square" lIns="0" tIns="0" rIns="0" bIns="0" rtlCol="0" anchor="ctr" anchorCtr="0">
            <a:noAutofit/>
          </a:bodyPr>
          <a:lstStyle/>
          <a:p>
            <a:pPr algn="r"/>
            <a:r>
              <a:rPr lang="zh-CN" altLang="en-US" sz="800" b="0" dirty="0">
                <a:solidFill>
                  <a:schemeClr val="tx1"/>
                </a:solidFill>
                <a:latin typeface="Arial" panose="020B0604020202020204" pitchFamily="34" charset="0"/>
                <a:ea typeface="宋体" panose="02010600030101010101" pitchFamily="2" charset="-122"/>
                <a:cs typeface="Arial" panose="020B0604020202020204" pitchFamily="34" charset="0"/>
              </a:rPr>
              <a:t>机密</a:t>
            </a:r>
            <a:r>
              <a:rPr lang="en-US" altLang="zh-CN" sz="800" b="0" dirty="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altLang="en-US" sz="800" b="0" dirty="0">
                <a:solidFill>
                  <a:schemeClr val="tx1"/>
                </a:solidFill>
                <a:latin typeface="Arial" panose="020B0604020202020204" pitchFamily="34" charset="0"/>
                <a:ea typeface="宋体" panose="02010600030101010101" pitchFamily="2" charset="-122"/>
                <a:cs typeface="Arial" panose="020B0604020202020204" pitchFamily="34" charset="0"/>
              </a:rPr>
              <a:t>仅供内部使用，不得分发。</a:t>
            </a:r>
          </a:p>
          <a:p>
            <a:pPr algn="r"/>
            <a:r>
              <a:rPr lang="en-US" altLang="zh-CN" sz="800" b="0" dirty="0">
                <a:solidFill>
                  <a:schemeClr val="tx1"/>
                </a:solidFill>
                <a:latin typeface="Arial" panose="020B0604020202020204" pitchFamily="34" charset="0"/>
                <a:ea typeface="宋体" panose="02010600030101010101" pitchFamily="2" charset="-122"/>
                <a:cs typeface="Arial" panose="020B0604020202020204" pitchFamily="34" charset="0"/>
              </a:rPr>
              <a:t>SJM-QD-0216-0044|</a:t>
            </a:r>
            <a:r>
              <a:rPr lang="zh-CN" altLang="en-US" sz="800" b="0" dirty="0">
                <a:solidFill>
                  <a:schemeClr val="tx1"/>
                </a:solidFill>
                <a:latin typeface="Arial" panose="020B0604020202020204" pitchFamily="34" charset="0"/>
                <a:ea typeface="宋体" panose="02010600030101010101" pitchFamily="2" charset="-122"/>
                <a:cs typeface="Arial" panose="020B0604020202020204" pitchFamily="34" charset="0"/>
              </a:rPr>
              <a:t>产品已获批供全球使用</a:t>
            </a:r>
          </a:p>
        </p:txBody>
      </p:sp>
    </p:spTree>
    <p:custDataLst>
      <p:tags r:id="rId32"/>
    </p:custDataLst>
  </p:cSld>
  <p:clrMap bg1="lt1" tx1="dk1" bg2="lt2" tx2="dk2" accent1="accent1" accent2="accent2" accent3="accent3" accent4="accent4" accent5="accent5" accent6="accent6" hlink="hlink" folHlink="folHlink"/>
  <p:sldLayoutIdLst>
    <p:sldLayoutId id="2147484627" r:id="rId1"/>
    <p:sldLayoutId id="2147484628" r:id="rId2"/>
    <p:sldLayoutId id="2147484629" r:id="rId3"/>
    <p:sldLayoutId id="2147484630" r:id="rId4"/>
    <p:sldLayoutId id="2147484698" r:id="rId5"/>
    <p:sldLayoutId id="2147484699" r:id="rId6"/>
    <p:sldLayoutId id="2147484700" r:id="rId7"/>
    <p:sldLayoutId id="2147484701" r:id="rId8"/>
    <p:sldLayoutId id="2147484635" r:id="rId9"/>
    <p:sldLayoutId id="2147484685" r:id="rId10"/>
    <p:sldLayoutId id="2147484636" r:id="rId11"/>
    <p:sldLayoutId id="2147484637" r:id="rId12"/>
    <p:sldLayoutId id="2147484687" r:id="rId13"/>
    <p:sldLayoutId id="2147484695" r:id="rId14"/>
    <p:sldLayoutId id="2147484696" r:id="rId15"/>
    <p:sldLayoutId id="2147484697" r:id="rId16"/>
    <p:sldLayoutId id="2147484638" r:id="rId17"/>
    <p:sldLayoutId id="2147484639" r:id="rId18"/>
    <p:sldLayoutId id="2147484640" r:id="rId19"/>
    <p:sldLayoutId id="2147484641" r:id="rId20"/>
    <p:sldLayoutId id="2147484686" r:id="rId21"/>
    <p:sldLayoutId id="2147484688" r:id="rId22"/>
    <p:sldLayoutId id="2147484689" r:id="rId23"/>
    <p:sldLayoutId id="2147484690" r:id="rId24"/>
    <p:sldLayoutId id="2147484691" r:id="rId25"/>
    <p:sldLayoutId id="2147484692" r:id="rId26"/>
    <p:sldLayoutId id="2147484693" r:id="rId27"/>
    <p:sldLayoutId id="2147484694" r:id="rId28"/>
    <p:sldLayoutId id="2147484702" r:id="rId29"/>
    <p:sldLayoutId id="2147484703" r:id="rId30"/>
  </p:sldLayoutIdLst>
  <p:transition>
    <p:fade/>
  </p:transition>
  <p:hf hdr="0" ftr="0" dt="0"/>
  <p:txStyles>
    <p:titleStyle>
      <a:lvl1pPr algn="l" rtl="0" eaLnBrk="1" fontAlgn="base" hangingPunct="1">
        <a:spcBef>
          <a:spcPct val="0"/>
        </a:spcBef>
        <a:spcAft>
          <a:spcPct val="0"/>
        </a:spcAft>
        <a:defRPr sz="2400" b="1" cap="all">
          <a:solidFill>
            <a:schemeClr val="accent1"/>
          </a:solidFill>
          <a:latin typeface="+mj-lt"/>
          <a:ea typeface="ＭＳ Ｐゴシック" charset="0"/>
          <a:cs typeface="ＭＳ Ｐゴシック" charset="0"/>
        </a:defRPr>
      </a:lvl1pPr>
      <a:lvl2pPr algn="l" rtl="0" eaLnBrk="1" fontAlgn="base" hangingPunct="1">
        <a:spcBef>
          <a:spcPct val="0"/>
        </a:spcBef>
        <a:spcAft>
          <a:spcPct val="0"/>
        </a:spcAft>
        <a:defRPr sz="2800">
          <a:solidFill>
            <a:schemeClr val="tx2"/>
          </a:solidFill>
          <a:latin typeface="Arial" charset="0"/>
          <a:ea typeface="ＭＳ Ｐゴシック" charset="0"/>
          <a:cs typeface="ＭＳ Ｐゴシック" charset="0"/>
        </a:defRPr>
      </a:lvl2pPr>
      <a:lvl3pPr algn="l" rtl="0" eaLnBrk="1" fontAlgn="base" hangingPunct="1">
        <a:spcBef>
          <a:spcPct val="0"/>
        </a:spcBef>
        <a:spcAft>
          <a:spcPct val="0"/>
        </a:spcAft>
        <a:defRPr sz="2800">
          <a:solidFill>
            <a:schemeClr val="tx2"/>
          </a:solidFill>
          <a:latin typeface="Arial" charset="0"/>
          <a:ea typeface="ＭＳ Ｐゴシック" charset="0"/>
          <a:cs typeface="ＭＳ Ｐゴシック" charset="0"/>
        </a:defRPr>
      </a:lvl3pPr>
      <a:lvl4pPr algn="l" rtl="0" eaLnBrk="1" fontAlgn="base" hangingPunct="1">
        <a:spcBef>
          <a:spcPct val="0"/>
        </a:spcBef>
        <a:spcAft>
          <a:spcPct val="0"/>
        </a:spcAft>
        <a:defRPr sz="2800">
          <a:solidFill>
            <a:schemeClr val="tx2"/>
          </a:solidFill>
          <a:latin typeface="Arial" charset="0"/>
          <a:ea typeface="ＭＳ Ｐゴシック" charset="0"/>
          <a:cs typeface="ＭＳ Ｐゴシック" charset="0"/>
        </a:defRPr>
      </a:lvl4pPr>
      <a:lvl5pPr algn="l" rtl="0" eaLnBrk="1" fontAlgn="base" hangingPunct="1">
        <a:spcBef>
          <a:spcPct val="0"/>
        </a:spcBef>
        <a:spcAft>
          <a:spcPct val="0"/>
        </a:spcAft>
        <a:defRPr sz="2800">
          <a:solidFill>
            <a:schemeClr val="tx2"/>
          </a:solidFill>
          <a:latin typeface="Arial" charset="0"/>
          <a:ea typeface="ＭＳ Ｐゴシック" charset="0"/>
          <a:cs typeface="ＭＳ Ｐゴシック" charset="0"/>
        </a:defRPr>
      </a:lvl5pPr>
      <a:lvl6pPr marL="457181" algn="l" rtl="0" eaLnBrk="1" fontAlgn="base" hangingPunct="1">
        <a:spcBef>
          <a:spcPct val="0"/>
        </a:spcBef>
        <a:spcAft>
          <a:spcPct val="0"/>
        </a:spcAft>
        <a:defRPr sz="2800">
          <a:solidFill>
            <a:schemeClr val="tx2"/>
          </a:solidFill>
          <a:latin typeface="Arial" charset="0"/>
        </a:defRPr>
      </a:lvl6pPr>
      <a:lvl7pPr marL="914362" algn="l" rtl="0" eaLnBrk="1" fontAlgn="base" hangingPunct="1">
        <a:spcBef>
          <a:spcPct val="0"/>
        </a:spcBef>
        <a:spcAft>
          <a:spcPct val="0"/>
        </a:spcAft>
        <a:defRPr sz="2800">
          <a:solidFill>
            <a:schemeClr val="tx2"/>
          </a:solidFill>
          <a:latin typeface="Arial" charset="0"/>
        </a:defRPr>
      </a:lvl7pPr>
      <a:lvl8pPr marL="1371543" algn="l" rtl="0" eaLnBrk="1" fontAlgn="base" hangingPunct="1">
        <a:spcBef>
          <a:spcPct val="0"/>
        </a:spcBef>
        <a:spcAft>
          <a:spcPct val="0"/>
        </a:spcAft>
        <a:defRPr sz="2800">
          <a:solidFill>
            <a:schemeClr val="tx2"/>
          </a:solidFill>
          <a:latin typeface="Arial" charset="0"/>
        </a:defRPr>
      </a:lvl8pPr>
      <a:lvl9pPr marL="1828724" algn="l" rtl="0" eaLnBrk="1" fontAlgn="base" hangingPunct="1">
        <a:spcBef>
          <a:spcPct val="0"/>
        </a:spcBef>
        <a:spcAft>
          <a:spcPct val="0"/>
        </a:spcAft>
        <a:defRPr sz="2800">
          <a:solidFill>
            <a:schemeClr val="tx2"/>
          </a:solidFill>
          <a:latin typeface="Arial" charset="0"/>
        </a:defRPr>
      </a:lvl9pPr>
    </p:titleStyle>
    <p:bodyStyle>
      <a:lvl1pPr marL="282563" marR="0" indent="-282563" algn="l" defTabSz="914362" rtl="0" eaLnBrk="1" fontAlgn="base" latinLnBrk="0" hangingPunct="1">
        <a:lnSpc>
          <a:spcPct val="100000"/>
        </a:lnSpc>
        <a:spcBef>
          <a:spcPct val="20000"/>
        </a:spcBef>
        <a:spcAft>
          <a:spcPct val="0"/>
        </a:spcAft>
        <a:buClrTx/>
        <a:buSzTx/>
        <a:buFont typeface="Wingdings" charset="0"/>
        <a:buChar char="§"/>
        <a:tabLst/>
        <a:defRPr kumimoji="0" lang="en-US" sz="1600" b="0" i="0" u="none" strike="noStrike" kern="1200" cap="none" spc="0" normalizeH="0" baseline="0" noProof="0">
          <a:ln>
            <a:noFill/>
          </a:ln>
          <a:solidFill>
            <a:srgbClr val="000000"/>
          </a:solidFill>
          <a:effectLst/>
          <a:uLnTx/>
          <a:uFillTx/>
          <a:latin typeface="+mn-lt"/>
          <a:ea typeface="ＭＳ Ｐゴシック" charset="0"/>
          <a:cs typeface="Arial Narrow"/>
        </a:defRPr>
      </a:lvl1pPr>
      <a:lvl2pPr marL="575957" marR="0" indent="-287978" algn="l" defTabSz="511968" rtl="0" eaLnBrk="1" fontAlgn="auto" latinLnBrk="0" hangingPunct="1">
        <a:lnSpc>
          <a:spcPct val="100000"/>
        </a:lnSpc>
        <a:spcBef>
          <a:spcPts val="1000"/>
        </a:spcBef>
        <a:spcAft>
          <a:spcPts val="0"/>
        </a:spcAft>
        <a:buClrTx/>
        <a:buSzPct val="100000"/>
        <a:buFont typeface="Wingdings" charset="2"/>
        <a:buChar char="§"/>
        <a:tabLst/>
        <a:defRPr kumimoji="0" lang="en-US" sz="1400" b="0" i="0" u="none" strike="noStrike" kern="1200" cap="none" spc="0" normalizeH="0" baseline="0" noProof="0">
          <a:ln>
            <a:noFill/>
          </a:ln>
          <a:solidFill>
            <a:srgbClr val="000000"/>
          </a:solidFill>
          <a:effectLst/>
          <a:uLnTx/>
          <a:uFillTx/>
          <a:latin typeface="+mn-lt"/>
          <a:ea typeface="ＭＳ Ｐゴシック" charset="0"/>
          <a:cs typeface="Arial Narrow"/>
        </a:defRPr>
      </a:lvl2pPr>
      <a:lvl3pPr marL="863935" marR="0" indent="-287978" algn="l" defTabSz="511968" rtl="0" eaLnBrk="1" fontAlgn="auto" latinLnBrk="0" hangingPunct="1">
        <a:lnSpc>
          <a:spcPct val="100000"/>
        </a:lnSpc>
        <a:spcBef>
          <a:spcPts val="1000"/>
        </a:spcBef>
        <a:spcAft>
          <a:spcPts val="0"/>
        </a:spcAft>
        <a:buClrTx/>
        <a:buSzPct val="100000"/>
        <a:buFont typeface="Wingdings" charset="2"/>
        <a:buChar char="§"/>
        <a:tabLst/>
        <a:defRPr kumimoji="0" lang="en-US" sz="1300" b="0" i="0" u="none" strike="noStrike" kern="1200" cap="none" spc="0" normalizeH="0" baseline="0" noProof="0">
          <a:ln>
            <a:noFill/>
          </a:ln>
          <a:solidFill>
            <a:srgbClr val="000000"/>
          </a:solidFill>
          <a:effectLst/>
          <a:uLnTx/>
          <a:uFillTx/>
          <a:latin typeface="+mn-lt"/>
          <a:ea typeface="ＭＳ Ｐゴシック" charset="0"/>
          <a:cs typeface="Arial Narrow"/>
        </a:defRPr>
      </a:lvl3pPr>
      <a:lvl4pPr marL="1151913" marR="0" indent="-287978" algn="l" defTabSz="511968" rtl="0" eaLnBrk="1" fontAlgn="auto" latinLnBrk="0" hangingPunct="1">
        <a:lnSpc>
          <a:spcPct val="100000"/>
        </a:lnSpc>
        <a:spcBef>
          <a:spcPts val="1000"/>
        </a:spcBef>
        <a:spcAft>
          <a:spcPts val="0"/>
        </a:spcAft>
        <a:buClrTx/>
        <a:buSzPct val="100000"/>
        <a:buFont typeface="Wingdings" charset="2"/>
        <a:buChar char="§"/>
        <a:tabLst/>
        <a:defRPr kumimoji="0" lang="en-US" sz="1300" b="0" i="0" u="none" strike="noStrike" kern="1200" cap="none" spc="0" normalizeH="0" baseline="0" noProof="0">
          <a:ln>
            <a:noFill/>
          </a:ln>
          <a:solidFill>
            <a:srgbClr val="000000"/>
          </a:solidFill>
          <a:effectLst/>
          <a:uLnTx/>
          <a:uFillTx/>
          <a:latin typeface="+mn-lt"/>
          <a:ea typeface="ＭＳ Ｐゴシック" charset="0"/>
          <a:cs typeface="Arial Narrow"/>
        </a:defRPr>
      </a:lvl4pPr>
      <a:lvl5pPr marL="1439891" marR="0" indent="-287978" algn="l" defTabSz="511968" rtl="0" eaLnBrk="1" fontAlgn="auto" latinLnBrk="0" hangingPunct="1">
        <a:lnSpc>
          <a:spcPct val="100000"/>
        </a:lnSpc>
        <a:spcBef>
          <a:spcPts val="1000"/>
        </a:spcBef>
        <a:spcAft>
          <a:spcPts val="0"/>
        </a:spcAft>
        <a:buClrTx/>
        <a:buSzPct val="100000"/>
        <a:buFont typeface="Wingdings" charset="2"/>
        <a:buChar char="§"/>
        <a:tabLst/>
        <a:defRPr kumimoji="0" lang="en-US" sz="1300" b="0" i="0" u="none" strike="noStrike" kern="1200" cap="none" spc="0" normalizeH="0" baseline="0" noProof="0">
          <a:ln>
            <a:noFill/>
          </a:ln>
          <a:solidFill>
            <a:srgbClr val="000000"/>
          </a:solidFill>
          <a:effectLst/>
          <a:uLnTx/>
          <a:uFillTx/>
          <a:latin typeface="+mn-lt"/>
          <a:ea typeface="ＭＳ Ｐゴシック" charset="0"/>
          <a:cs typeface="Arial Narrow"/>
        </a:defRPr>
      </a:lvl5pPr>
      <a:lvl6pPr marL="2514495" indent="-228591" algn="l" rtl="0" eaLnBrk="1" fontAlgn="base" hangingPunct="1">
        <a:spcBef>
          <a:spcPct val="20000"/>
        </a:spcBef>
        <a:spcAft>
          <a:spcPct val="0"/>
        </a:spcAft>
        <a:buFont typeface="Wingdings" pitchFamily="-108" charset="2"/>
        <a:buChar char="§"/>
        <a:defRPr sz="2000">
          <a:solidFill>
            <a:schemeClr val="tx1"/>
          </a:solidFill>
          <a:latin typeface="+mn-lt"/>
        </a:defRPr>
      </a:lvl6pPr>
      <a:lvl7pPr marL="2971676" indent="-228591" algn="l" rtl="0" eaLnBrk="1" fontAlgn="base" hangingPunct="1">
        <a:spcBef>
          <a:spcPct val="20000"/>
        </a:spcBef>
        <a:spcAft>
          <a:spcPct val="0"/>
        </a:spcAft>
        <a:buFont typeface="Wingdings" pitchFamily="-108" charset="2"/>
        <a:buChar char="§"/>
        <a:defRPr sz="2000">
          <a:solidFill>
            <a:schemeClr val="tx1"/>
          </a:solidFill>
          <a:latin typeface="+mn-lt"/>
        </a:defRPr>
      </a:lvl7pPr>
      <a:lvl8pPr marL="3428857" indent="-228591" algn="l" rtl="0" eaLnBrk="1" fontAlgn="base" hangingPunct="1">
        <a:spcBef>
          <a:spcPct val="20000"/>
        </a:spcBef>
        <a:spcAft>
          <a:spcPct val="0"/>
        </a:spcAft>
        <a:buFont typeface="Wingdings" pitchFamily="-108" charset="2"/>
        <a:buChar char="§"/>
        <a:defRPr sz="2000">
          <a:solidFill>
            <a:schemeClr val="tx1"/>
          </a:solidFill>
          <a:latin typeface="+mn-lt"/>
        </a:defRPr>
      </a:lvl8pPr>
      <a:lvl9pPr marL="3886038" indent="-228591" algn="l" rtl="0" eaLnBrk="1" fontAlgn="base" hangingPunct="1">
        <a:spcBef>
          <a:spcPct val="20000"/>
        </a:spcBef>
        <a:spcAft>
          <a:spcPct val="0"/>
        </a:spcAft>
        <a:buFont typeface="Wingdings" pitchFamily="-108" charset="2"/>
        <a:buChar char="§"/>
        <a:defRPr sz="2000">
          <a:solidFill>
            <a:schemeClr val="tx1"/>
          </a:solidFill>
          <a:latin typeface="+mn-lt"/>
        </a:defRPr>
      </a:lvl9pPr>
    </p:bodyStyle>
    <p:otherStyle>
      <a:defPPr>
        <a:defRPr lang="en-US"/>
      </a:defPPr>
      <a:lvl1pPr marL="0" algn="l" defTabSz="914362" rtl="0" eaLnBrk="1" latinLnBrk="0" hangingPunct="1">
        <a:defRPr sz="1800" kern="1200">
          <a:solidFill>
            <a:schemeClr val="tx1"/>
          </a:solidFill>
          <a:latin typeface="+mn-lt"/>
          <a:ea typeface="+mn-ea"/>
          <a:cs typeface="+mn-cs"/>
        </a:defRPr>
      </a:lvl1pPr>
      <a:lvl2pPr marL="457181" algn="l" defTabSz="914362" rtl="0" eaLnBrk="1" latinLnBrk="0" hangingPunct="1">
        <a:defRPr sz="1800" kern="1200">
          <a:solidFill>
            <a:schemeClr val="tx1"/>
          </a:solidFill>
          <a:latin typeface="+mn-lt"/>
          <a:ea typeface="+mn-ea"/>
          <a:cs typeface="+mn-cs"/>
        </a:defRPr>
      </a:lvl2pPr>
      <a:lvl3pPr marL="914362" algn="l" defTabSz="914362" rtl="0" eaLnBrk="1" latinLnBrk="0" hangingPunct="1">
        <a:defRPr sz="1800" kern="1200">
          <a:solidFill>
            <a:schemeClr val="tx1"/>
          </a:solidFill>
          <a:latin typeface="+mn-lt"/>
          <a:ea typeface="+mn-ea"/>
          <a:cs typeface="+mn-cs"/>
        </a:defRPr>
      </a:lvl3pPr>
      <a:lvl4pPr marL="1371543" algn="l" defTabSz="914362" rtl="0" eaLnBrk="1" latinLnBrk="0" hangingPunct="1">
        <a:defRPr sz="1800" kern="1200">
          <a:solidFill>
            <a:schemeClr val="tx1"/>
          </a:solidFill>
          <a:latin typeface="+mn-lt"/>
          <a:ea typeface="+mn-ea"/>
          <a:cs typeface="+mn-cs"/>
        </a:defRPr>
      </a:lvl4pPr>
      <a:lvl5pPr marL="1828724" algn="l" defTabSz="914362" rtl="0" eaLnBrk="1" latinLnBrk="0" hangingPunct="1">
        <a:defRPr sz="1800" kern="1200">
          <a:solidFill>
            <a:schemeClr val="tx1"/>
          </a:solidFill>
          <a:latin typeface="+mn-lt"/>
          <a:ea typeface="+mn-ea"/>
          <a:cs typeface="+mn-cs"/>
        </a:defRPr>
      </a:lvl5pPr>
      <a:lvl6pPr marL="2285905" algn="l" defTabSz="914362" rtl="0" eaLnBrk="1" latinLnBrk="0" hangingPunct="1">
        <a:defRPr sz="1800" kern="1200">
          <a:solidFill>
            <a:schemeClr val="tx1"/>
          </a:solidFill>
          <a:latin typeface="+mn-lt"/>
          <a:ea typeface="+mn-ea"/>
          <a:cs typeface="+mn-cs"/>
        </a:defRPr>
      </a:lvl6pPr>
      <a:lvl7pPr marL="2743086" algn="l" defTabSz="914362" rtl="0" eaLnBrk="1" latinLnBrk="0" hangingPunct="1">
        <a:defRPr sz="1800" kern="1200">
          <a:solidFill>
            <a:schemeClr val="tx1"/>
          </a:solidFill>
          <a:latin typeface="+mn-lt"/>
          <a:ea typeface="+mn-ea"/>
          <a:cs typeface="+mn-cs"/>
        </a:defRPr>
      </a:lvl7pPr>
      <a:lvl8pPr marL="3200266" algn="l" defTabSz="914362" rtl="0" eaLnBrk="1" latinLnBrk="0" hangingPunct="1">
        <a:defRPr sz="1800" kern="1200">
          <a:solidFill>
            <a:schemeClr val="tx1"/>
          </a:solidFill>
          <a:latin typeface="+mn-lt"/>
          <a:ea typeface="+mn-ea"/>
          <a:cs typeface="+mn-cs"/>
        </a:defRPr>
      </a:lvl8pPr>
      <a:lvl9pPr marL="3657448" algn="l" defTabSz="9143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5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6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6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6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69.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7.xml"/><Relationship Id="rId1" Type="http://schemas.openxmlformats.org/officeDocument/2006/relationships/tags" Target="../tags/tag7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tags" Target="../tags/tag7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tags" Target="../tags/tag75.xml"/><Relationship Id="rId5" Type="http://schemas.microsoft.com/office/2007/relationships/hdphoto" Target="../media/hdphoto3.wdp"/><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7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tags" Target="../tags/tag34.xml"/><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image" Target="../media/image22.png"/><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notesSlide" Target="../notesSlides/notesSlide20.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Layout" Target="../slideLayouts/slideLayout17.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microsoft.com/office/2007/relationships/hdphoto" Target="../media/hdphoto3.wdp"/></Relationships>
</file>

<file path=ppt/slides/_rels/slide21.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image" Target="../media/image22.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notesSlide" Target="../notesSlides/notesSlide21.xml"/><Relationship Id="rId2" Type="http://schemas.openxmlformats.org/officeDocument/2006/relationships/tags" Target="../tags/tag91.xml"/><Relationship Id="rId16" Type="http://schemas.openxmlformats.org/officeDocument/2006/relationships/image" Target="../media/image25.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slideLayout" Target="../slideLayouts/slideLayout17.xml"/><Relationship Id="rId5" Type="http://schemas.openxmlformats.org/officeDocument/2006/relationships/tags" Target="../tags/tag94.xml"/><Relationship Id="rId15" Type="http://schemas.openxmlformats.org/officeDocument/2006/relationships/image" Target="../media/image24.png"/><Relationship Id="rId10" Type="http://schemas.openxmlformats.org/officeDocument/2006/relationships/tags" Target="../tags/tag99.xml"/><Relationship Id="rId4" Type="http://schemas.openxmlformats.org/officeDocument/2006/relationships/tags" Target="../tags/tag93.xml"/><Relationship Id="rId9" Type="http://schemas.openxmlformats.org/officeDocument/2006/relationships/tags" Target="../tags/tag98.xml"/><Relationship Id="rId14" Type="http://schemas.microsoft.com/office/2007/relationships/hdphoto" Target="../media/hdphoto3.wdp"/></Relationships>
</file>

<file path=ppt/slides/_rels/slide22.xml.rels><?xml version="1.0" encoding="UTF-8" standalone="yes"?>
<Relationships xmlns="http://schemas.openxmlformats.org/package/2006/relationships"><Relationship Id="rId8" Type="http://schemas.openxmlformats.org/officeDocument/2006/relationships/tags" Target="../tags/tag108.xml"/><Relationship Id="rId13" Type="http://schemas.openxmlformats.org/officeDocument/2006/relationships/image" Target="../media/image22.png"/><Relationship Id="rId3" Type="http://schemas.openxmlformats.org/officeDocument/2006/relationships/tags" Target="../tags/tag103.xml"/><Relationship Id="rId7" Type="http://schemas.openxmlformats.org/officeDocument/2006/relationships/tags" Target="../tags/tag107.xml"/><Relationship Id="rId12" Type="http://schemas.openxmlformats.org/officeDocument/2006/relationships/notesSlide" Target="../notesSlides/notesSlide2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slideLayout" Target="../slideLayouts/slideLayout17.xml"/><Relationship Id="rId5" Type="http://schemas.openxmlformats.org/officeDocument/2006/relationships/tags" Target="../tags/tag105.xml"/><Relationship Id="rId10" Type="http://schemas.openxmlformats.org/officeDocument/2006/relationships/tags" Target="../tags/tag110.xml"/><Relationship Id="rId4" Type="http://schemas.openxmlformats.org/officeDocument/2006/relationships/tags" Target="../tags/tag104.xml"/><Relationship Id="rId9" Type="http://schemas.openxmlformats.org/officeDocument/2006/relationships/tags" Target="../tags/tag109.xml"/><Relationship Id="rId14" Type="http://schemas.microsoft.com/office/2007/relationships/hdphoto" Target="../media/hdphoto3.wd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7.xml"/><Relationship Id="rId1" Type="http://schemas.openxmlformats.org/officeDocument/2006/relationships/tags" Target="../tags/tag112.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image" Target="../media/image22.png"/><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notesSlide" Target="../notesSlides/notesSlide24.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slideLayout" Target="../slideLayouts/slideLayout17.xml"/><Relationship Id="rId5" Type="http://schemas.openxmlformats.org/officeDocument/2006/relationships/tags" Target="../tags/tag118.xml"/><Relationship Id="rId10" Type="http://schemas.openxmlformats.org/officeDocument/2006/relationships/tags" Target="../tags/tag123.xml"/><Relationship Id="rId4" Type="http://schemas.openxmlformats.org/officeDocument/2006/relationships/tags" Target="../tags/tag117.xml"/><Relationship Id="rId9" Type="http://schemas.openxmlformats.org/officeDocument/2006/relationships/tags" Target="../tags/tag122.xml"/><Relationship Id="rId14" Type="http://schemas.microsoft.com/office/2007/relationships/hdphoto" Target="../media/hdphoto3.wdp"/></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7.xml"/><Relationship Id="rId1" Type="http://schemas.openxmlformats.org/officeDocument/2006/relationships/tags" Target="../tags/tag125.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22.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notesSlide" Target="../notesSlides/notesSlide26.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slideLayout" Target="../slideLayouts/slideLayout17.xml"/><Relationship Id="rId5" Type="http://schemas.openxmlformats.org/officeDocument/2006/relationships/tags" Target="../tags/tag131.xml"/><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 Id="rId14" Type="http://schemas.microsoft.com/office/2007/relationships/hdphoto" Target="../media/hdphoto3.wd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13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tags" Target="../tags/tag13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tags" Target="../tags/tag14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tags" Target="../tags/tag143.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tags" Target="../tags/tag14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7.xml"/><Relationship Id="rId1" Type="http://schemas.openxmlformats.org/officeDocument/2006/relationships/tags" Target="../tags/tag14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9.xml"/><Relationship Id="rId1" Type="http://schemas.openxmlformats.org/officeDocument/2006/relationships/tags" Target="../tags/tag14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tags" Target="../tags/tag151.xml"/><Relationship Id="rId4" Type="http://schemas.openxmlformats.org/officeDocument/2006/relationships/chart" Target="../charts/char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9.xml"/><Relationship Id="rId1" Type="http://schemas.openxmlformats.org/officeDocument/2006/relationships/tags" Target="../tags/tag15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38.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40.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image" Target="../media/image13.png"/><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notesSlide" Target="../notesSlides/notesSlide6.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slideLayout" Target="../slideLayouts/slideLayout9.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 Id="rId1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5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7.xml"/><Relationship Id="rId1" Type="http://schemas.openxmlformats.org/officeDocument/2006/relationships/tags" Target="../tags/tag55.xml"/><Relationship Id="rId5" Type="http://schemas.openxmlformats.org/officeDocument/2006/relationships/image" Target="../media/image1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6.xml"/><Relationship Id="rId1" Type="http://schemas.openxmlformats.org/officeDocument/2006/relationships/tags" Target="../tags/tag5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85655" y="3026554"/>
            <a:ext cx="3845582" cy="492443"/>
          </a:xfrm>
        </p:spPr>
        <p:txBody>
          <a:bodyPr/>
          <a:lstStyle/>
          <a:p>
            <a:pPr algn="l" rtl="0"/>
            <a:r>
              <a:rPr lang="zh-CN" b="1" i="0" u="none" dirty="0">
                <a:solidFill>
                  <a:srgbClr val="F0B310"/>
                </a:solidFill>
                <a:latin typeface="Arial" panose="020B0604020202020204" pitchFamily="34" charset="0"/>
                <a:ea typeface="宋体" panose="02010600030101010101" pitchFamily="2" charset="-122"/>
                <a:cs typeface="Arial" panose="020B0604020202020204" pitchFamily="34" charset="0"/>
              </a:rPr>
              <a:t>S</a:t>
            </a:r>
            <a:r>
              <a:rPr lang="zh-CN" b="1" i="0" u="none" cap="none" dirty="0">
                <a:solidFill>
                  <a:srgbClr val="F0B310"/>
                </a:solidFill>
                <a:latin typeface="Arial" panose="020B0604020202020204" pitchFamily="34" charset="0"/>
                <a:ea typeface="宋体" panose="02010600030101010101" pitchFamily="2" charset="-122"/>
                <a:cs typeface="Arial" panose="020B0604020202020204" pitchFamily="34" charset="0"/>
              </a:rPr>
              <a:t>ync</a:t>
            </a:r>
            <a:r>
              <a:rPr lang="zh-CN" b="1" i="0" u="none" dirty="0">
                <a:latin typeface="Arial" panose="020B0604020202020204" pitchFamily="34" charset="0"/>
                <a:ea typeface="宋体" panose="02010600030101010101" pitchFamily="2" charset="-122"/>
                <a:cs typeface="Arial" panose="020B0604020202020204" pitchFamily="34" charset="0"/>
              </a:rPr>
              <a:t>av™ CRT</a:t>
            </a:r>
            <a:endParaRPr lang="zh-CN"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
        <p:nvSpPr>
          <p:cNvPr id="3" name="Subtitle 2"/>
          <p:cNvSpPr>
            <a:spLocks noGrp="1"/>
          </p:cNvSpPr>
          <p:nvPr>
            <p:ph type="subTitle" idx="1"/>
          </p:nvPr>
        </p:nvSpPr>
        <p:spPr/>
        <p:txBody>
          <a:bodyPr/>
          <a:lstStyle/>
          <a:p>
            <a:pPr algn="l" rtl="0"/>
            <a:r>
              <a:rPr lang="zh-CN" altLang="en-US" b="1" i="1" u="none" dirty="0">
                <a:latin typeface="Arial" panose="020B0604020202020204" pitchFamily="34" charset="0"/>
                <a:ea typeface="宋体" panose="02010600030101010101" pitchFamily="2" charset="-122"/>
                <a:cs typeface="Arial" panose="020B0604020202020204" pitchFamily="34" charset="0"/>
              </a:rPr>
              <a:t>优化</a:t>
            </a:r>
            <a:r>
              <a:rPr lang="zh-CN" b="1" i="0" u="none" dirty="0">
                <a:latin typeface="Arial" panose="020B0604020202020204" pitchFamily="34" charset="0"/>
                <a:ea typeface="宋体" panose="02010600030101010101" pitchFamily="2" charset="-122"/>
                <a:cs typeface="Arial" panose="020B0604020202020204" pitchFamily="34" charset="0"/>
              </a:rPr>
              <a:t>CRT的新方案</a:t>
            </a:r>
          </a:p>
        </p:txBody>
      </p:sp>
      <p:sp>
        <p:nvSpPr>
          <p:cNvPr id="5" name="Arc 4"/>
          <p:cNvSpPr/>
          <p:nvPr/>
        </p:nvSpPr>
        <p:spPr bwMode="auto">
          <a:xfrm>
            <a:off x="922285" y="1692745"/>
            <a:ext cx="2123753" cy="2123753"/>
          </a:xfrm>
          <a:prstGeom prst="arc">
            <a:avLst>
              <a:gd name="adj1" fmla="val 9379754"/>
              <a:gd name="adj2" fmla="val 20040423"/>
            </a:avLst>
          </a:prstGeom>
          <a:noFill/>
          <a:ln w="101600" cap="flat" cmpd="sng" algn="ctr">
            <a:solidFill>
              <a:srgbClr val="00AF9E"/>
            </a:solidFill>
            <a:prstDash val="solid"/>
            <a:round/>
            <a:headEnd type="none" w="med" len="med"/>
            <a:tailEnd type="triangle" w="med" len="med"/>
          </a:ln>
          <a:effectLst/>
          <a:scene3d>
            <a:camera prst="orthographicFront">
              <a:rot lat="17999985" lon="0" rev="1200000"/>
            </a:camera>
            <a:lightRig rig="twoPt" dir="t"/>
          </a:scene3d>
          <a:sp3d extrusionH="107950" prstMaterial="translucentPowder"/>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9" name="Group 18"/>
          <p:cNvGrpSpPr/>
          <p:nvPr/>
        </p:nvGrpSpPr>
        <p:grpSpPr>
          <a:xfrm>
            <a:off x="1546984" y="1395596"/>
            <a:ext cx="1316920" cy="2548627"/>
            <a:chOff x="1546984" y="1395594"/>
            <a:chExt cx="1316920" cy="2548627"/>
          </a:xfrm>
        </p:grpSpPr>
        <p:sp>
          <p:nvSpPr>
            <p:cNvPr id="6" name="Round Same Side Corner Rectangle 5"/>
            <p:cNvSpPr/>
            <p:nvPr/>
          </p:nvSpPr>
          <p:spPr bwMode="auto">
            <a:xfrm rot="20931706">
              <a:off x="2401224" y="3189210"/>
              <a:ext cx="265469" cy="716726"/>
            </a:xfrm>
            <a:prstGeom prst="round2SameRect">
              <a:avLst>
                <a:gd name="adj1" fmla="val 50000"/>
                <a:gd name="adj2" fmla="val 50000"/>
              </a:avLst>
            </a:prstGeom>
            <a:solidFill>
              <a:srgbClr val="006C56"/>
            </a:solidFill>
            <a:ln>
              <a:noFill/>
              <a:headEnd type="none" w="med" len="med"/>
              <a:tailEnd type="none" w="med" len="med"/>
            </a:ln>
            <a:effectLst>
              <a:reflection blurRad="6350" stA="52000" endA="300" endPos="35000" dir="5400000" sy="-100000" algn="bl" rotWithShape="0"/>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 name="Oval 6"/>
            <p:cNvSpPr/>
            <p:nvPr/>
          </p:nvSpPr>
          <p:spPr bwMode="auto">
            <a:xfrm>
              <a:off x="2011315" y="1395594"/>
              <a:ext cx="424751" cy="424751"/>
            </a:xfrm>
            <a:prstGeom prst="ellipse">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789705">
              <a:off x="1546984" y="3200908"/>
              <a:ext cx="265469" cy="743313"/>
            </a:xfrm>
            <a:prstGeom prst="round2SameRect">
              <a:avLst>
                <a:gd name="adj1" fmla="val 50000"/>
                <a:gd name="adj2" fmla="val 50000"/>
              </a:avLst>
            </a:prstGeom>
            <a:solidFill>
              <a:srgbClr val="006C56"/>
            </a:solidFill>
            <a:ln>
              <a:noFill/>
              <a:headEnd type="none" w="med" len="med"/>
              <a:tailEnd type="none" w="med" len="med"/>
            </a:ln>
            <a:effectLst>
              <a:reflection blurRad="6350" stA="52000" endA="300" endPos="35000" dir="5400000" sy="-100000" algn="bl" rotWithShape="0"/>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8464859">
              <a:off x="2206984" y="2758462"/>
              <a:ext cx="265469" cy="716726"/>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rot="11600071">
              <a:off x="1739074" y="2743210"/>
              <a:ext cx="265469" cy="716726"/>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Round Same Side Corner Rectangle 10"/>
            <p:cNvSpPr/>
            <p:nvPr/>
          </p:nvSpPr>
          <p:spPr bwMode="auto">
            <a:xfrm rot="742936">
              <a:off x="1908298" y="1821220"/>
              <a:ext cx="397256" cy="1156767"/>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Round Same Side Corner Rectangle 11"/>
            <p:cNvSpPr/>
            <p:nvPr/>
          </p:nvSpPr>
          <p:spPr bwMode="auto">
            <a:xfrm rot="3090585">
              <a:off x="1842435" y="1794515"/>
              <a:ext cx="214042" cy="603897"/>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 name="Round Same Side Corner Rectangle 12"/>
            <p:cNvSpPr/>
            <p:nvPr/>
          </p:nvSpPr>
          <p:spPr bwMode="auto">
            <a:xfrm rot="11833025">
              <a:off x="1620180" y="2120853"/>
              <a:ext cx="212375" cy="603897"/>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 name="Round Same Side Corner Rectangle 13"/>
            <p:cNvSpPr/>
            <p:nvPr/>
          </p:nvSpPr>
          <p:spPr bwMode="auto">
            <a:xfrm rot="19837073">
              <a:off x="2287030" y="1886611"/>
              <a:ext cx="212375" cy="637126"/>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 name="Round Same Side Corner Rectangle 14"/>
            <p:cNvSpPr/>
            <p:nvPr/>
          </p:nvSpPr>
          <p:spPr bwMode="auto">
            <a:xfrm rot="7675288">
              <a:off x="2518794" y="2254485"/>
              <a:ext cx="212375" cy="477844"/>
            </a:xfrm>
            <a:prstGeom prst="round2SameRect">
              <a:avLst>
                <a:gd name="adj1" fmla="val 50000"/>
                <a:gd name="adj2" fmla="val 50000"/>
              </a:avLst>
            </a:prstGeom>
            <a:solidFill>
              <a:srgbClr val="006C56"/>
            </a:soli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6" name="Freeform 15"/>
          <p:cNvSpPr/>
          <p:nvPr/>
        </p:nvSpPr>
        <p:spPr bwMode="auto">
          <a:xfrm>
            <a:off x="862770" y="2347043"/>
            <a:ext cx="2488313" cy="636347"/>
          </a:xfrm>
          <a:custGeom>
            <a:avLst/>
            <a:gdLst>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295375 w 7292148"/>
              <a:gd name="connsiteY46" fmla="*/ 883675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19187 w 7292148"/>
              <a:gd name="connsiteY46" fmla="*/ 1005119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76540 w 7292148"/>
              <a:gd name="connsiteY37" fmla="*/ 756507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31624 w 7292148"/>
              <a:gd name="connsiteY36" fmla="*/ 754887 h 1859645"/>
              <a:gd name="connsiteX37" fmla="*/ 3276540 w 7292148"/>
              <a:gd name="connsiteY37" fmla="*/ 756507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7318 w 7292148"/>
              <a:gd name="connsiteY65" fmla="*/ 991262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63466 w 7292148"/>
              <a:gd name="connsiteY63" fmla="*/ 391367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87923 w 7292148"/>
              <a:gd name="connsiteY58" fmla="*/ 895812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63466 w 7292148"/>
              <a:gd name="connsiteY63" fmla="*/ 391367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8135 w 7292148"/>
              <a:gd name="connsiteY49" fmla="*/ 542413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26079 w 7292148"/>
              <a:gd name="connsiteY24" fmla="*/ 997442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8135 w 7292148"/>
              <a:gd name="connsiteY49" fmla="*/ 542413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305210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328575 w 7292148"/>
              <a:gd name="connsiteY2" fmla="*/ 1072194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376518 w 7292148"/>
              <a:gd name="connsiteY2" fmla="*/ 1098839 h 1859656"/>
              <a:gd name="connsiteX3" fmla="*/ 453358 w 7292148"/>
              <a:gd name="connsiteY3" fmla="*/ 1068102 h 1859656"/>
              <a:gd name="connsiteX4" fmla="*/ 522514 w 7292148"/>
              <a:gd name="connsiteY4" fmla="*/ 991262 h 1859656"/>
              <a:gd name="connsiteX5" fmla="*/ 614723 w 7292148"/>
              <a:gd name="connsiteY5" fmla="*/ 983578 h 1859656"/>
              <a:gd name="connsiteX6" fmla="*/ 645459 w 7292148"/>
              <a:gd name="connsiteY6" fmla="*/ 922106 h 1859656"/>
              <a:gd name="connsiteX7" fmla="*/ 676195 w 7292148"/>
              <a:gd name="connsiteY7" fmla="*/ 852950 h 1859656"/>
              <a:gd name="connsiteX8" fmla="*/ 714615 w 7292148"/>
              <a:gd name="connsiteY8" fmla="*/ 906738 h 1859656"/>
              <a:gd name="connsiteX9" fmla="*/ 822192 w 7292148"/>
              <a:gd name="connsiteY9" fmla="*/ 1859558 h 1859656"/>
              <a:gd name="connsiteX10" fmla="*/ 960504 w 7292148"/>
              <a:gd name="connsiteY10" fmla="*/ 845266 h 1859656"/>
              <a:gd name="connsiteX11" fmla="*/ 983556 w 7292148"/>
              <a:gd name="connsiteY11" fmla="*/ 737689 h 1859656"/>
              <a:gd name="connsiteX12" fmla="*/ 1021977 w 7292148"/>
              <a:gd name="connsiteY12" fmla="*/ 668533 h 1859656"/>
              <a:gd name="connsiteX13" fmla="*/ 1106501 w 7292148"/>
              <a:gd name="connsiteY13" fmla="*/ 591692 h 1859656"/>
              <a:gd name="connsiteX14" fmla="*/ 1183341 w 7292148"/>
              <a:gd name="connsiteY14" fmla="*/ 522536 h 1859656"/>
              <a:gd name="connsiteX15" fmla="*/ 1244814 w 7292148"/>
              <a:gd name="connsiteY15" fmla="*/ 453380 h 1859656"/>
              <a:gd name="connsiteX16" fmla="*/ 1283234 w 7292148"/>
              <a:gd name="connsiteY16" fmla="*/ 399592 h 1859656"/>
              <a:gd name="connsiteX17" fmla="*/ 1321654 w 7292148"/>
              <a:gd name="connsiteY17" fmla="*/ 499484 h 1859656"/>
              <a:gd name="connsiteX18" fmla="*/ 1421546 w 7292148"/>
              <a:gd name="connsiteY18" fmla="*/ 868318 h 1859656"/>
              <a:gd name="connsiteX19" fmla="*/ 1436914 w 7292148"/>
              <a:gd name="connsiteY19" fmla="*/ 906738 h 1859656"/>
              <a:gd name="connsiteX20" fmla="*/ 1475335 w 7292148"/>
              <a:gd name="connsiteY20" fmla="*/ 945158 h 1859656"/>
              <a:gd name="connsiteX21" fmla="*/ 1598279 w 7292148"/>
              <a:gd name="connsiteY21" fmla="*/ 983578 h 1859656"/>
              <a:gd name="connsiteX22" fmla="*/ 2197634 w 7292148"/>
              <a:gd name="connsiteY22" fmla="*/ 975894 h 1859656"/>
              <a:gd name="connsiteX23" fmla="*/ 2284569 w 7292148"/>
              <a:gd name="connsiteY23" fmla="*/ 1021998 h 1859656"/>
              <a:gd name="connsiteX24" fmla="*/ 2351314 w 7292148"/>
              <a:gd name="connsiteY24" fmla="*/ 975894 h 1859656"/>
              <a:gd name="connsiteX25" fmla="*/ 2397419 w 7292148"/>
              <a:gd name="connsiteY25" fmla="*/ 975894 h 1859656"/>
              <a:gd name="connsiteX26" fmla="*/ 2481943 w 7292148"/>
              <a:gd name="connsiteY26" fmla="*/ 1052734 h 1859656"/>
              <a:gd name="connsiteX27" fmla="*/ 2520363 w 7292148"/>
              <a:gd name="connsiteY27" fmla="*/ 1175679 h 1859656"/>
              <a:gd name="connsiteX28" fmla="*/ 2528047 w 7292148"/>
              <a:gd name="connsiteY28" fmla="*/ 22 h 1859656"/>
              <a:gd name="connsiteX29" fmla="*/ 2566248 w 7292148"/>
              <a:gd name="connsiteY29" fmla="*/ 1143102 h 1859656"/>
              <a:gd name="connsiteX30" fmla="*/ 2666360 w 7292148"/>
              <a:gd name="connsiteY30" fmla="*/ 975894 h 1859656"/>
              <a:gd name="connsiteX31" fmla="*/ 2820041 w 7292148"/>
              <a:gd name="connsiteY31" fmla="*/ 937474 h 1859656"/>
              <a:gd name="connsiteX32" fmla="*/ 2942985 w 7292148"/>
              <a:gd name="connsiteY32" fmla="*/ 937474 h 1859656"/>
              <a:gd name="connsiteX33" fmla="*/ 3019825 w 7292148"/>
              <a:gd name="connsiteY33" fmla="*/ 876002 h 1859656"/>
              <a:gd name="connsiteX34" fmla="*/ 3131624 w 7292148"/>
              <a:gd name="connsiteY34" fmla="*/ 754898 h 1859656"/>
              <a:gd name="connsiteX35" fmla="*/ 3276540 w 7292148"/>
              <a:gd name="connsiteY35" fmla="*/ 756518 h 1859656"/>
              <a:gd name="connsiteX36" fmla="*/ 3396343 w 7292148"/>
              <a:gd name="connsiteY36" fmla="*/ 852950 h 1859656"/>
              <a:gd name="connsiteX37" fmla="*/ 3526972 w 7292148"/>
              <a:gd name="connsiteY37" fmla="*/ 975894 h 1859656"/>
              <a:gd name="connsiteX38" fmla="*/ 3949593 w 7292148"/>
              <a:gd name="connsiteY38" fmla="*/ 952842 h 1859656"/>
              <a:gd name="connsiteX39" fmla="*/ 4026434 w 7292148"/>
              <a:gd name="connsiteY39" fmla="*/ 1029682 h 1859656"/>
              <a:gd name="connsiteX40" fmla="*/ 4118642 w 7292148"/>
              <a:gd name="connsiteY40" fmla="*/ 1083471 h 1859656"/>
              <a:gd name="connsiteX41" fmla="*/ 4195483 w 7292148"/>
              <a:gd name="connsiteY41" fmla="*/ 1021998 h 1859656"/>
              <a:gd name="connsiteX42" fmla="*/ 4233903 w 7292148"/>
              <a:gd name="connsiteY42" fmla="*/ 975894 h 1859656"/>
              <a:gd name="connsiteX43" fmla="*/ 4272323 w 7292148"/>
              <a:gd name="connsiteY43" fmla="*/ 899054 h 1859656"/>
              <a:gd name="connsiteX44" fmla="*/ 4309662 w 7292148"/>
              <a:gd name="connsiteY44" fmla="*/ 988461 h 1859656"/>
              <a:gd name="connsiteX45" fmla="*/ 4426004 w 7292148"/>
              <a:gd name="connsiteY45" fmla="*/ 1828822 h 1859656"/>
              <a:gd name="connsiteX46" fmla="*/ 4548948 w 7292148"/>
              <a:gd name="connsiteY46" fmla="*/ 791477 h 1859656"/>
              <a:gd name="connsiteX47" fmla="*/ 4778135 w 7292148"/>
              <a:gd name="connsiteY47" fmla="*/ 542413 h 1859656"/>
              <a:gd name="connsiteX48" fmla="*/ 4894730 w 7292148"/>
              <a:gd name="connsiteY48" fmla="*/ 407276 h 1859656"/>
              <a:gd name="connsiteX49" fmla="*/ 5025358 w 7292148"/>
              <a:gd name="connsiteY49" fmla="*/ 822213 h 1859656"/>
              <a:gd name="connsiteX50" fmla="*/ 5117567 w 7292148"/>
              <a:gd name="connsiteY50" fmla="*/ 960526 h 1859656"/>
              <a:gd name="connsiteX51" fmla="*/ 5217459 w 7292148"/>
              <a:gd name="connsiteY51" fmla="*/ 968210 h 1859656"/>
              <a:gd name="connsiteX52" fmla="*/ 5640081 w 7292148"/>
              <a:gd name="connsiteY52" fmla="*/ 983578 h 1859656"/>
              <a:gd name="connsiteX53" fmla="*/ 5770709 w 7292148"/>
              <a:gd name="connsiteY53" fmla="*/ 837581 h 1859656"/>
              <a:gd name="connsiteX54" fmla="*/ 5909022 w 7292148"/>
              <a:gd name="connsiteY54" fmla="*/ 975894 h 1859656"/>
              <a:gd name="connsiteX55" fmla="*/ 5987923 w 7292148"/>
              <a:gd name="connsiteY55" fmla="*/ 895812 h 1859656"/>
              <a:gd name="connsiteX56" fmla="*/ 6116491 w 7292148"/>
              <a:gd name="connsiteY56" fmla="*/ 1836506 h 1859656"/>
              <a:gd name="connsiteX57" fmla="*/ 6246578 w 7292148"/>
              <a:gd name="connsiteY57" fmla="*/ 831858 h 1859656"/>
              <a:gd name="connsiteX58" fmla="*/ 6377748 w 7292148"/>
              <a:gd name="connsiteY58" fmla="*/ 614745 h 1859656"/>
              <a:gd name="connsiteX59" fmla="*/ 6469956 w 7292148"/>
              <a:gd name="connsiteY59" fmla="*/ 522536 h 1859656"/>
              <a:gd name="connsiteX60" fmla="*/ 6563466 w 7292148"/>
              <a:gd name="connsiteY60" fmla="*/ 391367 h 1859656"/>
              <a:gd name="connsiteX61" fmla="*/ 6608269 w 7292148"/>
              <a:gd name="connsiteY61" fmla="*/ 438012 h 1859656"/>
              <a:gd name="connsiteX62" fmla="*/ 6815418 w 7292148"/>
              <a:gd name="connsiteY62" fmla="*/ 976973 h 1859656"/>
              <a:gd name="connsiteX63" fmla="*/ 7292148 w 7292148"/>
              <a:gd name="connsiteY63" fmla="*/ 975894 h 1859656"/>
              <a:gd name="connsiteX0" fmla="*/ 0 w 7292148"/>
              <a:gd name="connsiteY0" fmla="*/ 945158 h 1859656"/>
              <a:gd name="connsiteX1" fmla="*/ 305402 w 7292148"/>
              <a:gd name="connsiteY1" fmla="*/ 987169 h 1859656"/>
              <a:gd name="connsiteX2" fmla="*/ 376518 w 7292148"/>
              <a:gd name="connsiteY2" fmla="*/ 1098839 h 1859656"/>
              <a:gd name="connsiteX3" fmla="*/ 453358 w 7292148"/>
              <a:gd name="connsiteY3" fmla="*/ 1068102 h 1859656"/>
              <a:gd name="connsiteX4" fmla="*/ 522514 w 7292148"/>
              <a:gd name="connsiteY4" fmla="*/ 991262 h 1859656"/>
              <a:gd name="connsiteX5" fmla="*/ 614723 w 7292148"/>
              <a:gd name="connsiteY5" fmla="*/ 983578 h 1859656"/>
              <a:gd name="connsiteX6" fmla="*/ 645459 w 7292148"/>
              <a:gd name="connsiteY6" fmla="*/ 922106 h 1859656"/>
              <a:gd name="connsiteX7" fmla="*/ 676195 w 7292148"/>
              <a:gd name="connsiteY7" fmla="*/ 852950 h 1859656"/>
              <a:gd name="connsiteX8" fmla="*/ 714615 w 7292148"/>
              <a:gd name="connsiteY8" fmla="*/ 906738 h 1859656"/>
              <a:gd name="connsiteX9" fmla="*/ 822192 w 7292148"/>
              <a:gd name="connsiteY9" fmla="*/ 1859558 h 1859656"/>
              <a:gd name="connsiteX10" fmla="*/ 960504 w 7292148"/>
              <a:gd name="connsiteY10" fmla="*/ 845266 h 1859656"/>
              <a:gd name="connsiteX11" fmla="*/ 983556 w 7292148"/>
              <a:gd name="connsiteY11" fmla="*/ 737689 h 1859656"/>
              <a:gd name="connsiteX12" fmla="*/ 1021977 w 7292148"/>
              <a:gd name="connsiteY12" fmla="*/ 668533 h 1859656"/>
              <a:gd name="connsiteX13" fmla="*/ 1106501 w 7292148"/>
              <a:gd name="connsiteY13" fmla="*/ 591692 h 1859656"/>
              <a:gd name="connsiteX14" fmla="*/ 1183341 w 7292148"/>
              <a:gd name="connsiteY14" fmla="*/ 522536 h 1859656"/>
              <a:gd name="connsiteX15" fmla="*/ 1244814 w 7292148"/>
              <a:gd name="connsiteY15" fmla="*/ 453380 h 1859656"/>
              <a:gd name="connsiteX16" fmla="*/ 1283234 w 7292148"/>
              <a:gd name="connsiteY16" fmla="*/ 399592 h 1859656"/>
              <a:gd name="connsiteX17" fmla="*/ 1321654 w 7292148"/>
              <a:gd name="connsiteY17" fmla="*/ 499484 h 1859656"/>
              <a:gd name="connsiteX18" fmla="*/ 1421546 w 7292148"/>
              <a:gd name="connsiteY18" fmla="*/ 868318 h 1859656"/>
              <a:gd name="connsiteX19" fmla="*/ 1436914 w 7292148"/>
              <a:gd name="connsiteY19" fmla="*/ 906738 h 1859656"/>
              <a:gd name="connsiteX20" fmla="*/ 1475335 w 7292148"/>
              <a:gd name="connsiteY20" fmla="*/ 945158 h 1859656"/>
              <a:gd name="connsiteX21" fmla="*/ 1598279 w 7292148"/>
              <a:gd name="connsiteY21" fmla="*/ 983578 h 1859656"/>
              <a:gd name="connsiteX22" fmla="*/ 2197634 w 7292148"/>
              <a:gd name="connsiteY22" fmla="*/ 975894 h 1859656"/>
              <a:gd name="connsiteX23" fmla="*/ 2284569 w 7292148"/>
              <a:gd name="connsiteY23" fmla="*/ 1021998 h 1859656"/>
              <a:gd name="connsiteX24" fmla="*/ 2351314 w 7292148"/>
              <a:gd name="connsiteY24" fmla="*/ 975894 h 1859656"/>
              <a:gd name="connsiteX25" fmla="*/ 2397419 w 7292148"/>
              <a:gd name="connsiteY25" fmla="*/ 975894 h 1859656"/>
              <a:gd name="connsiteX26" fmla="*/ 2481943 w 7292148"/>
              <a:gd name="connsiteY26" fmla="*/ 1052734 h 1859656"/>
              <a:gd name="connsiteX27" fmla="*/ 2520363 w 7292148"/>
              <a:gd name="connsiteY27" fmla="*/ 1175679 h 1859656"/>
              <a:gd name="connsiteX28" fmla="*/ 2528047 w 7292148"/>
              <a:gd name="connsiteY28" fmla="*/ 22 h 1859656"/>
              <a:gd name="connsiteX29" fmla="*/ 2566248 w 7292148"/>
              <a:gd name="connsiteY29" fmla="*/ 1143102 h 1859656"/>
              <a:gd name="connsiteX30" fmla="*/ 2666360 w 7292148"/>
              <a:gd name="connsiteY30" fmla="*/ 975894 h 1859656"/>
              <a:gd name="connsiteX31" fmla="*/ 2820041 w 7292148"/>
              <a:gd name="connsiteY31" fmla="*/ 937474 h 1859656"/>
              <a:gd name="connsiteX32" fmla="*/ 2942985 w 7292148"/>
              <a:gd name="connsiteY32" fmla="*/ 937474 h 1859656"/>
              <a:gd name="connsiteX33" fmla="*/ 3019825 w 7292148"/>
              <a:gd name="connsiteY33" fmla="*/ 876002 h 1859656"/>
              <a:gd name="connsiteX34" fmla="*/ 3131624 w 7292148"/>
              <a:gd name="connsiteY34" fmla="*/ 754898 h 1859656"/>
              <a:gd name="connsiteX35" fmla="*/ 3276540 w 7292148"/>
              <a:gd name="connsiteY35" fmla="*/ 756518 h 1859656"/>
              <a:gd name="connsiteX36" fmla="*/ 3396343 w 7292148"/>
              <a:gd name="connsiteY36" fmla="*/ 852950 h 1859656"/>
              <a:gd name="connsiteX37" fmla="*/ 3526972 w 7292148"/>
              <a:gd name="connsiteY37" fmla="*/ 975894 h 1859656"/>
              <a:gd name="connsiteX38" fmla="*/ 3949593 w 7292148"/>
              <a:gd name="connsiteY38" fmla="*/ 952842 h 1859656"/>
              <a:gd name="connsiteX39" fmla="*/ 4026434 w 7292148"/>
              <a:gd name="connsiteY39" fmla="*/ 1029682 h 1859656"/>
              <a:gd name="connsiteX40" fmla="*/ 4118642 w 7292148"/>
              <a:gd name="connsiteY40" fmla="*/ 1083471 h 1859656"/>
              <a:gd name="connsiteX41" fmla="*/ 4195483 w 7292148"/>
              <a:gd name="connsiteY41" fmla="*/ 1021998 h 1859656"/>
              <a:gd name="connsiteX42" fmla="*/ 4233903 w 7292148"/>
              <a:gd name="connsiteY42" fmla="*/ 975894 h 1859656"/>
              <a:gd name="connsiteX43" fmla="*/ 4272323 w 7292148"/>
              <a:gd name="connsiteY43" fmla="*/ 899054 h 1859656"/>
              <a:gd name="connsiteX44" fmla="*/ 4309662 w 7292148"/>
              <a:gd name="connsiteY44" fmla="*/ 988461 h 1859656"/>
              <a:gd name="connsiteX45" fmla="*/ 4426004 w 7292148"/>
              <a:gd name="connsiteY45" fmla="*/ 1828822 h 1859656"/>
              <a:gd name="connsiteX46" fmla="*/ 4548948 w 7292148"/>
              <a:gd name="connsiteY46" fmla="*/ 791477 h 1859656"/>
              <a:gd name="connsiteX47" fmla="*/ 4778135 w 7292148"/>
              <a:gd name="connsiteY47" fmla="*/ 542413 h 1859656"/>
              <a:gd name="connsiteX48" fmla="*/ 4894730 w 7292148"/>
              <a:gd name="connsiteY48" fmla="*/ 407276 h 1859656"/>
              <a:gd name="connsiteX49" fmla="*/ 5025358 w 7292148"/>
              <a:gd name="connsiteY49" fmla="*/ 822213 h 1859656"/>
              <a:gd name="connsiteX50" fmla="*/ 5117567 w 7292148"/>
              <a:gd name="connsiteY50" fmla="*/ 960526 h 1859656"/>
              <a:gd name="connsiteX51" fmla="*/ 5217459 w 7292148"/>
              <a:gd name="connsiteY51" fmla="*/ 968210 h 1859656"/>
              <a:gd name="connsiteX52" fmla="*/ 5640081 w 7292148"/>
              <a:gd name="connsiteY52" fmla="*/ 983578 h 1859656"/>
              <a:gd name="connsiteX53" fmla="*/ 5770709 w 7292148"/>
              <a:gd name="connsiteY53" fmla="*/ 837581 h 1859656"/>
              <a:gd name="connsiteX54" fmla="*/ 5909022 w 7292148"/>
              <a:gd name="connsiteY54" fmla="*/ 975894 h 1859656"/>
              <a:gd name="connsiteX55" fmla="*/ 5987923 w 7292148"/>
              <a:gd name="connsiteY55" fmla="*/ 895812 h 1859656"/>
              <a:gd name="connsiteX56" fmla="*/ 6116491 w 7292148"/>
              <a:gd name="connsiteY56" fmla="*/ 1836506 h 1859656"/>
              <a:gd name="connsiteX57" fmla="*/ 6246578 w 7292148"/>
              <a:gd name="connsiteY57" fmla="*/ 831858 h 1859656"/>
              <a:gd name="connsiteX58" fmla="*/ 6377748 w 7292148"/>
              <a:gd name="connsiteY58" fmla="*/ 614745 h 1859656"/>
              <a:gd name="connsiteX59" fmla="*/ 6469956 w 7292148"/>
              <a:gd name="connsiteY59" fmla="*/ 522536 h 1859656"/>
              <a:gd name="connsiteX60" fmla="*/ 6563466 w 7292148"/>
              <a:gd name="connsiteY60" fmla="*/ 391367 h 1859656"/>
              <a:gd name="connsiteX61" fmla="*/ 6608269 w 7292148"/>
              <a:gd name="connsiteY61" fmla="*/ 438012 h 1859656"/>
              <a:gd name="connsiteX62" fmla="*/ 6815418 w 7292148"/>
              <a:gd name="connsiteY62" fmla="*/ 976973 h 1859656"/>
              <a:gd name="connsiteX63" fmla="*/ 7292148 w 7292148"/>
              <a:gd name="connsiteY63" fmla="*/ 975894 h 1859656"/>
              <a:gd name="connsiteX0" fmla="*/ 0 w 7292148"/>
              <a:gd name="connsiteY0" fmla="*/ 945158 h 1859656"/>
              <a:gd name="connsiteX1" fmla="*/ 305402 w 7292148"/>
              <a:gd name="connsiteY1" fmla="*/ 987169 h 1859656"/>
              <a:gd name="connsiteX2" fmla="*/ 453358 w 7292148"/>
              <a:gd name="connsiteY2" fmla="*/ 1068102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32717 w 7292148"/>
              <a:gd name="connsiteY2" fmla="*/ 1059917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493470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183419 w 7292148"/>
              <a:gd name="connsiteY1" fmla="*/ 981410 h 1859656"/>
              <a:gd name="connsiteX2" fmla="*/ 352309 w 7292148"/>
              <a:gd name="connsiteY2" fmla="*/ 1069767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85470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23766 w 7292148"/>
              <a:gd name="connsiteY3" fmla="*/ 985504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23766 w 7292148"/>
              <a:gd name="connsiteY3" fmla="*/ 985504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629844 w 7292148"/>
              <a:gd name="connsiteY45" fmla="*/ 848552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60498"/>
              <a:gd name="connsiteX1" fmla="*/ 183419 w 7292148"/>
              <a:gd name="connsiteY1" fmla="*/ 981410 h 1860498"/>
              <a:gd name="connsiteX2" fmla="*/ 300031 w 7292148"/>
              <a:gd name="connsiteY2" fmla="*/ 1058250 h 1860498"/>
              <a:gd name="connsiteX3" fmla="*/ 423766 w 7292148"/>
              <a:gd name="connsiteY3" fmla="*/ 985504 h 1860498"/>
              <a:gd name="connsiteX4" fmla="*/ 614723 w 7292148"/>
              <a:gd name="connsiteY4" fmla="*/ 983578 h 1860498"/>
              <a:gd name="connsiteX5" fmla="*/ 645459 w 7292148"/>
              <a:gd name="connsiteY5" fmla="*/ 922106 h 1860498"/>
              <a:gd name="connsiteX6" fmla="*/ 676195 w 7292148"/>
              <a:gd name="connsiteY6" fmla="*/ 852950 h 1860498"/>
              <a:gd name="connsiteX7" fmla="*/ 714615 w 7292148"/>
              <a:gd name="connsiteY7" fmla="*/ 906738 h 1860498"/>
              <a:gd name="connsiteX8" fmla="*/ 822192 w 7292148"/>
              <a:gd name="connsiteY8" fmla="*/ 1859558 h 1860498"/>
              <a:gd name="connsiteX9" fmla="*/ 960504 w 7292148"/>
              <a:gd name="connsiteY9" fmla="*/ 845266 h 1860498"/>
              <a:gd name="connsiteX10" fmla="*/ 983556 w 7292148"/>
              <a:gd name="connsiteY10" fmla="*/ 737689 h 1860498"/>
              <a:gd name="connsiteX11" fmla="*/ 1021977 w 7292148"/>
              <a:gd name="connsiteY11" fmla="*/ 668533 h 1860498"/>
              <a:gd name="connsiteX12" fmla="*/ 1106501 w 7292148"/>
              <a:gd name="connsiteY12" fmla="*/ 591692 h 1860498"/>
              <a:gd name="connsiteX13" fmla="*/ 1183341 w 7292148"/>
              <a:gd name="connsiteY13" fmla="*/ 522536 h 1860498"/>
              <a:gd name="connsiteX14" fmla="*/ 1244814 w 7292148"/>
              <a:gd name="connsiteY14" fmla="*/ 453380 h 1860498"/>
              <a:gd name="connsiteX15" fmla="*/ 1283234 w 7292148"/>
              <a:gd name="connsiteY15" fmla="*/ 399592 h 1860498"/>
              <a:gd name="connsiteX16" fmla="*/ 1321654 w 7292148"/>
              <a:gd name="connsiteY16" fmla="*/ 499484 h 1860498"/>
              <a:gd name="connsiteX17" fmla="*/ 1421546 w 7292148"/>
              <a:gd name="connsiteY17" fmla="*/ 868318 h 1860498"/>
              <a:gd name="connsiteX18" fmla="*/ 1436914 w 7292148"/>
              <a:gd name="connsiteY18" fmla="*/ 906738 h 1860498"/>
              <a:gd name="connsiteX19" fmla="*/ 1475335 w 7292148"/>
              <a:gd name="connsiteY19" fmla="*/ 945158 h 1860498"/>
              <a:gd name="connsiteX20" fmla="*/ 1598279 w 7292148"/>
              <a:gd name="connsiteY20" fmla="*/ 983578 h 1860498"/>
              <a:gd name="connsiteX21" fmla="*/ 2149712 w 7292148"/>
              <a:gd name="connsiteY21" fmla="*/ 975895 h 1860498"/>
              <a:gd name="connsiteX22" fmla="*/ 2284569 w 7292148"/>
              <a:gd name="connsiteY22" fmla="*/ 1021998 h 1860498"/>
              <a:gd name="connsiteX23" fmla="*/ 2351314 w 7292148"/>
              <a:gd name="connsiteY23" fmla="*/ 975894 h 1860498"/>
              <a:gd name="connsiteX24" fmla="*/ 2397419 w 7292148"/>
              <a:gd name="connsiteY24" fmla="*/ 975894 h 1860498"/>
              <a:gd name="connsiteX25" fmla="*/ 2481943 w 7292148"/>
              <a:gd name="connsiteY25" fmla="*/ 1052734 h 1860498"/>
              <a:gd name="connsiteX26" fmla="*/ 2520363 w 7292148"/>
              <a:gd name="connsiteY26" fmla="*/ 1175679 h 1860498"/>
              <a:gd name="connsiteX27" fmla="*/ 2528047 w 7292148"/>
              <a:gd name="connsiteY27" fmla="*/ 22 h 1860498"/>
              <a:gd name="connsiteX28" fmla="*/ 2566248 w 7292148"/>
              <a:gd name="connsiteY28" fmla="*/ 1143102 h 1860498"/>
              <a:gd name="connsiteX29" fmla="*/ 2666360 w 7292148"/>
              <a:gd name="connsiteY29" fmla="*/ 975894 h 1860498"/>
              <a:gd name="connsiteX30" fmla="*/ 2820041 w 7292148"/>
              <a:gd name="connsiteY30" fmla="*/ 937474 h 1860498"/>
              <a:gd name="connsiteX31" fmla="*/ 2942985 w 7292148"/>
              <a:gd name="connsiteY31" fmla="*/ 937474 h 1860498"/>
              <a:gd name="connsiteX32" fmla="*/ 3019825 w 7292148"/>
              <a:gd name="connsiteY32" fmla="*/ 876002 h 1860498"/>
              <a:gd name="connsiteX33" fmla="*/ 3131624 w 7292148"/>
              <a:gd name="connsiteY33" fmla="*/ 754898 h 1860498"/>
              <a:gd name="connsiteX34" fmla="*/ 3276540 w 7292148"/>
              <a:gd name="connsiteY34" fmla="*/ 756518 h 1860498"/>
              <a:gd name="connsiteX35" fmla="*/ 3396343 w 7292148"/>
              <a:gd name="connsiteY35" fmla="*/ 852950 h 1860498"/>
              <a:gd name="connsiteX36" fmla="*/ 3526972 w 7292148"/>
              <a:gd name="connsiteY36" fmla="*/ 975894 h 1860498"/>
              <a:gd name="connsiteX37" fmla="*/ 3949593 w 7292148"/>
              <a:gd name="connsiteY37" fmla="*/ 952842 h 1860498"/>
              <a:gd name="connsiteX38" fmla="*/ 4026434 w 7292148"/>
              <a:gd name="connsiteY38" fmla="*/ 1029682 h 1860498"/>
              <a:gd name="connsiteX39" fmla="*/ 4118642 w 7292148"/>
              <a:gd name="connsiteY39" fmla="*/ 1083471 h 1860498"/>
              <a:gd name="connsiteX40" fmla="*/ 4195483 w 7292148"/>
              <a:gd name="connsiteY40" fmla="*/ 1021998 h 1860498"/>
              <a:gd name="connsiteX41" fmla="*/ 4233903 w 7292148"/>
              <a:gd name="connsiteY41" fmla="*/ 975894 h 1860498"/>
              <a:gd name="connsiteX42" fmla="*/ 4272323 w 7292148"/>
              <a:gd name="connsiteY42" fmla="*/ 899054 h 1860498"/>
              <a:gd name="connsiteX43" fmla="*/ 4309662 w 7292148"/>
              <a:gd name="connsiteY43" fmla="*/ 988461 h 1860498"/>
              <a:gd name="connsiteX44" fmla="*/ 4515889 w 7292148"/>
              <a:gd name="connsiteY44" fmla="*/ 1859955 h 1860498"/>
              <a:gd name="connsiteX45" fmla="*/ 4629844 w 7292148"/>
              <a:gd name="connsiteY45" fmla="*/ 848552 h 1860498"/>
              <a:gd name="connsiteX46" fmla="*/ 4778135 w 7292148"/>
              <a:gd name="connsiteY46" fmla="*/ 542413 h 1860498"/>
              <a:gd name="connsiteX47" fmla="*/ 4894730 w 7292148"/>
              <a:gd name="connsiteY47" fmla="*/ 407276 h 1860498"/>
              <a:gd name="connsiteX48" fmla="*/ 5025358 w 7292148"/>
              <a:gd name="connsiteY48" fmla="*/ 822213 h 1860498"/>
              <a:gd name="connsiteX49" fmla="*/ 5117567 w 7292148"/>
              <a:gd name="connsiteY49" fmla="*/ 960526 h 1860498"/>
              <a:gd name="connsiteX50" fmla="*/ 5217459 w 7292148"/>
              <a:gd name="connsiteY50" fmla="*/ 968210 h 1860498"/>
              <a:gd name="connsiteX51" fmla="*/ 5640081 w 7292148"/>
              <a:gd name="connsiteY51" fmla="*/ 983578 h 1860498"/>
              <a:gd name="connsiteX52" fmla="*/ 5770709 w 7292148"/>
              <a:gd name="connsiteY52" fmla="*/ 837581 h 1860498"/>
              <a:gd name="connsiteX53" fmla="*/ 5909022 w 7292148"/>
              <a:gd name="connsiteY53" fmla="*/ 975894 h 1860498"/>
              <a:gd name="connsiteX54" fmla="*/ 5987923 w 7292148"/>
              <a:gd name="connsiteY54" fmla="*/ 895812 h 1860498"/>
              <a:gd name="connsiteX55" fmla="*/ 6116491 w 7292148"/>
              <a:gd name="connsiteY55" fmla="*/ 1836506 h 1860498"/>
              <a:gd name="connsiteX56" fmla="*/ 6246578 w 7292148"/>
              <a:gd name="connsiteY56" fmla="*/ 831858 h 1860498"/>
              <a:gd name="connsiteX57" fmla="*/ 6377748 w 7292148"/>
              <a:gd name="connsiteY57" fmla="*/ 614745 h 1860498"/>
              <a:gd name="connsiteX58" fmla="*/ 6469956 w 7292148"/>
              <a:gd name="connsiteY58" fmla="*/ 522536 h 1860498"/>
              <a:gd name="connsiteX59" fmla="*/ 6563466 w 7292148"/>
              <a:gd name="connsiteY59" fmla="*/ 391367 h 1860498"/>
              <a:gd name="connsiteX60" fmla="*/ 6608269 w 7292148"/>
              <a:gd name="connsiteY60" fmla="*/ 438012 h 1860498"/>
              <a:gd name="connsiteX61" fmla="*/ 6815418 w 7292148"/>
              <a:gd name="connsiteY61" fmla="*/ 976973 h 1860498"/>
              <a:gd name="connsiteX62" fmla="*/ 7292148 w 7292148"/>
              <a:gd name="connsiteY62" fmla="*/ 975894 h 1860498"/>
              <a:gd name="connsiteX0" fmla="*/ 0 w 7292148"/>
              <a:gd name="connsiteY0" fmla="*/ 968193 h 1868640"/>
              <a:gd name="connsiteX1" fmla="*/ 183419 w 7292148"/>
              <a:gd name="connsiteY1" fmla="*/ 981410 h 1868640"/>
              <a:gd name="connsiteX2" fmla="*/ 300031 w 7292148"/>
              <a:gd name="connsiteY2" fmla="*/ 1058250 h 1868640"/>
              <a:gd name="connsiteX3" fmla="*/ 423766 w 7292148"/>
              <a:gd name="connsiteY3" fmla="*/ 985504 h 1868640"/>
              <a:gd name="connsiteX4" fmla="*/ 614723 w 7292148"/>
              <a:gd name="connsiteY4" fmla="*/ 983578 h 1868640"/>
              <a:gd name="connsiteX5" fmla="*/ 645459 w 7292148"/>
              <a:gd name="connsiteY5" fmla="*/ 922106 h 1868640"/>
              <a:gd name="connsiteX6" fmla="*/ 676195 w 7292148"/>
              <a:gd name="connsiteY6" fmla="*/ 852950 h 1868640"/>
              <a:gd name="connsiteX7" fmla="*/ 714615 w 7292148"/>
              <a:gd name="connsiteY7" fmla="*/ 906738 h 1868640"/>
              <a:gd name="connsiteX8" fmla="*/ 822192 w 7292148"/>
              <a:gd name="connsiteY8" fmla="*/ 1859558 h 1868640"/>
              <a:gd name="connsiteX9" fmla="*/ 960504 w 7292148"/>
              <a:gd name="connsiteY9" fmla="*/ 845266 h 1868640"/>
              <a:gd name="connsiteX10" fmla="*/ 983556 w 7292148"/>
              <a:gd name="connsiteY10" fmla="*/ 737689 h 1868640"/>
              <a:gd name="connsiteX11" fmla="*/ 1021977 w 7292148"/>
              <a:gd name="connsiteY11" fmla="*/ 668533 h 1868640"/>
              <a:gd name="connsiteX12" fmla="*/ 1106501 w 7292148"/>
              <a:gd name="connsiteY12" fmla="*/ 591692 h 1868640"/>
              <a:gd name="connsiteX13" fmla="*/ 1183341 w 7292148"/>
              <a:gd name="connsiteY13" fmla="*/ 522536 h 1868640"/>
              <a:gd name="connsiteX14" fmla="*/ 1244814 w 7292148"/>
              <a:gd name="connsiteY14" fmla="*/ 453380 h 1868640"/>
              <a:gd name="connsiteX15" fmla="*/ 1283234 w 7292148"/>
              <a:gd name="connsiteY15" fmla="*/ 399592 h 1868640"/>
              <a:gd name="connsiteX16" fmla="*/ 1321654 w 7292148"/>
              <a:gd name="connsiteY16" fmla="*/ 499484 h 1868640"/>
              <a:gd name="connsiteX17" fmla="*/ 1421546 w 7292148"/>
              <a:gd name="connsiteY17" fmla="*/ 868318 h 1868640"/>
              <a:gd name="connsiteX18" fmla="*/ 1436914 w 7292148"/>
              <a:gd name="connsiteY18" fmla="*/ 906738 h 1868640"/>
              <a:gd name="connsiteX19" fmla="*/ 1475335 w 7292148"/>
              <a:gd name="connsiteY19" fmla="*/ 945158 h 1868640"/>
              <a:gd name="connsiteX20" fmla="*/ 1598279 w 7292148"/>
              <a:gd name="connsiteY20" fmla="*/ 983578 h 1868640"/>
              <a:gd name="connsiteX21" fmla="*/ 2149712 w 7292148"/>
              <a:gd name="connsiteY21" fmla="*/ 975895 h 1868640"/>
              <a:gd name="connsiteX22" fmla="*/ 2284569 w 7292148"/>
              <a:gd name="connsiteY22" fmla="*/ 1021998 h 1868640"/>
              <a:gd name="connsiteX23" fmla="*/ 2351314 w 7292148"/>
              <a:gd name="connsiteY23" fmla="*/ 975894 h 1868640"/>
              <a:gd name="connsiteX24" fmla="*/ 2397419 w 7292148"/>
              <a:gd name="connsiteY24" fmla="*/ 975894 h 1868640"/>
              <a:gd name="connsiteX25" fmla="*/ 2481943 w 7292148"/>
              <a:gd name="connsiteY25" fmla="*/ 1052734 h 1868640"/>
              <a:gd name="connsiteX26" fmla="*/ 2520363 w 7292148"/>
              <a:gd name="connsiteY26" fmla="*/ 1175679 h 1868640"/>
              <a:gd name="connsiteX27" fmla="*/ 2528047 w 7292148"/>
              <a:gd name="connsiteY27" fmla="*/ 22 h 1868640"/>
              <a:gd name="connsiteX28" fmla="*/ 2566248 w 7292148"/>
              <a:gd name="connsiteY28" fmla="*/ 1143102 h 1868640"/>
              <a:gd name="connsiteX29" fmla="*/ 2666360 w 7292148"/>
              <a:gd name="connsiteY29" fmla="*/ 975894 h 1868640"/>
              <a:gd name="connsiteX30" fmla="*/ 2820041 w 7292148"/>
              <a:gd name="connsiteY30" fmla="*/ 937474 h 1868640"/>
              <a:gd name="connsiteX31" fmla="*/ 2942985 w 7292148"/>
              <a:gd name="connsiteY31" fmla="*/ 937474 h 1868640"/>
              <a:gd name="connsiteX32" fmla="*/ 3019825 w 7292148"/>
              <a:gd name="connsiteY32" fmla="*/ 876002 h 1868640"/>
              <a:gd name="connsiteX33" fmla="*/ 3131624 w 7292148"/>
              <a:gd name="connsiteY33" fmla="*/ 754898 h 1868640"/>
              <a:gd name="connsiteX34" fmla="*/ 3276540 w 7292148"/>
              <a:gd name="connsiteY34" fmla="*/ 756518 h 1868640"/>
              <a:gd name="connsiteX35" fmla="*/ 3396343 w 7292148"/>
              <a:gd name="connsiteY35" fmla="*/ 852950 h 1868640"/>
              <a:gd name="connsiteX36" fmla="*/ 3526972 w 7292148"/>
              <a:gd name="connsiteY36" fmla="*/ 975894 h 1868640"/>
              <a:gd name="connsiteX37" fmla="*/ 3949593 w 7292148"/>
              <a:gd name="connsiteY37" fmla="*/ 952842 h 1868640"/>
              <a:gd name="connsiteX38" fmla="*/ 4026434 w 7292148"/>
              <a:gd name="connsiteY38" fmla="*/ 1029682 h 1868640"/>
              <a:gd name="connsiteX39" fmla="*/ 4118642 w 7292148"/>
              <a:gd name="connsiteY39" fmla="*/ 1083471 h 1868640"/>
              <a:gd name="connsiteX40" fmla="*/ 4195483 w 7292148"/>
              <a:gd name="connsiteY40" fmla="*/ 1021998 h 1868640"/>
              <a:gd name="connsiteX41" fmla="*/ 4233903 w 7292148"/>
              <a:gd name="connsiteY41" fmla="*/ 975894 h 1868640"/>
              <a:gd name="connsiteX42" fmla="*/ 4272323 w 7292148"/>
              <a:gd name="connsiteY42" fmla="*/ 899054 h 1868640"/>
              <a:gd name="connsiteX43" fmla="*/ 4309662 w 7292148"/>
              <a:gd name="connsiteY43" fmla="*/ 988461 h 1868640"/>
              <a:gd name="connsiteX44" fmla="*/ 4515889 w 7292148"/>
              <a:gd name="connsiteY44" fmla="*/ 1859955 h 1868640"/>
              <a:gd name="connsiteX45" fmla="*/ 4629844 w 7292148"/>
              <a:gd name="connsiteY45" fmla="*/ 848552 h 1868640"/>
              <a:gd name="connsiteX46" fmla="*/ 4778135 w 7292148"/>
              <a:gd name="connsiteY46" fmla="*/ 542413 h 1868640"/>
              <a:gd name="connsiteX47" fmla="*/ 4894730 w 7292148"/>
              <a:gd name="connsiteY47" fmla="*/ 407276 h 1868640"/>
              <a:gd name="connsiteX48" fmla="*/ 5025358 w 7292148"/>
              <a:gd name="connsiteY48" fmla="*/ 822213 h 1868640"/>
              <a:gd name="connsiteX49" fmla="*/ 5117567 w 7292148"/>
              <a:gd name="connsiteY49" fmla="*/ 960526 h 1868640"/>
              <a:gd name="connsiteX50" fmla="*/ 5217459 w 7292148"/>
              <a:gd name="connsiteY50" fmla="*/ 968210 h 1868640"/>
              <a:gd name="connsiteX51" fmla="*/ 5640081 w 7292148"/>
              <a:gd name="connsiteY51" fmla="*/ 983578 h 1868640"/>
              <a:gd name="connsiteX52" fmla="*/ 5770709 w 7292148"/>
              <a:gd name="connsiteY52" fmla="*/ 837581 h 1868640"/>
              <a:gd name="connsiteX53" fmla="*/ 5909022 w 7292148"/>
              <a:gd name="connsiteY53" fmla="*/ 975894 h 1868640"/>
              <a:gd name="connsiteX54" fmla="*/ 5987923 w 7292148"/>
              <a:gd name="connsiteY54" fmla="*/ 895812 h 1868640"/>
              <a:gd name="connsiteX55" fmla="*/ 6116491 w 7292148"/>
              <a:gd name="connsiteY55" fmla="*/ 1836506 h 1868640"/>
              <a:gd name="connsiteX56" fmla="*/ 6246578 w 7292148"/>
              <a:gd name="connsiteY56" fmla="*/ 831858 h 1868640"/>
              <a:gd name="connsiteX57" fmla="*/ 6377748 w 7292148"/>
              <a:gd name="connsiteY57" fmla="*/ 614745 h 1868640"/>
              <a:gd name="connsiteX58" fmla="*/ 6469956 w 7292148"/>
              <a:gd name="connsiteY58" fmla="*/ 522536 h 1868640"/>
              <a:gd name="connsiteX59" fmla="*/ 6563466 w 7292148"/>
              <a:gd name="connsiteY59" fmla="*/ 391367 h 1868640"/>
              <a:gd name="connsiteX60" fmla="*/ 6608269 w 7292148"/>
              <a:gd name="connsiteY60" fmla="*/ 438012 h 1868640"/>
              <a:gd name="connsiteX61" fmla="*/ 6815418 w 7292148"/>
              <a:gd name="connsiteY61" fmla="*/ 976973 h 1868640"/>
              <a:gd name="connsiteX62" fmla="*/ 7292148 w 7292148"/>
              <a:gd name="connsiteY62" fmla="*/ 975894 h 1868640"/>
              <a:gd name="connsiteX0" fmla="*/ 0 w 7292148"/>
              <a:gd name="connsiteY0" fmla="*/ 968193 h 1860905"/>
              <a:gd name="connsiteX1" fmla="*/ 183419 w 7292148"/>
              <a:gd name="connsiteY1" fmla="*/ 981410 h 1860905"/>
              <a:gd name="connsiteX2" fmla="*/ 300031 w 7292148"/>
              <a:gd name="connsiteY2" fmla="*/ 1058250 h 1860905"/>
              <a:gd name="connsiteX3" fmla="*/ 423766 w 7292148"/>
              <a:gd name="connsiteY3" fmla="*/ 985504 h 1860905"/>
              <a:gd name="connsiteX4" fmla="*/ 614723 w 7292148"/>
              <a:gd name="connsiteY4" fmla="*/ 983578 h 1860905"/>
              <a:gd name="connsiteX5" fmla="*/ 645459 w 7292148"/>
              <a:gd name="connsiteY5" fmla="*/ 922106 h 1860905"/>
              <a:gd name="connsiteX6" fmla="*/ 676195 w 7292148"/>
              <a:gd name="connsiteY6" fmla="*/ 852950 h 1860905"/>
              <a:gd name="connsiteX7" fmla="*/ 714615 w 7292148"/>
              <a:gd name="connsiteY7" fmla="*/ 906738 h 1860905"/>
              <a:gd name="connsiteX8" fmla="*/ 822192 w 7292148"/>
              <a:gd name="connsiteY8" fmla="*/ 1859558 h 1860905"/>
              <a:gd name="connsiteX9" fmla="*/ 960504 w 7292148"/>
              <a:gd name="connsiteY9" fmla="*/ 845266 h 1860905"/>
              <a:gd name="connsiteX10" fmla="*/ 983556 w 7292148"/>
              <a:gd name="connsiteY10" fmla="*/ 737689 h 1860905"/>
              <a:gd name="connsiteX11" fmla="*/ 1021977 w 7292148"/>
              <a:gd name="connsiteY11" fmla="*/ 668533 h 1860905"/>
              <a:gd name="connsiteX12" fmla="*/ 1106501 w 7292148"/>
              <a:gd name="connsiteY12" fmla="*/ 591692 h 1860905"/>
              <a:gd name="connsiteX13" fmla="*/ 1183341 w 7292148"/>
              <a:gd name="connsiteY13" fmla="*/ 522536 h 1860905"/>
              <a:gd name="connsiteX14" fmla="*/ 1244814 w 7292148"/>
              <a:gd name="connsiteY14" fmla="*/ 453380 h 1860905"/>
              <a:gd name="connsiteX15" fmla="*/ 1283234 w 7292148"/>
              <a:gd name="connsiteY15" fmla="*/ 399592 h 1860905"/>
              <a:gd name="connsiteX16" fmla="*/ 1321654 w 7292148"/>
              <a:gd name="connsiteY16" fmla="*/ 499484 h 1860905"/>
              <a:gd name="connsiteX17" fmla="*/ 1421546 w 7292148"/>
              <a:gd name="connsiteY17" fmla="*/ 868318 h 1860905"/>
              <a:gd name="connsiteX18" fmla="*/ 1436914 w 7292148"/>
              <a:gd name="connsiteY18" fmla="*/ 906738 h 1860905"/>
              <a:gd name="connsiteX19" fmla="*/ 1475335 w 7292148"/>
              <a:gd name="connsiteY19" fmla="*/ 945158 h 1860905"/>
              <a:gd name="connsiteX20" fmla="*/ 1598279 w 7292148"/>
              <a:gd name="connsiteY20" fmla="*/ 983578 h 1860905"/>
              <a:gd name="connsiteX21" fmla="*/ 2149712 w 7292148"/>
              <a:gd name="connsiteY21" fmla="*/ 975895 h 1860905"/>
              <a:gd name="connsiteX22" fmla="*/ 2284569 w 7292148"/>
              <a:gd name="connsiteY22" fmla="*/ 1021998 h 1860905"/>
              <a:gd name="connsiteX23" fmla="*/ 2351314 w 7292148"/>
              <a:gd name="connsiteY23" fmla="*/ 975894 h 1860905"/>
              <a:gd name="connsiteX24" fmla="*/ 2397419 w 7292148"/>
              <a:gd name="connsiteY24" fmla="*/ 975894 h 1860905"/>
              <a:gd name="connsiteX25" fmla="*/ 2481943 w 7292148"/>
              <a:gd name="connsiteY25" fmla="*/ 1052734 h 1860905"/>
              <a:gd name="connsiteX26" fmla="*/ 2520363 w 7292148"/>
              <a:gd name="connsiteY26" fmla="*/ 1175679 h 1860905"/>
              <a:gd name="connsiteX27" fmla="*/ 2528047 w 7292148"/>
              <a:gd name="connsiteY27" fmla="*/ 22 h 1860905"/>
              <a:gd name="connsiteX28" fmla="*/ 2566248 w 7292148"/>
              <a:gd name="connsiteY28" fmla="*/ 1143102 h 1860905"/>
              <a:gd name="connsiteX29" fmla="*/ 2666360 w 7292148"/>
              <a:gd name="connsiteY29" fmla="*/ 975894 h 1860905"/>
              <a:gd name="connsiteX30" fmla="*/ 2820041 w 7292148"/>
              <a:gd name="connsiteY30" fmla="*/ 937474 h 1860905"/>
              <a:gd name="connsiteX31" fmla="*/ 2942985 w 7292148"/>
              <a:gd name="connsiteY31" fmla="*/ 937474 h 1860905"/>
              <a:gd name="connsiteX32" fmla="*/ 3019825 w 7292148"/>
              <a:gd name="connsiteY32" fmla="*/ 876002 h 1860905"/>
              <a:gd name="connsiteX33" fmla="*/ 3131624 w 7292148"/>
              <a:gd name="connsiteY33" fmla="*/ 754898 h 1860905"/>
              <a:gd name="connsiteX34" fmla="*/ 3276540 w 7292148"/>
              <a:gd name="connsiteY34" fmla="*/ 756518 h 1860905"/>
              <a:gd name="connsiteX35" fmla="*/ 3396343 w 7292148"/>
              <a:gd name="connsiteY35" fmla="*/ 852950 h 1860905"/>
              <a:gd name="connsiteX36" fmla="*/ 3526972 w 7292148"/>
              <a:gd name="connsiteY36" fmla="*/ 975894 h 1860905"/>
              <a:gd name="connsiteX37" fmla="*/ 3949593 w 7292148"/>
              <a:gd name="connsiteY37" fmla="*/ 952842 h 1860905"/>
              <a:gd name="connsiteX38" fmla="*/ 4026434 w 7292148"/>
              <a:gd name="connsiteY38" fmla="*/ 1029682 h 1860905"/>
              <a:gd name="connsiteX39" fmla="*/ 4118642 w 7292148"/>
              <a:gd name="connsiteY39" fmla="*/ 1083471 h 1860905"/>
              <a:gd name="connsiteX40" fmla="*/ 4195483 w 7292148"/>
              <a:gd name="connsiteY40" fmla="*/ 1021998 h 1860905"/>
              <a:gd name="connsiteX41" fmla="*/ 4233903 w 7292148"/>
              <a:gd name="connsiteY41" fmla="*/ 975894 h 1860905"/>
              <a:gd name="connsiteX42" fmla="*/ 4272323 w 7292148"/>
              <a:gd name="connsiteY42" fmla="*/ 899054 h 1860905"/>
              <a:gd name="connsiteX43" fmla="*/ 4431007 w 7292148"/>
              <a:gd name="connsiteY43" fmla="*/ 1029971 h 1860905"/>
              <a:gd name="connsiteX44" fmla="*/ 4515889 w 7292148"/>
              <a:gd name="connsiteY44" fmla="*/ 1859955 h 1860905"/>
              <a:gd name="connsiteX45" fmla="*/ 4629844 w 7292148"/>
              <a:gd name="connsiteY45" fmla="*/ 848552 h 1860905"/>
              <a:gd name="connsiteX46" fmla="*/ 4778135 w 7292148"/>
              <a:gd name="connsiteY46" fmla="*/ 542413 h 1860905"/>
              <a:gd name="connsiteX47" fmla="*/ 4894730 w 7292148"/>
              <a:gd name="connsiteY47" fmla="*/ 407276 h 1860905"/>
              <a:gd name="connsiteX48" fmla="*/ 5025358 w 7292148"/>
              <a:gd name="connsiteY48" fmla="*/ 822213 h 1860905"/>
              <a:gd name="connsiteX49" fmla="*/ 5117567 w 7292148"/>
              <a:gd name="connsiteY49" fmla="*/ 960526 h 1860905"/>
              <a:gd name="connsiteX50" fmla="*/ 5217459 w 7292148"/>
              <a:gd name="connsiteY50" fmla="*/ 968210 h 1860905"/>
              <a:gd name="connsiteX51" fmla="*/ 5640081 w 7292148"/>
              <a:gd name="connsiteY51" fmla="*/ 983578 h 1860905"/>
              <a:gd name="connsiteX52" fmla="*/ 5770709 w 7292148"/>
              <a:gd name="connsiteY52" fmla="*/ 837581 h 1860905"/>
              <a:gd name="connsiteX53" fmla="*/ 5909022 w 7292148"/>
              <a:gd name="connsiteY53" fmla="*/ 975894 h 1860905"/>
              <a:gd name="connsiteX54" fmla="*/ 5987923 w 7292148"/>
              <a:gd name="connsiteY54" fmla="*/ 895812 h 1860905"/>
              <a:gd name="connsiteX55" fmla="*/ 6116491 w 7292148"/>
              <a:gd name="connsiteY55" fmla="*/ 1836506 h 1860905"/>
              <a:gd name="connsiteX56" fmla="*/ 6246578 w 7292148"/>
              <a:gd name="connsiteY56" fmla="*/ 831858 h 1860905"/>
              <a:gd name="connsiteX57" fmla="*/ 6377748 w 7292148"/>
              <a:gd name="connsiteY57" fmla="*/ 614745 h 1860905"/>
              <a:gd name="connsiteX58" fmla="*/ 6469956 w 7292148"/>
              <a:gd name="connsiteY58" fmla="*/ 522536 h 1860905"/>
              <a:gd name="connsiteX59" fmla="*/ 6563466 w 7292148"/>
              <a:gd name="connsiteY59" fmla="*/ 391367 h 1860905"/>
              <a:gd name="connsiteX60" fmla="*/ 6608269 w 7292148"/>
              <a:gd name="connsiteY60" fmla="*/ 438012 h 1860905"/>
              <a:gd name="connsiteX61" fmla="*/ 6815418 w 7292148"/>
              <a:gd name="connsiteY61" fmla="*/ 976973 h 1860905"/>
              <a:gd name="connsiteX62" fmla="*/ 7292148 w 7292148"/>
              <a:gd name="connsiteY62" fmla="*/ 975894 h 1860905"/>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195483 w 7292148"/>
              <a:gd name="connsiteY40" fmla="*/ 1021998 h 1860907"/>
              <a:gd name="connsiteX41" fmla="*/ 4233903 w 7292148"/>
              <a:gd name="connsiteY41" fmla="*/ 975894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195483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195483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213460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213460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213460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4026434 w 7292148"/>
              <a:gd name="connsiteY37" fmla="*/ 1029682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63515 w 7292148"/>
              <a:gd name="connsiteY37" fmla="*/ 993361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63515 w 7292148"/>
              <a:gd name="connsiteY37" fmla="*/ 993361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19942 w 7292148"/>
              <a:gd name="connsiteY35" fmla="*/ 930781 h 1860907"/>
              <a:gd name="connsiteX36" fmla="*/ 3526972 w 7292148"/>
              <a:gd name="connsiteY36" fmla="*/ 975894 h 1860907"/>
              <a:gd name="connsiteX37" fmla="*/ 3963515 w 7292148"/>
              <a:gd name="connsiteY37" fmla="*/ 993361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58589 w 7292148"/>
              <a:gd name="connsiteY33" fmla="*/ 407253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2934436 w 7292148"/>
              <a:gd name="connsiteY32" fmla="*/ 684019 h 1860907"/>
              <a:gd name="connsiteX33" fmla="*/ 3158589 w 7292148"/>
              <a:gd name="connsiteY33" fmla="*/ 407253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2934436 w 7292148"/>
              <a:gd name="connsiteY32" fmla="*/ 684019 h 1860907"/>
              <a:gd name="connsiteX33" fmla="*/ 3158589 w 7292148"/>
              <a:gd name="connsiteY33" fmla="*/ 407253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34436 w 7292148"/>
              <a:gd name="connsiteY31" fmla="*/ 684019 h 1860907"/>
              <a:gd name="connsiteX32" fmla="*/ 3158589 w 7292148"/>
              <a:gd name="connsiteY32" fmla="*/ 407253 h 1860907"/>
              <a:gd name="connsiteX33" fmla="*/ 3319942 w 7292148"/>
              <a:gd name="connsiteY33" fmla="*/ 930781 h 1860907"/>
              <a:gd name="connsiteX34" fmla="*/ 3526972 w 7292148"/>
              <a:gd name="connsiteY34" fmla="*/ 975894 h 1860907"/>
              <a:gd name="connsiteX35" fmla="*/ 3963515 w 7292148"/>
              <a:gd name="connsiteY35" fmla="*/ 993361 h 1860907"/>
              <a:gd name="connsiteX36" fmla="*/ 4118642 w 7292148"/>
              <a:gd name="connsiteY36" fmla="*/ 1083471 h 1860907"/>
              <a:gd name="connsiteX37" fmla="*/ 4213460 w 7292148"/>
              <a:gd name="connsiteY37" fmla="*/ 1021998 h 1860907"/>
              <a:gd name="connsiteX38" fmla="*/ 4332777 w 7292148"/>
              <a:gd name="connsiteY38" fmla="*/ 970706 h 1860907"/>
              <a:gd name="connsiteX39" fmla="*/ 4407150 w 7292148"/>
              <a:gd name="connsiteY39" fmla="*/ 888676 h 1860907"/>
              <a:gd name="connsiteX40" fmla="*/ 4431007 w 7292148"/>
              <a:gd name="connsiteY40" fmla="*/ 1029971 h 1860907"/>
              <a:gd name="connsiteX41" fmla="*/ 4515889 w 7292148"/>
              <a:gd name="connsiteY41" fmla="*/ 1859955 h 1860907"/>
              <a:gd name="connsiteX42" fmla="*/ 4629844 w 7292148"/>
              <a:gd name="connsiteY42" fmla="*/ 848552 h 1860907"/>
              <a:gd name="connsiteX43" fmla="*/ 4778135 w 7292148"/>
              <a:gd name="connsiteY43" fmla="*/ 542413 h 1860907"/>
              <a:gd name="connsiteX44" fmla="*/ 4894730 w 7292148"/>
              <a:gd name="connsiteY44" fmla="*/ 407276 h 1860907"/>
              <a:gd name="connsiteX45" fmla="*/ 5025358 w 7292148"/>
              <a:gd name="connsiteY45" fmla="*/ 822213 h 1860907"/>
              <a:gd name="connsiteX46" fmla="*/ 5117567 w 7292148"/>
              <a:gd name="connsiteY46" fmla="*/ 960526 h 1860907"/>
              <a:gd name="connsiteX47" fmla="*/ 5217459 w 7292148"/>
              <a:gd name="connsiteY47" fmla="*/ 968210 h 1860907"/>
              <a:gd name="connsiteX48" fmla="*/ 5640081 w 7292148"/>
              <a:gd name="connsiteY48" fmla="*/ 983578 h 1860907"/>
              <a:gd name="connsiteX49" fmla="*/ 5770709 w 7292148"/>
              <a:gd name="connsiteY49" fmla="*/ 837581 h 1860907"/>
              <a:gd name="connsiteX50" fmla="*/ 5909022 w 7292148"/>
              <a:gd name="connsiteY50" fmla="*/ 975894 h 1860907"/>
              <a:gd name="connsiteX51" fmla="*/ 5987923 w 7292148"/>
              <a:gd name="connsiteY51" fmla="*/ 895812 h 1860907"/>
              <a:gd name="connsiteX52" fmla="*/ 6116491 w 7292148"/>
              <a:gd name="connsiteY52" fmla="*/ 1836506 h 1860907"/>
              <a:gd name="connsiteX53" fmla="*/ 6246578 w 7292148"/>
              <a:gd name="connsiteY53" fmla="*/ 831858 h 1860907"/>
              <a:gd name="connsiteX54" fmla="*/ 6377748 w 7292148"/>
              <a:gd name="connsiteY54" fmla="*/ 614745 h 1860907"/>
              <a:gd name="connsiteX55" fmla="*/ 6469956 w 7292148"/>
              <a:gd name="connsiteY55" fmla="*/ 522536 h 1860907"/>
              <a:gd name="connsiteX56" fmla="*/ 6563466 w 7292148"/>
              <a:gd name="connsiteY56" fmla="*/ 391367 h 1860907"/>
              <a:gd name="connsiteX57" fmla="*/ 6608269 w 7292148"/>
              <a:gd name="connsiteY57" fmla="*/ 438012 h 1860907"/>
              <a:gd name="connsiteX58" fmla="*/ 6815418 w 7292148"/>
              <a:gd name="connsiteY58" fmla="*/ 976973 h 1860907"/>
              <a:gd name="connsiteX59" fmla="*/ 7292148 w 7292148"/>
              <a:gd name="connsiteY59" fmla="*/ 975894 h 1860907"/>
              <a:gd name="connsiteX0" fmla="*/ 0 w 7292148"/>
              <a:gd name="connsiteY0" fmla="*/ 968193 h 1878692"/>
              <a:gd name="connsiteX1" fmla="*/ 183419 w 7292148"/>
              <a:gd name="connsiteY1" fmla="*/ 981410 h 1878692"/>
              <a:gd name="connsiteX2" fmla="*/ 300031 w 7292148"/>
              <a:gd name="connsiteY2" fmla="*/ 1058250 h 1878692"/>
              <a:gd name="connsiteX3" fmla="*/ 423766 w 7292148"/>
              <a:gd name="connsiteY3" fmla="*/ 985504 h 1878692"/>
              <a:gd name="connsiteX4" fmla="*/ 614723 w 7292148"/>
              <a:gd name="connsiteY4" fmla="*/ 983578 h 1878692"/>
              <a:gd name="connsiteX5" fmla="*/ 645459 w 7292148"/>
              <a:gd name="connsiteY5" fmla="*/ 922106 h 1878692"/>
              <a:gd name="connsiteX6" fmla="*/ 676195 w 7292148"/>
              <a:gd name="connsiteY6" fmla="*/ 852950 h 1878692"/>
              <a:gd name="connsiteX7" fmla="*/ 714615 w 7292148"/>
              <a:gd name="connsiteY7" fmla="*/ 906738 h 1878692"/>
              <a:gd name="connsiteX8" fmla="*/ 822192 w 7292148"/>
              <a:gd name="connsiteY8" fmla="*/ 1859558 h 1878692"/>
              <a:gd name="connsiteX9" fmla="*/ 960504 w 7292148"/>
              <a:gd name="connsiteY9" fmla="*/ 845266 h 1878692"/>
              <a:gd name="connsiteX10" fmla="*/ 983556 w 7292148"/>
              <a:gd name="connsiteY10" fmla="*/ 737689 h 1878692"/>
              <a:gd name="connsiteX11" fmla="*/ 1021977 w 7292148"/>
              <a:gd name="connsiteY11" fmla="*/ 668533 h 1878692"/>
              <a:gd name="connsiteX12" fmla="*/ 1106501 w 7292148"/>
              <a:gd name="connsiteY12" fmla="*/ 591692 h 1878692"/>
              <a:gd name="connsiteX13" fmla="*/ 1183341 w 7292148"/>
              <a:gd name="connsiteY13" fmla="*/ 522536 h 1878692"/>
              <a:gd name="connsiteX14" fmla="*/ 1244814 w 7292148"/>
              <a:gd name="connsiteY14" fmla="*/ 453380 h 1878692"/>
              <a:gd name="connsiteX15" fmla="*/ 1283234 w 7292148"/>
              <a:gd name="connsiteY15" fmla="*/ 399592 h 1878692"/>
              <a:gd name="connsiteX16" fmla="*/ 1321654 w 7292148"/>
              <a:gd name="connsiteY16" fmla="*/ 499484 h 1878692"/>
              <a:gd name="connsiteX17" fmla="*/ 1421546 w 7292148"/>
              <a:gd name="connsiteY17" fmla="*/ 868318 h 1878692"/>
              <a:gd name="connsiteX18" fmla="*/ 1436914 w 7292148"/>
              <a:gd name="connsiteY18" fmla="*/ 906738 h 1878692"/>
              <a:gd name="connsiteX19" fmla="*/ 1475335 w 7292148"/>
              <a:gd name="connsiteY19" fmla="*/ 945158 h 1878692"/>
              <a:gd name="connsiteX20" fmla="*/ 1598279 w 7292148"/>
              <a:gd name="connsiteY20" fmla="*/ 983578 h 1878692"/>
              <a:gd name="connsiteX21" fmla="*/ 2149712 w 7292148"/>
              <a:gd name="connsiteY21" fmla="*/ 975895 h 1878692"/>
              <a:gd name="connsiteX22" fmla="*/ 2284569 w 7292148"/>
              <a:gd name="connsiteY22" fmla="*/ 1021998 h 1878692"/>
              <a:gd name="connsiteX23" fmla="*/ 2351314 w 7292148"/>
              <a:gd name="connsiteY23" fmla="*/ 975894 h 1878692"/>
              <a:gd name="connsiteX24" fmla="*/ 2397419 w 7292148"/>
              <a:gd name="connsiteY24" fmla="*/ 975894 h 1878692"/>
              <a:gd name="connsiteX25" fmla="*/ 2481943 w 7292148"/>
              <a:gd name="connsiteY25" fmla="*/ 1052734 h 1878692"/>
              <a:gd name="connsiteX26" fmla="*/ 2520363 w 7292148"/>
              <a:gd name="connsiteY26" fmla="*/ 1175679 h 1878692"/>
              <a:gd name="connsiteX27" fmla="*/ 2528047 w 7292148"/>
              <a:gd name="connsiteY27" fmla="*/ 22 h 1878692"/>
              <a:gd name="connsiteX28" fmla="*/ 2566248 w 7292148"/>
              <a:gd name="connsiteY28" fmla="*/ 1143102 h 1878692"/>
              <a:gd name="connsiteX29" fmla="*/ 2666360 w 7292148"/>
              <a:gd name="connsiteY29" fmla="*/ 975894 h 1878692"/>
              <a:gd name="connsiteX30" fmla="*/ 2748133 w 7292148"/>
              <a:gd name="connsiteY30" fmla="*/ 1876632 h 1878692"/>
              <a:gd name="connsiteX31" fmla="*/ 2934436 w 7292148"/>
              <a:gd name="connsiteY31" fmla="*/ 684019 h 1878692"/>
              <a:gd name="connsiteX32" fmla="*/ 3158589 w 7292148"/>
              <a:gd name="connsiteY32" fmla="*/ 407253 h 1878692"/>
              <a:gd name="connsiteX33" fmla="*/ 3319942 w 7292148"/>
              <a:gd name="connsiteY33" fmla="*/ 930781 h 1878692"/>
              <a:gd name="connsiteX34" fmla="*/ 3526972 w 7292148"/>
              <a:gd name="connsiteY34" fmla="*/ 975894 h 1878692"/>
              <a:gd name="connsiteX35" fmla="*/ 3963515 w 7292148"/>
              <a:gd name="connsiteY35" fmla="*/ 993361 h 1878692"/>
              <a:gd name="connsiteX36" fmla="*/ 4118642 w 7292148"/>
              <a:gd name="connsiteY36" fmla="*/ 1083471 h 1878692"/>
              <a:gd name="connsiteX37" fmla="*/ 4213460 w 7292148"/>
              <a:gd name="connsiteY37" fmla="*/ 1021998 h 1878692"/>
              <a:gd name="connsiteX38" fmla="*/ 4332777 w 7292148"/>
              <a:gd name="connsiteY38" fmla="*/ 970706 h 1878692"/>
              <a:gd name="connsiteX39" fmla="*/ 4407150 w 7292148"/>
              <a:gd name="connsiteY39" fmla="*/ 888676 h 1878692"/>
              <a:gd name="connsiteX40" fmla="*/ 4431007 w 7292148"/>
              <a:gd name="connsiteY40" fmla="*/ 1029971 h 1878692"/>
              <a:gd name="connsiteX41" fmla="*/ 4515889 w 7292148"/>
              <a:gd name="connsiteY41" fmla="*/ 1859955 h 1878692"/>
              <a:gd name="connsiteX42" fmla="*/ 4629844 w 7292148"/>
              <a:gd name="connsiteY42" fmla="*/ 848552 h 1878692"/>
              <a:gd name="connsiteX43" fmla="*/ 4778135 w 7292148"/>
              <a:gd name="connsiteY43" fmla="*/ 542413 h 1878692"/>
              <a:gd name="connsiteX44" fmla="*/ 4894730 w 7292148"/>
              <a:gd name="connsiteY44" fmla="*/ 407276 h 1878692"/>
              <a:gd name="connsiteX45" fmla="*/ 5025358 w 7292148"/>
              <a:gd name="connsiteY45" fmla="*/ 822213 h 1878692"/>
              <a:gd name="connsiteX46" fmla="*/ 5117567 w 7292148"/>
              <a:gd name="connsiteY46" fmla="*/ 960526 h 1878692"/>
              <a:gd name="connsiteX47" fmla="*/ 5217459 w 7292148"/>
              <a:gd name="connsiteY47" fmla="*/ 968210 h 1878692"/>
              <a:gd name="connsiteX48" fmla="*/ 5640081 w 7292148"/>
              <a:gd name="connsiteY48" fmla="*/ 983578 h 1878692"/>
              <a:gd name="connsiteX49" fmla="*/ 5770709 w 7292148"/>
              <a:gd name="connsiteY49" fmla="*/ 837581 h 1878692"/>
              <a:gd name="connsiteX50" fmla="*/ 5909022 w 7292148"/>
              <a:gd name="connsiteY50" fmla="*/ 975894 h 1878692"/>
              <a:gd name="connsiteX51" fmla="*/ 5987923 w 7292148"/>
              <a:gd name="connsiteY51" fmla="*/ 895812 h 1878692"/>
              <a:gd name="connsiteX52" fmla="*/ 6116491 w 7292148"/>
              <a:gd name="connsiteY52" fmla="*/ 1836506 h 1878692"/>
              <a:gd name="connsiteX53" fmla="*/ 6246578 w 7292148"/>
              <a:gd name="connsiteY53" fmla="*/ 831858 h 1878692"/>
              <a:gd name="connsiteX54" fmla="*/ 6377748 w 7292148"/>
              <a:gd name="connsiteY54" fmla="*/ 614745 h 1878692"/>
              <a:gd name="connsiteX55" fmla="*/ 6469956 w 7292148"/>
              <a:gd name="connsiteY55" fmla="*/ 522536 h 1878692"/>
              <a:gd name="connsiteX56" fmla="*/ 6563466 w 7292148"/>
              <a:gd name="connsiteY56" fmla="*/ 391367 h 1878692"/>
              <a:gd name="connsiteX57" fmla="*/ 6608269 w 7292148"/>
              <a:gd name="connsiteY57" fmla="*/ 438012 h 1878692"/>
              <a:gd name="connsiteX58" fmla="*/ 6815418 w 7292148"/>
              <a:gd name="connsiteY58" fmla="*/ 976973 h 1878692"/>
              <a:gd name="connsiteX59" fmla="*/ 7292148 w 7292148"/>
              <a:gd name="connsiteY59" fmla="*/ 975894 h 1878692"/>
              <a:gd name="connsiteX0" fmla="*/ 0 w 7292148"/>
              <a:gd name="connsiteY0" fmla="*/ 968193 h 1878694"/>
              <a:gd name="connsiteX1" fmla="*/ 183419 w 7292148"/>
              <a:gd name="connsiteY1" fmla="*/ 981410 h 1878694"/>
              <a:gd name="connsiteX2" fmla="*/ 300031 w 7292148"/>
              <a:gd name="connsiteY2" fmla="*/ 1058250 h 1878694"/>
              <a:gd name="connsiteX3" fmla="*/ 423766 w 7292148"/>
              <a:gd name="connsiteY3" fmla="*/ 985504 h 1878694"/>
              <a:gd name="connsiteX4" fmla="*/ 614723 w 7292148"/>
              <a:gd name="connsiteY4" fmla="*/ 983578 h 1878694"/>
              <a:gd name="connsiteX5" fmla="*/ 645459 w 7292148"/>
              <a:gd name="connsiteY5" fmla="*/ 922106 h 1878694"/>
              <a:gd name="connsiteX6" fmla="*/ 676195 w 7292148"/>
              <a:gd name="connsiteY6" fmla="*/ 852950 h 1878694"/>
              <a:gd name="connsiteX7" fmla="*/ 714615 w 7292148"/>
              <a:gd name="connsiteY7" fmla="*/ 906738 h 1878694"/>
              <a:gd name="connsiteX8" fmla="*/ 822192 w 7292148"/>
              <a:gd name="connsiteY8" fmla="*/ 1859558 h 1878694"/>
              <a:gd name="connsiteX9" fmla="*/ 960504 w 7292148"/>
              <a:gd name="connsiteY9" fmla="*/ 845266 h 1878694"/>
              <a:gd name="connsiteX10" fmla="*/ 983556 w 7292148"/>
              <a:gd name="connsiteY10" fmla="*/ 737689 h 1878694"/>
              <a:gd name="connsiteX11" fmla="*/ 1021977 w 7292148"/>
              <a:gd name="connsiteY11" fmla="*/ 668533 h 1878694"/>
              <a:gd name="connsiteX12" fmla="*/ 1106501 w 7292148"/>
              <a:gd name="connsiteY12" fmla="*/ 591692 h 1878694"/>
              <a:gd name="connsiteX13" fmla="*/ 1183341 w 7292148"/>
              <a:gd name="connsiteY13" fmla="*/ 522536 h 1878694"/>
              <a:gd name="connsiteX14" fmla="*/ 1244814 w 7292148"/>
              <a:gd name="connsiteY14" fmla="*/ 453380 h 1878694"/>
              <a:gd name="connsiteX15" fmla="*/ 1283234 w 7292148"/>
              <a:gd name="connsiteY15" fmla="*/ 399592 h 1878694"/>
              <a:gd name="connsiteX16" fmla="*/ 1321654 w 7292148"/>
              <a:gd name="connsiteY16" fmla="*/ 499484 h 1878694"/>
              <a:gd name="connsiteX17" fmla="*/ 1421546 w 7292148"/>
              <a:gd name="connsiteY17" fmla="*/ 868318 h 1878694"/>
              <a:gd name="connsiteX18" fmla="*/ 1436914 w 7292148"/>
              <a:gd name="connsiteY18" fmla="*/ 906738 h 1878694"/>
              <a:gd name="connsiteX19" fmla="*/ 1475335 w 7292148"/>
              <a:gd name="connsiteY19" fmla="*/ 945158 h 1878694"/>
              <a:gd name="connsiteX20" fmla="*/ 1598279 w 7292148"/>
              <a:gd name="connsiteY20" fmla="*/ 983578 h 1878694"/>
              <a:gd name="connsiteX21" fmla="*/ 2149712 w 7292148"/>
              <a:gd name="connsiteY21" fmla="*/ 975895 h 1878694"/>
              <a:gd name="connsiteX22" fmla="*/ 2284569 w 7292148"/>
              <a:gd name="connsiteY22" fmla="*/ 1021998 h 1878694"/>
              <a:gd name="connsiteX23" fmla="*/ 2351314 w 7292148"/>
              <a:gd name="connsiteY23" fmla="*/ 975894 h 1878694"/>
              <a:gd name="connsiteX24" fmla="*/ 2397419 w 7292148"/>
              <a:gd name="connsiteY24" fmla="*/ 975894 h 1878694"/>
              <a:gd name="connsiteX25" fmla="*/ 2481943 w 7292148"/>
              <a:gd name="connsiteY25" fmla="*/ 1052734 h 1878694"/>
              <a:gd name="connsiteX26" fmla="*/ 2520363 w 7292148"/>
              <a:gd name="connsiteY26" fmla="*/ 1175679 h 1878694"/>
              <a:gd name="connsiteX27" fmla="*/ 2528047 w 7292148"/>
              <a:gd name="connsiteY27" fmla="*/ 22 h 1878694"/>
              <a:gd name="connsiteX28" fmla="*/ 2566248 w 7292148"/>
              <a:gd name="connsiteY28" fmla="*/ 1143102 h 1878694"/>
              <a:gd name="connsiteX29" fmla="*/ 2666360 w 7292148"/>
              <a:gd name="connsiteY29" fmla="*/ 975894 h 1878694"/>
              <a:gd name="connsiteX30" fmla="*/ 2748133 w 7292148"/>
              <a:gd name="connsiteY30" fmla="*/ 1876632 h 1878694"/>
              <a:gd name="connsiteX31" fmla="*/ 2934436 w 7292148"/>
              <a:gd name="connsiteY31" fmla="*/ 684019 h 1878694"/>
              <a:gd name="connsiteX32" fmla="*/ 3158589 w 7292148"/>
              <a:gd name="connsiteY32" fmla="*/ 407253 h 1878694"/>
              <a:gd name="connsiteX33" fmla="*/ 3319942 w 7292148"/>
              <a:gd name="connsiteY33" fmla="*/ 930781 h 1878694"/>
              <a:gd name="connsiteX34" fmla="*/ 3526972 w 7292148"/>
              <a:gd name="connsiteY34" fmla="*/ 975894 h 1878694"/>
              <a:gd name="connsiteX35" fmla="*/ 3963515 w 7292148"/>
              <a:gd name="connsiteY35" fmla="*/ 993361 h 1878694"/>
              <a:gd name="connsiteX36" fmla="*/ 4118642 w 7292148"/>
              <a:gd name="connsiteY36" fmla="*/ 1083471 h 1878694"/>
              <a:gd name="connsiteX37" fmla="*/ 4213460 w 7292148"/>
              <a:gd name="connsiteY37" fmla="*/ 1021998 h 1878694"/>
              <a:gd name="connsiteX38" fmla="*/ 4332777 w 7292148"/>
              <a:gd name="connsiteY38" fmla="*/ 970706 h 1878694"/>
              <a:gd name="connsiteX39" fmla="*/ 4407150 w 7292148"/>
              <a:gd name="connsiteY39" fmla="*/ 888676 h 1878694"/>
              <a:gd name="connsiteX40" fmla="*/ 4431007 w 7292148"/>
              <a:gd name="connsiteY40" fmla="*/ 1029971 h 1878694"/>
              <a:gd name="connsiteX41" fmla="*/ 4515889 w 7292148"/>
              <a:gd name="connsiteY41" fmla="*/ 1859955 h 1878694"/>
              <a:gd name="connsiteX42" fmla="*/ 4629844 w 7292148"/>
              <a:gd name="connsiteY42" fmla="*/ 848552 h 1878694"/>
              <a:gd name="connsiteX43" fmla="*/ 4778135 w 7292148"/>
              <a:gd name="connsiteY43" fmla="*/ 542413 h 1878694"/>
              <a:gd name="connsiteX44" fmla="*/ 4894730 w 7292148"/>
              <a:gd name="connsiteY44" fmla="*/ 407276 h 1878694"/>
              <a:gd name="connsiteX45" fmla="*/ 5025358 w 7292148"/>
              <a:gd name="connsiteY45" fmla="*/ 822213 h 1878694"/>
              <a:gd name="connsiteX46" fmla="*/ 5117567 w 7292148"/>
              <a:gd name="connsiteY46" fmla="*/ 960526 h 1878694"/>
              <a:gd name="connsiteX47" fmla="*/ 5217459 w 7292148"/>
              <a:gd name="connsiteY47" fmla="*/ 968210 h 1878694"/>
              <a:gd name="connsiteX48" fmla="*/ 5640081 w 7292148"/>
              <a:gd name="connsiteY48" fmla="*/ 983578 h 1878694"/>
              <a:gd name="connsiteX49" fmla="*/ 5770709 w 7292148"/>
              <a:gd name="connsiteY49" fmla="*/ 837581 h 1878694"/>
              <a:gd name="connsiteX50" fmla="*/ 5909022 w 7292148"/>
              <a:gd name="connsiteY50" fmla="*/ 975894 h 1878694"/>
              <a:gd name="connsiteX51" fmla="*/ 5987923 w 7292148"/>
              <a:gd name="connsiteY51" fmla="*/ 895812 h 1878694"/>
              <a:gd name="connsiteX52" fmla="*/ 6116491 w 7292148"/>
              <a:gd name="connsiteY52" fmla="*/ 1836506 h 1878694"/>
              <a:gd name="connsiteX53" fmla="*/ 6246578 w 7292148"/>
              <a:gd name="connsiteY53" fmla="*/ 831858 h 1878694"/>
              <a:gd name="connsiteX54" fmla="*/ 6377748 w 7292148"/>
              <a:gd name="connsiteY54" fmla="*/ 614745 h 1878694"/>
              <a:gd name="connsiteX55" fmla="*/ 6469956 w 7292148"/>
              <a:gd name="connsiteY55" fmla="*/ 522536 h 1878694"/>
              <a:gd name="connsiteX56" fmla="*/ 6563466 w 7292148"/>
              <a:gd name="connsiteY56" fmla="*/ 391367 h 1878694"/>
              <a:gd name="connsiteX57" fmla="*/ 6608269 w 7292148"/>
              <a:gd name="connsiteY57" fmla="*/ 438012 h 1878694"/>
              <a:gd name="connsiteX58" fmla="*/ 6815418 w 7292148"/>
              <a:gd name="connsiteY58" fmla="*/ 976973 h 1878694"/>
              <a:gd name="connsiteX59" fmla="*/ 7292148 w 7292148"/>
              <a:gd name="connsiteY59" fmla="*/ 975894 h 1878694"/>
              <a:gd name="connsiteX0" fmla="*/ 0 w 7292148"/>
              <a:gd name="connsiteY0" fmla="*/ 968193 h 1876895"/>
              <a:gd name="connsiteX1" fmla="*/ 183419 w 7292148"/>
              <a:gd name="connsiteY1" fmla="*/ 981410 h 1876895"/>
              <a:gd name="connsiteX2" fmla="*/ 300031 w 7292148"/>
              <a:gd name="connsiteY2" fmla="*/ 1058250 h 1876895"/>
              <a:gd name="connsiteX3" fmla="*/ 423766 w 7292148"/>
              <a:gd name="connsiteY3" fmla="*/ 985504 h 1876895"/>
              <a:gd name="connsiteX4" fmla="*/ 614723 w 7292148"/>
              <a:gd name="connsiteY4" fmla="*/ 983578 h 1876895"/>
              <a:gd name="connsiteX5" fmla="*/ 645459 w 7292148"/>
              <a:gd name="connsiteY5" fmla="*/ 922106 h 1876895"/>
              <a:gd name="connsiteX6" fmla="*/ 676195 w 7292148"/>
              <a:gd name="connsiteY6" fmla="*/ 852950 h 1876895"/>
              <a:gd name="connsiteX7" fmla="*/ 714615 w 7292148"/>
              <a:gd name="connsiteY7" fmla="*/ 906738 h 1876895"/>
              <a:gd name="connsiteX8" fmla="*/ 822192 w 7292148"/>
              <a:gd name="connsiteY8" fmla="*/ 1859558 h 1876895"/>
              <a:gd name="connsiteX9" fmla="*/ 960504 w 7292148"/>
              <a:gd name="connsiteY9" fmla="*/ 845266 h 1876895"/>
              <a:gd name="connsiteX10" fmla="*/ 983556 w 7292148"/>
              <a:gd name="connsiteY10" fmla="*/ 737689 h 1876895"/>
              <a:gd name="connsiteX11" fmla="*/ 1021977 w 7292148"/>
              <a:gd name="connsiteY11" fmla="*/ 668533 h 1876895"/>
              <a:gd name="connsiteX12" fmla="*/ 1106501 w 7292148"/>
              <a:gd name="connsiteY12" fmla="*/ 591692 h 1876895"/>
              <a:gd name="connsiteX13" fmla="*/ 1183341 w 7292148"/>
              <a:gd name="connsiteY13" fmla="*/ 522536 h 1876895"/>
              <a:gd name="connsiteX14" fmla="*/ 1244814 w 7292148"/>
              <a:gd name="connsiteY14" fmla="*/ 453380 h 1876895"/>
              <a:gd name="connsiteX15" fmla="*/ 1283234 w 7292148"/>
              <a:gd name="connsiteY15" fmla="*/ 399592 h 1876895"/>
              <a:gd name="connsiteX16" fmla="*/ 1321654 w 7292148"/>
              <a:gd name="connsiteY16" fmla="*/ 499484 h 1876895"/>
              <a:gd name="connsiteX17" fmla="*/ 1421546 w 7292148"/>
              <a:gd name="connsiteY17" fmla="*/ 868318 h 1876895"/>
              <a:gd name="connsiteX18" fmla="*/ 1436914 w 7292148"/>
              <a:gd name="connsiteY18" fmla="*/ 906738 h 1876895"/>
              <a:gd name="connsiteX19" fmla="*/ 1475335 w 7292148"/>
              <a:gd name="connsiteY19" fmla="*/ 945158 h 1876895"/>
              <a:gd name="connsiteX20" fmla="*/ 1598279 w 7292148"/>
              <a:gd name="connsiteY20" fmla="*/ 983578 h 1876895"/>
              <a:gd name="connsiteX21" fmla="*/ 2149712 w 7292148"/>
              <a:gd name="connsiteY21" fmla="*/ 975895 h 1876895"/>
              <a:gd name="connsiteX22" fmla="*/ 2284569 w 7292148"/>
              <a:gd name="connsiteY22" fmla="*/ 1021998 h 1876895"/>
              <a:gd name="connsiteX23" fmla="*/ 2351314 w 7292148"/>
              <a:gd name="connsiteY23" fmla="*/ 975894 h 1876895"/>
              <a:gd name="connsiteX24" fmla="*/ 2397419 w 7292148"/>
              <a:gd name="connsiteY24" fmla="*/ 975894 h 1876895"/>
              <a:gd name="connsiteX25" fmla="*/ 2481943 w 7292148"/>
              <a:gd name="connsiteY25" fmla="*/ 1052734 h 1876895"/>
              <a:gd name="connsiteX26" fmla="*/ 2520363 w 7292148"/>
              <a:gd name="connsiteY26" fmla="*/ 1175679 h 1876895"/>
              <a:gd name="connsiteX27" fmla="*/ 2528047 w 7292148"/>
              <a:gd name="connsiteY27" fmla="*/ 22 h 1876895"/>
              <a:gd name="connsiteX28" fmla="*/ 2566248 w 7292148"/>
              <a:gd name="connsiteY28" fmla="*/ 1143102 h 1876895"/>
              <a:gd name="connsiteX29" fmla="*/ 2666360 w 7292148"/>
              <a:gd name="connsiteY29" fmla="*/ 975894 h 1876895"/>
              <a:gd name="connsiteX30" fmla="*/ 2748133 w 7292148"/>
              <a:gd name="connsiteY30" fmla="*/ 1876632 h 1876895"/>
              <a:gd name="connsiteX31" fmla="*/ 2813382 w 7292148"/>
              <a:gd name="connsiteY31" fmla="*/ 1065781 h 1876895"/>
              <a:gd name="connsiteX32" fmla="*/ 2934436 w 7292148"/>
              <a:gd name="connsiteY32" fmla="*/ 684019 h 1876895"/>
              <a:gd name="connsiteX33" fmla="*/ 3158589 w 7292148"/>
              <a:gd name="connsiteY33" fmla="*/ 407253 h 1876895"/>
              <a:gd name="connsiteX34" fmla="*/ 3319942 w 7292148"/>
              <a:gd name="connsiteY34" fmla="*/ 930781 h 1876895"/>
              <a:gd name="connsiteX35" fmla="*/ 3526972 w 7292148"/>
              <a:gd name="connsiteY35" fmla="*/ 975894 h 1876895"/>
              <a:gd name="connsiteX36" fmla="*/ 3963515 w 7292148"/>
              <a:gd name="connsiteY36" fmla="*/ 993361 h 1876895"/>
              <a:gd name="connsiteX37" fmla="*/ 4118642 w 7292148"/>
              <a:gd name="connsiteY37" fmla="*/ 1083471 h 1876895"/>
              <a:gd name="connsiteX38" fmla="*/ 4213460 w 7292148"/>
              <a:gd name="connsiteY38" fmla="*/ 1021998 h 1876895"/>
              <a:gd name="connsiteX39" fmla="*/ 4332777 w 7292148"/>
              <a:gd name="connsiteY39" fmla="*/ 970706 h 1876895"/>
              <a:gd name="connsiteX40" fmla="*/ 4407150 w 7292148"/>
              <a:gd name="connsiteY40" fmla="*/ 888676 h 1876895"/>
              <a:gd name="connsiteX41" fmla="*/ 4431007 w 7292148"/>
              <a:gd name="connsiteY41" fmla="*/ 1029971 h 1876895"/>
              <a:gd name="connsiteX42" fmla="*/ 4515889 w 7292148"/>
              <a:gd name="connsiteY42" fmla="*/ 1859955 h 1876895"/>
              <a:gd name="connsiteX43" fmla="*/ 4629844 w 7292148"/>
              <a:gd name="connsiteY43" fmla="*/ 848552 h 1876895"/>
              <a:gd name="connsiteX44" fmla="*/ 4778135 w 7292148"/>
              <a:gd name="connsiteY44" fmla="*/ 542413 h 1876895"/>
              <a:gd name="connsiteX45" fmla="*/ 4894730 w 7292148"/>
              <a:gd name="connsiteY45" fmla="*/ 407276 h 1876895"/>
              <a:gd name="connsiteX46" fmla="*/ 5025358 w 7292148"/>
              <a:gd name="connsiteY46" fmla="*/ 822213 h 1876895"/>
              <a:gd name="connsiteX47" fmla="*/ 5117567 w 7292148"/>
              <a:gd name="connsiteY47" fmla="*/ 960526 h 1876895"/>
              <a:gd name="connsiteX48" fmla="*/ 5217459 w 7292148"/>
              <a:gd name="connsiteY48" fmla="*/ 968210 h 1876895"/>
              <a:gd name="connsiteX49" fmla="*/ 5640081 w 7292148"/>
              <a:gd name="connsiteY49" fmla="*/ 983578 h 1876895"/>
              <a:gd name="connsiteX50" fmla="*/ 5770709 w 7292148"/>
              <a:gd name="connsiteY50" fmla="*/ 837581 h 1876895"/>
              <a:gd name="connsiteX51" fmla="*/ 5909022 w 7292148"/>
              <a:gd name="connsiteY51" fmla="*/ 975894 h 1876895"/>
              <a:gd name="connsiteX52" fmla="*/ 5987923 w 7292148"/>
              <a:gd name="connsiteY52" fmla="*/ 895812 h 1876895"/>
              <a:gd name="connsiteX53" fmla="*/ 6116491 w 7292148"/>
              <a:gd name="connsiteY53" fmla="*/ 1836506 h 1876895"/>
              <a:gd name="connsiteX54" fmla="*/ 6246578 w 7292148"/>
              <a:gd name="connsiteY54" fmla="*/ 831858 h 1876895"/>
              <a:gd name="connsiteX55" fmla="*/ 6377748 w 7292148"/>
              <a:gd name="connsiteY55" fmla="*/ 614745 h 1876895"/>
              <a:gd name="connsiteX56" fmla="*/ 6469956 w 7292148"/>
              <a:gd name="connsiteY56" fmla="*/ 522536 h 1876895"/>
              <a:gd name="connsiteX57" fmla="*/ 6563466 w 7292148"/>
              <a:gd name="connsiteY57" fmla="*/ 391367 h 1876895"/>
              <a:gd name="connsiteX58" fmla="*/ 6608269 w 7292148"/>
              <a:gd name="connsiteY58" fmla="*/ 438012 h 1876895"/>
              <a:gd name="connsiteX59" fmla="*/ 6815418 w 7292148"/>
              <a:gd name="connsiteY59" fmla="*/ 976973 h 1876895"/>
              <a:gd name="connsiteX60" fmla="*/ 7292148 w 7292148"/>
              <a:gd name="connsiteY60" fmla="*/ 975894 h 1876895"/>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58589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58589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81060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81060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81060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787"/>
              <a:gd name="connsiteX1" fmla="*/ 183419 w 7292148"/>
              <a:gd name="connsiteY1" fmla="*/ 981410 h 1877787"/>
              <a:gd name="connsiteX2" fmla="*/ 300031 w 7292148"/>
              <a:gd name="connsiteY2" fmla="*/ 1058250 h 1877787"/>
              <a:gd name="connsiteX3" fmla="*/ 423766 w 7292148"/>
              <a:gd name="connsiteY3" fmla="*/ 985504 h 1877787"/>
              <a:gd name="connsiteX4" fmla="*/ 614723 w 7292148"/>
              <a:gd name="connsiteY4" fmla="*/ 983578 h 1877787"/>
              <a:gd name="connsiteX5" fmla="*/ 645459 w 7292148"/>
              <a:gd name="connsiteY5" fmla="*/ 922106 h 1877787"/>
              <a:gd name="connsiteX6" fmla="*/ 676195 w 7292148"/>
              <a:gd name="connsiteY6" fmla="*/ 852950 h 1877787"/>
              <a:gd name="connsiteX7" fmla="*/ 714615 w 7292148"/>
              <a:gd name="connsiteY7" fmla="*/ 906738 h 1877787"/>
              <a:gd name="connsiteX8" fmla="*/ 822192 w 7292148"/>
              <a:gd name="connsiteY8" fmla="*/ 1859558 h 1877787"/>
              <a:gd name="connsiteX9" fmla="*/ 960504 w 7292148"/>
              <a:gd name="connsiteY9" fmla="*/ 845266 h 1877787"/>
              <a:gd name="connsiteX10" fmla="*/ 983556 w 7292148"/>
              <a:gd name="connsiteY10" fmla="*/ 737689 h 1877787"/>
              <a:gd name="connsiteX11" fmla="*/ 1021977 w 7292148"/>
              <a:gd name="connsiteY11" fmla="*/ 668533 h 1877787"/>
              <a:gd name="connsiteX12" fmla="*/ 1106501 w 7292148"/>
              <a:gd name="connsiteY12" fmla="*/ 591692 h 1877787"/>
              <a:gd name="connsiteX13" fmla="*/ 1183341 w 7292148"/>
              <a:gd name="connsiteY13" fmla="*/ 522536 h 1877787"/>
              <a:gd name="connsiteX14" fmla="*/ 1244814 w 7292148"/>
              <a:gd name="connsiteY14" fmla="*/ 453380 h 1877787"/>
              <a:gd name="connsiteX15" fmla="*/ 1283234 w 7292148"/>
              <a:gd name="connsiteY15" fmla="*/ 399592 h 1877787"/>
              <a:gd name="connsiteX16" fmla="*/ 1321654 w 7292148"/>
              <a:gd name="connsiteY16" fmla="*/ 499484 h 1877787"/>
              <a:gd name="connsiteX17" fmla="*/ 1421546 w 7292148"/>
              <a:gd name="connsiteY17" fmla="*/ 868318 h 1877787"/>
              <a:gd name="connsiteX18" fmla="*/ 1436914 w 7292148"/>
              <a:gd name="connsiteY18" fmla="*/ 906738 h 1877787"/>
              <a:gd name="connsiteX19" fmla="*/ 1475335 w 7292148"/>
              <a:gd name="connsiteY19" fmla="*/ 945158 h 1877787"/>
              <a:gd name="connsiteX20" fmla="*/ 1598279 w 7292148"/>
              <a:gd name="connsiteY20" fmla="*/ 983578 h 1877787"/>
              <a:gd name="connsiteX21" fmla="*/ 2149712 w 7292148"/>
              <a:gd name="connsiteY21" fmla="*/ 975895 h 1877787"/>
              <a:gd name="connsiteX22" fmla="*/ 2284569 w 7292148"/>
              <a:gd name="connsiteY22" fmla="*/ 1021998 h 1877787"/>
              <a:gd name="connsiteX23" fmla="*/ 2351314 w 7292148"/>
              <a:gd name="connsiteY23" fmla="*/ 975894 h 1877787"/>
              <a:gd name="connsiteX24" fmla="*/ 2397419 w 7292148"/>
              <a:gd name="connsiteY24" fmla="*/ 975894 h 1877787"/>
              <a:gd name="connsiteX25" fmla="*/ 2481943 w 7292148"/>
              <a:gd name="connsiteY25" fmla="*/ 1052734 h 1877787"/>
              <a:gd name="connsiteX26" fmla="*/ 2520363 w 7292148"/>
              <a:gd name="connsiteY26" fmla="*/ 1175679 h 1877787"/>
              <a:gd name="connsiteX27" fmla="*/ 2528047 w 7292148"/>
              <a:gd name="connsiteY27" fmla="*/ 22 h 1877787"/>
              <a:gd name="connsiteX28" fmla="*/ 2566248 w 7292148"/>
              <a:gd name="connsiteY28" fmla="*/ 1143102 h 1877787"/>
              <a:gd name="connsiteX29" fmla="*/ 2634901 w 7292148"/>
              <a:gd name="connsiteY29" fmla="*/ 903252 h 1877787"/>
              <a:gd name="connsiteX30" fmla="*/ 2748133 w 7292148"/>
              <a:gd name="connsiteY30" fmla="*/ 1876632 h 1877787"/>
              <a:gd name="connsiteX31" fmla="*/ 2840347 w 7292148"/>
              <a:gd name="connsiteY31" fmla="*/ 1091725 h 1877787"/>
              <a:gd name="connsiteX32" fmla="*/ 2934436 w 7292148"/>
              <a:gd name="connsiteY32" fmla="*/ 684019 h 1877787"/>
              <a:gd name="connsiteX33" fmla="*/ 3181060 w 7292148"/>
              <a:gd name="connsiteY33" fmla="*/ 407253 h 1877787"/>
              <a:gd name="connsiteX34" fmla="*/ 3319942 w 7292148"/>
              <a:gd name="connsiteY34" fmla="*/ 930781 h 1877787"/>
              <a:gd name="connsiteX35" fmla="*/ 3526972 w 7292148"/>
              <a:gd name="connsiteY35" fmla="*/ 975894 h 1877787"/>
              <a:gd name="connsiteX36" fmla="*/ 3963515 w 7292148"/>
              <a:gd name="connsiteY36" fmla="*/ 993361 h 1877787"/>
              <a:gd name="connsiteX37" fmla="*/ 4118642 w 7292148"/>
              <a:gd name="connsiteY37" fmla="*/ 1083471 h 1877787"/>
              <a:gd name="connsiteX38" fmla="*/ 4213460 w 7292148"/>
              <a:gd name="connsiteY38" fmla="*/ 1021998 h 1877787"/>
              <a:gd name="connsiteX39" fmla="*/ 4332777 w 7292148"/>
              <a:gd name="connsiteY39" fmla="*/ 970706 h 1877787"/>
              <a:gd name="connsiteX40" fmla="*/ 4407150 w 7292148"/>
              <a:gd name="connsiteY40" fmla="*/ 888676 h 1877787"/>
              <a:gd name="connsiteX41" fmla="*/ 4431007 w 7292148"/>
              <a:gd name="connsiteY41" fmla="*/ 1029971 h 1877787"/>
              <a:gd name="connsiteX42" fmla="*/ 4515889 w 7292148"/>
              <a:gd name="connsiteY42" fmla="*/ 1859955 h 1877787"/>
              <a:gd name="connsiteX43" fmla="*/ 4629844 w 7292148"/>
              <a:gd name="connsiteY43" fmla="*/ 848552 h 1877787"/>
              <a:gd name="connsiteX44" fmla="*/ 4778135 w 7292148"/>
              <a:gd name="connsiteY44" fmla="*/ 542413 h 1877787"/>
              <a:gd name="connsiteX45" fmla="*/ 4894730 w 7292148"/>
              <a:gd name="connsiteY45" fmla="*/ 407276 h 1877787"/>
              <a:gd name="connsiteX46" fmla="*/ 5025358 w 7292148"/>
              <a:gd name="connsiteY46" fmla="*/ 822213 h 1877787"/>
              <a:gd name="connsiteX47" fmla="*/ 5117567 w 7292148"/>
              <a:gd name="connsiteY47" fmla="*/ 960526 h 1877787"/>
              <a:gd name="connsiteX48" fmla="*/ 5217459 w 7292148"/>
              <a:gd name="connsiteY48" fmla="*/ 968210 h 1877787"/>
              <a:gd name="connsiteX49" fmla="*/ 5640081 w 7292148"/>
              <a:gd name="connsiteY49" fmla="*/ 983578 h 1877787"/>
              <a:gd name="connsiteX50" fmla="*/ 5770709 w 7292148"/>
              <a:gd name="connsiteY50" fmla="*/ 837581 h 1877787"/>
              <a:gd name="connsiteX51" fmla="*/ 5909022 w 7292148"/>
              <a:gd name="connsiteY51" fmla="*/ 975894 h 1877787"/>
              <a:gd name="connsiteX52" fmla="*/ 5987923 w 7292148"/>
              <a:gd name="connsiteY52" fmla="*/ 895812 h 1877787"/>
              <a:gd name="connsiteX53" fmla="*/ 6116491 w 7292148"/>
              <a:gd name="connsiteY53" fmla="*/ 1836506 h 1877787"/>
              <a:gd name="connsiteX54" fmla="*/ 6246578 w 7292148"/>
              <a:gd name="connsiteY54" fmla="*/ 831858 h 1877787"/>
              <a:gd name="connsiteX55" fmla="*/ 6377748 w 7292148"/>
              <a:gd name="connsiteY55" fmla="*/ 614745 h 1877787"/>
              <a:gd name="connsiteX56" fmla="*/ 6469956 w 7292148"/>
              <a:gd name="connsiteY56" fmla="*/ 522536 h 1877787"/>
              <a:gd name="connsiteX57" fmla="*/ 6563466 w 7292148"/>
              <a:gd name="connsiteY57" fmla="*/ 391367 h 1877787"/>
              <a:gd name="connsiteX58" fmla="*/ 6608269 w 7292148"/>
              <a:gd name="connsiteY58" fmla="*/ 438012 h 1877787"/>
              <a:gd name="connsiteX59" fmla="*/ 6815418 w 7292148"/>
              <a:gd name="connsiteY59" fmla="*/ 976973 h 1877787"/>
              <a:gd name="connsiteX60" fmla="*/ 7292148 w 7292148"/>
              <a:gd name="connsiteY60" fmla="*/ 975894 h 1877787"/>
              <a:gd name="connsiteX0" fmla="*/ 0 w 7292148"/>
              <a:gd name="connsiteY0" fmla="*/ 970479 h 1880073"/>
              <a:gd name="connsiteX1" fmla="*/ 183419 w 7292148"/>
              <a:gd name="connsiteY1" fmla="*/ 983696 h 1880073"/>
              <a:gd name="connsiteX2" fmla="*/ 300031 w 7292148"/>
              <a:gd name="connsiteY2" fmla="*/ 1060536 h 1880073"/>
              <a:gd name="connsiteX3" fmla="*/ 423766 w 7292148"/>
              <a:gd name="connsiteY3" fmla="*/ 987790 h 1880073"/>
              <a:gd name="connsiteX4" fmla="*/ 614723 w 7292148"/>
              <a:gd name="connsiteY4" fmla="*/ 985864 h 1880073"/>
              <a:gd name="connsiteX5" fmla="*/ 645459 w 7292148"/>
              <a:gd name="connsiteY5" fmla="*/ 924392 h 1880073"/>
              <a:gd name="connsiteX6" fmla="*/ 676195 w 7292148"/>
              <a:gd name="connsiteY6" fmla="*/ 855236 h 1880073"/>
              <a:gd name="connsiteX7" fmla="*/ 714615 w 7292148"/>
              <a:gd name="connsiteY7" fmla="*/ 909024 h 1880073"/>
              <a:gd name="connsiteX8" fmla="*/ 822192 w 7292148"/>
              <a:gd name="connsiteY8" fmla="*/ 1861844 h 1880073"/>
              <a:gd name="connsiteX9" fmla="*/ 960504 w 7292148"/>
              <a:gd name="connsiteY9" fmla="*/ 847552 h 1880073"/>
              <a:gd name="connsiteX10" fmla="*/ 983556 w 7292148"/>
              <a:gd name="connsiteY10" fmla="*/ 739975 h 1880073"/>
              <a:gd name="connsiteX11" fmla="*/ 1021977 w 7292148"/>
              <a:gd name="connsiteY11" fmla="*/ 670819 h 1880073"/>
              <a:gd name="connsiteX12" fmla="*/ 1106501 w 7292148"/>
              <a:gd name="connsiteY12" fmla="*/ 593978 h 1880073"/>
              <a:gd name="connsiteX13" fmla="*/ 1183341 w 7292148"/>
              <a:gd name="connsiteY13" fmla="*/ 524822 h 1880073"/>
              <a:gd name="connsiteX14" fmla="*/ 1244814 w 7292148"/>
              <a:gd name="connsiteY14" fmla="*/ 455666 h 1880073"/>
              <a:gd name="connsiteX15" fmla="*/ 1283234 w 7292148"/>
              <a:gd name="connsiteY15" fmla="*/ 401878 h 1880073"/>
              <a:gd name="connsiteX16" fmla="*/ 1321654 w 7292148"/>
              <a:gd name="connsiteY16" fmla="*/ 501770 h 1880073"/>
              <a:gd name="connsiteX17" fmla="*/ 1421546 w 7292148"/>
              <a:gd name="connsiteY17" fmla="*/ 870604 h 1880073"/>
              <a:gd name="connsiteX18" fmla="*/ 1436914 w 7292148"/>
              <a:gd name="connsiteY18" fmla="*/ 909024 h 1880073"/>
              <a:gd name="connsiteX19" fmla="*/ 1475335 w 7292148"/>
              <a:gd name="connsiteY19" fmla="*/ 947444 h 1880073"/>
              <a:gd name="connsiteX20" fmla="*/ 1598279 w 7292148"/>
              <a:gd name="connsiteY20" fmla="*/ 985864 h 1880073"/>
              <a:gd name="connsiteX21" fmla="*/ 2149712 w 7292148"/>
              <a:gd name="connsiteY21" fmla="*/ 978181 h 1880073"/>
              <a:gd name="connsiteX22" fmla="*/ 2284569 w 7292148"/>
              <a:gd name="connsiteY22" fmla="*/ 1024284 h 1880073"/>
              <a:gd name="connsiteX23" fmla="*/ 2351314 w 7292148"/>
              <a:gd name="connsiteY23" fmla="*/ 978180 h 1880073"/>
              <a:gd name="connsiteX24" fmla="*/ 2397419 w 7292148"/>
              <a:gd name="connsiteY24" fmla="*/ 978180 h 1880073"/>
              <a:gd name="connsiteX25" fmla="*/ 2481943 w 7292148"/>
              <a:gd name="connsiteY25" fmla="*/ 1055020 h 1880073"/>
              <a:gd name="connsiteX26" fmla="*/ 2520363 w 7292148"/>
              <a:gd name="connsiteY26" fmla="*/ 1177965 h 1880073"/>
              <a:gd name="connsiteX27" fmla="*/ 2528047 w 7292148"/>
              <a:gd name="connsiteY27" fmla="*/ 2308 h 1880073"/>
              <a:gd name="connsiteX28" fmla="*/ 2634901 w 7292148"/>
              <a:gd name="connsiteY28" fmla="*/ 905538 h 1880073"/>
              <a:gd name="connsiteX29" fmla="*/ 2748133 w 7292148"/>
              <a:gd name="connsiteY29" fmla="*/ 1878918 h 1880073"/>
              <a:gd name="connsiteX30" fmla="*/ 2840347 w 7292148"/>
              <a:gd name="connsiteY30" fmla="*/ 1094011 h 1880073"/>
              <a:gd name="connsiteX31" fmla="*/ 2934436 w 7292148"/>
              <a:gd name="connsiteY31" fmla="*/ 686305 h 1880073"/>
              <a:gd name="connsiteX32" fmla="*/ 3181060 w 7292148"/>
              <a:gd name="connsiteY32" fmla="*/ 409539 h 1880073"/>
              <a:gd name="connsiteX33" fmla="*/ 3319942 w 7292148"/>
              <a:gd name="connsiteY33" fmla="*/ 933067 h 1880073"/>
              <a:gd name="connsiteX34" fmla="*/ 3526972 w 7292148"/>
              <a:gd name="connsiteY34" fmla="*/ 978180 h 1880073"/>
              <a:gd name="connsiteX35" fmla="*/ 3963515 w 7292148"/>
              <a:gd name="connsiteY35" fmla="*/ 995647 h 1880073"/>
              <a:gd name="connsiteX36" fmla="*/ 4118642 w 7292148"/>
              <a:gd name="connsiteY36" fmla="*/ 1085757 h 1880073"/>
              <a:gd name="connsiteX37" fmla="*/ 4213460 w 7292148"/>
              <a:gd name="connsiteY37" fmla="*/ 1024284 h 1880073"/>
              <a:gd name="connsiteX38" fmla="*/ 4332777 w 7292148"/>
              <a:gd name="connsiteY38" fmla="*/ 972992 h 1880073"/>
              <a:gd name="connsiteX39" fmla="*/ 4407150 w 7292148"/>
              <a:gd name="connsiteY39" fmla="*/ 890962 h 1880073"/>
              <a:gd name="connsiteX40" fmla="*/ 4431007 w 7292148"/>
              <a:gd name="connsiteY40" fmla="*/ 1032257 h 1880073"/>
              <a:gd name="connsiteX41" fmla="*/ 4515889 w 7292148"/>
              <a:gd name="connsiteY41" fmla="*/ 1862241 h 1880073"/>
              <a:gd name="connsiteX42" fmla="*/ 4629844 w 7292148"/>
              <a:gd name="connsiteY42" fmla="*/ 850838 h 1880073"/>
              <a:gd name="connsiteX43" fmla="*/ 4778135 w 7292148"/>
              <a:gd name="connsiteY43" fmla="*/ 544699 h 1880073"/>
              <a:gd name="connsiteX44" fmla="*/ 4894730 w 7292148"/>
              <a:gd name="connsiteY44" fmla="*/ 409562 h 1880073"/>
              <a:gd name="connsiteX45" fmla="*/ 5025358 w 7292148"/>
              <a:gd name="connsiteY45" fmla="*/ 824499 h 1880073"/>
              <a:gd name="connsiteX46" fmla="*/ 5117567 w 7292148"/>
              <a:gd name="connsiteY46" fmla="*/ 962812 h 1880073"/>
              <a:gd name="connsiteX47" fmla="*/ 5217459 w 7292148"/>
              <a:gd name="connsiteY47" fmla="*/ 970496 h 1880073"/>
              <a:gd name="connsiteX48" fmla="*/ 5640081 w 7292148"/>
              <a:gd name="connsiteY48" fmla="*/ 985864 h 1880073"/>
              <a:gd name="connsiteX49" fmla="*/ 5770709 w 7292148"/>
              <a:gd name="connsiteY49" fmla="*/ 839867 h 1880073"/>
              <a:gd name="connsiteX50" fmla="*/ 5909022 w 7292148"/>
              <a:gd name="connsiteY50" fmla="*/ 978180 h 1880073"/>
              <a:gd name="connsiteX51" fmla="*/ 5987923 w 7292148"/>
              <a:gd name="connsiteY51" fmla="*/ 898098 h 1880073"/>
              <a:gd name="connsiteX52" fmla="*/ 6116491 w 7292148"/>
              <a:gd name="connsiteY52" fmla="*/ 1838792 h 1880073"/>
              <a:gd name="connsiteX53" fmla="*/ 6246578 w 7292148"/>
              <a:gd name="connsiteY53" fmla="*/ 834144 h 1880073"/>
              <a:gd name="connsiteX54" fmla="*/ 6377748 w 7292148"/>
              <a:gd name="connsiteY54" fmla="*/ 617031 h 1880073"/>
              <a:gd name="connsiteX55" fmla="*/ 6469956 w 7292148"/>
              <a:gd name="connsiteY55" fmla="*/ 524822 h 1880073"/>
              <a:gd name="connsiteX56" fmla="*/ 6563466 w 7292148"/>
              <a:gd name="connsiteY56" fmla="*/ 393653 h 1880073"/>
              <a:gd name="connsiteX57" fmla="*/ 6608269 w 7292148"/>
              <a:gd name="connsiteY57" fmla="*/ 440298 h 1880073"/>
              <a:gd name="connsiteX58" fmla="*/ 6815418 w 7292148"/>
              <a:gd name="connsiteY58" fmla="*/ 979259 h 1880073"/>
              <a:gd name="connsiteX59" fmla="*/ 7292148 w 7292148"/>
              <a:gd name="connsiteY59" fmla="*/ 978180 h 188007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1943 w 7292148"/>
              <a:gd name="connsiteY25" fmla="*/ 680010 h 1505063"/>
              <a:gd name="connsiteX26" fmla="*/ 2520363 w 7292148"/>
              <a:gd name="connsiteY26" fmla="*/ 802955 h 1505063"/>
              <a:gd name="connsiteX27" fmla="*/ 2634901 w 7292148"/>
              <a:gd name="connsiteY27" fmla="*/ 530528 h 1505063"/>
              <a:gd name="connsiteX28" fmla="*/ 2748133 w 7292148"/>
              <a:gd name="connsiteY28" fmla="*/ 1503908 h 1505063"/>
              <a:gd name="connsiteX29" fmla="*/ 2840347 w 7292148"/>
              <a:gd name="connsiteY29" fmla="*/ 719001 h 1505063"/>
              <a:gd name="connsiteX30" fmla="*/ 2934436 w 7292148"/>
              <a:gd name="connsiteY30" fmla="*/ 311295 h 1505063"/>
              <a:gd name="connsiteX31" fmla="*/ 3181060 w 7292148"/>
              <a:gd name="connsiteY31" fmla="*/ 34529 h 1505063"/>
              <a:gd name="connsiteX32" fmla="*/ 3319942 w 7292148"/>
              <a:gd name="connsiteY32" fmla="*/ 558057 h 1505063"/>
              <a:gd name="connsiteX33" fmla="*/ 3526972 w 7292148"/>
              <a:gd name="connsiteY33" fmla="*/ 603170 h 1505063"/>
              <a:gd name="connsiteX34" fmla="*/ 3963515 w 7292148"/>
              <a:gd name="connsiteY34" fmla="*/ 620637 h 1505063"/>
              <a:gd name="connsiteX35" fmla="*/ 4118642 w 7292148"/>
              <a:gd name="connsiteY35" fmla="*/ 710747 h 1505063"/>
              <a:gd name="connsiteX36" fmla="*/ 4213460 w 7292148"/>
              <a:gd name="connsiteY36" fmla="*/ 649274 h 1505063"/>
              <a:gd name="connsiteX37" fmla="*/ 4332777 w 7292148"/>
              <a:gd name="connsiteY37" fmla="*/ 597982 h 1505063"/>
              <a:gd name="connsiteX38" fmla="*/ 4407150 w 7292148"/>
              <a:gd name="connsiteY38" fmla="*/ 515952 h 1505063"/>
              <a:gd name="connsiteX39" fmla="*/ 4431007 w 7292148"/>
              <a:gd name="connsiteY39" fmla="*/ 657247 h 1505063"/>
              <a:gd name="connsiteX40" fmla="*/ 4515889 w 7292148"/>
              <a:gd name="connsiteY40" fmla="*/ 1487231 h 1505063"/>
              <a:gd name="connsiteX41" fmla="*/ 4629844 w 7292148"/>
              <a:gd name="connsiteY41" fmla="*/ 475828 h 1505063"/>
              <a:gd name="connsiteX42" fmla="*/ 4778135 w 7292148"/>
              <a:gd name="connsiteY42" fmla="*/ 169689 h 1505063"/>
              <a:gd name="connsiteX43" fmla="*/ 4894730 w 7292148"/>
              <a:gd name="connsiteY43" fmla="*/ 34552 h 1505063"/>
              <a:gd name="connsiteX44" fmla="*/ 5025358 w 7292148"/>
              <a:gd name="connsiteY44" fmla="*/ 449489 h 1505063"/>
              <a:gd name="connsiteX45" fmla="*/ 5117567 w 7292148"/>
              <a:gd name="connsiteY45" fmla="*/ 587802 h 1505063"/>
              <a:gd name="connsiteX46" fmla="*/ 5217459 w 7292148"/>
              <a:gd name="connsiteY46" fmla="*/ 595486 h 1505063"/>
              <a:gd name="connsiteX47" fmla="*/ 5640081 w 7292148"/>
              <a:gd name="connsiteY47" fmla="*/ 610854 h 1505063"/>
              <a:gd name="connsiteX48" fmla="*/ 5770709 w 7292148"/>
              <a:gd name="connsiteY48" fmla="*/ 464857 h 1505063"/>
              <a:gd name="connsiteX49" fmla="*/ 5909022 w 7292148"/>
              <a:gd name="connsiteY49" fmla="*/ 603170 h 1505063"/>
              <a:gd name="connsiteX50" fmla="*/ 5987923 w 7292148"/>
              <a:gd name="connsiteY50" fmla="*/ 523088 h 1505063"/>
              <a:gd name="connsiteX51" fmla="*/ 6116491 w 7292148"/>
              <a:gd name="connsiteY51" fmla="*/ 1463782 h 1505063"/>
              <a:gd name="connsiteX52" fmla="*/ 6246578 w 7292148"/>
              <a:gd name="connsiteY52" fmla="*/ 459134 h 1505063"/>
              <a:gd name="connsiteX53" fmla="*/ 6377748 w 7292148"/>
              <a:gd name="connsiteY53" fmla="*/ 242021 h 1505063"/>
              <a:gd name="connsiteX54" fmla="*/ 6469956 w 7292148"/>
              <a:gd name="connsiteY54" fmla="*/ 149812 h 1505063"/>
              <a:gd name="connsiteX55" fmla="*/ 6563466 w 7292148"/>
              <a:gd name="connsiteY55" fmla="*/ 18643 h 1505063"/>
              <a:gd name="connsiteX56" fmla="*/ 6608269 w 7292148"/>
              <a:gd name="connsiteY56" fmla="*/ 65288 h 1505063"/>
              <a:gd name="connsiteX57" fmla="*/ 6815418 w 7292148"/>
              <a:gd name="connsiteY57" fmla="*/ 604249 h 1505063"/>
              <a:gd name="connsiteX58" fmla="*/ 7292148 w 7292148"/>
              <a:gd name="connsiteY58"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1943 w 7292148"/>
              <a:gd name="connsiteY25" fmla="*/ 680010 h 1505063"/>
              <a:gd name="connsiteX26" fmla="*/ 2515869 w 7292148"/>
              <a:gd name="connsiteY26" fmla="*/ 714747 h 1505063"/>
              <a:gd name="connsiteX27" fmla="*/ 2634901 w 7292148"/>
              <a:gd name="connsiteY27" fmla="*/ 530528 h 1505063"/>
              <a:gd name="connsiteX28" fmla="*/ 2748133 w 7292148"/>
              <a:gd name="connsiteY28" fmla="*/ 1503908 h 1505063"/>
              <a:gd name="connsiteX29" fmla="*/ 2840347 w 7292148"/>
              <a:gd name="connsiteY29" fmla="*/ 719001 h 1505063"/>
              <a:gd name="connsiteX30" fmla="*/ 2934436 w 7292148"/>
              <a:gd name="connsiteY30" fmla="*/ 311295 h 1505063"/>
              <a:gd name="connsiteX31" fmla="*/ 3181060 w 7292148"/>
              <a:gd name="connsiteY31" fmla="*/ 34529 h 1505063"/>
              <a:gd name="connsiteX32" fmla="*/ 3319942 w 7292148"/>
              <a:gd name="connsiteY32" fmla="*/ 558057 h 1505063"/>
              <a:gd name="connsiteX33" fmla="*/ 3526972 w 7292148"/>
              <a:gd name="connsiteY33" fmla="*/ 603170 h 1505063"/>
              <a:gd name="connsiteX34" fmla="*/ 3963515 w 7292148"/>
              <a:gd name="connsiteY34" fmla="*/ 620637 h 1505063"/>
              <a:gd name="connsiteX35" fmla="*/ 4118642 w 7292148"/>
              <a:gd name="connsiteY35" fmla="*/ 710747 h 1505063"/>
              <a:gd name="connsiteX36" fmla="*/ 4213460 w 7292148"/>
              <a:gd name="connsiteY36" fmla="*/ 649274 h 1505063"/>
              <a:gd name="connsiteX37" fmla="*/ 4332777 w 7292148"/>
              <a:gd name="connsiteY37" fmla="*/ 597982 h 1505063"/>
              <a:gd name="connsiteX38" fmla="*/ 4407150 w 7292148"/>
              <a:gd name="connsiteY38" fmla="*/ 515952 h 1505063"/>
              <a:gd name="connsiteX39" fmla="*/ 4431007 w 7292148"/>
              <a:gd name="connsiteY39" fmla="*/ 657247 h 1505063"/>
              <a:gd name="connsiteX40" fmla="*/ 4515889 w 7292148"/>
              <a:gd name="connsiteY40" fmla="*/ 1487231 h 1505063"/>
              <a:gd name="connsiteX41" fmla="*/ 4629844 w 7292148"/>
              <a:gd name="connsiteY41" fmla="*/ 475828 h 1505063"/>
              <a:gd name="connsiteX42" fmla="*/ 4778135 w 7292148"/>
              <a:gd name="connsiteY42" fmla="*/ 169689 h 1505063"/>
              <a:gd name="connsiteX43" fmla="*/ 4894730 w 7292148"/>
              <a:gd name="connsiteY43" fmla="*/ 34552 h 1505063"/>
              <a:gd name="connsiteX44" fmla="*/ 5025358 w 7292148"/>
              <a:gd name="connsiteY44" fmla="*/ 449489 h 1505063"/>
              <a:gd name="connsiteX45" fmla="*/ 5117567 w 7292148"/>
              <a:gd name="connsiteY45" fmla="*/ 587802 h 1505063"/>
              <a:gd name="connsiteX46" fmla="*/ 5217459 w 7292148"/>
              <a:gd name="connsiteY46" fmla="*/ 595486 h 1505063"/>
              <a:gd name="connsiteX47" fmla="*/ 5640081 w 7292148"/>
              <a:gd name="connsiteY47" fmla="*/ 610854 h 1505063"/>
              <a:gd name="connsiteX48" fmla="*/ 5770709 w 7292148"/>
              <a:gd name="connsiteY48" fmla="*/ 464857 h 1505063"/>
              <a:gd name="connsiteX49" fmla="*/ 5909022 w 7292148"/>
              <a:gd name="connsiteY49" fmla="*/ 603170 h 1505063"/>
              <a:gd name="connsiteX50" fmla="*/ 5987923 w 7292148"/>
              <a:gd name="connsiteY50" fmla="*/ 523088 h 1505063"/>
              <a:gd name="connsiteX51" fmla="*/ 6116491 w 7292148"/>
              <a:gd name="connsiteY51" fmla="*/ 1463782 h 1505063"/>
              <a:gd name="connsiteX52" fmla="*/ 6246578 w 7292148"/>
              <a:gd name="connsiteY52" fmla="*/ 459134 h 1505063"/>
              <a:gd name="connsiteX53" fmla="*/ 6377748 w 7292148"/>
              <a:gd name="connsiteY53" fmla="*/ 242021 h 1505063"/>
              <a:gd name="connsiteX54" fmla="*/ 6469956 w 7292148"/>
              <a:gd name="connsiteY54" fmla="*/ 149812 h 1505063"/>
              <a:gd name="connsiteX55" fmla="*/ 6563466 w 7292148"/>
              <a:gd name="connsiteY55" fmla="*/ 18643 h 1505063"/>
              <a:gd name="connsiteX56" fmla="*/ 6608269 w 7292148"/>
              <a:gd name="connsiteY56" fmla="*/ 65288 h 1505063"/>
              <a:gd name="connsiteX57" fmla="*/ 6815418 w 7292148"/>
              <a:gd name="connsiteY57" fmla="*/ 604249 h 1505063"/>
              <a:gd name="connsiteX58" fmla="*/ 7292148 w 7292148"/>
              <a:gd name="connsiteY58"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515869 w 7292148"/>
              <a:gd name="connsiteY25" fmla="*/ 714747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8904 w 7292148"/>
              <a:gd name="connsiteY25" fmla="*/ 719936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8904 w 7292148"/>
              <a:gd name="connsiteY25" fmla="*/ 719936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8904 w 7292148"/>
              <a:gd name="connsiteY25" fmla="*/ 719936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351314 w 7292148"/>
              <a:gd name="connsiteY22" fmla="*/ 603170 h 1505063"/>
              <a:gd name="connsiteX23" fmla="*/ 2397419 w 7292148"/>
              <a:gd name="connsiteY23" fmla="*/ 603170 h 1505063"/>
              <a:gd name="connsiteX24" fmla="*/ 2488904 w 7292148"/>
              <a:gd name="connsiteY24" fmla="*/ 719936 h 1505063"/>
              <a:gd name="connsiteX25" fmla="*/ 2634901 w 7292148"/>
              <a:gd name="connsiteY25" fmla="*/ 530528 h 1505063"/>
              <a:gd name="connsiteX26" fmla="*/ 2748133 w 7292148"/>
              <a:gd name="connsiteY26" fmla="*/ 1503908 h 1505063"/>
              <a:gd name="connsiteX27" fmla="*/ 2840347 w 7292148"/>
              <a:gd name="connsiteY27" fmla="*/ 719001 h 1505063"/>
              <a:gd name="connsiteX28" fmla="*/ 2934436 w 7292148"/>
              <a:gd name="connsiteY28" fmla="*/ 311295 h 1505063"/>
              <a:gd name="connsiteX29" fmla="*/ 3181060 w 7292148"/>
              <a:gd name="connsiteY29" fmla="*/ 34529 h 1505063"/>
              <a:gd name="connsiteX30" fmla="*/ 3319942 w 7292148"/>
              <a:gd name="connsiteY30" fmla="*/ 558057 h 1505063"/>
              <a:gd name="connsiteX31" fmla="*/ 3526972 w 7292148"/>
              <a:gd name="connsiteY31" fmla="*/ 603170 h 1505063"/>
              <a:gd name="connsiteX32" fmla="*/ 3963515 w 7292148"/>
              <a:gd name="connsiteY32" fmla="*/ 620637 h 1505063"/>
              <a:gd name="connsiteX33" fmla="*/ 4118642 w 7292148"/>
              <a:gd name="connsiteY33" fmla="*/ 710747 h 1505063"/>
              <a:gd name="connsiteX34" fmla="*/ 4213460 w 7292148"/>
              <a:gd name="connsiteY34" fmla="*/ 649274 h 1505063"/>
              <a:gd name="connsiteX35" fmla="*/ 4332777 w 7292148"/>
              <a:gd name="connsiteY35" fmla="*/ 597982 h 1505063"/>
              <a:gd name="connsiteX36" fmla="*/ 4407150 w 7292148"/>
              <a:gd name="connsiteY36" fmla="*/ 515952 h 1505063"/>
              <a:gd name="connsiteX37" fmla="*/ 4431007 w 7292148"/>
              <a:gd name="connsiteY37" fmla="*/ 657247 h 1505063"/>
              <a:gd name="connsiteX38" fmla="*/ 4515889 w 7292148"/>
              <a:gd name="connsiteY38" fmla="*/ 1487231 h 1505063"/>
              <a:gd name="connsiteX39" fmla="*/ 4629844 w 7292148"/>
              <a:gd name="connsiteY39" fmla="*/ 475828 h 1505063"/>
              <a:gd name="connsiteX40" fmla="*/ 4778135 w 7292148"/>
              <a:gd name="connsiteY40" fmla="*/ 169689 h 1505063"/>
              <a:gd name="connsiteX41" fmla="*/ 4894730 w 7292148"/>
              <a:gd name="connsiteY41" fmla="*/ 34552 h 1505063"/>
              <a:gd name="connsiteX42" fmla="*/ 5025358 w 7292148"/>
              <a:gd name="connsiteY42" fmla="*/ 449489 h 1505063"/>
              <a:gd name="connsiteX43" fmla="*/ 5117567 w 7292148"/>
              <a:gd name="connsiteY43" fmla="*/ 587802 h 1505063"/>
              <a:gd name="connsiteX44" fmla="*/ 5217459 w 7292148"/>
              <a:gd name="connsiteY44" fmla="*/ 595486 h 1505063"/>
              <a:gd name="connsiteX45" fmla="*/ 5640081 w 7292148"/>
              <a:gd name="connsiteY45" fmla="*/ 610854 h 1505063"/>
              <a:gd name="connsiteX46" fmla="*/ 5770709 w 7292148"/>
              <a:gd name="connsiteY46" fmla="*/ 464857 h 1505063"/>
              <a:gd name="connsiteX47" fmla="*/ 5909022 w 7292148"/>
              <a:gd name="connsiteY47" fmla="*/ 603170 h 1505063"/>
              <a:gd name="connsiteX48" fmla="*/ 5987923 w 7292148"/>
              <a:gd name="connsiteY48" fmla="*/ 523088 h 1505063"/>
              <a:gd name="connsiteX49" fmla="*/ 6116491 w 7292148"/>
              <a:gd name="connsiteY49" fmla="*/ 1463782 h 1505063"/>
              <a:gd name="connsiteX50" fmla="*/ 6246578 w 7292148"/>
              <a:gd name="connsiteY50" fmla="*/ 459134 h 1505063"/>
              <a:gd name="connsiteX51" fmla="*/ 6377748 w 7292148"/>
              <a:gd name="connsiteY51" fmla="*/ 242021 h 1505063"/>
              <a:gd name="connsiteX52" fmla="*/ 6469956 w 7292148"/>
              <a:gd name="connsiteY52" fmla="*/ 149812 h 1505063"/>
              <a:gd name="connsiteX53" fmla="*/ 6563466 w 7292148"/>
              <a:gd name="connsiteY53" fmla="*/ 18643 h 1505063"/>
              <a:gd name="connsiteX54" fmla="*/ 6608269 w 7292148"/>
              <a:gd name="connsiteY54" fmla="*/ 65288 h 1505063"/>
              <a:gd name="connsiteX55" fmla="*/ 6815418 w 7292148"/>
              <a:gd name="connsiteY55" fmla="*/ 604249 h 1505063"/>
              <a:gd name="connsiteX56" fmla="*/ 7292148 w 7292148"/>
              <a:gd name="connsiteY56"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2149712 w 7292148"/>
              <a:gd name="connsiteY20" fmla="*/ 603171 h 1505063"/>
              <a:gd name="connsiteX21" fmla="*/ 2351314 w 7292148"/>
              <a:gd name="connsiteY21" fmla="*/ 603170 h 1505063"/>
              <a:gd name="connsiteX22" fmla="*/ 2397419 w 7292148"/>
              <a:gd name="connsiteY22" fmla="*/ 603170 h 1505063"/>
              <a:gd name="connsiteX23" fmla="*/ 2488904 w 7292148"/>
              <a:gd name="connsiteY23" fmla="*/ 719936 h 1505063"/>
              <a:gd name="connsiteX24" fmla="*/ 2634901 w 7292148"/>
              <a:gd name="connsiteY24" fmla="*/ 530528 h 1505063"/>
              <a:gd name="connsiteX25" fmla="*/ 2748133 w 7292148"/>
              <a:gd name="connsiteY25" fmla="*/ 1503908 h 1505063"/>
              <a:gd name="connsiteX26" fmla="*/ 2840347 w 7292148"/>
              <a:gd name="connsiteY26" fmla="*/ 719001 h 1505063"/>
              <a:gd name="connsiteX27" fmla="*/ 2934436 w 7292148"/>
              <a:gd name="connsiteY27" fmla="*/ 311295 h 1505063"/>
              <a:gd name="connsiteX28" fmla="*/ 3181060 w 7292148"/>
              <a:gd name="connsiteY28" fmla="*/ 34529 h 1505063"/>
              <a:gd name="connsiteX29" fmla="*/ 3319942 w 7292148"/>
              <a:gd name="connsiteY29" fmla="*/ 558057 h 1505063"/>
              <a:gd name="connsiteX30" fmla="*/ 3526972 w 7292148"/>
              <a:gd name="connsiteY30" fmla="*/ 603170 h 1505063"/>
              <a:gd name="connsiteX31" fmla="*/ 3963515 w 7292148"/>
              <a:gd name="connsiteY31" fmla="*/ 620637 h 1505063"/>
              <a:gd name="connsiteX32" fmla="*/ 4118642 w 7292148"/>
              <a:gd name="connsiteY32" fmla="*/ 710747 h 1505063"/>
              <a:gd name="connsiteX33" fmla="*/ 4213460 w 7292148"/>
              <a:gd name="connsiteY33" fmla="*/ 649274 h 1505063"/>
              <a:gd name="connsiteX34" fmla="*/ 4332777 w 7292148"/>
              <a:gd name="connsiteY34" fmla="*/ 597982 h 1505063"/>
              <a:gd name="connsiteX35" fmla="*/ 4407150 w 7292148"/>
              <a:gd name="connsiteY35" fmla="*/ 515952 h 1505063"/>
              <a:gd name="connsiteX36" fmla="*/ 4431007 w 7292148"/>
              <a:gd name="connsiteY36" fmla="*/ 657247 h 1505063"/>
              <a:gd name="connsiteX37" fmla="*/ 4515889 w 7292148"/>
              <a:gd name="connsiteY37" fmla="*/ 1487231 h 1505063"/>
              <a:gd name="connsiteX38" fmla="*/ 4629844 w 7292148"/>
              <a:gd name="connsiteY38" fmla="*/ 475828 h 1505063"/>
              <a:gd name="connsiteX39" fmla="*/ 4778135 w 7292148"/>
              <a:gd name="connsiteY39" fmla="*/ 169689 h 1505063"/>
              <a:gd name="connsiteX40" fmla="*/ 4894730 w 7292148"/>
              <a:gd name="connsiteY40" fmla="*/ 34552 h 1505063"/>
              <a:gd name="connsiteX41" fmla="*/ 5025358 w 7292148"/>
              <a:gd name="connsiteY41" fmla="*/ 449489 h 1505063"/>
              <a:gd name="connsiteX42" fmla="*/ 5117567 w 7292148"/>
              <a:gd name="connsiteY42" fmla="*/ 587802 h 1505063"/>
              <a:gd name="connsiteX43" fmla="*/ 5217459 w 7292148"/>
              <a:gd name="connsiteY43" fmla="*/ 595486 h 1505063"/>
              <a:gd name="connsiteX44" fmla="*/ 5640081 w 7292148"/>
              <a:gd name="connsiteY44" fmla="*/ 610854 h 1505063"/>
              <a:gd name="connsiteX45" fmla="*/ 5770709 w 7292148"/>
              <a:gd name="connsiteY45" fmla="*/ 464857 h 1505063"/>
              <a:gd name="connsiteX46" fmla="*/ 5909022 w 7292148"/>
              <a:gd name="connsiteY46" fmla="*/ 603170 h 1505063"/>
              <a:gd name="connsiteX47" fmla="*/ 5987923 w 7292148"/>
              <a:gd name="connsiteY47" fmla="*/ 523088 h 1505063"/>
              <a:gd name="connsiteX48" fmla="*/ 6116491 w 7292148"/>
              <a:gd name="connsiteY48" fmla="*/ 1463782 h 1505063"/>
              <a:gd name="connsiteX49" fmla="*/ 6246578 w 7292148"/>
              <a:gd name="connsiteY49" fmla="*/ 459134 h 1505063"/>
              <a:gd name="connsiteX50" fmla="*/ 6377748 w 7292148"/>
              <a:gd name="connsiteY50" fmla="*/ 242021 h 1505063"/>
              <a:gd name="connsiteX51" fmla="*/ 6469956 w 7292148"/>
              <a:gd name="connsiteY51" fmla="*/ 149812 h 1505063"/>
              <a:gd name="connsiteX52" fmla="*/ 6563466 w 7292148"/>
              <a:gd name="connsiteY52" fmla="*/ 18643 h 1505063"/>
              <a:gd name="connsiteX53" fmla="*/ 6608269 w 7292148"/>
              <a:gd name="connsiteY53" fmla="*/ 65288 h 1505063"/>
              <a:gd name="connsiteX54" fmla="*/ 6815418 w 7292148"/>
              <a:gd name="connsiteY54" fmla="*/ 604249 h 1505063"/>
              <a:gd name="connsiteX55" fmla="*/ 7292148 w 7292148"/>
              <a:gd name="connsiteY55"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822192 w 7292148"/>
              <a:gd name="connsiteY7" fmla="*/ 1486834 h 1505063"/>
              <a:gd name="connsiteX8" fmla="*/ 960504 w 7292148"/>
              <a:gd name="connsiteY8" fmla="*/ 472542 h 1505063"/>
              <a:gd name="connsiteX9" fmla="*/ 983556 w 7292148"/>
              <a:gd name="connsiteY9" fmla="*/ 364965 h 1505063"/>
              <a:gd name="connsiteX10" fmla="*/ 1021977 w 7292148"/>
              <a:gd name="connsiteY10" fmla="*/ 295809 h 1505063"/>
              <a:gd name="connsiteX11" fmla="*/ 1106501 w 7292148"/>
              <a:gd name="connsiteY11" fmla="*/ 218968 h 1505063"/>
              <a:gd name="connsiteX12" fmla="*/ 1183341 w 7292148"/>
              <a:gd name="connsiteY12" fmla="*/ 149812 h 1505063"/>
              <a:gd name="connsiteX13" fmla="*/ 1244814 w 7292148"/>
              <a:gd name="connsiteY13" fmla="*/ 80656 h 1505063"/>
              <a:gd name="connsiteX14" fmla="*/ 1283234 w 7292148"/>
              <a:gd name="connsiteY14" fmla="*/ 26868 h 1505063"/>
              <a:gd name="connsiteX15" fmla="*/ 1321654 w 7292148"/>
              <a:gd name="connsiteY15" fmla="*/ 126760 h 1505063"/>
              <a:gd name="connsiteX16" fmla="*/ 1421546 w 7292148"/>
              <a:gd name="connsiteY16" fmla="*/ 495594 h 1505063"/>
              <a:gd name="connsiteX17" fmla="*/ 1436914 w 7292148"/>
              <a:gd name="connsiteY17" fmla="*/ 534014 h 1505063"/>
              <a:gd name="connsiteX18" fmla="*/ 1475335 w 7292148"/>
              <a:gd name="connsiteY18" fmla="*/ 572434 h 1505063"/>
              <a:gd name="connsiteX19" fmla="*/ 2149712 w 7292148"/>
              <a:gd name="connsiteY19" fmla="*/ 603171 h 1505063"/>
              <a:gd name="connsiteX20" fmla="*/ 2351314 w 7292148"/>
              <a:gd name="connsiteY20" fmla="*/ 603170 h 1505063"/>
              <a:gd name="connsiteX21" fmla="*/ 2397419 w 7292148"/>
              <a:gd name="connsiteY21" fmla="*/ 603170 h 1505063"/>
              <a:gd name="connsiteX22" fmla="*/ 2488904 w 7292148"/>
              <a:gd name="connsiteY22" fmla="*/ 719936 h 1505063"/>
              <a:gd name="connsiteX23" fmla="*/ 2634901 w 7292148"/>
              <a:gd name="connsiteY23" fmla="*/ 530528 h 1505063"/>
              <a:gd name="connsiteX24" fmla="*/ 2748133 w 7292148"/>
              <a:gd name="connsiteY24" fmla="*/ 1503908 h 1505063"/>
              <a:gd name="connsiteX25" fmla="*/ 2840347 w 7292148"/>
              <a:gd name="connsiteY25" fmla="*/ 719001 h 1505063"/>
              <a:gd name="connsiteX26" fmla="*/ 2934436 w 7292148"/>
              <a:gd name="connsiteY26" fmla="*/ 311295 h 1505063"/>
              <a:gd name="connsiteX27" fmla="*/ 3181060 w 7292148"/>
              <a:gd name="connsiteY27" fmla="*/ 34529 h 1505063"/>
              <a:gd name="connsiteX28" fmla="*/ 3319942 w 7292148"/>
              <a:gd name="connsiteY28" fmla="*/ 558057 h 1505063"/>
              <a:gd name="connsiteX29" fmla="*/ 3526972 w 7292148"/>
              <a:gd name="connsiteY29" fmla="*/ 603170 h 1505063"/>
              <a:gd name="connsiteX30" fmla="*/ 3963515 w 7292148"/>
              <a:gd name="connsiteY30" fmla="*/ 620637 h 1505063"/>
              <a:gd name="connsiteX31" fmla="*/ 4118642 w 7292148"/>
              <a:gd name="connsiteY31" fmla="*/ 710747 h 1505063"/>
              <a:gd name="connsiteX32" fmla="*/ 4213460 w 7292148"/>
              <a:gd name="connsiteY32" fmla="*/ 649274 h 1505063"/>
              <a:gd name="connsiteX33" fmla="*/ 4332777 w 7292148"/>
              <a:gd name="connsiteY33" fmla="*/ 597982 h 1505063"/>
              <a:gd name="connsiteX34" fmla="*/ 4407150 w 7292148"/>
              <a:gd name="connsiteY34" fmla="*/ 515952 h 1505063"/>
              <a:gd name="connsiteX35" fmla="*/ 4431007 w 7292148"/>
              <a:gd name="connsiteY35" fmla="*/ 657247 h 1505063"/>
              <a:gd name="connsiteX36" fmla="*/ 4515889 w 7292148"/>
              <a:gd name="connsiteY36" fmla="*/ 1487231 h 1505063"/>
              <a:gd name="connsiteX37" fmla="*/ 4629844 w 7292148"/>
              <a:gd name="connsiteY37" fmla="*/ 475828 h 1505063"/>
              <a:gd name="connsiteX38" fmla="*/ 4778135 w 7292148"/>
              <a:gd name="connsiteY38" fmla="*/ 169689 h 1505063"/>
              <a:gd name="connsiteX39" fmla="*/ 4894730 w 7292148"/>
              <a:gd name="connsiteY39" fmla="*/ 34552 h 1505063"/>
              <a:gd name="connsiteX40" fmla="*/ 5025358 w 7292148"/>
              <a:gd name="connsiteY40" fmla="*/ 449489 h 1505063"/>
              <a:gd name="connsiteX41" fmla="*/ 5117567 w 7292148"/>
              <a:gd name="connsiteY41" fmla="*/ 587802 h 1505063"/>
              <a:gd name="connsiteX42" fmla="*/ 5217459 w 7292148"/>
              <a:gd name="connsiteY42" fmla="*/ 595486 h 1505063"/>
              <a:gd name="connsiteX43" fmla="*/ 5640081 w 7292148"/>
              <a:gd name="connsiteY43" fmla="*/ 610854 h 1505063"/>
              <a:gd name="connsiteX44" fmla="*/ 5770709 w 7292148"/>
              <a:gd name="connsiteY44" fmla="*/ 464857 h 1505063"/>
              <a:gd name="connsiteX45" fmla="*/ 5909022 w 7292148"/>
              <a:gd name="connsiteY45" fmla="*/ 603170 h 1505063"/>
              <a:gd name="connsiteX46" fmla="*/ 5987923 w 7292148"/>
              <a:gd name="connsiteY46" fmla="*/ 523088 h 1505063"/>
              <a:gd name="connsiteX47" fmla="*/ 6116491 w 7292148"/>
              <a:gd name="connsiteY47" fmla="*/ 1463782 h 1505063"/>
              <a:gd name="connsiteX48" fmla="*/ 6246578 w 7292148"/>
              <a:gd name="connsiteY48" fmla="*/ 459134 h 1505063"/>
              <a:gd name="connsiteX49" fmla="*/ 6377748 w 7292148"/>
              <a:gd name="connsiteY49" fmla="*/ 242021 h 1505063"/>
              <a:gd name="connsiteX50" fmla="*/ 6469956 w 7292148"/>
              <a:gd name="connsiteY50" fmla="*/ 149812 h 1505063"/>
              <a:gd name="connsiteX51" fmla="*/ 6563466 w 7292148"/>
              <a:gd name="connsiteY51" fmla="*/ 18643 h 1505063"/>
              <a:gd name="connsiteX52" fmla="*/ 6608269 w 7292148"/>
              <a:gd name="connsiteY52" fmla="*/ 65288 h 1505063"/>
              <a:gd name="connsiteX53" fmla="*/ 6815418 w 7292148"/>
              <a:gd name="connsiteY53" fmla="*/ 604249 h 1505063"/>
              <a:gd name="connsiteX54" fmla="*/ 7292148 w 7292148"/>
              <a:gd name="connsiteY54"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822192 w 7292148"/>
              <a:gd name="connsiteY6" fmla="*/ 1486834 h 1505063"/>
              <a:gd name="connsiteX7" fmla="*/ 960504 w 7292148"/>
              <a:gd name="connsiteY7" fmla="*/ 472542 h 1505063"/>
              <a:gd name="connsiteX8" fmla="*/ 983556 w 7292148"/>
              <a:gd name="connsiteY8" fmla="*/ 364965 h 1505063"/>
              <a:gd name="connsiteX9" fmla="*/ 1021977 w 7292148"/>
              <a:gd name="connsiteY9" fmla="*/ 295809 h 1505063"/>
              <a:gd name="connsiteX10" fmla="*/ 1106501 w 7292148"/>
              <a:gd name="connsiteY10" fmla="*/ 218968 h 1505063"/>
              <a:gd name="connsiteX11" fmla="*/ 1183341 w 7292148"/>
              <a:gd name="connsiteY11" fmla="*/ 149812 h 1505063"/>
              <a:gd name="connsiteX12" fmla="*/ 1244814 w 7292148"/>
              <a:gd name="connsiteY12" fmla="*/ 80656 h 1505063"/>
              <a:gd name="connsiteX13" fmla="*/ 1283234 w 7292148"/>
              <a:gd name="connsiteY13" fmla="*/ 26868 h 1505063"/>
              <a:gd name="connsiteX14" fmla="*/ 1321654 w 7292148"/>
              <a:gd name="connsiteY14" fmla="*/ 126760 h 1505063"/>
              <a:gd name="connsiteX15" fmla="*/ 1421546 w 7292148"/>
              <a:gd name="connsiteY15" fmla="*/ 495594 h 1505063"/>
              <a:gd name="connsiteX16" fmla="*/ 1436914 w 7292148"/>
              <a:gd name="connsiteY16" fmla="*/ 534014 h 1505063"/>
              <a:gd name="connsiteX17" fmla="*/ 1475335 w 7292148"/>
              <a:gd name="connsiteY17" fmla="*/ 572434 h 1505063"/>
              <a:gd name="connsiteX18" fmla="*/ 2149712 w 7292148"/>
              <a:gd name="connsiteY18" fmla="*/ 603171 h 1505063"/>
              <a:gd name="connsiteX19" fmla="*/ 2351314 w 7292148"/>
              <a:gd name="connsiteY19" fmla="*/ 603170 h 1505063"/>
              <a:gd name="connsiteX20" fmla="*/ 2397419 w 7292148"/>
              <a:gd name="connsiteY20" fmla="*/ 603170 h 1505063"/>
              <a:gd name="connsiteX21" fmla="*/ 2488904 w 7292148"/>
              <a:gd name="connsiteY21" fmla="*/ 719936 h 1505063"/>
              <a:gd name="connsiteX22" fmla="*/ 2634901 w 7292148"/>
              <a:gd name="connsiteY22" fmla="*/ 530528 h 1505063"/>
              <a:gd name="connsiteX23" fmla="*/ 2748133 w 7292148"/>
              <a:gd name="connsiteY23" fmla="*/ 1503908 h 1505063"/>
              <a:gd name="connsiteX24" fmla="*/ 2840347 w 7292148"/>
              <a:gd name="connsiteY24" fmla="*/ 719001 h 1505063"/>
              <a:gd name="connsiteX25" fmla="*/ 2934436 w 7292148"/>
              <a:gd name="connsiteY25" fmla="*/ 311295 h 1505063"/>
              <a:gd name="connsiteX26" fmla="*/ 3181060 w 7292148"/>
              <a:gd name="connsiteY26" fmla="*/ 34529 h 1505063"/>
              <a:gd name="connsiteX27" fmla="*/ 3319942 w 7292148"/>
              <a:gd name="connsiteY27" fmla="*/ 558057 h 1505063"/>
              <a:gd name="connsiteX28" fmla="*/ 3526972 w 7292148"/>
              <a:gd name="connsiteY28" fmla="*/ 603170 h 1505063"/>
              <a:gd name="connsiteX29" fmla="*/ 3963515 w 7292148"/>
              <a:gd name="connsiteY29" fmla="*/ 620637 h 1505063"/>
              <a:gd name="connsiteX30" fmla="*/ 4118642 w 7292148"/>
              <a:gd name="connsiteY30" fmla="*/ 710747 h 1505063"/>
              <a:gd name="connsiteX31" fmla="*/ 4213460 w 7292148"/>
              <a:gd name="connsiteY31" fmla="*/ 649274 h 1505063"/>
              <a:gd name="connsiteX32" fmla="*/ 4332777 w 7292148"/>
              <a:gd name="connsiteY32" fmla="*/ 597982 h 1505063"/>
              <a:gd name="connsiteX33" fmla="*/ 4407150 w 7292148"/>
              <a:gd name="connsiteY33" fmla="*/ 515952 h 1505063"/>
              <a:gd name="connsiteX34" fmla="*/ 4431007 w 7292148"/>
              <a:gd name="connsiteY34" fmla="*/ 657247 h 1505063"/>
              <a:gd name="connsiteX35" fmla="*/ 4515889 w 7292148"/>
              <a:gd name="connsiteY35" fmla="*/ 1487231 h 1505063"/>
              <a:gd name="connsiteX36" fmla="*/ 4629844 w 7292148"/>
              <a:gd name="connsiteY36" fmla="*/ 475828 h 1505063"/>
              <a:gd name="connsiteX37" fmla="*/ 4778135 w 7292148"/>
              <a:gd name="connsiteY37" fmla="*/ 169689 h 1505063"/>
              <a:gd name="connsiteX38" fmla="*/ 4894730 w 7292148"/>
              <a:gd name="connsiteY38" fmla="*/ 34552 h 1505063"/>
              <a:gd name="connsiteX39" fmla="*/ 5025358 w 7292148"/>
              <a:gd name="connsiteY39" fmla="*/ 449489 h 1505063"/>
              <a:gd name="connsiteX40" fmla="*/ 5117567 w 7292148"/>
              <a:gd name="connsiteY40" fmla="*/ 587802 h 1505063"/>
              <a:gd name="connsiteX41" fmla="*/ 5217459 w 7292148"/>
              <a:gd name="connsiteY41" fmla="*/ 595486 h 1505063"/>
              <a:gd name="connsiteX42" fmla="*/ 5640081 w 7292148"/>
              <a:gd name="connsiteY42" fmla="*/ 610854 h 1505063"/>
              <a:gd name="connsiteX43" fmla="*/ 5770709 w 7292148"/>
              <a:gd name="connsiteY43" fmla="*/ 464857 h 1505063"/>
              <a:gd name="connsiteX44" fmla="*/ 5909022 w 7292148"/>
              <a:gd name="connsiteY44" fmla="*/ 603170 h 1505063"/>
              <a:gd name="connsiteX45" fmla="*/ 5987923 w 7292148"/>
              <a:gd name="connsiteY45" fmla="*/ 523088 h 1505063"/>
              <a:gd name="connsiteX46" fmla="*/ 6116491 w 7292148"/>
              <a:gd name="connsiteY46" fmla="*/ 1463782 h 1505063"/>
              <a:gd name="connsiteX47" fmla="*/ 6246578 w 7292148"/>
              <a:gd name="connsiteY47" fmla="*/ 459134 h 1505063"/>
              <a:gd name="connsiteX48" fmla="*/ 6377748 w 7292148"/>
              <a:gd name="connsiteY48" fmla="*/ 242021 h 1505063"/>
              <a:gd name="connsiteX49" fmla="*/ 6469956 w 7292148"/>
              <a:gd name="connsiteY49" fmla="*/ 149812 h 1505063"/>
              <a:gd name="connsiteX50" fmla="*/ 6563466 w 7292148"/>
              <a:gd name="connsiteY50" fmla="*/ 18643 h 1505063"/>
              <a:gd name="connsiteX51" fmla="*/ 6608269 w 7292148"/>
              <a:gd name="connsiteY51" fmla="*/ 65288 h 1505063"/>
              <a:gd name="connsiteX52" fmla="*/ 6815418 w 7292148"/>
              <a:gd name="connsiteY52" fmla="*/ 604249 h 1505063"/>
              <a:gd name="connsiteX53" fmla="*/ 7292148 w 7292148"/>
              <a:gd name="connsiteY53"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822192 w 7292148"/>
              <a:gd name="connsiteY5" fmla="*/ 1486834 h 1505063"/>
              <a:gd name="connsiteX6" fmla="*/ 960504 w 7292148"/>
              <a:gd name="connsiteY6" fmla="*/ 472542 h 1505063"/>
              <a:gd name="connsiteX7" fmla="*/ 983556 w 7292148"/>
              <a:gd name="connsiteY7" fmla="*/ 364965 h 1505063"/>
              <a:gd name="connsiteX8" fmla="*/ 1021977 w 7292148"/>
              <a:gd name="connsiteY8" fmla="*/ 295809 h 1505063"/>
              <a:gd name="connsiteX9" fmla="*/ 1106501 w 7292148"/>
              <a:gd name="connsiteY9" fmla="*/ 218968 h 1505063"/>
              <a:gd name="connsiteX10" fmla="*/ 1183341 w 7292148"/>
              <a:gd name="connsiteY10" fmla="*/ 149812 h 1505063"/>
              <a:gd name="connsiteX11" fmla="*/ 1244814 w 7292148"/>
              <a:gd name="connsiteY11" fmla="*/ 80656 h 1505063"/>
              <a:gd name="connsiteX12" fmla="*/ 1283234 w 7292148"/>
              <a:gd name="connsiteY12" fmla="*/ 26868 h 1505063"/>
              <a:gd name="connsiteX13" fmla="*/ 1321654 w 7292148"/>
              <a:gd name="connsiteY13" fmla="*/ 126760 h 1505063"/>
              <a:gd name="connsiteX14" fmla="*/ 1421546 w 7292148"/>
              <a:gd name="connsiteY14" fmla="*/ 495594 h 1505063"/>
              <a:gd name="connsiteX15" fmla="*/ 1436914 w 7292148"/>
              <a:gd name="connsiteY15" fmla="*/ 534014 h 1505063"/>
              <a:gd name="connsiteX16" fmla="*/ 1475335 w 7292148"/>
              <a:gd name="connsiteY16" fmla="*/ 572434 h 1505063"/>
              <a:gd name="connsiteX17" fmla="*/ 2149712 w 7292148"/>
              <a:gd name="connsiteY17" fmla="*/ 603171 h 1505063"/>
              <a:gd name="connsiteX18" fmla="*/ 2351314 w 7292148"/>
              <a:gd name="connsiteY18" fmla="*/ 603170 h 1505063"/>
              <a:gd name="connsiteX19" fmla="*/ 2397419 w 7292148"/>
              <a:gd name="connsiteY19" fmla="*/ 603170 h 1505063"/>
              <a:gd name="connsiteX20" fmla="*/ 2488904 w 7292148"/>
              <a:gd name="connsiteY20" fmla="*/ 719936 h 1505063"/>
              <a:gd name="connsiteX21" fmla="*/ 2634901 w 7292148"/>
              <a:gd name="connsiteY21" fmla="*/ 530528 h 1505063"/>
              <a:gd name="connsiteX22" fmla="*/ 2748133 w 7292148"/>
              <a:gd name="connsiteY22" fmla="*/ 1503908 h 1505063"/>
              <a:gd name="connsiteX23" fmla="*/ 2840347 w 7292148"/>
              <a:gd name="connsiteY23" fmla="*/ 719001 h 1505063"/>
              <a:gd name="connsiteX24" fmla="*/ 2934436 w 7292148"/>
              <a:gd name="connsiteY24" fmla="*/ 311295 h 1505063"/>
              <a:gd name="connsiteX25" fmla="*/ 3181060 w 7292148"/>
              <a:gd name="connsiteY25" fmla="*/ 34529 h 1505063"/>
              <a:gd name="connsiteX26" fmla="*/ 3319942 w 7292148"/>
              <a:gd name="connsiteY26" fmla="*/ 558057 h 1505063"/>
              <a:gd name="connsiteX27" fmla="*/ 3526972 w 7292148"/>
              <a:gd name="connsiteY27" fmla="*/ 603170 h 1505063"/>
              <a:gd name="connsiteX28" fmla="*/ 3963515 w 7292148"/>
              <a:gd name="connsiteY28" fmla="*/ 620637 h 1505063"/>
              <a:gd name="connsiteX29" fmla="*/ 4118642 w 7292148"/>
              <a:gd name="connsiteY29" fmla="*/ 710747 h 1505063"/>
              <a:gd name="connsiteX30" fmla="*/ 4213460 w 7292148"/>
              <a:gd name="connsiteY30" fmla="*/ 649274 h 1505063"/>
              <a:gd name="connsiteX31" fmla="*/ 4332777 w 7292148"/>
              <a:gd name="connsiteY31" fmla="*/ 597982 h 1505063"/>
              <a:gd name="connsiteX32" fmla="*/ 4407150 w 7292148"/>
              <a:gd name="connsiteY32" fmla="*/ 515952 h 1505063"/>
              <a:gd name="connsiteX33" fmla="*/ 4431007 w 7292148"/>
              <a:gd name="connsiteY33" fmla="*/ 657247 h 1505063"/>
              <a:gd name="connsiteX34" fmla="*/ 4515889 w 7292148"/>
              <a:gd name="connsiteY34" fmla="*/ 1487231 h 1505063"/>
              <a:gd name="connsiteX35" fmla="*/ 4629844 w 7292148"/>
              <a:gd name="connsiteY35" fmla="*/ 475828 h 1505063"/>
              <a:gd name="connsiteX36" fmla="*/ 4778135 w 7292148"/>
              <a:gd name="connsiteY36" fmla="*/ 169689 h 1505063"/>
              <a:gd name="connsiteX37" fmla="*/ 4894730 w 7292148"/>
              <a:gd name="connsiteY37" fmla="*/ 34552 h 1505063"/>
              <a:gd name="connsiteX38" fmla="*/ 5025358 w 7292148"/>
              <a:gd name="connsiteY38" fmla="*/ 449489 h 1505063"/>
              <a:gd name="connsiteX39" fmla="*/ 5117567 w 7292148"/>
              <a:gd name="connsiteY39" fmla="*/ 587802 h 1505063"/>
              <a:gd name="connsiteX40" fmla="*/ 5217459 w 7292148"/>
              <a:gd name="connsiteY40" fmla="*/ 595486 h 1505063"/>
              <a:gd name="connsiteX41" fmla="*/ 5640081 w 7292148"/>
              <a:gd name="connsiteY41" fmla="*/ 610854 h 1505063"/>
              <a:gd name="connsiteX42" fmla="*/ 5770709 w 7292148"/>
              <a:gd name="connsiteY42" fmla="*/ 464857 h 1505063"/>
              <a:gd name="connsiteX43" fmla="*/ 5909022 w 7292148"/>
              <a:gd name="connsiteY43" fmla="*/ 603170 h 1505063"/>
              <a:gd name="connsiteX44" fmla="*/ 5987923 w 7292148"/>
              <a:gd name="connsiteY44" fmla="*/ 523088 h 1505063"/>
              <a:gd name="connsiteX45" fmla="*/ 6116491 w 7292148"/>
              <a:gd name="connsiteY45" fmla="*/ 1463782 h 1505063"/>
              <a:gd name="connsiteX46" fmla="*/ 6246578 w 7292148"/>
              <a:gd name="connsiteY46" fmla="*/ 459134 h 1505063"/>
              <a:gd name="connsiteX47" fmla="*/ 6377748 w 7292148"/>
              <a:gd name="connsiteY47" fmla="*/ 242021 h 1505063"/>
              <a:gd name="connsiteX48" fmla="*/ 6469956 w 7292148"/>
              <a:gd name="connsiteY48" fmla="*/ 149812 h 1505063"/>
              <a:gd name="connsiteX49" fmla="*/ 6563466 w 7292148"/>
              <a:gd name="connsiteY49" fmla="*/ 18643 h 1505063"/>
              <a:gd name="connsiteX50" fmla="*/ 6608269 w 7292148"/>
              <a:gd name="connsiteY50" fmla="*/ 65288 h 1505063"/>
              <a:gd name="connsiteX51" fmla="*/ 6815418 w 7292148"/>
              <a:gd name="connsiteY51" fmla="*/ 604249 h 1505063"/>
              <a:gd name="connsiteX52" fmla="*/ 7292148 w 7292148"/>
              <a:gd name="connsiteY52"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822192 w 7292148"/>
              <a:gd name="connsiteY4" fmla="*/ 1486834 h 1505063"/>
              <a:gd name="connsiteX5" fmla="*/ 960504 w 7292148"/>
              <a:gd name="connsiteY5" fmla="*/ 472542 h 1505063"/>
              <a:gd name="connsiteX6" fmla="*/ 983556 w 7292148"/>
              <a:gd name="connsiteY6" fmla="*/ 364965 h 1505063"/>
              <a:gd name="connsiteX7" fmla="*/ 1021977 w 7292148"/>
              <a:gd name="connsiteY7" fmla="*/ 295809 h 1505063"/>
              <a:gd name="connsiteX8" fmla="*/ 1106501 w 7292148"/>
              <a:gd name="connsiteY8" fmla="*/ 218968 h 1505063"/>
              <a:gd name="connsiteX9" fmla="*/ 1183341 w 7292148"/>
              <a:gd name="connsiteY9" fmla="*/ 149812 h 1505063"/>
              <a:gd name="connsiteX10" fmla="*/ 1244814 w 7292148"/>
              <a:gd name="connsiteY10" fmla="*/ 80656 h 1505063"/>
              <a:gd name="connsiteX11" fmla="*/ 1283234 w 7292148"/>
              <a:gd name="connsiteY11" fmla="*/ 26868 h 1505063"/>
              <a:gd name="connsiteX12" fmla="*/ 1321654 w 7292148"/>
              <a:gd name="connsiteY12" fmla="*/ 126760 h 1505063"/>
              <a:gd name="connsiteX13" fmla="*/ 1421546 w 7292148"/>
              <a:gd name="connsiteY13" fmla="*/ 495594 h 1505063"/>
              <a:gd name="connsiteX14" fmla="*/ 1436914 w 7292148"/>
              <a:gd name="connsiteY14" fmla="*/ 534014 h 1505063"/>
              <a:gd name="connsiteX15" fmla="*/ 1475335 w 7292148"/>
              <a:gd name="connsiteY15" fmla="*/ 572434 h 1505063"/>
              <a:gd name="connsiteX16" fmla="*/ 2149712 w 7292148"/>
              <a:gd name="connsiteY16" fmla="*/ 603171 h 1505063"/>
              <a:gd name="connsiteX17" fmla="*/ 2351314 w 7292148"/>
              <a:gd name="connsiteY17" fmla="*/ 603170 h 1505063"/>
              <a:gd name="connsiteX18" fmla="*/ 2397419 w 7292148"/>
              <a:gd name="connsiteY18" fmla="*/ 603170 h 1505063"/>
              <a:gd name="connsiteX19" fmla="*/ 2488904 w 7292148"/>
              <a:gd name="connsiteY19" fmla="*/ 719936 h 1505063"/>
              <a:gd name="connsiteX20" fmla="*/ 2634901 w 7292148"/>
              <a:gd name="connsiteY20" fmla="*/ 530528 h 1505063"/>
              <a:gd name="connsiteX21" fmla="*/ 2748133 w 7292148"/>
              <a:gd name="connsiteY21" fmla="*/ 1503908 h 1505063"/>
              <a:gd name="connsiteX22" fmla="*/ 2840347 w 7292148"/>
              <a:gd name="connsiteY22" fmla="*/ 719001 h 1505063"/>
              <a:gd name="connsiteX23" fmla="*/ 2934436 w 7292148"/>
              <a:gd name="connsiteY23" fmla="*/ 311295 h 1505063"/>
              <a:gd name="connsiteX24" fmla="*/ 3181060 w 7292148"/>
              <a:gd name="connsiteY24" fmla="*/ 34529 h 1505063"/>
              <a:gd name="connsiteX25" fmla="*/ 3319942 w 7292148"/>
              <a:gd name="connsiteY25" fmla="*/ 558057 h 1505063"/>
              <a:gd name="connsiteX26" fmla="*/ 3526972 w 7292148"/>
              <a:gd name="connsiteY26" fmla="*/ 603170 h 1505063"/>
              <a:gd name="connsiteX27" fmla="*/ 3963515 w 7292148"/>
              <a:gd name="connsiteY27" fmla="*/ 620637 h 1505063"/>
              <a:gd name="connsiteX28" fmla="*/ 4118642 w 7292148"/>
              <a:gd name="connsiteY28" fmla="*/ 710747 h 1505063"/>
              <a:gd name="connsiteX29" fmla="*/ 4213460 w 7292148"/>
              <a:gd name="connsiteY29" fmla="*/ 649274 h 1505063"/>
              <a:gd name="connsiteX30" fmla="*/ 4332777 w 7292148"/>
              <a:gd name="connsiteY30" fmla="*/ 597982 h 1505063"/>
              <a:gd name="connsiteX31" fmla="*/ 4407150 w 7292148"/>
              <a:gd name="connsiteY31" fmla="*/ 515952 h 1505063"/>
              <a:gd name="connsiteX32" fmla="*/ 4431007 w 7292148"/>
              <a:gd name="connsiteY32" fmla="*/ 657247 h 1505063"/>
              <a:gd name="connsiteX33" fmla="*/ 4515889 w 7292148"/>
              <a:gd name="connsiteY33" fmla="*/ 1487231 h 1505063"/>
              <a:gd name="connsiteX34" fmla="*/ 4629844 w 7292148"/>
              <a:gd name="connsiteY34" fmla="*/ 475828 h 1505063"/>
              <a:gd name="connsiteX35" fmla="*/ 4778135 w 7292148"/>
              <a:gd name="connsiteY35" fmla="*/ 169689 h 1505063"/>
              <a:gd name="connsiteX36" fmla="*/ 4894730 w 7292148"/>
              <a:gd name="connsiteY36" fmla="*/ 34552 h 1505063"/>
              <a:gd name="connsiteX37" fmla="*/ 5025358 w 7292148"/>
              <a:gd name="connsiteY37" fmla="*/ 449489 h 1505063"/>
              <a:gd name="connsiteX38" fmla="*/ 5117567 w 7292148"/>
              <a:gd name="connsiteY38" fmla="*/ 587802 h 1505063"/>
              <a:gd name="connsiteX39" fmla="*/ 5217459 w 7292148"/>
              <a:gd name="connsiteY39" fmla="*/ 595486 h 1505063"/>
              <a:gd name="connsiteX40" fmla="*/ 5640081 w 7292148"/>
              <a:gd name="connsiteY40" fmla="*/ 610854 h 1505063"/>
              <a:gd name="connsiteX41" fmla="*/ 5770709 w 7292148"/>
              <a:gd name="connsiteY41" fmla="*/ 464857 h 1505063"/>
              <a:gd name="connsiteX42" fmla="*/ 5909022 w 7292148"/>
              <a:gd name="connsiteY42" fmla="*/ 603170 h 1505063"/>
              <a:gd name="connsiteX43" fmla="*/ 5987923 w 7292148"/>
              <a:gd name="connsiteY43" fmla="*/ 523088 h 1505063"/>
              <a:gd name="connsiteX44" fmla="*/ 6116491 w 7292148"/>
              <a:gd name="connsiteY44" fmla="*/ 1463782 h 1505063"/>
              <a:gd name="connsiteX45" fmla="*/ 6246578 w 7292148"/>
              <a:gd name="connsiteY45" fmla="*/ 459134 h 1505063"/>
              <a:gd name="connsiteX46" fmla="*/ 6377748 w 7292148"/>
              <a:gd name="connsiteY46" fmla="*/ 242021 h 1505063"/>
              <a:gd name="connsiteX47" fmla="*/ 6469956 w 7292148"/>
              <a:gd name="connsiteY47" fmla="*/ 149812 h 1505063"/>
              <a:gd name="connsiteX48" fmla="*/ 6563466 w 7292148"/>
              <a:gd name="connsiteY48" fmla="*/ 18643 h 1505063"/>
              <a:gd name="connsiteX49" fmla="*/ 6608269 w 7292148"/>
              <a:gd name="connsiteY49" fmla="*/ 65288 h 1505063"/>
              <a:gd name="connsiteX50" fmla="*/ 6815418 w 7292148"/>
              <a:gd name="connsiteY50" fmla="*/ 604249 h 1505063"/>
              <a:gd name="connsiteX51" fmla="*/ 7292148 w 7292148"/>
              <a:gd name="connsiteY51"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822192 w 7292148"/>
              <a:gd name="connsiteY3" fmla="*/ 1486834 h 1505063"/>
              <a:gd name="connsiteX4" fmla="*/ 960504 w 7292148"/>
              <a:gd name="connsiteY4" fmla="*/ 472542 h 1505063"/>
              <a:gd name="connsiteX5" fmla="*/ 983556 w 7292148"/>
              <a:gd name="connsiteY5" fmla="*/ 364965 h 1505063"/>
              <a:gd name="connsiteX6" fmla="*/ 1021977 w 7292148"/>
              <a:gd name="connsiteY6" fmla="*/ 295809 h 1505063"/>
              <a:gd name="connsiteX7" fmla="*/ 1106501 w 7292148"/>
              <a:gd name="connsiteY7" fmla="*/ 218968 h 1505063"/>
              <a:gd name="connsiteX8" fmla="*/ 1183341 w 7292148"/>
              <a:gd name="connsiteY8" fmla="*/ 149812 h 1505063"/>
              <a:gd name="connsiteX9" fmla="*/ 1244814 w 7292148"/>
              <a:gd name="connsiteY9" fmla="*/ 80656 h 1505063"/>
              <a:gd name="connsiteX10" fmla="*/ 1283234 w 7292148"/>
              <a:gd name="connsiteY10" fmla="*/ 26868 h 1505063"/>
              <a:gd name="connsiteX11" fmla="*/ 1321654 w 7292148"/>
              <a:gd name="connsiteY11" fmla="*/ 126760 h 1505063"/>
              <a:gd name="connsiteX12" fmla="*/ 1421546 w 7292148"/>
              <a:gd name="connsiteY12" fmla="*/ 495594 h 1505063"/>
              <a:gd name="connsiteX13" fmla="*/ 1436914 w 7292148"/>
              <a:gd name="connsiteY13" fmla="*/ 534014 h 1505063"/>
              <a:gd name="connsiteX14" fmla="*/ 1475335 w 7292148"/>
              <a:gd name="connsiteY14" fmla="*/ 572434 h 1505063"/>
              <a:gd name="connsiteX15" fmla="*/ 2149712 w 7292148"/>
              <a:gd name="connsiteY15" fmla="*/ 603171 h 1505063"/>
              <a:gd name="connsiteX16" fmla="*/ 2351314 w 7292148"/>
              <a:gd name="connsiteY16" fmla="*/ 603170 h 1505063"/>
              <a:gd name="connsiteX17" fmla="*/ 2397419 w 7292148"/>
              <a:gd name="connsiteY17" fmla="*/ 603170 h 1505063"/>
              <a:gd name="connsiteX18" fmla="*/ 2488904 w 7292148"/>
              <a:gd name="connsiteY18" fmla="*/ 719936 h 1505063"/>
              <a:gd name="connsiteX19" fmla="*/ 2634901 w 7292148"/>
              <a:gd name="connsiteY19" fmla="*/ 530528 h 1505063"/>
              <a:gd name="connsiteX20" fmla="*/ 2748133 w 7292148"/>
              <a:gd name="connsiteY20" fmla="*/ 1503908 h 1505063"/>
              <a:gd name="connsiteX21" fmla="*/ 2840347 w 7292148"/>
              <a:gd name="connsiteY21" fmla="*/ 719001 h 1505063"/>
              <a:gd name="connsiteX22" fmla="*/ 2934436 w 7292148"/>
              <a:gd name="connsiteY22" fmla="*/ 311295 h 1505063"/>
              <a:gd name="connsiteX23" fmla="*/ 3181060 w 7292148"/>
              <a:gd name="connsiteY23" fmla="*/ 34529 h 1505063"/>
              <a:gd name="connsiteX24" fmla="*/ 3319942 w 7292148"/>
              <a:gd name="connsiteY24" fmla="*/ 558057 h 1505063"/>
              <a:gd name="connsiteX25" fmla="*/ 3526972 w 7292148"/>
              <a:gd name="connsiteY25" fmla="*/ 603170 h 1505063"/>
              <a:gd name="connsiteX26" fmla="*/ 3963515 w 7292148"/>
              <a:gd name="connsiteY26" fmla="*/ 620637 h 1505063"/>
              <a:gd name="connsiteX27" fmla="*/ 4118642 w 7292148"/>
              <a:gd name="connsiteY27" fmla="*/ 710747 h 1505063"/>
              <a:gd name="connsiteX28" fmla="*/ 4213460 w 7292148"/>
              <a:gd name="connsiteY28" fmla="*/ 649274 h 1505063"/>
              <a:gd name="connsiteX29" fmla="*/ 4332777 w 7292148"/>
              <a:gd name="connsiteY29" fmla="*/ 597982 h 1505063"/>
              <a:gd name="connsiteX30" fmla="*/ 4407150 w 7292148"/>
              <a:gd name="connsiteY30" fmla="*/ 515952 h 1505063"/>
              <a:gd name="connsiteX31" fmla="*/ 4431007 w 7292148"/>
              <a:gd name="connsiteY31" fmla="*/ 657247 h 1505063"/>
              <a:gd name="connsiteX32" fmla="*/ 4515889 w 7292148"/>
              <a:gd name="connsiteY32" fmla="*/ 1487231 h 1505063"/>
              <a:gd name="connsiteX33" fmla="*/ 4629844 w 7292148"/>
              <a:gd name="connsiteY33" fmla="*/ 475828 h 1505063"/>
              <a:gd name="connsiteX34" fmla="*/ 4778135 w 7292148"/>
              <a:gd name="connsiteY34" fmla="*/ 169689 h 1505063"/>
              <a:gd name="connsiteX35" fmla="*/ 4894730 w 7292148"/>
              <a:gd name="connsiteY35" fmla="*/ 34552 h 1505063"/>
              <a:gd name="connsiteX36" fmla="*/ 5025358 w 7292148"/>
              <a:gd name="connsiteY36" fmla="*/ 449489 h 1505063"/>
              <a:gd name="connsiteX37" fmla="*/ 5117567 w 7292148"/>
              <a:gd name="connsiteY37" fmla="*/ 587802 h 1505063"/>
              <a:gd name="connsiteX38" fmla="*/ 5217459 w 7292148"/>
              <a:gd name="connsiteY38" fmla="*/ 595486 h 1505063"/>
              <a:gd name="connsiteX39" fmla="*/ 5640081 w 7292148"/>
              <a:gd name="connsiteY39" fmla="*/ 610854 h 1505063"/>
              <a:gd name="connsiteX40" fmla="*/ 5770709 w 7292148"/>
              <a:gd name="connsiteY40" fmla="*/ 464857 h 1505063"/>
              <a:gd name="connsiteX41" fmla="*/ 5909022 w 7292148"/>
              <a:gd name="connsiteY41" fmla="*/ 603170 h 1505063"/>
              <a:gd name="connsiteX42" fmla="*/ 5987923 w 7292148"/>
              <a:gd name="connsiteY42" fmla="*/ 523088 h 1505063"/>
              <a:gd name="connsiteX43" fmla="*/ 6116491 w 7292148"/>
              <a:gd name="connsiteY43" fmla="*/ 1463782 h 1505063"/>
              <a:gd name="connsiteX44" fmla="*/ 6246578 w 7292148"/>
              <a:gd name="connsiteY44" fmla="*/ 459134 h 1505063"/>
              <a:gd name="connsiteX45" fmla="*/ 6377748 w 7292148"/>
              <a:gd name="connsiteY45" fmla="*/ 242021 h 1505063"/>
              <a:gd name="connsiteX46" fmla="*/ 6469956 w 7292148"/>
              <a:gd name="connsiteY46" fmla="*/ 149812 h 1505063"/>
              <a:gd name="connsiteX47" fmla="*/ 6563466 w 7292148"/>
              <a:gd name="connsiteY47" fmla="*/ 18643 h 1505063"/>
              <a:gd name="connsiteX48" fmla="*/ 6608269 w 7292148"/>
              <a:gd name="connsiteY48" fmla="*/ 65288 h 1505063"/>
              <a:gd name="connsiteX49" fmla="*/ 6815418 w 7292148"/>
              <a:gd name="connsiteY49" fmla="*/ 604249 h 1505063"/>
              <a:gd name="connsiteX50" fmla="*/ 7292148 w 7292148"/>
              <a:gd name="connsiteY50" fmla="*/ 603170 h 1505063"/>
              <a:gd name="connsiteX0" fmla="*/ 0 w 7292148"/>
              <a:gd name="connsiteY0" fmla="*/ 595469 h 1505063"/>
              <a:gd name="connsiteX1" fmla="*/ 183419 w 7292148"/>
              <a:gd name="connsiteY1" fmla="*/ 608686 h 1505063"/>
              <a:gd name="connsiteX2" fmla="*/ 822192 w 7292148"/>
              <a:gd name="connsiteY2" fmla="*/ 1486834 h 1505063"/>
              <a:gd name="connsiteX3" fmla="*/ 960504 w 7292148"/>
              <a:gd name="connsiteY3" fmla="*/ 472542 h 1505063"/>
              <a:gd name="connsiteX4" fmla="*/ 983556 w 7292148"/>
              <a:gd name="connsiteY4" fmla="*/ 364965 h 1505063"/>
              <a:gd name="connsiteX5" fmla="*/ 1021977 w 7292148"/>
              <a:gd name="connsiteY5" fmla="*/ 295809 h 1505063"/>
              <a:gd name="connsiteX6" fmla="*/ 1106501 w 7292148"/>
              <a:gd name="connsiteY6" fmla="*/ 218968 h 1505063"/>
              <a:gd name="connsiteX7" fmla="*/ 1183341 w 7292148"/>
              <a:gd name="connsiteY7" fmla="*/ 149812 h 1505063"/>
              <a:gd name="connsiteX8" fmla="*/ 1244814 w 7292148"/>
              <a:gd name="connsiteY8" fmla="*/ 80656 h 1505063"/>
              <a:gd name="connsiteX9" fmla="*/ 1283234 w 7292148"/>
              <a:gd name="connsiteY9" fmla="*/ 26868 h 1505063"/>
              <a:gd name="connsiteX10" fmla="*/ 1321654 w 7292148"/>
              <a:gd name="connsiteY10" fmla="*/ 126760 h 1505063"/>
              <a:gd name="connsiteX11" fmla="*/ 1421546 w 7292148"/>
              <a:gd name="connsiteY11" fmla="*/ 495594 h 1505063"/>
              <a:gd name="connsiteX12" fmla="*/ 1436914 w 7292148"/>
              <a:gd name="connsiteY12" fmla="*/ 534014 h 1505063"/>
              <a:gd name="connsiteX13" fmla="*/ 1475335 w 7292148"/>
              <a:gd name="connsiteY13" fmla="*/ 572434 h 1505063"/>
              <a:gd name="connsiteX14" fmla="*/ 2149712 w 7292148"/>
              <a:gd name="connsiteY14" fmla="*/ 603171 h 1505063"/>
              <a:gd name="connsiteX15" fmla="*/ 2351314 w 7292148"/>
              <a:gd name="connsiteY15" fmla="*/ 603170 h 1505063"/>
              <a:gd name="connsiteX16" fmla="*/ 2397419 w 7292148"/>
              <a:gd name="connsiteY16" fmla="*/ 603170 h 1505063"/>
              <a:gd name="connsiteX17" fmla="*/ 2488904 w 7292148"/>
              <a:gd name="connsiteY17" fmla="*/ 719936 h 1505063"/>
              <a:gd name="connsiteX18" fmla="*/ 2634901 w 7292148"/>
              <a:gd name="connsiteY18" fmla="*/ 530528 h 1505063"/>
              <a:gd name="connsiteX19" fmla="*/ 2748133 w 7292148"/>
              <a:gd name="connsiteY19" fmla="*/ 1503908 h 1505063"/>
              <a:gd name="connsiteX20" fmla="*/ 2840347 w 7292148"/>
              <a:gd name="connsiteY20" fmla="*/ 719001 h 1505063"/>
              <a:gd name="connsiteX21" fmla="*/ 2934436 w 7292148"/>
              <a:gd name="connsiteY21" fmla="*/ 311295 h 1505063"/>
              <a:gd name="connsiteX22" fmla="*/ 3181060 w 7292148"/>
              <a:gd name="connsiteY22" fmla="*/ 34529 h 1505063"/>
              <a:gd name="connsiteX23" fmla="*/ 3319942 w 7292148"/>
              <a:gd name="connsiteY23" fmla="*/ 558057 h 1505063"/>
              <a:gd name="connsiteX24" fmla="*/ 3526972 w 7292148"/>
              <a:gd name="connsiteY24" fmla="*/ 603170 h 1505063"/>
              <a:gd name="connsiteX25" fmla="*/ 3963515 w 7292148"/>
              <a:gd name="connsiteY25" fmla="*/ 620637 h 1505063"/>
              <a:gd name="connsiteX26" fmla="*/ 4118642 w 7292148"/>
              <a:gd name="connsiteY26" fmla="*/ 710747 h 1505063"/>
              <a:gd name="connsiteX27" fmla="*/ 4213460 w 7292148"/>
              <a:gd name="connsiteY27" fmla="*/ 649274 h 1505063"/>
              <a:gd name="connsiteX28" fmla="*/ 4332777 w 7292148"/>
              <a:gd name="connsiteY28" fmla="*/ 597982 h 1505063"/>
              <a:gd name="connsiteX29" fmla="*/ 4407150 w 7292148"/>
              <a:gd name="connsiteY29" fmla="*/ 515952 h 1505063"/>
              <a:gd name="connsiteX30" fmla="*/ 4431007 w 7292148"/>
              <a:gd name="connsiteY30" fmla="*/ 657247 h 1505063"/>
              <a:gd name="connsiteX31" fmla="*/ 4515889 w 7292148"/>
              <a:gd name="connsiteY31" fmla="*/ 1487231 h 1505063"/>
              <a:gd name="connsiteX32" fmla="*/ 4629844 w 7292148"/>
              <a:gd name="connsiteY32" fmla="*/ 475828 h 1505063"/>
              <a:gd name="connsiteX33" fmla="*/ 4778135 w 7292148"/>
              <a:gd name="connsiteY33" fmla="*/ 169689 h 1505063"/>
              <a:gd name="connsiteX34" fmla="*/ 4894730 w 7292148"/>
              <a:gd name="connsiteY34" fmla="*/ 34552 h 1505063"/>
              <a:gd name="connsiteX35" fmla="*/ 5025358 w 7292148"/>
              <a:gd name="connsiteY35" fmla="*/ 449489 h 1505063"/>
              <a:gd name="connsiteX36" fmla="*/ 5117567 w 7292148"/>
              <a:gd name="connsiteY36" fmla="*/ 587802 h 1505063"/>
              <a:gd name="connsiteX37" fmla="*/ 5217459 w 7292148"/>
              <a:gd name="connsiteY37" fmla="*/ 595486 h 1505063"/>
              <a:gd name="connsiteX38" fmla="*/ 5640081 w 7292148"/>
              <a:gd name="connsiteY38" fmla="*/ 610854 h 1505063"/>
              <a:gd name="connsiteX39" fmla="*/ 5770709 w 7292148"/>
              <a:gd name="connsiteY39" fmla="*/ 464857 h 1505063"/>
              <a:gd name="connsiteX40" fmla="*/ 5909022 w 7292148"/>
              <a:gd name="connsiteY40" fmla="*/ 603170 h 1505063"/>
              <a:gd name="connsiteX41" fmla="*/ 5987923 w 7292148"/>
              <a:gd name="connsiteY41" fmla="*/ 523088 h 1505063"/>
              <a:gd name="connsiteX42" fmla="*/ 6116491 w 7292148"/>
              <a:gd name="connsiteY42" fmla="*/ 1463782 h 1505063"/>
              <a:gd name="connsiteX43" fmla="*/ 6246578 w 7292148"/>
              <a:gd name="connsiteY43" fmla="*/ 459134 h 1505063"/>
              <a:gd name="connsiteX44" fmla="*/ 6377748 w 7292148"/>
              <a:gd name="connsiteY44" fmla="*/ 242021 h 1505063"/>
              <a:gd name="connsiteX45" fmla="*/ 6469956 w 7292148"/>
              <a:gd name="connsiteY45" fmla="*/ 149812 h 1505063"/>
              <a:gd name="connsiteX46" fmla="*/ 6563466 w 7292148"/>
              <a:gd name="connsiteY46" fmla="*/ 18643 h 1505063"/>
              <a:gd name="connsiteX47" fmla="*/ 6608269 w 7292148"/>
              <a:gd name="connsiteY47" fmla="*/ 65288 h 1505063"/>
              <a:gd name="connsiteX48" fmla="*/ 6815418 w 7292148"/>
              <a:gd name="connsiteY48" fmla="*/ 604249 h 1505063"/>
              <a:gd name="connsiteX49" fmla="*/ 7292148 w 7292148"/>
              <a:gd name="connsiteY49" fmla="*/ 603170 h 1505063"/>
              <a:gd name="connsiteX0" fmla="*/ 0 w 7292148"/>
              <a:gd name="connsiteY0" fmla="*/ 595469 h 1505063"/>
              <a:gd name="connsiteX1" fmla="*/ 822192 w 7292148"/>
              <a:gd name="connsiteY1" fmla="*/ 1486834 h 1505063"/>
              <a:gd name="connsiteX2" fmla="*/ 960504 w 7292148"/>
              <a:gd name="connsiteY2" fmla="*/ 472542 h 1505063"/>
              <a:gd name="connsiteX3" fmla="*/ 983556 w 7292148"/>
              <a:gd name="connsiteY3" fmla="*/ 364965 h 1505063"/>
              <a:gd name="connsiteX4" fmla="*/ 1021977 w 7292148"/>
              <a:gd name="connsiteY4" fmla="*/ 295809 h 1505063"/>
              <a:gd name="connsiteX5" fmla="*/ 1106501 w 7292148"/>
              <a:gd name="connsiteY5" fmla="*/ 218968 h 1505063"/>
              <a:gd name="connsiteX6" fmla="*/ 1183341 w 7292148"/>
              <a:gd name="connsiteY6" fmla="*/ 149812 h 1505063"/>
              <a:gd name="connsiteX7" fmla="*/ 1244814 w 7292148"/>
              <a:gd name="connsiteY7" fmla="*/ 80656 h 1505063"/>
              <a:gd name="connsiteX8" fmla="*/ 1283234 w 7292148"/>
              <a:gd name="connsiteY8" fmla="*/ 26868 h 1505063"/>
              <a:gd name="connsiteX9" fmla="*/ 1321654 w 7292148"/>
              <a:gd name="connsiteY9" fmla="*/ 126760 h 1505063"/>
              <a:gd name="connsiteX10" fmla="*/ 1421546 w 7292148"/>
              <a:gd name="connsiteY10" fmla="*/ 495594 h 1505063"/>
              <a:gd name="connsiteX11" fmla="*/ 1436914 w 7292148"/>
              <a:gd name="connsiteY11" fmla="*/ 534014 h 1505063"/>
              <a:gd name="connsiteX12" fmla="*/ 1475335 w 7292148"/>
              <a:gd name="connsiteY12" fmla="*/ 572434 h 1505063"/>
              <a:gd name="connsiteX13" fmla="*/ 2149712 w 7292148"/>
              <a:gd name="connsiteY13" fmla="*/ 603171 h 1505063"/>
              <a:gd name="connsiteX14" fmla="*/ 2351314 w 7292148"/>
              <a:gd name="connsiteY14" fmla="*/ 603170 h 1505063"/>
              <a:gd name="connsiteX15" fmla="*/ 2397419 w 7292148"/>
              <a:gd name="connsiteY15" fmla="*/ 603170 h 1505063"/>
              <a:gd name="connsiteX16" fmla="*/ 2488904 w 7292148"/>
              <a:gd name="connsiteY16" fmla="*/ 719936 h 1505063"/>
              <a:gd name="connsiteX17" fmla="*/ 2634901 w 7292148"/>
              <a:gd name="connsiteY17" fmla="*/ 530528 h 1505063"/>
              <a:gd name="connsiteX18" fmla="*/ 2748133 w 7292148"/>
              <a:gd name="connsiteY18" fmla="*/ 1503908 h 1505063"/>
              <a:gd name="connsiteX19" fmla="*/ 2840347 w 7292148"/>
              <a:gd name="connsiteY19" fmla="*/ 719001 h 1505063"/>
              <a:gd name="connsiteX20" fmla="*/ 2934436 w 7292148"/>
              <a:gd name="connsiteY20" fmla="*/ 311295 h 1505063"/>
              <a:gd name="connsiteX21" fmla="*/ 3181060 w 7292148"/>
              <a:gd name="connsiteY21" fmla="*/ 34529 h 1505063"/>
              <a:gd name="connsiteX22" fmla="*/ 3319942 w 7292148"/>
              <a:gd name="connsiteY22" fmla="*/ 558057 h 1505063"/>
              <a:gd name="connsiteX23" fmla="*/ 3526972 w 7292148"/>
              <a:gd name="connsiteY23" fmla="*/ 603170 h 1505063"/>
              <a:gd name="connsiteX24" fmla="*/ 3963515 w 7292148"/>
              <a:gd name="connsiteY24" fmla="*/ 620637 h 1505063"/>
              <a:gd name="connsiteX25" fmla="*/ 4118642 w 7292148"/>
              <a:gd name="connsiteY25" fmla="*/ 710747 h 1505063"/>
              <a:gd name="connsiteX26" fmla="*/ 4213460 w 7292148"/>
              <a:gd name="connsiteY26" fmla="*/ 649274 h 1505063"/>
              <a:gd name="connsiteX27" fmla="*/ 4332777 w 7292148"/>
              <a:gd name="connsiteY27" fmla="*/ 597982 h 1505063"/>
              <a:gd name="connsiteX28" fmla="*/ 4407150 w 7292148"/>
              <a:gd name="connsiteY28" fmla="*/ 515952 h 1505063"/>
              <a:gd name="connsiteX29" fmla="*/ 4431007 w 7292148"/>
              <a:gd name="connsiteY29" fmla="*/ 657247 h 1505063"/>
              <a:gd name="connsiteX30" fmla="*/ 4515889 w 7292148"/>
              <a:gd name="connsiteY30" fmla="*/ 1487231 h 1505063"/>
              <a:gd name="connsiteX31" fmla="*/ 4629844 w 7292148"/>
              <a:gd name="connsiteY31" fmla="*/ 475828 h 1505063"/>
              <a:gd name="connsiteX32" fmla="*/ 4778135 w 7292148"/>
              <a:gd name="connsiteY32" fmla="*/ 169689 h 1505063"/>
              <a:gd name="connsiteX33" fmla="*/ 4894730 w 7292148"/>
              <a:gd name="connsiteY33" fmla="*/ 34552 h 1505063"/>
              <a:gd name="connsiteX34" fmla="*/ 5025358 w 7292148"/>
              <a:gd name="connsiteY34" fmla="*/ 449489 h 1505063"/>
              <a:gd name="connsiteX35" fmla="*/ 5117567 w 7292148"/>
              <a:gd name="connsiteY35" fmla="*/ 587802 h 1505063"/>
              <a:gd name="connsiteX36" fmla="*/ 5217459 w 7292148"/>
              <a:gd name="connsiteY36" fmla="*/ 595486 h 1505063"/>
              <a:gd name="connsiteX37" fmla="*/ 5640081 w 7292148"/>
              <a:gd name="connsiteY37" fmla="*/ 610854 h 1505063"/>
              <a:gd name="connsiteX38" fmla="*/ 5770709 w 7292148"/>
              <a:gd name="connsiteY38" fmla="*/ 464857 h 1505063"/>
              <a:gd name="connsiteX39" fmla="*/ 5909022 w 7292148"/>
              <a:gd name="connsiteY39" fmla="*/ 603170 h 1505063"/>
              <a:gd name="connsiteX40" fmla="*/ 5987923 w 7292148"/>
              <a:gd name="connsiteY40" fmla="*/ 523088 h 1505063"/>
              <a:gd name="connsiteX41" fmla="*/ 6116491 w 7292148"/>
              <a:gd name="connsiteY41" fmla="*/ 1463782 h 1505063"/>
              <a:gd name="connsiteX42" fmla="*/ 6246578 w 7292148"/>
              <a:gd name="connsiteY42" fmla="*/ 459134 h 1505063"/>
              <a:gd name="connsiteX43" fmla="*/ 6377748 w 7292148"/>
              <a:gd name="connsiteY43" fmla="*/ 242021 h 1505063"/>
              <a:gd name="connsiteX44" fmla="*/ 6469956 w 7292148"/>
              <a:gd name="connsiteY44" fmla="*/ 149812 h 1505063"/>
              <a:gd name="connsiteX45" fmla="*/ 6563466 w 7292148"/>
              <a:gd name="connsiteY45" fmla="*/ 18643 h 1505063"/>
              <a:gd name="connsiteX46" fmla="*/ 6608269 w 7292148"/>
              <a:gd name="connsiteY46" fmla="*/ 65288 h 1505063"/>
              <a:gd name="connsiteX47" fmla="*/ 6815418 w 7292148"/>
              <a:gd name="connsiteY47" fmla="*/ 604249 h 1505063"/>
              <a:gd name="connsiteX48" fmla="*/ 7292148 w 7292148"/>
              <a:gd name="connsiteY48" fmla="*/ 603170 h 1505063"/>
              <a:gd name="connsiteX0" fmla="*/ 0 w 6469956"/>
              <a:gd name="connsiteY0" fmla="*/ 1486834 h 1505063"/>
              <a:gd name="connsiteX1" fmla="*/ 138312 w 6469956"/>
              <a:gd name="connsiteY1" fmla="*/ 472542 h 1505063"/>
              <a:gd name="connsiteX2" fmla="*/ 161364 w 6469956"/>
              <a:gd name="connsiteY2" fmla="*/ 364965 h 1505063"/>
              <a:gd name="connsiteX3" fmla="*/ 199785 w 6469956"/>
              <a:gd name="connsiteY3" fmla="*/ 295809 h 1505063"/>
              <a:gd name="connsiteX4" fmla="*/ 284309 w 6469956"/>
              <a:gd name="connsiteY4" fmla="*/ 218968 h 1505063"/>
              <a:gd name="connsiteX5" fmla="*/ 361149 w 6469956"/>
              <a:gd name="connsiteY5" fmla="*/ 149812 h 1505063"/>
              <a:gd name="connsiteX6" fmla="*/ 422622 w 6469956"/>
              <a:gd name="connsiteY6" fmla="*/ 80656 h 1505063"/>
              <a:gd name="connsiteX7" fmla="*/ 461042 w 6469956"/>
              <a:gd name="connsiteY7" fmla="*/ 26868 h 1505063"/>
              <a:gd name="connsiteX8" fmla="*/ 499462 w 6469956"/>
              <a:gd name="connsiteY8" fmla="*/ 126760 h 1505063"/>
              <a:gd name="connsiteX9" fmla="*/ 599354 w 6469956"/>
              <a:gd name="connsiteY9" fmla="*/ 495594 h 1505063"/>
              <a:gd name="connsiteX10" fmla="*/ 614722 w 6469956"/>
              <a:gd name="connsiteY10" fmla="*/ 534014 h 1505063"/>
              <a:gd name="connsiteX11" fmla="*/ 653143 w 6469956"/>
              <a:gd name="connsiteY11" fmla="*/ 572434 h 1505063"/>
              <a:gd name="connsiteX12" fmla="*/ 1327520 w 6469956"/>
              <a:gd name="connsiteY12" fmla="*/ 603171 h 1505063"/>
              <a:gd name="connsiteX13" fmla="*/ 1529122 w 6469956"/>
              <a:gd name="connsiteY13" fmla="*/ 603170 h 1505063"/>
              <a:gd name="connsiteX14" fmla="*/ 1575227 w 6469956"/>
              <a:gd name="connsiteY14" fmla="*/ 603170 h 1505063"/>
              <a:gd name="connsiteX15" fmla="*/ 1666712 w 6469956"/>
              <a:gd name="connsiteY15" fmla="*/ 719936 h 1505063"/>
              <a:gd name="connsiteX16" fmla="*/ 1812709 w 6469956"/>
              <a:gd name="connsiteY16" fmla="*/ 530528 h 1505063"/>
              <a:gd name="connsiteX17" fmla="*/ 1925941 w 6469956"/>
              <a:gd name="connsiteY17" fmla="*/ 1503908 h 1505063"/>
              <a:gd name="connsiteX18" fmla="*/ 2018155 w 6469956"/>
              <a:gd name="connsiteY18" fmla="*/ 719001 h 1505063"/>
              <a:gd name="connsiteX19" fmla="*/ 2112244 w 6469956"/>
              <a:gd name="connsiteY19" fmla="*/ 311295 h 1505063"/>
              <a:gd name="connsiteX20" fmla="*/ 2358868 w 6469956"/>
              <a:gd name="connsiteY20" fmla="*/ 34529 h 1505063"/>
              <a:gd name="connsiteX21" fmla="*/ 2497750 w 6469956"/>
              <a:gd name="connsiteY21" fmla="*/ 558057 h 1505063"/>
              <a:gd name="connsiteX22" fmla="*/ 2704780 w 6469956"/>
              <a:gd name="connsiteY22" fmla="*/ 603170 h 1505063"/>
              <a:gd name="connsiteX23" fmla="*/ 3141323 w 6469956"/>
              <a:gd name="connsiteY23" fmla="*/ 620637 h 1505063"/>
              <a:gd name="connsiteX24" fmla="*/ 3296450 w 6469956"/>
              <a:gd name="connsiteY24" fmla="*/ 710747 h 1505063"/>
              <a:gd name="connsiteX25" fmla="*/ 3391268 w 6469956"/>
              <a:gd name="connsiteY25" fmla="*/ 649274 h 1505063"/>
              <a:gd name="connsiteX26" fmla="*/ 3510585 w 6469956"/>
              <a:gd name="connsiteY26" fmla="*/ 597982 h 1505063"/>
              <a:gd name="connsiteX27" fmla="*/ 3584958 w 6469956"/>
              <a:gd name="connsiteY27" fmla="*/ 515952 h 1505063"/>
              <a:gd name="connsiteX28" fmla="*/ 3608815 w 6469956"/>
              <a:gd name="connsiteY28" fmla="*/ 657247 h 1505063"/>
              <a:gd name="connsiteX29" fmla="*/ 3693697 w 6469956"/>
              <a:gd name="connsiteY29" fmla="*/ 1487231 h 1505063"/>
              <a:gd name="connsiteX30" fmla="*/ 3807652 w 6469956"/>
              <a:gd name="connsiteY30" fmla="*/ 475828 h 1505063"/>
              <a:gd name="connsiteX31" fmla="*/ 3955943 w 6469956"/>
              <a:gd name="connsiteY31" fmla="*/ 169689 h 1505063"/>
              <a:gd name="connsiteX32" fmla="*/ 4072538 w 6469956"/>
              <a:gd name="connsiteY32" fmla="*/ 34552 h 1505063"/>
              <a:gd name="connsiteX33" fmla="*/ 4203166 w 6469956"/>
              <a:gd name="connsiteY33" fmla="*/ 449489 h 1505063"/>
              <a:gd name="connsiteX34" fmla="*/ 4295375 w 6469956"/>
              <a:gd name="connsiteY34" fmla="*/ 587802 h 1505063"/>
              <a:gd name="connsiteX35" fmla="*/ 4395267 w 6469956"/>
              <a:gd name="connsiteY35" fmla="*/ 595486 h 1505063"/>
              <a:gd name="connsiteX36" fmla="*/ 4817889 w 6469956"/>
              <a:gd name="connsiteY36" fmla="*/ 610854 h 1505063"/>
              <a:gd name="connsiteX37" fmla="*/ 4948517 w 6469956"/>
              <a:gd name="connsiteY37" fmla="*/ 464857 h 1505063"/>
              <a:gd name="connsiteX38" fmla="*/ 5086830 w 6469956"/>
              <a:gd name="connsiteY38" fmla="*/ 603170 h 1505063"/>
              <a:gd name="connsiteX39" fmla="*/ 5165731 w 6469956"/>
              <a:gd name="connsiteY39" fmla="*/ 523088 h 1505063"/>
              <a:gd name="connsiteX40" fmla="*/ 5294299 w 6469956"/>
              <a:gd name="connsiteY40" fmla="*/ 1463782 h 1505063"/>
              <a:gd name="connsiteX41" fmla="*/ 5424386 w 6469956"/>
              <a:gd name="connsiteY41" fmla="*/ 459134 h 1505063"/>
              <a:gd name="connsiteX42" fmla="*/ 5555556 w 6469956"/>
              <a:gd name="connsiteY42" fmla="*/ 242021 h 1505063"/>
              <a:gd name="connsiteX43" fmla="*/ 5647764 w 6469956"/>
              <a:gd name="connsiteY43" fmla="*/ 149812 h 1505063"/>
              <a:gd name="connsiteX44" fmla="*/ 5741274 w 6469956"/>
              <a:gd name="connsiteY44" fmla="*/ 18643 h 1505063"/>
              <a:gd name="connsiteX45" fmla="*/ 5786077 w 6469956"/>
              <a:gd name="connsiteY45" fmla="*/ 65288 h 1505063"/>
              <a:gd name="connsiteX46" fmla="*/ 5993226 w 6469956"/>
              <a:gd name="connsiteY46" fmla="*/ 604249 h 1505063"/>
              <a:gd name="connsiteX47" fmla="*/ 6469956 w 6469956"/>
              <a:gd name="connsiteY47" fmla="*/ 603170 h 1505063"/>
              <a:gd name="connsiteX0" fmla="*/ 0 w 6331644"/>
              <a:gd name="connsiteY0" fmla="*/ 472542 h 1505063"/>
              <a:gd name="connsiteX1" fmla="*/ 23052 w 6331644"/>
              <a:gd name="connsiteY1" fmla="*/ 364965 h 1505063"/>
              <a:gd name="connsiteX2" fmla="*/ 61473 w 6331644"/>
              <a:gd name="connsiteY2" fmla="*/ 295809 h 1505063"/>
              <a:gd name="connsiteX3" fmla="*/ 145997 w 6331644"/>
              <a:gd name="connsiteY3" fmla="*/ 218968 h 1505063"/>
              <a:gd name="connsiteX4" fmla="*/ 222837 w 6331644"/>
              <a:gd name="connsiteY4" fmla="*/ 149812 h 1505063"/>
              <a:gd name="connsiteX5" fmla="*/ 284310 w 6331644"/>
              <a:gd name="connsiteY5" fmla="*/ 80656 h 1505063"/>
              <a:gd name="connsiteX6" fmla="*/ 322730 w 6331644"/>
              <a:gd name="connsiteY6" fmla="*/ 26868 h 1505063"/>
              <a:gd name="connsiteX7" fmla="*/ 361150 w 6331644"/>
              <a:gd name="connsiteY7" fmla="*/ 126760 h 1505063"/>
              <a:gd name="connsiteX8" fmla="*/ 461042 w 6331644"/>
              <a:gd name="connsiteY8" fmla="*/ 495594 h 1505063"/>
              <a:gd name="connsiteX9" fmla="*/ 476410 w 6331644"/>
              <a:gd name="connsiteY9" fmla="*/ 534014 h 1505063"/>
              <a:gd name="connsiteX10" fmla="*/ 514831 w 6331644"/>
              <a:gd name="connsiteY10" fmla="*/ 572434 h 1505063"/>
              <a:gd name="connsiteX11" fmla="*/ 1189208 w 6331644"/>
              <a:gd name="connsiteY11" fmla="*/ 603171 h 1505063"/>
              <a:gd name="connsiteX12" fmla="*/ 1390810 w 6331644"/>
              <a:gd name="connsiteY12" fmla="*/ 603170 h 1505063"/>
              <a:gd name="connsiteX13" fmla="*/ 1436915 w 6331644"/>
              <a:gd name="connsiteY13" fmla="*/ 603170 h 1505063"/>
              <a:gd name="connsiteX14" fmla="*/ 1528400 w 6331644"/>
              <a:gd name="connsiteY14" fmla="*/ 719936 h 1505063"/>
              <a:gd name="connsiteX15" fmla="*/ 1674397 w 6331644"/>
              <a:gd name="connsiteY15" fmla="*/ 530528 h 1505063"/>
              <a:gd name="connsiteX16" fmla="*/ 1787629 w 6331644"/>
              <a:gd name="connsiteY16" fmla="*/ 1503908 h 1505063"/>
              <a:gd name="connsiteX17" fmla="*/ 1879843 w 6331644"/>
              <a:gd name="connsiteY17" fmla="*/ 719001 h 1505063"/>
              <a:gd name="connsiteX18" fmla="*/ 1973932 w 6331644"/>
              <a:gd name="connsiteY18" fmla="*/ 311295 h 1505063"/>
              <a:gd name="connsiteX19" fmla="*/ 2220556 w 6331644"/>
              <a:gd name="connsiteY19" fmla="*/ 34529 h 1505063"/>
              <a:gd name="connsiteX20" fmla="*/ 2359438 w 6331644"/>
              <a:gd name="connsiteY20" fmla="*/ 558057 h 1505063"/>
              <a:gd name="connsiteX21" fmla="*/ 2566468 w 6331644"/>
              <a:gd name="connsiteY21" fmla="*/ 603170 h 1505063"/>
              <a:gd name="connsiteX22" fmla="*/ 3003011 w 6331644"/>
              <a:gd name="connsiteY22" fmla="*/ 620637 h 1505063"/>
              <a:gd name="connsiteX23" fmla="*/ 3158138 w 6331644"/>
              <a:gd name="connsiteY23" fmla="*/ 710747 h 1505063"/>
              <a:gd name="connsiteX24" fmla="*/ 3252956 w 6331644"/>
              <a:gd name="connsiteY24" fmla="*/ 649274 h 1505063"/>
              <a:gd name="connsiteX25" fmla="*/ 3372273 w 6331644"/>
              <a:gd name="connsiteY25" fmla="*/ 597982 h 1505063"/>
              <a:gd name="connsiteX26" fmla="*/ 3446646 w 6331644"/>
              <a:gd name="connsiteY26" fmla="*/ 515952 h 1505063"/>
              <a:gd name="connsiteX27" fmla="*/ 3470503 w 6331644"/>
              <a:gd name="connsiteY27" fmla="*/ 657247 h 1505063"/>
              <a:gd name="connsiteX28" fmla="*/ 3555385 w 6331644"/>
              <a:gd name="connsiteY28" fmla="*/ 1487231 h 1505063"/>
              <a:gd name="connsiteX29" fmla="*/ 3669340 w 6331644"/>
              <a:gd name="connsiteY29" fmla="*/ 475828 h 1505063"/>
              <a:gd name="connsiteX30" fmla="*/ 3817631 w 6331644"/>
              <a:gd name="connsiteY30" fmla="*/ 169689 h 1505063"/>
              <a:gd name="connsiteX31" fmla="*/ 3934226 w 6331644"/>
              <a:gd name="connsiteY31" fmla="*/ 34552 h 1505063"/>
              <a:gd name="connsiteX32" fmla="*/ 4064854 w 6331644"/>
              <a:gd name="connsiteY32" fmla="*/ 449489 h 1505063"/>
              <a:gd name="connsiteX33" fmla="*/ 4157063 w 6331644"/>
              <a:gd name="connsiteY33" fmla="*/ 587802 h 1505063"/>
              <a:gd name="connsiteX34" fmla="*/ 4256955 w 6331644"/>
              <a:gd name="connsiteY34" fmla="*/ 595486 h 1505063"/>
              <a:gd name="connsiteX35" fmla="*/ 4679577 w 6331644"/>
              <a:gd name="connsiteY35" fmla="*/ 610854 h 1505063"/>
              <a:gd name="connsiteX36" fmla="*/ 4810205 w 6331644"/>
              <a:gd name="connsiteY36" fmla="*/ 464857 h 1505063"/>
              <a:gd name="connsiteX37" fmla="*/ 4948518 w 6331644"/>
              <a:gd name="connsiteY37" fmla="*/ 603170 h 1505063"/>
              <a:gd name="connsiteX38" fmla="*/ 5027419 w 6331644"/>
              <a:gd name="connsiteY38" fmla="*/ 523088 h 1505063"/>
              <a:gd name="connsiteX39" fmla="*/ 5155987 w 6331644"/>
              <a:gd name="connsiteY39" fmla="*/ 1463782 h 1505063"/>
              <a:gd name="connsiteX40" fmla="*/ 5286074 w 6331644"/>
              <a:gd name="connsiteY40" fmla="*/ 459134 h 1505063"/>
              <a:gd name="connsiteX41" fmla="*/ 5417244 w 6331644"/>
              <a:gd name="connsiteY41" fmla="*/ 242021 h 1505063"/>
              <a:gd name="connsiteX42" fmla="*/ 5509452 w 6331644"/>
              <a:gd name="connsiteY42" fmla="*/ 149812 h 1505063"/>
              <a:gd name="connsiteX43" fmla="*/ 5602962 w 6331644"/>
              <a:gd name="connsiteY43" fmla="*/ 18643 h 1505063"/>
              <a:gd name="connsiteX44" fmla="*/ 5647765 w 6331644"/>
              <a:gd name="connsiteY44" fmla="*/ 65288 h 1505063"/>
              <a:gd name="connsiteX45" fmla="*/ 5854914 w 6331644"/>
              <a:gd name="connsiteY45" fmla="*/ 604249 h 1505063"/>
              <a:gd name="connsiteX46" fmla="*/ 6331644 w 6331644"/>
              <a:gd name="connsiteY46" fmla="*/ 603170 h 1505063"/>
              <a:gd name="connsiteX0" fmla="*/ 0 w 6331644"/>
              <a:gd name="connsiteY0" fmla="*/ 472542 h 1505063"/>
              <a:gd name="connsiteX1" fmla="*/ 61473 w 6331644"/>
              <a:gd name="connsiteY1" fmla="*/ 295809 h 1505063"/>
              <a:gd name="connsiteX2" fmla="*/ 145997 w 6331644"/>
              <a:gd name="connsiteY2" fmla="*/ 218968 h 1505063"/>
              <a:gd name="connsiteX3" fmla="*/ 222837 w 6331644"/>
              <a:gd name="connsiteY3" fmla="*/ 149812 h 1505063"/>
              <a:gd name="connsiteX4" fmla="*/ 284310 w 6331644"/>
              <a:gd name="connsiteY4" fmla="*/ 80656 h 1505063"/>
              <a:gd name="connsiteX5" fmla="*/ 322730 w 6331644"/>
              <a:gd name="connsiteY5" fmla="*/ 26868 h 1505063"/>
              <a:gd name="connsiteX6" fmla="*/ 361150 w 6331644"/>
              <a:gd name="connsiteY6" fmla="*/ 126760 h 1505063"/>
              <a:gd name="connsiteX7" fmla="*/ 461042 w 6331644"/>
              <a:gd name="connsiteY7" fmla="*/ 495594 h 1505063"/>
              <a:gd name="connsiteX8" fmla="*/ 476410 w 6331644"/>
              <a:gd name="connsiteY8" fmla="*/ 534014 h 1505063"/>
              <a:gd name="connsiteX9" fmla="*/ 514831 w 6331644"/>
              <a:gd name="connsiteY9" fmla="*/ 572434 h 1505063"/>
              <a:gd name="connsiteX10" fmla="*/ 1189208 w 6331644"/>
              <a:gd name="connsiteY10" fmla="*/ 603171 h 1505063"/>
              <a:gd name="connsiteX11" fmla="*/ 1390810 w 6331644"/>
              <a:gd name="connsiteY11" fmla="*/ 603170 h 1505063"/>
              <a:gd name="connsiteX12" fmla="*/ 1436915 w 6331644"/>
              <a:gd name="connsiteY12" fmla="*/ 603170 h 1505063"/>
              <a:gd name="connsiteX13" fmla="*/ 1528400 w 6331644"/>
              <a:gd name="connsiteY13" fmla="*/ 719936 h 1505063"/>
              <a:gd name="connsiteX14" fmla="*/ 1674397 w 6331644"/>
              <a:gd name="connsiteY14" fmla="*/ 530528 h 1505063"/>
              <a:gd name="connsiteX15" fmla="*/ 1787629 w 6331644"/>
              <a:gd name="connsiteY15" fmla="*/ 1503908 h 1505063"/>
              <a:gd name="connsiteX16" fmla="*/ 1879843 w 6331644"/>
              <a:gd name="connsiteY16" fmla="*/ 719001 h 1505063"/>
              <a:gd name="connsiteX17" fmla="*/ 1973932 w 6331644"/>
              <a:gd name="connsiteY17" fmla="*/ 311295 h 1505063"/>
              <a:gd name="connsiteX18" fmla="*/ 2220556 w 6331644"/>
              <a:gd name="connsiteY18" fmla="*/ 34529 h 1505063"/>
              <a:gd name="connsiteX19" fmla="*/ 2359438 w 6331644"/>
              <a:gd name="connsiteY19" fmla="*/ 558057 h 1505063"/>
              <a:gd name="connsiteX20" fmla="*/ 2566468 w 6331644"/>
              <a:gd name="connsiteY20" fmla="*/ 603170 h 1505063"/>
              <a:gd name="connsiteX21" fmla="*/ 3003011 w 6331644"/>
              <a:gd name="connsiteY21" fmla="*/ 620637 h 1505063"/>
              <a:gd name="connsiteX22" fmla="*/ 3158138 w 6331644"/>
              <a:gd name="connsiteY22" fmla="*/ 710747 h 1505063"/>
              <a:gd name="connsiteX23" fmla="*/ 3252956 w 6331644"/>
              <a:gd name="connsiteY23" fmla="*/ 649274 h 1505063"/>
              <a:gd name="connsiteX24" fmla="*/ 3372273 w 6331644"/>
              <a:gd name="connsiteY24" fmla="*/ 597982 h 1505063"/>
              <a:gd name="connsiteX25" fmla="*/ 3446646 w 6331644"/>
              <a:gd name="connsiteY25" fmla="*/ 515952 h 1505063"/>
              <a:gd name="connsiteX26" fmla="*/ 3470503 w 6331644"/>
              <a:gd name="connsiteY26" fmla="*/ 657247 h 1505063"/>
              <a:gd name="connsiteX27" fmla="*/ 3555385 w 6331644"/>
              <a:gd name="connsiteY27" fmla="*/ 1487231 h 1505063"/>
              <a:gd name="connsiteX28" fmla="*/ 3669340 w 6331644"/>
              <a:gd name="connsiteY28" fmla="*/ 475828 h 1505063"/>
              <a:gd name="connsiteX29" fmla="*/ 3817631 w 6331644"/>
              <a:gd name="connsiteY29" fmla="*/ 169689 h 1505063"/>
              <a:gd name="connsiteX30" fmla="*/ 3934226 w 6331644"/>
              <a:gd name="connsiteY30" fmla="*/ 34552 h 1505063"/>
              <a:gd name="connsiteX31" fmla="*/ 4064854 w 6331644"/>
              <a:gd name="connsiteY31" fmla="*/ 449489 h 1505063"/>
              <a:gd name="connsiteX32" fmla="*/ 4157063 w 6331644"/>
              <a:gd name="connsiteY32" fmla="*/ 587802 h 1505063"/>
              <a:gd name="connsiteX33" fmla="*/ 4256955 w 6331644"/>
              <a:gd name="connsiteY33" fmla="*/ 595486 h 1505063"/>
              <a:gd name="connsiteX34" fmla="*/ 4679577 w 6331644"/>
              <a:gd name="connsiteY34" fmla="*/ 610854 h 1505063"/>
              <a:gd name="connsiteX35" fmla="*/ 4810205 w 6331644"/>
              <a:gd name="connsiteY35" fmla="*/ 464857 h 1505063"/>
              <a:gd name="connsiteX36" fmla="*/ 4948518 w 6331644"/>
              <a:gd name="connsiteY36" fmla="*/ 603170 h 1505063"/>
              <a:gd name="connsiteX37" fmla="*/ 5027419 w 6331644"/>
              <a:gd name="connsiteY37" fmla="*/ 523088 h 1505063"/>
              <a:gd name="connsiteX38" fmla="*/ 5155987 w 6331644"/>
              <a:gd name="connsiteY38" fmla="*/ 1463782 h 1505063"/>
              <a:gd name="connsiteX39" fmla="*/ 5286074 w 6331644"/>
              <a:gd name="connsiteY39" fmla="*/ 459134 h 1505063"/>
              <a:gd name="connsiteX40" fmla="*/ 5417244 w 6331644"/>
              <a:gd name="connsiteY40" fmla="*/ 242021 h 1505063"/>
              <a:gd name="connsiteX41" fmla="*/ 5509452 w 6331644"/>
              <a:gd name="connsiteY41" fmla="*/ 149812 h 1505063"/>
              <a:gd name="connsiteX42" fmla="*/ 5602962 w 6331644"/>
              <a:gd name="connsiteY42" fmla="*/ 18643 h 1505063"/>
              <a:gd name="connsiteX43" fmla="*/ 5647765 w 6331644"/>
              <a:gd name="connsiteY43" fmla="*/ 65288 h 1505063"/>
              <a:gd name="connsiteX44" fmla="*/ 5854914 w 6331644"/>
              <a:gd name="connsiteY44" fmla="*/ 604249 h 1505063"/>
              <a:gd name="connsiteX45" fmla="*/ 6331644 w 6331644"/>
              <a:gd name="connsiteY45" fmla="*/ 603170 h 1505063"/>
              <a:gd name="connsiteX0" fmla="*/ 1 w 6270172"/>
              <a:gd name="connsiteY0" fmla="*/ 295809 h 1505063"/>
              <a:gd name="connsiteX1" fmla="*/ 84525 w 6270172"/>
              <a:gd name="connsiteY1" fmla="*/ 218968 h 1505063"/>
              <a:gd name="connsiteX2" fmla="*/ 161365 w 6270172"/>
              <a:gd name="connsiteY2" fmla="*/ 149812 h 1505063"/>
              <a:gd name="connsiteX3" fmla="*/ 222838 w 6270172"/>
              <a:gd name="connsiteY3" fmla="*/ 80656 h 1505063"/>
              <a:gd name="connsiteX4" fmla="*/ 261258 w 6270172"/>
              <a:gd name="connsiteY4" fmla="*/ 26868 h 1505063"/>
              <a:gd name="connsiteX5" fmla="*/ 299678 w 6270172"/>
              <a:gd name="connsiteY5" fmla="*/ 126760 h 1505063"/>
              <a:gd name="connsiteX6" fmla="*/ 399570 w 6270172"/>
              <a:gd name="connsiteY6" fmla="*/ 495594 h 1505063"/>
              <a:gd name="connsiteX7" fmla="*/ 414938 w 6270172"/>
              <a:gd name="connsiteY7" fmla="*/ 534014 h 1505063"/>
              <a:gd name="connsiteX8" fmla="*/ 453359 w 6270172"/>
              <a:gd name="connsiteY8" fmla="*/ 572434 h 1505063"/>
              <a:gd name="connsiteX9" fmla="*/ 1127736 w 6270172"/>
              <a:gd name="connsiteY9" fmla="*/ 603171 h 1505063"/>
              <a:gd name="connsiteX10" fmla="*/ 1329338 w 6270172"/>
              <a:gd name="connsiteY10" fmla="*/ 603170 h 1505063"/>
              <a:gd name="connsiteX11" fmla="*/ 1375443 w 6270172"/>
              <a:gd name="connsiteY11" fmla="*/ 603170 h 1505063"/>
              <a:gd name="connsiteX12" fmla="*/ 1466928 w 6270172"/>
              <a:gd name="connsiteY12" fmla="*/ 719936 h 1505063"/>
              <a:gd name="connsiteX13" fmla="*/ 1612925 w 6270172"/>
              <a:gd name="connsiteY13" fmla="*/ 530528 h 1505063"/>
              <a:gd name="connsiteX14" fmla="*/ 1726157 w 6270172"/>
              <a:gd name="connsiteY14" fmla="*/ 1503908 h 1505063"/>
              <a:gd name="connsiteX15" fmla="*/ 1818371 w 6270172"/>
              <a:gd name="connsiteY15" fmla="*/ 719001 h 1505063"/>
              <a:gd name="connsiteX16" fmla="*/ 1912460 w 6270172"/>
              <a:gd name="connsiteY16" fmla="*/ 311295 h 1505063"/>
              <a:gd name="connsiteX17" fmla="*/ 2159084 w 6270172"/>
              <a:gd name="connsiteY17" fmla="*/ 34529 h 1505063"/>
              <a:gd name="connsiteX18" fmla="*/ 2297966 w 6270172"/>
              <a:gd name="connsiteY18" fmla="*/ 558057 h 1505063"/>
              <a:gd name="connsiteX19" fmla="*/ 2504996 w 6270172"/>
              <a:gd name="connsiteY19" fmla="*/ 603170 h 1505063"/>
              <a:gd name="connsiteX20" fmla="*/ 2941539 w 6270172"/>
              <a:gd name="connsiteY20" fmla="*/ 620637 h 1505063"/>
              <a:gd name="connsiteX21" fmla="*/ 3096666 w 6270172"/>
              <a:gd name="connsiteY21" fmla="*/ 710747 h 1505063"/>
              <a:gd name="connsiteX22" fmla="*/ 3191484 w 6270172"/>
              <a:gd name="connsiteY22" fmla="*/ 649274 h 1505063"/>
              <a:gd name="connsiteX23" fmla="*/ 3310801 w 6270172"/>
              <a:gd name="connsiteY23" fmla="*/ 597982 h 1505063"/>
              <a:gd name="connsiteX24" fmla="*/ 3385174 w 6270172"/>
              <a:gd name="connsiteY24" fmla="*/ 515952 h 1505063"/>
              <a:gd name="connsiteX25" fmla="*/ 3409031 w 6270172"/>
              <a:gd name="connsiteY25" fmla="*/ 657247 h 1505063"/>
              <a:gd name="connsiteX26" fmla="*/ 3493913 w 6270172"/>
              <a:gd name="connsiteY26" fmla="*/ 1487231 h 1505063"/>
              <a:gd name="connsiteX27" fmla="*/ 3607868 w 6270172"/>
              <a:gd name="connsiteY27" fmla="*/ 475828 h 1505063"/>
              <a:gd name="connsiteX28" fmla="*/ 3756159 w 6270172"/>
              <a:gd name="connsiteY28" fmla="*/ 169689 h 1505063"/>
              <a:gd name="connsiteX29" fmla="*/ 3872754 w 6270172"/>
              <a:gd name="connsiteY29" fmla="*/ 34552 h 1505063"/>
              <a:gd name="connsiteX30" fmla="*/ 4003382 w 6270172"/>
              <a:gd name="connsiteY30" fmla="*/ 449489 h 1505063"/>
              <a:gd name="connsiteX31" fmla="*/ 4095591 w 6270172"/>
              <a:gd name="connsiteY31" fmla="*/ 587802 h 1505063"/>
              <a:gd name="connsiteX32" fmla="*/ 4195483 w 6270172"/>
              <a:gd name="connsiteY32" fmla="*/ 595486 h 1505063"/>
              <a:gd name="connsiteX33" fmla="*/ 4618105 w 6270172"/>
              <a:gd name="connsiteY33" fmla="*/ 610854 h 1505063"/>
              <a:gd name="connsiteX34" fmla="*/ 4748733 w 6270172"/>
              <a:gd name="connsiteY34" fmla="*/ 464857 h 1505063"/>
              <a:gd name="connsiteX35" fmla="*/ 4887046 w 6270172"/>
              <a:gd name="connsiteY35" fmla="*/ 603170 h 1505063"/>
              <a:gd name="connsiteX36" fmla="*/ 4965947 w 6270172"/>
              <a:gd name="connsiteY36" fmla="*/ 523088 h 1505063"/>
              <a:gd name="connsiteX37" fmla="*/ 5094515 w 6270172"/>
              <a:gd name="connsiteY37" fmla="*/ 1463782 h 1505063"/>
              <a:gd name="connsiteX38" fmla="*/ 5224602 w 6270172"/>
              <a:gd name="connsiteY38" fmla="*/ 459134 h 1505063"/>
              <a:gd name="connsiteX39" fmla="*/ 5355772 w 6270172"/>
              <a:gd name="connsiteY39" fmla="*/ 242021 h 1505063"/>
              <a:gd name="connsiteX40" fmla="*/ 5447980 w 6270172"/>
              <a:gd name="connsiteY40" fmla="*/ 149812 h 1505063"/>
              <a:gd name="connsiteX41" fmla="*/ 5541490 w 6270172"/>
              <a:gd name="connsiteY41" fmla="*/ 18643 h 1505063"/>
              <a:gd name="connsiteX42" fmla="*/ 5586293 w 6270172"/>
              <a:gd name="connsiteY42" fmla="*/ 65288 h 1505063"/>
              <a:gd name="connsiteX43" fmla="*/ 5793442 w 6270172"/>
              <a:gd name="connsiteY43" fmla="*/ 604249 h 1505063"/>
              <a:gd name="connsiteX44" fmla="*/ 6270172 w 6270172"/>
              <a:gd name="connsiteY44" fmla="*/ 603170 h 1505063"/>
              <a:gd name="connsiteX0" fmla="*/ 0 w 6185647"/>
              <a:gd name="connsiteY0" fmla="*/ 218968 h 1505063"/>
              <a:gd name="connsiteX1" fmla="*/ 76840 w 6185647"/>
              <a:gd name="connsiteY1" fmla="*/ 149812 h 1505063"/>
              <a:gd name="connsiteX2" fmla="*/ 138313 w 6185647"/>
              <a:gd name="connsiteY2" fmla="*/ 80656 h 1505063"/>
              <a:gd name="connsiteX3" fmla="*/ 176733 w 6185647"/>
              <a:gd name="connsiteY3" fmla="*/ 26868 h 1505063"/>
              <a:gd name="connsiteX4" fmla="*/ 215153 w 6185647"/>
              <a:gd name="connsiteY4" fmla="*/ 126760 h 1505063"/>
              <a:gd name="connsiteX5" fmla="*/ 315045 w 6185647"/>
              <a:gd name="connsiteY5" fmla="*/ 495594 h 1505063"/>
              <a:gd name="connsiteX6" fmla="*/ 330413 w 6185647"/>
              <a:gd name="connsiteY6" fmla="*/ 534014 h 1505063"/>
              <a:gd name="connsiteX7" fmla="*/ 368834 w 6185647"/>
              <a:gd name="connsiteY7" fmla="*/ 572434 h 1505063"/>
              <a:gd name="connsiteX8" fmla="*/ 1043211 w 6185647"/>
              <a:gd name="connsiteY8" fmla="*/ 603171 h 1505063"/>
              <a:gd name="connsiteX9" fmla="*/ 1244813 w 6185647"/>
              <a:gd name="connsiteY9" fmla="*/ 603170 h 1505063"/>
              <a:gd name="connsiteX10" fmla="*/ 1290918 w 6185647"/>
              <a:gd name="connsiteY10" fmla="*/ 603170 h 1505063"/>
              <a:gd name="connsiteX11" fmla="*/ 1382403 w 6185647"/>
              <a:gd name="connsiteY11" fmla="*/ 719936 h 1505063"/>
              <a:gd name="connsiteX12" fmla="*/ 1528400 w 6185647"/>
              <a:gd name="connsiteY12" fmla="*/ 530528 h 1505063"/>
              <a:gd name="connsiteX13" fmla="*/ 1641632 w 6185647"/>
              <a:gd name="connsiteY13" fmla="*/ 1503908 h 1505063"/>
              <a:gd name="connsiteX14" fmla="*/ 1733846 w 6185647"/>
              <a:gd name="connsiteY14" fmla="*/ 719001 h 1505063"/>
              <a:gd name="connsiteX15" fmla="*/ 1827935 w 6185647"/>
              <a:gd name="connsiteY15" fmla="*/ 311295 h 1505063"/>
              <a:gd name="connsiteX16" fmla="*/ 2074559 w 6185647"/>
              <a:gd name="connsiteY16" fmla="*/ 34529 h 1505063"/>
              <a:gd name="connsiteX17" fmla="*/ 2213441 w 6185647"/>
              <a:gd name="connsiteY17" fmla="*/ 558057 h 1505063"/>
              <a:gd name="connsiteX18" fmla="*/ 2420471 w 6185647"/>
              <a:gd name="connsiteY18" fmla="*/ 603170 h 1505063"/>
              <a:gd name="connsiteX19" fmla="*/ 2857014 w 6185647"/>
              <a:gd name="connsiteY19" fmla="*/ 620637 h 1505063"/>
              <a:gd name="connsiteX20" fmla="*/ 3012141 w 6185647"/>
              <a:gd name="connsiteY20" fmla="*/ 710747 h 1505063"/>
              <a:gd name="connsiteX21" fmla="*/ 3106959 w 6185647"/>
              <a:gd name="connsiteY21" fmla="*/ 649274 h 1505063"/>
              <a:gd name="connsiteX22" fmla="*/ 3226276 w 6185647"/>
              <a:gd name="connsiteY22" fmla="*/ 597982 h 1505063"/>
              <a:gd name="connsiteX23" fmla="*/ 3300649 w 6185647"/>
              <a:gd name="connsiteY23" fmla="*/ 515952 h 1505063"/>
              <a:gd name="connsiteX24" fmla="*/ 3324506 w 6185647"/>
              <a:gd name="connsiteY24" fmla="*/ 657247 h 1505063"/>
              <a:gd name="connsiteX25" fmla="*/ 3409388 w 6185647"/>
              <a:gd name="connsiteY25" fmla="*/ 1487231 h 1505063"/>
              <a:gd name="connsiteX26" fmla="*/ 3523343 w 6185647"/>
              <a:gd name="connsiteY26" fmla="*/ 475828 h 1505063"/>
              <a:gd name="connsiteX27" fmla="*/ 3671634 w 6185647"/>
              <a:gd name="connsiteY27" fmla="*/ 169689 h 1505063"/>
              <a:gd name="connsiteX28" fmla="*/ 3788229 w 6185647"/>
              <a:gd name="connsiteY28" fmla="*/ 34552 h 1505063"/>
              <a:gd name="connsiteX29" fmla="*/ 3918857 w 6185647"/>
              <a:gd name="connsiteY29" fmla="*/ 449489 h 1505063"/>
              <a:gd name="connsiteX30" fmla="*/ 4011066 w 6185647"/>
              <a:gd name="connsiteY30" fmla="*/ 587802 h 1505063"/>
              <a:gd name="connsiteX31" fmla="*/ 4110958 w 6185647"/>
              <a:gd name="connsiteY31" fmla="*/ 595486 h 1505063"/>
              <a:gd name="connsiteX32" fmla="*/ 4533580 w 6185647"/>
              <a:gd name="connsiteY32" fmla="*/ 610854 h 1505063"/>
              <a:gd name="connsiteX33" fmla="*/ 4664208 w 6185647"/>
              <a:gd name="connsiteY33" fmla="*/ 464857 h 1505063"/>
              <a:gd name="connsiteX34" fmla="*/ 4802521 w 6185647"/>
              <a:gd name="connsiteY34" fmla="*/ 603170 h 1505063"/>
              <a:gd name="connsiteX35" fmla="*/ 4881422 w 6185647"/>
              <a:gd name="connsiteY35" fmla="*/ 523088 h 1505063"/>
              <a:gd name="connsiteX36" fmla="*/ 5009990 w 6185647"/>
              <a:gd name="connsiteY36" fmla="*/ 1463782 h 1505063"/>
              <a:gd name="connsiteX37" fmla="*/ 5140077 w 6185647"/>
              <a:gd name="connsiteY37" fmla="*/ 459134 h 1505063"/>
              <a:gd name="connsiteX38" fmla="*/ 5271247 w 6185647"/>
              <a:gd name="connsiteY38" fmla="*/ 242021 h 1505063"/>
              <a:gd name="connsiteX39" fmla="*/ 5363455 w 6185647"/>
              <a:gd name="connsiteY39" fmla="*/ 149812 h 1505063"/>
              <a:gd name="connsiteX40" fmla="*/ 5456965 w 6185647"/>
              <a:gd name="connsiteY40" fmla="*/ 18643 h 1505063"/>
              <a:gd name="connsiteX41" fmla="*/ 5501768 w 6185647"/>
              <a:gd name="connsiteY41" fmla="*/ 65288 h 1505063"/>
              <a:gd name="connsiteX42" fmla="*/ 5708917 w 6185647"/>
              <a:gd name="connsiteY42" fmla="*/ 604249 h 1505063"/>
              <a:gd name="connsiteX43" fmla="*/ 6185647 w 6185647"/>
              <a:gd name="connsiteY43" fmla="*/ 603170 h 1505063"/>
              <a:gd name="connsiteX0" fmla="*/ -1 w 6108806"/>
              <a:gd name="connsiteY0" fmla="*/ 149812 h 1505063"/>
              <a:gd name="connsiteX1" fmla="*/ 61472 w 6108806"/>
              <a:gd name="connsiteY1" fmla="*/ 80656 h 1505063"/>
              <a:gd name="connsiteX2" fmla="*/ 99892 w 6108806"/>
              <a:gd name="connsiteY2" fmla="*/ 26868 h 1505063"/>
              <a:gd name="connsiteX3" fmla="*/ 138312 w 6108806"/>
              <a:gd name="connsiteY3" fmla="*/ 126760 h 1505063"/>
              <a:gd name="connsiteX4" fmla="*/ 238204 w 6108806"/>
              <a:gd name="connsiteY4" fmla="*/ 495594 h 1505063"/>
              <a:gd name="connsiteX5" fmla="*/ 253572 w 6108806"/>
              <a:gd name="connsiteY5" fmla="*/ 534014 h 1505063"/>
              <a:gd name="connsiteX6" fmla="*/ 291993 w 6108806"/>
              <a:gd name="connsiteY6" fmla="*/ 572434 h 1505063"/>
              <a:gd name="connsiteX7" fmla="*/ 966370 w 6108806"/>
              <a:gd name="connsiteY7" fmla="*/ 603171 h 1505063"/>
              <a:gd name="connsiteX8" fmla="*/ 1167972 w 6108806"/>
              <a:gd name="connsiteY8" fmla="*/ 603170 h 1505063"/>
              <a:gd name="connsiteX9" fmla="*/ 1214077 w 6108806"/>
              <a:gd name="connsiteY9" fmla="*/ 603170 h 1505063"/>
              <a:gd name="connsiteX10" fmla="*/ 1305562 w 6108806"/>
              <a:gd name="connsiteY10" fmla="*/ 719936 h 1505063"/>
              <a:gd name="connsiteX11" fmla="*/ 1451559 w 6108806"/>
              <a:gd name="connsiteY11" fmla="*/ 530528 h 1505063"/>
              <a:gd name="connsiteX12" fmla="*/ 1564791 w 6108806"/>
              <a:gd name="connsiteY12" fmla="*/ 1503908 h 1505063"/>
              <a:gd name="connsiteX13" fmla="*/ 1657005 w 6108806"/>
              <a:gd name="connsiteY13" fmla="*/ 719001 h 1505063"/>
              <a:gd name="connsiteX14" fmla="*/ 1751094 w 6108806"/>
              <a:gd name="connsiteY14" fmla="*/ 311295 h 1505063"/>
              <a:gd name="connsiteX15" fmla="*/ 1997718 w 6108806"/>
              <a:gd name="connsiteY15" fmla="*/ 34529 h 1505063"/>
              <a:gd name="connsiteX16" fmla="*/ 2136600 w 6108806"/>
              <a:gd name="connsiteY16" fmla="*/ 558057 h 1505063"/>
              <a:gd name="connsiteX17" fmla="*/ 2343630 w 6108806"/>
              <a:gd name="connsiteY17" fmla="*/ 603170 h 1505063"/>
              <a:gd name="connsiteX18" fmla="*/ 2780173 w 6108806"/>
              <a:gd name="connsiteY18" fmla="*/ 620637 h 1505063"/>
              <a:gd name="connsiteX19" fmla="*/ 2935300 w 6108806"/>
              <a:gd name="connsiteY19" fmla="*/ 710747 h 1505063"/>
              <a:gd name="connsiteX20" fmla="*/ 3030118 w 6108806"/>
              <a:gd name="connsiteY20" fmla="*/ 649274 h 1505063"/>
              <a:gd name="connsiteX21" fmla="*/ 3149435 w 6108806"/>
              <a:gd name="connsiteY21" fmla="*/ 597982 h 1505063"/>
              <a:gd name="connsiteX22" fmla="*/ 3223808 w 6108806"/>
              <a:gd name="connsiteY22" fmla="*/ 515952 h 1505063"/>
              <a:gd name="connsiteX23" fmla="*/ 3247665 w 6108806"/>
              <a:gd name="connsiteY23" fmla="*/ 657247 h 1505063"/>
              <a:gd name="connsiteX24" fmla="*/ 3332547 w 6108806"/>
              <a:gd name="connsiteY24" fmla="*/ 1487231 h 1505063"/>
              <a:gd name="connsiteX25" fmla="*/ 3446502 w 6108806"/>
              <a:gd name="connsiteY25" fmla="*/ 475828 h 1505063"/>
              <a:gd name="connsiteX26" fmla="*/ 3594793 w 6108806"/>
              <a:gd name="connsiteY26" fmla="*/ 169689 h 1505063"/>
              <a:gd name="connsiteX27" fmla="*/ 3711388 w 6108806"/>
              <a:gd name="connsiteY27" fmla="*/ 34552 h 1505063"/>
              <a:gd name="connsiteX28" fmla="*/ 3842016 w 6108806"/>
              <a:gd name="connsiteY28" fmla="*/ 449489 h 1505063"/>
              <a:gd name="connsiteX29" fmla="*/ 3934225 w 6108806"/>
              <a:gd name="connsiteY29" fmla="*/ 587802 h 1505063"/>
              <a:gd name="connsiteX30" fmla="*/ 4034117 w 6108806"/>
              <a:gd name="connsiteY30" fmla="*/ 595486 h 1505063"/>
              <a:gd name="connsiteX31" fmla="*/ 4456739 w 6108806"/>
              <a:gd name="connsiteY31" fmla="*/ 610854 h 1505063"/>
              <a:gd name="connsiteX32" fmla="*/ 4587367 w 6108806"/>
              <a:gd name="connsiteY32" fmla="*/ 464857 h 1505063"/>
              <a:gd name="connsiteX33" fmla="*/ 4725680 w 6108806"/>
              <a:gd name="connsiteY33" fmla="*/ 603170 h 1505063"/>
              <a:gd name="connsiteX34" fmla="*/ 4804581 w 6108806"/>
              <a:gd name="connsiteY34" fmla="*/ 523088 h 1505063"/>
              <a:gd name="connsiteX35" fmla="*/ 4933149 w 6108806"/>
              <a:gd name="connsiteY35" fmla="*/ 1463782 h 1505063"/>
              <a:gd name="connsiteX36" fmla="*/ 5063236 w 6108806"/>
              <a:gd name="connsiteY36" fmla="*/ 459134 h 1505063"/>
              <a:gd name="connsiteX37" fmla="*/ 5194406 w 6108806"/>
              <a:gd name="connsiteY37" fmla="*/ 242021 h 1505063"/>
              <a:gd name="connsiteX38" fmla="*/ 5286614 w 6108806"/>
              <a:gd name="connsiteY38" fmla="*/ 149812 h 1505063"/>
              <a:gd name="connsiteX39" fmla="*/ 5380124 w 6108806"/>
              <a:gd name="connsiteY39" fmla="*/ 18643 h 1505063"/>
              <a:gd name="connsiteX40" fmla="*/ 5424927 w 6108806"/>
              <a:gd name="connsiteY40" fmla="*/ 65288 h 1505063"/>
              <a:gd name="connsiteX41" fmla="*/ 5632076 w 6108806"/>
              <a:gd name="connsiteY41" fmla="*/ 604249 h 1505063"/>
              <a:gd name="connsiteX42" fmla="*/ 6108806 w 6108806"/>
              <a:gd name="connsiteY42" fmla="*/ 603170 h 1505063"/>
              <a:gd name="connsiteX0" fmla="*/ 0 w 6047334"/>
              <a:gd name="connsiteY0" fmla="*/ 80656 h 1505063"/>
              <a:gd name="connsiteX1" fmla="*/ 38420 w 6047334"/>
              <a:gd name="connsiteY1" fmla="*/ 26868 h 1505063"/>
              <a:gd name="connsiteX2" fmla="*/ 76840 w 6047334"/>
              <a:gd name="connsiteY2" fmla="*/ 126760 h 1505063"/>
              <a:gd name="connsiteX3" fmla="*/ 176732 w 6047334"/>
              <a:gd name="connsiteY3" fmla="*/ 495594 h 1505063"/>
              <a:gd name="connsiteX4" fmla="*/ 192100 w 6047334"/>
              <a:gd name="connsiteY4" fmla="*/ 534014 h 1505063"/>
              <a:gd name="connsiteX5" fmla="*/ 230521 w 6047334"/>
              <a:gd name="connsiteY5" fmla="*/ 572434 h 1505063"/>
              <a:gd name="connsiteX6" fmla="*/ 904898 w 6047334"/>
              <a:gd name="connsiteY6" fmla="*/ 603171 h 1505063"/>
              <a:gd name="connsiteX7" fmla="*/ 1106500 w 6047334"/>
              <a:gd name="connsiteY7" fmla="*/ 603170 h 1505063"/>
              <a:gd name="connsiteX8" fmla="*/ 1152605 w 6047334"/>
              <a:gd name="connsiteY8" fmla="*/ 603170 h 1505063"/>
              <a:gd name="connsiteX9" fmla="*/ 1244090 w 6047334"/>
              <a:gd name="connsiteY9" fmla="*/ 719936 h 1505063"/>
              <a:gd name="connsiteX10" fmla="*/ 1390087 w 6047334"/>
              <a:gd name="connsiteY10" fmla="*/ 530528 h 1505063"/>
              <a:gd name="connsiteX11" fmla="*/ 1503319 w 6047334"/>
              <a:gd name="connsiteY11" fmla="*/ 1503908 h 1505063"/>
              <a:gd name="connsiteX12" fmla="*/ 1595533 w 6047334"/>
              <a:gd name="connsiteY12" fmla="*/ 719001 h 1505063"/>
              <a:gd name="connsiteX13" fmla="*/ 1689622 w 6047334"/>
              <a:gd name="connsiteY13" fmla="*/ 311295 h 1505063"/>
              <a:gd name="connsiteX14" fmla="*/ 1936246 w 6047334"/>
              <a:gd name="connsiteY14" fmla="*/ 34529 h 1505063"/>
              <a:gd name="connsiteX15" fmla="*/ 2075128 w 6047334"/>
              <a:gd name="connsiteY15" fmla="*/ 558057 h 1505063"/>
              <a:gd name="connsiteX16" fmla="*/ 2282158 w 6047334"/>
              <a:gd name="connsiteY16" fmla="*/ 603170 h 1505063"/>
              <a:gd name="connsiteX17" fmla="*/ 2718701 w 6047334"/>
              <a:gd name="connsiteY17" fmla="*/ 620637 h 1505063"/>
              <a:gd name="connsiteX18" fmla="*/ 2873828 w 6047334"/>
              <a:gd name="connsiteY18" fmla="*/ 710747 h 1505063"/>
              <a:gd name="connsiteX19" fmla="*/ 2968646 w 6047334"/>
              <a:gd name="connsiteY19" fmla="*/ 649274 h 1505063"/>
              <a:gd name="connsiteX20" fmla="*/ 3087963 w 6047334"/>
              <a:gd name="connsiteY20" fmla="*/ 597982 h 1505063"/>
              <a:gd name="connsiteX21" fmla="*/ 3162336 w 6047334"/>
              <a:gd name="connsiteY21" fmla="*/ 515952 h 1505063"/>
              <a:gd name="connsiteX22" fmla="*/ 3186193 w 6047334"/>
              <a:gd name="connsiteY22" fmla="*/ 657247 h 1505063"/>
              <a:gd name="connsiteX23" fmla="*/ 3271075 w 6047334"/>
              <a:gd name="connsiteY23" fmla="*/ 1487231 h 1505063"/>
              <a:gd name="connsiteX24" fmla="*/ 3385030 w 6047334"/>
              <a:gd name="connsiteY24" fmla="*/ 475828 h 1505063"/>
              <a:gd name="connsiteX25" fmla="*/ 3533321 w 6047334"/>
              <a:gd name="connsiteY25" fmla="*/ 169689 h 1505063"/>
              <a:gd name="connsiteX26" fmla="*/ 3649916 w 6047334"/>
              <a:gd name="connsiteY26" fmla="*/ 34552 h 1505063"/>
              <a:gd name="connsiteX27" fmla="*/ 3780544 w 6047334"/>
              <a:gd name="connsiteY27" fmla="*/ 449489 h 1505063"/>
              <a:gd name="connsiteX28" fmla="*/ 3872753 w 6047334"/>
              <a:gd name="connsiteY28" fmla="*/ 587802 h 1505063"/>
              <a:gd name="connsiteX29" fmla="*/ 3972645 w 6047334"/>
              <a:gd name="connsiteY29" fmla="*/ 595486 h 1505063"/>
              <a:gd name="connsiteX30" fmla="*/ 4395267 w 6047334"/>
              <a:gd name="connsiteY30" fmla="*/ 610854 h 1505063"/>
              <a:gd name="connsiteX31" fmla="*/ 4525895 w 6047334"/>
              <a:gd name="connsiteY31" fmla="*/ 464857 h 1505063"/>
              <a:gd name="connsiteX32" fmla="*/ 4664208 w 6047334"/>
              <a:gd name="connsiteY32" fmla="*/ 603170 h 1505063"/>
              <a:gd name="connsiteX33" fmla="*/ 4743109 w 6047334"/>
              <a:gd name="connsiteY33" fmla="*/ 523088 h 1505063"/>
              <a:gd name="connsiteX34" fmla="*/ 4871677 w 6047334"/>
              <a:gd name="connsiteY34" fmla="*/ 1463782 h 1505063"/>
              <a:gd name="connsiteX35" fmla="*/ 5001764 w 6047334"/>
              <a:gd name="connsiteY35" fmla="*/ 459134 h 1505063"/>
              <a:gd name="connsiteX36" fmla="*/ 5132934 w 6047334"/>
              <a:gd name="connsiteY36" fmla="*/ 242021 h 1505063"/>
              <a:gd name="connsiteX37" fmla="*/ 5225142 w 6047334"/>
              <a:gd name="connsiteY37" fmla="*/ 149812 h 1505063"/>
              <a:gd name="connsiteX38" fmla="*/ 5318652 w 6047334"/>
              <a:gd name="connsiteY38" fmla="*/ 18643 h 1505063"/>
              <a:gd name="connsiteX39" fmla="*/ 5363455 w 6047334"/>
              <a:gd name="connsiteY39" fmla="*/ 65288 h 1505063"/>
              <a:gd name="connsiteX40" fmla="*/ 5570604 w 6047334"/>
              <a:gd name="connsiteY40" fmla="*/ 604249 h 1505063"/>
              <a:gd name="connsiteX41" fmla="*/ 6047334 w 6047334"/>
              <a:gd name="connsiteY41" fmla="*/ 603170 h 1505063"/>
              <a:gd name="connsiteX0" fmla="*/ 0 w 6008914"/>
              <a:gd name="connsiteY0" fmla="*/ 26868 h 1505063"/>
              <a:gd name="connsiteX1" fmla="*/ 38420 w 6008914"/>
              <a:gd name="connsiteY1" fmla="*/ 126760 h 1505063"/>
              <a:gd name="connsiteX2" fmla="*/ 138312 w 6008914"/>
              <a:gd name="connsiteY2" fmla="*/ 495594 h 1505063"/>
              <a:gd name="connsiteX3" fmla="*/ 153680 w 6008914"/>
              <a:gd name="connsiteY3" fmla="*/ 534014 h 1505063"/>
              <a:gd name="connsiteX4" fmla="*/ 192101 w 6008914"/>
              <a:gd name="connsiteY4" fmla="*/ 572434 h 1505063"/>
              <a:gd name="connsiteX5" fmla="*/ 866478 w 6008914"/>
              <a:gd name="connsiteY5" fmla="*/ 603171 h 1505063"/>
              <a:gd name="connsiteX6" fmla="*/ 1068080 w 6008914"/>
              <a:gd name="connsiteY6" fmla="*/ 603170 h 1505063"/>
              <a:gd name="connsiteX7" fmla="*/ 1114185 w 6008914"/>
              <a:gd name="connsiteY7" fmla="*/ 603170 h 1505063"/>
              <a:gd name="connsiteX8" fmla="*/ 1205670 w 6008914"/>
              <a:gd name="connsiteY8" fmla="*/ 719936 h 1505063"/>
              <a:gd name="connsiteX9" fmla="*/ 1351667 w 6008914"/>
              <a:gd name="connsiteY9" fmla="*/ 530528 h 1505063"/>
              <a:gd name="connsiteX10" fmla="*/ 1464899 w 6008914"/>
              <a:gd name="connsiteY10" fmla="*/ 1503908 h 1505063"/>
              <a:gd name="connsiteX11" fmla="*/ 1557113 w 6008914"/>
              <a:gd name="connsiteY11" fmla="*/ 719001 h 1505063"/>
              <a:gd name="connsiteX12" fmla="*/ 1651202 w 6008914"/>
              <a:gd name="connsiteY12" fmla="*/ 311295 h 1505063"/>
              <a:gd name="connsiteX13" fmla="*/ 1897826 w 6008914"/>
              <a:gd name="connsiteY13" fmla="*/ 34529 h 1505063"/>
              <a:gd name="connsiteX14" fmla="*/ 2036708 w 6008914"/>
              <a:gd name="connsiteY14" fmla="*/ 558057 h 1505063"/>
              <a:gd name="connsiteX15" fmla="*/ 2243738 w 6008914"/>
              <a:gd name="connsiteY15" fmla="*/ 603170 h 1505063"/>
              <a:gd name="connsiteX16" fmla="*/ 2680281 w 6008914"/>
              <a:gd name="connsiteY16" fmla="*/ 620637 h 1505063"/>
              <a:gd name="connsiteX17" fmla="*/ 2835408 w 6008914"/>
              <a:gd name="connsiteY17" fmla="*/ 710747 h 1505063"/>
              <a:gd name="connsiteX18" fmla="*/ 2930226 w 6008914"/>
              <a:gd name="connsiteY18" fmla="*/ 649274 h 1505063"/>
              <a:gd name="connsiteX19" fmla="*/ 3049543 w 6008914"/>
              <a:gd name="connsiteY19" fmla="*/ 597982 h 1505063"/>
              <a:gd name="connsiteX20" fmla="*/ 3123916 w 6008914"/>
              <a:gd name="connsiteY20" fmla="*/ 515952 h 1505063"/>
              <a:gd name="connsiteX21" fmla="*/ 3147773 w 6008914"/>
              <a:gd name="connsiteY21" fmla="*/ 657247 h 1505063"/>
              <a:gd name="connsiteX22" fmla="*/ 3232655 w 6008914"/>
              <a:gd name="connsiteY22" fmla="*/ 1487231 h 1505063"/>
              <a:gd name="connsiteX23" fmla="*/ 3346610 w 6008914"/>
              <a:gd name="connsiteY23" fmla="*/ 475828 h 1505063"/>
              <a:gd name="connsiteX24" fmla="*/ 3494901 w 6008914"/>
              <a:gd name="connsiteY24" fmla="*/ 169689 h 1505063"/>
              <a:gd name="connsiteX25" fmla="*/ 3611496 w 6008914"/>
              <a:gd name="connsiteY25" fmla="*/ 34552 h 1505063"/>
              <a:gd name="connsiteX26" fmla="*/ 3742124 w 6008914"/>
              <a:gd name="connsiteY26" fmla="*/ 449489 h 1505063"/>
              <a:gd name="connsiteX27" fmla="*/ 3834333 w 6008914"/>
              <a:gd name="connsiteY27" fmla="*/ 587802 h 1505063"/>
              <a:gd name="connsiteX28" fmla="*/ 3934225 w 6008914"/>
              <a:gd name="connsiteY28" fmla="*/ 595486 h 1505063"/>
              <a:gd name="connsiteX29" fmla="*/ 4356847 w 6008914"/>
              <a:gd name="connsiteY29" fmla="*/ 610854 h 1505063"/>
              <a:gd name="connsiteX30" fmla="*/ 4487475 w 6008914"/>
              <a:gd name="connsiteY30" fmla="*/ 464857 h 1505063"/>
              <a:gd name="connsiteX31" fmla="*/ 4625788 w 6008914"/>
              <a:gd name="connsiteY31" fmla="*/ 603170 h 1505063"/>
              <a:gd name="connsiteX32" fmla="*/ 4704689 w 6008914"/>
              <a:gd name="connsiteY32" fmla="*/ 523088 h 1505063"/>
              <a:gd name="connsiteX33" fmla="*/ 4833257 w 6008914"/>
              <a:gd name="connsiteY33" fmla="*/ 1463782 h 1505063"/>
              <a:gd name="connsiteX34" fmla="*/ 4963344 w 6008914"/>
              <a:gd name="connsiteY34" fmla="*/ 459134 h 1505063"/>
              <a:gd name="connsiteX35" fmla="*/ 5094514 w 6008914"/>
              <a:gd name="connsiteY35" fmla="*/ 242021 h 1505063"/>
              <a:gd name="connsiteX36" fmla="*/ 5186722 w 6008914"/>
              <a:gd name="connsiteY36" fmla="*/ 149812 h 1505063"/>
              <a:gd name="connsiteX37" fmla="*/ 5280232 w 6008914"/>
              <a:gd name="connsiteY37" fmla="*/ 18643 h 1505063"/>
              <a:gd name="connsiteX38" fmla="*/ 5325035 w 6008914"/>
              <a:gd name="connsiteY38" fmla="*/ 65288 h 1505063"/>
              <a:gd name="connsiteX39" fmla="*/ 5532184 w 6008914"/>
              <a:gd name="connsiteY39" fmla="*/ 604249 h 1505063"/>
              <a:gd name="connsiteX40" fmla="*/ 6008914 w 6008914"/>
              <a:gd name="connsiteY40" fmla="*/ 603170 h 1505063"/>
              <a:gd name="connsiteX0" fmla="*/ 0 w 5970494"/>
              <a:gd name="connsiteY0" fmla="*/ 126760 h 1505063"/>
              <a:gd name="connsiteX1" fmla="*/ 99892 w 5970494"/>
              <a:gd name="connsiteY1" fmla="*/ 495594 h 1505063"/>
              <a:gd name="connsiteX2" fmla="*/ 115260 w 5970494"/>
              <a:gd name="connsiteY2" fmla="*/ 534014 h 1505063"/>
              <a:gd name="connsiteX3" fmla="*/ 153681 w 5970494"/>
              <a:gd name="connsiteY3" fmla="*/ 572434 h 1505063"/>
              <a:gd name="connsiteX4" fmla="*/ 828058 w 5970494"/>
              <a:gd name="connsiteY4" fmla="*/ 603171 h 1505063"/>
              <a:gd name="connsiteX5" fmla="*/ 1029660 w 5970494"/>
              <a:gd name="connsiteY5" fmla="*/ 603170 h 1505063"/>
              <a:gd name="connsiteX6" fmla="*/ 1075765 w 5970494"/>
              <a:gd name="connsiteY6" fmla="*/ 603170 h 1505063"/>
              <a:gd name="connsiteX7" fmla="*/ 1167250 w 5970494"/>
              <a:gd name="connsiteY7" fmla="*/ 719936 h 1505063"/>
              <a:gd name="connsiteX8" fmla="*/ 1313247 w 5970494"/>
              <a:gd name="connsiteY8" fmla="*/ 530528 h 1505063"/>
              <a:gd name="connsiteX9" fmla="*/ 1426479 w 5970494"/>
              <a:gd name="connsiteY9" fmla="*/ 1503908 h 1505063"/>
              <a:gd name="connsiteX10" fmla="*/ 1518693 w 5970494"/>
              <a:gd name="connsiteY10" fmla="*/ 719001 h 1505063"/>
              <a:gd name="connsiteX11" fmla="*/ 1612782 w 5970494"/>
              <a:gd name="connsiteY11" fmla="*/ 311295 h 1505063"/>
              <a:gd name="connsiteX12" fmla="*/ 1859406 w 5970494"/>
              <a:gd name="connsiteY12" fmla="*/ 34529 h 1505063"/>
              <a:gd name="connsiteX13" fmla="*/ 1998288 w 5970494"/>
              <a:gd name="connsiteY13" fmla="*/ 558057 h 1505063"/>
              <a:gd name="connsiteX14" fmla="*/ 2205318 w 5970494"/>
              <a:gd name="connsiteY14" fmla="*/ 603170 h 1505063"/>
              <a:gd name="connsiteX15" fmla="*/ 2641861 w 5970494"/>
              <a:gd name="connsiteY15" fmla="*/ 620637 h 1505063"/>
              <a:gd name="connsiteX16" fmla="*/ 2796988 w 5970494"/>
              <a:gd name="connsiteY16" fmla="*/ 710747 h 1505063"/>
              <a:gd name="connsiteX17" fmla="*/ 2891806 w 5970494"/>
              <a:gd name="connsiteY17" fmla="*/ 649274 h 1505063"/>
              <a:gd name="connsiteX18" fmla="*/ 3011123 w 5970494"/>
              <a:gd name="connsiteY18" fmla="*/ 597982 h 1505063"/>
              <a:gd name="connsiteX19" fmla="*/ 3085496 w 5970494"/>
              <a:gd name="connsiteY19" fmla="*/ 515952 h 1505063"/>
              <a:gd name="connsiteX20" fmla="*/ 3109353 w 5970494"/>
              <a:gd name="connsiteY20" fmla="*/ 657247 h 1505063"/>
              <a:gd name="connsiteX21" fmla="*/ 3194235 w 5970494"/>
              <a:gd name="connsiteY21" fmla="*/ 1487231 h 1505063"/>
              <a:gd name="connsiteX22" fmla="*/ 3308190 w 5970494"/>
              <a:gd name="connsiteY22" fmla="*/ 475828 h 1505063"/>
              <a:gd name="connsiteX23" fmla="*/ 3456481 w 5970494"/>
              <a:gd name="connsiteY23" fmla="*/ 169689 h 1505063"/>
              <a:gd name="connsiteX24" fmla="*/ 3573076 w 5970494"/>
              <a:gd name="connsiteY24" fmla="*/ 34552 h 1505063"/>
              <a:gd name="connsiteX25" fmla="*/ 3703704 w 5970494"/>
              <a:gd name="connsiteY25" fmla="*/ 449489 h 1505063"/>
              <a:gd name="connsiteX26" fmla="*/ 3795913 w 5970494"/>
              <a:gd name="connsiteY26" fmla="*/ 587802 h 1505063"/>
              <a:gd name="connsiteX27" fmla="*/ 3895805 w 5970494"/>
              <a:gd name="connsiteY27" fmla="*/ 595486 h 1505063"/>
              <a:gd name="connsiteX28" fmla="*/ 4318427 w 5970494"/>
              <a:gd name="connsiteY28" fmla="*/ 610854 h 1505063"/>
              <a:gd name="connsiteX29" fmla="*/ 4449055 w 5970494"/>
              <a:gd name="connsiteY29" fmla="*/ 464857 h 1505063"/>
              <a:gd name="connsiteX30" fmla="*/ 4587368 w 5970494"/>
              <a:gd name="connsiteY30" fmla="*/ 603170 h 1505063"/>
              <a:gd name="connsiteX31" fmla="*/ 4666269 w 5970494"/>
              <a:gd name="connsiteY31" fmla="*/ 523088 h 1505063"/>
              <a:gd name="connsiteX32" fmla="*/ 4794837 w 5970494"/>
              <a:gd name="connsiteY32" fmla="*/ 1463782 h 1505063"/>
              <a:gd name="connsiteX33" fmla="*/ 4924924 w 5970494"/>
              <a:gd name="connsiteY33" fmla="*/ 459134 h 1505063"/>
              <a:gd name="connsiteX34" fmla="*/ 5056094 w 5970494"/>
              <a:gd name="connsiteY34" fmla="*/ 242021 h 1505063"/>
              <a:gd name="connsiteX35" fmla="*/ 5148302 w 5970494"/>
              <a:gd name="connsiteY35" fmla="*/ 149812 h 1505063"/>
              <a:gd name="connsiteX36" fmla="*/ 5241812 w 5970494"/>
              <a:gd name="connsiteY36" fmla="*/ 18643 h 1505063"/>
              <a:gd name="connsiteX37" fmla="*/ 5286615 w 5970494"/>
              <a:gd name="connsiteY37" fmla="*/ 65288 h 1505063"/>
              <a:gd name="connsiteX38" fmla="*/ 5493764 w 5970494"/>
              <a:gd name="connsiteY38" fmla="*/ 604249 h 1505063"/>
              <a:gd name="connsiteX39" fmla="*/ 5970494 w 5970494"/>
              <a:gd name="connsiteY39" fmla="*/ 603170 h 1505063"/>
              <a:gd name="connsiteX0" fmla="*/ 8492 w 5879094"/>
              <a:gd name="connsiteY0" fmla="*/ 495594 h 1505063"/>
              <a:gd name="connsiteX1" fmla="*/ 23860 w 5879094"/>
              <a:gd name="connsiteY1" fmla="*/ 534014 h 1505063"/>
              <a:gd name="connsiteX2" fmla="*/ 62281 w 5879094"/>
              <a:gd name="connsiteY2" fmla="*/ 572434 h 1505063"/>
              <a:gd name="connsiteX3" fmla="*/ 736658 w 5879094"/>
              <a:gd name="connsiteY3" fmla="*/ 603171 h 1505063"/>
              <a:gd name="connsiteX4" fmla="*/ 938260 w 5879094"/>
              <a:gd name="connsiteY4" fmla="*/ 603170 h 1505063"/>
              <a:gd name="connsiteX5" fmla="*/ 984365 w 5879094"/>
              <a:gd name="connsiteY5" fmla="*/ 603170 h 1505063"/>
              <a:gd name="connsiteX6" fmla="*/ 1075850 w 5879094"/>
              <a:gd name="connsiteY6" fmla="*/ 719936 h 1505063"/>
              <a:gd name="connsiteX7" fmla="*/ 1221847 w 5879094"/>
              <a:gd name="connsiteY7" fmla="*/ 530528 h 1505063"/>
              <a:gd name="connsiteX8" fmla="*/ 1335079 w 5879094"/>
              <a:gd name="connsiteY8" fmla="*/ 1503908 h 1505063"/>
              <a:gd name="connsiteX9" fmla="*/ 1427293 w 5879094"/>
              <a:gd name="connsiteY9" fmla="*/ 719001 h 1505063"/>
              <a:gd name="connsiteX10" fmla="*/ 1521382 w 5879094"/>
              <a:gd name="connsiteY10" fmla="*/ 311295 h 1505063"/>
              <a:gd name="connsiteX11" fmla="*/ 1768006 w 5879094"/>
              <a:gd name="connsiteY11" fmla="*/ 34529 h 1505063"/>
              <a:gd name="connsiteX12" fmla="*/ 1906888 w 5879094"/>
              <a:gd name="connsiteY12" fmla="*/ 558057 h 1505063"/>
              <a:gd name="connsiteX13" fmla="*/ 2113918 w 5879094"/>
              <a:gd name="connsiteY13" fmla="*/ 603170 h 1505063"/>
              <a:gd name="connsiteX14" fmla="*/ 2550461 w 5879094"/>
              <a:gd name="connsiteY14" fmla="*/ 620637 h 1505063"/>
              <a:gd name="connsiteX15" fmla="*/ 2705588 w 5879094"/>
              <a:gd name="connsiteY15" fmla="*/ 710747 h 1505063"/>
              <a:gd name="connsiteX16" fmla="*/ 2800406 w 5879094"/>
              <a:gd name="connsiteY16" fmla="*/ 649274 h 1505063"/>
              <a:gd name="connsiteX17" fmla="*/ 2919723 w 5879094"/>
              <a:gd name="connsiteY17" fmla="*/ 597982 h 1505063"/>
              <a:gd name="connsiteX18" fmla="*/ 2994096 w 5879094"/>
              <a:gd name="connsiteY18" fmla="*/ 515952 h 1505063"/>
              <a:gd name="connsiteX19" fmla="*/ 3017953 w 5879094"/>
              <a:gd name="connsiteY19" fmla="*/ 657247 h 1505063"/>
              <a:gd name="connsiteX20" fmla="*/ 3102835 w 5879094"/>
              <a:gd name="connsiteY20" fmla="*/ 1487231 h 1505063"/>
              <a:gd name="connsiteX21" fmla="*/ 3216790 w 5879094"/>
              <a:gd name="connsiteY21" fmla="*/ 475828 h 1505063"/>
              <a:gd name="connsiteX22" fmla="*/ 3365081 w 5879094"/>
              <a:gd name="connsiteY22" fmla="*/ 169689 h 1505063"/>
              <a:gd name="connsiteX23" fmla="*/ 3481676 w 5879094"/>
              <a:gd name="connsiteY23" fmla="*/ 34552 h 1505063"/>
              <a:gd name="connsiteX24" fmla="*/ 3612304 w 5879094"/>
              <a:gd name="connsiteY24" fmla="*/ 449489 h 1505063"/>
              <a:gd name="connsiteX25" fmla="*/ 3704513 w 5879094"/>
              <a:gd name="connsiteY25" fmla="*/ 587802 h 1505063"/>
              <a:gd name="connsiteX26" fmla="*/ 3804405 w 5879094"/>
              <a:gd name="connsiteY26" fmla="*/ 595486 h 1505063"/>
              <a:gd name="connsiteX27" fmla="*/ 4227027 w 5879094"/>
              <a:gd name="connsiteY27" fmla="*/ 610854 h 1505063"/>
              <a:gd name="connsiteX28" fmla="*/ 4357655 w 5879094"/>
              <a:gd name="connsiteY28" fmla="*/ 464857 h 1505063"/>
              <a:gd name="connsiteX29" fmla="*/ 4495968 w 5879094"/>
              <a:gd name="connsiteY29" fmla="*/ 603170 h 1505063"/>
              <a:gd name="connsiteX30" fmla="*/ 4574869 w 5879094"/>
              <a:gd name="connsiteY30" fmla="*/ 523088 h 1505063"/>
              <a:gd name="connsiteX31" fmla="*/ 4703437 w 5879094"/>
              <a:gd name="connsiteY31" fmla="*/ 1463782 h 1505063"/>
              <a:gd name="connsiteX32" fmla="*/ 4833524 w 5879094"/>
              <a:gd name="connsiteY32" fmla="*/ 459134 h 1505063"/>
              <a:gd name="connsiteX33" fmla="*/ 4964694 w 5879094"/>
              <a:gd name="connsiteY33" fmla="*/ 242021 h 1505063"/>
              <a:gd name="connsiteX34" fmla="*/ 5056902 w 5879094"/>
              <a:gd name="connsiteY34" fmla="*/ 149812 h 1505063"/>
              <a:gd name="connsiteX35" fmla="*/ 5150412 w 5879094"/>
              <a:gd name="connsiteY35" fmla="*/ 18643 h 1505063"/>
              <a:gd name="connsiteX36" fmla="*/ 5195215 w 5879094"/>
              <a:gd name="connsiteY36" fmla="*/ 65288 h 1505063"/>
              <a:gd name="connsiteX37" fmla="*/ 5402364 w 5879094"/>
              <a:gd name="connsiteY37" fmla="*/ 604249 h 1505063"/>
              <a:gd name="connsiteX38" fmla="*/ 5879094 w 5879094"/>
              <a:gd name="connsiteY38" fmla="*/ 603170 h 1505063"/>
              <a:gd name="connsiteX0" fmla="*/ 23859 w 5879093"/>
              <a:gd name="connsiteY0" fmla="*/ 534014 h 1505063"/>
              <a:gd name="connsiteX1" fmla="*/ 62280 w 5879093"/>
              <a:gd name="connsiteY1" fmla="*/ 572434 h 1505063"/>
              <a:gd name="connsiteX2" fmla="*/ 736657 w 5879093"/>
              <a:gd name="connsiteY2" fmla="*/ 603171 h 1505063"/>
              <a:gd name="connsiteX3" fmla="*/ 938259 w 5879093"/>
              <a:gd name="connsiteY3" fmla="*/ 603170 h 1505063"/>
              <a:gd name="connsiteX4" fmla="*/ 984364 w 5879093"/>
              <a:gd name="connsiteY4" fmla="*/ 603170 h 1505063"/>
              <a:gd name="connsiteX5" fmla="*/ 1075849 w 5879093"/>
              <a:gd name="connsiteY5" fmla="*/ 719936 h 1505063"/>
              <a:gd name="connsiteX6" fmla="*/ 1221846 w 5879093"/>
              <a:gd name="connsiteY6" fmla="*/ 530528 h 1505063"/>
              <a:gd name="connsiteX7" fmla="*/ 1335078 w 5879093"/>
              <a:gd name="connsiteY7" fmla="*/ 1503908 h 1505063"/>
              <a:gd name="connsiteX8" fmla="*/ 1427292 w 5879093"/>
              <a:gd name="connsiteY8" fmla="*/ 719001 h 1505063"/>
              <a:gd name="connsiteX9" fmla="*/ 1521381 w 5879093"/>
              <a:gd name="connsiteY9" fmla="*/ 311295 h 1505063"/>
              <a:gd name="connsiteX10" fmla="*/ 1768005 w 5879093"/>
              <a:gd name="connsiteY10" fmla="*/ 34529 h 1505063"/>
              <a:gd name="connsiteX11" fmla="*/ 1906887 w 5879093"/>
              <a:gd name="connsiteY11" fmla="*/ 558057 h 1505063"/>
              <a:gd name="connsiteX12" fmla="*/ 2113917 w 5879093"/>
              <a:gd name="connsiteY12" fmla="*/ 603170 h 1505063"/>
              <a:gd name="connsiteX13" fmla="*/ 2550460 w 5879093"/>
              <a:gd name="connsiteY13" fmla="*/ 620637 h 1505063"/>
              <a:gd name="connsiteX14" fmla="*/ 2705587 w 5879093"/>
              <a:gd name="connsiteY14" fmla="*/ 710747 h 1505063"/>
              <a:gd name="connsiteX15" fmla="*/ 2800405 w 5879093"/>
              <a:gd name="connsiteY15" fmla="*/ 649274 h 1505063"/>
              <a:gd name="connsiteX16" fmla="*/ 2919722 w 5879093"/>
              <a:gd name="connsiteY16" fmla="*/ 597982 h 1505063"/>
              <a:gd name="connsiteX17" fmla="*/ 2994095 w 5879093"/>
              <a:gd name="connsiteY17" fmla="*/ 515952 h 1505063"/>
              <a:gd name="connsiteX18" fmla="*/ 3017952 w 5879093"/>
              <a:gd name="connsiteY18" fmla="*/ 657247 h 1505063"/>
              <a:gd name="connsiteX19" fmla="*/ 3102834 w 5879093"/>
              <a:gd name="connsiteY19" fmla="*/ 1487231 h 1505063"/>
              <a:gd name="connsiteX20" fmla="*/ 3216789 w 5879093"/>
              <a:gd name="connsiteY20" fmla="*/ 475828 h 1505063"/>
              <a:gd name="connsiteX21" fmla="*/ 3365080 w 5879093"/>
              <a:gd name="connsiteY21" fmla="*/ 169689 h 1505063"/>
              <a:gd name="connsiteX22" fmla="*/ 3481675 w 5879093"/>
              <a:gd name="connsiteY22" fmla="*/ 34552 h 1505063"/>
              <a:gd name="connsiteX23" fmla="*/ 3612303 w 5879093"/>
              <a:gd name="connsiteY23" fmla="*/ 449489 h 1505063"/>
              <a:gd name="connsiteX24" fmla="*/ 3704512 w 5879093"/>
              <a:gd name="connsiteY24" fmla="*/ 587802 h 1505063"/>
              <a:gd name="connsiteX25" fmla="*/ 3804404 w 5879093"/>
              <a:gd name="connsiteY25" fmla="*/ 595486 h 1505063"/>
              <a:gd name="connsiteX26" fmla="*/ 4227026 w 5879093"/>
              <a:gd name="connsiteY26" fmla="*/ 610854 h 1505063"/>
              <a:gd name="connsiteX27" fmla="*/ 4357654 w 5879093"/>
              <a:gd name="connsiteY27" fmla="*/ 464857 h 1505063"/>
              <a:gd name="connsiteX28" fmla="*/ 4495967 w 5879093"/>
              <a:gd name="connsiteY28" fmla="*/ 603170 h 1505063"/>
              <a:gd name="connsiteX29" fmla="*/ 4574868 w 5879093"/>
              <a:gd name="connsiteY29" fmla="*/ 523088 h 1505063"/>
              <a:gd name="connsiteX30" fmla="*/ 4703436 w 5879093"/>
              <a:gd name="connsiteY30" fmla="*/ 1463782 h 1505063"/>
              <a:gd name="connsiteX31" fmla="*/ 4833523 w 5879093"/>
              <a:gd name="connsiteY31" fmla="*/ 459134 h 1505063"/>
              <a:gd name="connsiteX32" fmla="*/ 4964693 w 5879093"/>
              <a:gd name="connsiteY32" fmla="*/ 242021 h 1505063"/>
              <a:gd name="connsiteX33" fmla="*/ 5056901 w 5879093"/>
              <a:gd name="connsiteY33" fmla="*/ 149812 h 1505063"/>
              <a:gd name="connsiteX34" fmla="*/ 5150411 w 5879093"/>
              <a:gd name="connsiteY34" fmla="*/ 18643 h 1505063"/>
              <a:gd name="connsiteX35" fmla="*/ 5195214 w 5879093"/>
              <a:gd name="connsiteY35" fmla="*/ 65288 h 1505063"/>
              <a:gd name="connsiteX36" fmla="*/ 5402363 w 5879093"/>
              <a:gd name="connsiteY36" fmla="*/ 604249 h 1505063"/>
              <a:gd name="connsiteX37" fmla="*/ 5879093 w 5879093"/>
              <a:gd name="connsiteY37" fmla="*/ 603170 h 1505063"/>
              <a:gd name="connsiteX0" fmla="*/ -1 w 5816812"/>
              <a:gd name="connsiteY0" fmla="*/ 572434 h 1505063"/>
              <a:gd name="connsiteX1" fmla="*/ 674376 w 5816812"/>
              <a:gd name="connsiteY1" fmla="*/ 603171 h 1505063"/>
              <a:gd name="connsiteX2" fmla="*/ 875978 w 5816812"/>
              <a:gd name="connsiteY2" fmla="*/ 603170 h 1505063"/>
              <a:gd name="connsiteX3" fmla="*/ 922083 w 5816812"/>
              <a:gd name="connsiteY3" fmla="*/ 603170 h 1505063"/>
              <a:gd name="connsiteX4" fmla="*/ 1013568 w 5816812"/>
              <a:gd name="connsiteY4" fmla="*/ 719936 h 1505063"/>
              <a:gd name="connsiteX5" fmla="*/ 1159565 w 5816812"/>
              <a:gd name="connsiteY5" fmla="*/ 530528 h 1505063"/>
              <a:gd name="connsiteX6" fmla="*/ 1272797 w 5816812"/>
              <a:gd name="connsiteY6" fmla="*/ 1503908 h 1505063"/>
              <a:gd name="connsiteX7" fmla="*/ 1365011 w 5816812"/>
              <a:gd name="connsiteY7" fmla="*/ 719001 h 1505063"/>
              <a:gd name="connsiteX8" fmla="*/ 1459100 w 5816812"/>
              <a:gd name="connsiteY8" fmla="*/ 311295 h 1505063"/>
              <a:gd name="connsiteX9" fmla="*/ 1705724 w 5816812"/>
              <a:gd name="connsiteY9" fmla="*/ 34529 h 1505063"/>
              <a:gd name="connsiteX10" fmla="*/ 1844606 w 5816812"/>
              <a:gd name="connsiteY10" fmla="*/ 558057 h 1505063"/>
              <a:gd name="connsiteX11" fmla="*/ 2051636 w 5816812"/>
              <a:gd name="connsiteY11" fmla="*/ 603170 h 1505063"/>
              <a:gd name="connsiteX12" fmla="*/ 2488179 w 5816812"/>
              <a:gd name="connsiteY12" fmla="*/ 620637 h 1505063"/>
              <a:gd name="connsiteX13" fmla="*/ 2643306 w 5816812"/>
              <a:gd name="connsiteY13" fmla="*/ 710747 h 1505063"/>
              <a:gd name="connsiteX14" fmla="*/ 2738124 w 5816812"/>
              <a:gd name="connsiteY14" fmla="*/ 649274 h 1505063"/>
              <a:gd name="connsiteX15" fmla="*/ 2857441 w 5816812"/>
              <a:gd name="connsiteY15" fmla="*/ 597982 h 1505063"/>
              <a:gd name="connsiteX16" fmla="*/ 2931814 w 5816812"/>
              <a:gd name="connsiteY16" fmla="*/ 515952 h 1505063"/>
              <a:gd name="connsiteX17" fmla="*/ 2955671 w 5816812"/>
              <a:gd name="connsiteY17" fmla="*/ 657247 h 1505063"/>
              <a:gd name="connsiteX18" fmla="*/ 3040553 w 5816812"/>
              <a:gd name="connsiteY18" fmla="*/ 1487231 h 1505063"/>
              <a:gd name="connsiteX19" fmla="*/ 3154508 w 5816812"/>
              <a:gd name="connsiteY19" fmla="*/ 475828 h 1505063"/>
              <a:gd name="connsiteX20" fmla="*/ 3302799 w 5816812"/>
              <a:gd name="connsiteY20" fmla="*/ 169689 h 1505063"/>
              <a:gd name="connsiteX21" fmla="*/ 3419394 w 5816812"/>
              <a:gd name="connsiteY21" fmla="*/ 34552 h 1505063"/>
              <a:gd name="connsiteX22" fmla="*/ 3550022 w 5816812"/>
              <a:gd name="connsiteY22" fmla="*/ 449489 h 1505063"/>
              <a:gd name="connsiteX23" fmla="*/ 3642231 w 5816812"/>
              <a:gd name="connsiteY23" fmla="*/ 587802 h 1505063"/>
              <a:gd name="connsiteX24" fmla="*/ 3742123 w 5816812"/>
              <a:gd name="connsiteY24" fmla="*/ 595486 h 1505063"/>
              <a:gd name="connsiteX25" fmla="*/ 4164745 w 5816812"/>
              <a:gd name="connsiteY25" fmla="*/ 610854 h 1505063"/>
              <a:gd name="connsiteX26" fmla="*/ 4295373 w 5816812"/>
              <a:gd name="connsiteY26" fmla="*/ 464857 h 1505063"/>
              <a:gd name="connsiteX27" fmla="*/ 4433686 w 5816812"/>
              <a:gd name="connsiteY27" fmla="*/ 603170 h 1505063"/>
              <a:gd name="connsiteX28" fmla="*/ 4512587 w 5816812"/>
              <a:gd name="connsiteY28" fmla="*/ 523088 h 1505063"/>
              <a:gd name="connsiteX29" fmla="*/ 4641155 w 5816812"/>
              <a:gd name="connsiteY29" fmla="*/ 1463782 h 1505063"/>
              <a:gd name="connsiteX30" fmla="*/ 4771242 w 5816812"/>
              <a:gd name="connsiteY30" fmla="*/ 459134 h 1505063"/>
              <a:gd name="connsiteX31" fmla="*/ 4902412 w 5816812"/>
              <a:gd name="connsiteY31" fmla="*/ 242021 h 1505063"/>
              <a:gd name="connsiteX32" fmla="*/ 4994620 w 5816812"/>
              <a:gd name="connsiteY32" fmla="*/ 149812 h 1505063"/>
              <a:gd name="connsiteX33" fmla="*/ 5088130 w 5816812"/>
              <a:gd name="connsiteY33" fmla="*/ 18643 h 1505063"/>
              <a:gd name="connsiteX34" fmla="*/ 5132933 w 5816812"/>
              <a:gd name="connsiteY34" fmla="*/ 65288 h 1505063"/>
              <a:gd name="connsiteX35" fmla="*/ 5340082 w 5816812"/>
              <a:gd name="connsiteY35" fmla="*/ 604249 h 1505063"/>
              <a:gd name="connsiteX36" fmla="*/ 5816812 w 5816812"/>
              <a:gd name="connsiteY36" fmla="*/ 603170 h 1505063"/>
              <a:gd name="connsiteX0" fmla="*/ -1 w 5142435"/>
              <a:gd name="connsiteY0" fmla="*/ 603171 h 1505063"/>
              <a:gd name="connsiteX1" fmla="*/ 201601 w 5142435"/>
              <a:gd name="connsiteY1" fmla="*/ 603170 h 1505063"/>
              <a:gd name="connsiteX2" fmla="*/ 247706 w 5142435"/>
              <a:gd name="connsiteY2" fmla="*/ 603170 h 1505063"/>
              <a:gd name="connsiteX3" fmla="*/ 339191 w 5142435"/>
              <a:gd name="connsiteY3" fmla="*/ 719936 h 1505063"/>
              <a:gd name="connsiteX4" fmla="*/ 485188 w 5142435"/>
              <a:gd name="connsiteY4" fmla="*/ 530528 h 1505063"/>
              <a:gd name="connsiteX5" fmla="*/ 598420 w 5142435"/>
              <a:gd name="connsiteY5" fmla="*/ 1503908 h 1505063"/>
              <a:gd name="connsiteX6" fmla="*/ 690634 w 5142435"/>
              <a:gd name="connsiteY6" fmla="*/ 719001 h 1505063"/>
              <a:gd name="connsiteX7" fmla="*/ 784723 w 5142435"/>
              <a:gd name="connsiteY7" fmla="*/ 311295 h 1505063"/>
              <a:gd name="connsiteX8" fmla="*/ 1031347 w 5142435"/>
              <a:gd name="connsiteY8" fmla="*/ 34529 h 1505063"/>
              <a:gd name="connsiteX9" fmla="*/ 1170229 w 5142435"/>
              <a:gd name="connsiteY9" fmla="*/ 558057 h 1505063"/>
              <a:gd name="connsiteX10" fmla="*/ 1377259 w 5142435"/>
              <a:gd name="connsiteY10" fmla="*/ 603170 h 1505063"/>
              <a:gd name="connsiteX11" fmla="*/ 1813802 w 5142435"/>
              <a:gd name="connsiteY11" fmla="*/ 620637 h 1505063"/>
              <a:gd name="connsiteX12" fmla="*/ 1968929 w 5142435"/>
              <a:gd name="connsiteY12" fmla="*/ 710747 h 1505063"/>
              <a:gd name="connsiteX13" fmla="*/ 2063747 w 5142435"/>
              <a:gd name="connsiteY13" fmla="*/ 649274 h 1505063"/>
              <a:gd name="connsiteX14" fmla="*/ 2183064 w 5142435"/>
              <a:gd name="connsiteY14" fmla="*/ 597982 h 1505063"/>
              <a:gd name="connsiteX15" fmla="*/ 2257437 w 5142435"/>
              <a:gd name="connsiteY15" fmla="*/ 515952 h 1505063"/>
              <a:gd name="connsiteX16" fmla="*/ 2281294 w 5142435"/>
              <a:gd name="connsiteY16" fmla="*/ 657247 h 1505063"/>
              <a:gd name="connsiteX17" fmla="*/ 2366176 w 5142435"/>
              <a:gd name="connsiteY17" fmla="*/ 1487231 h 1505063"/>
              <a:gd name="connsiteX18" fmla="*/ 2480131 w 5142435"/>
              <a:gd name="connsiteY18" fmla="*/ 475828 h 1505063"/>
              <a:gd name="connsiteX19" fmla="*/ 2628422 w 5142435"/>
              <a:gd name="connsiteY19" fmla="*/ 169689 h 1505063"/>
              <a:gd name="connsiteX20" fmla="*/ 2745017 w 5142435"/>
              <a:gd name="connsiteY20" fmla="*/ 34552 h 1505063"/>
              <a:gd name="connsiteX21" fmla="*/ 2875645 w 5142435"/>
              <a:gd name="connsiteY21" fmla="*/ 449489 h 1505063"/>
              <a:gd name="connsiteX22" fmla="*/ 2967854 w 5142435"/>
              <a:gd name="connsiteY22" fmla="*/ 587802 h 1505063"/>
              <a:gd name="connsiteX23" fmla="*/ 3067746 w 5142435"/>
              <a:gd name="connsiteY23" fmla="*/ 595486 h 1505063"/>
              <a:gd name="connsiteX24" fmla="*/ 3490368 w 5142435"/>
              <a:gd name="connsiteY24" fmla="*/ 610854 h 1505063"/>
              <a:gd name="connsiteX25" fmla="*/ 3620996 w 5142435"/>
              <a:gd name="connsiteY25" fmla="*/ 464857 h 1505063"/>
              <a:gd name="connsiteX26" fmla="*/ 3759309 w 5142435"/>
              <a:gd name="connsiteY26" fmla="*/ 603170 h 1505063"/>
              <a:gd name="connsiteX27" fmla="*/ 3838210 w 5142435"/>
              <a:gd name="connsiteY27" fmla="*/ 523088 h 1505063"/>
              <a:gd name="connsiteX28" fmla="*/ 3966778 w 5142435"/>
              <a:gd name="connsiteY28" fmla="*/ 1463782 h 1505063"/>
              <a:gd name="connsiteX29" fmla="*/ 4096865 w 5142435"/>
              <a:gd name="connsiteY29" fmla="*/ 459134 h 1505063"/>
              <a:gd name="connsiteX30" fmla="*/ 4228035 w 5142435"/>
              <a:gd name="connsiteY30" fmla="*/ 242021 h 1505063"/>
              <a:gd name="connsiteX31" fmla="*/ 4320243 w 5142435"/>
              <a:gd name="connsiteY31" fmla="*/ 149812 h 1505063"/>
              <a:gd name="connsiteX32" fmla="*/ 4413753 w 5142435"/>
              <a:gd name="connsiteY32" fmla="*/ 18643 h 1505063"/>
              <a:gd name="connsiteX33" fmla="*/ 4458556 w 5142435"/>
              <a:gd name="connsiteY33" fmla="*/ 65288 h 1505063"/>
              <a:gd name="connsiteX34" fmla="*/ 4665705 w 5142435"/>
              <a:gd name="connsiteY34" fmla="*/ 604249 h 1505063"/>
              <a:gd name="connsiteX35" fmla="*/ 5142435 w 5142435"/>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90369 w 5142436"/>
              <a:gd name="connsiteY24" fmla="*/ 610854 h 1505063"/>
              <a:gd name="connsiteX25" fmla="*/ 3620997 w 5142436"/>
              <a:gd name="connsiteY25" fmla="*/ 464857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90369 w 5142436"/>
              <a:gd name="connsiteY24" fmla="*/ 610854 h 1505063"/>
              <a:gd name="connsiteX25" fmla="*/ 3594032 w 5142436"/>
              <a:gd name="connsiteY25" fmla="*/ 492098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90369 w 5142436"/>
              <a:gd name="connsiteY24" fmla="*/ 610854 h 1505063"/>
              <a:gd name="connsiteX25" fmla="*/ 3594032 w 5142436"/>
              <a:gd name="connsiteY25" fmla="*/ 492098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43181 w 5142436"/>
              <a:gd name="connsiteY24" fmla="*/ 610853 h 1505063"/>
              <a:gd name="connsiteX25" fmla="*/ 3594032 w 5142436"/>
              <a:gd name="connsiteY25" fmla="*/ 492098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18389"/>
              <a:gd name="connsiteX1" fmla="*/ 201602 w 5142436"/>
              <a:gd name="connsiteY1" fmla="*/ 603170 h 1518389"/>
              <a:gd name="connsiteX2" fmla="*/ 247707 w 5142436"/>
              <a:gd name="connsiteY2" fmla="*/ 603170 h 1518389"/>
              <a:gd name="connsiteX3" fmla="*/ 339192 w 5142436"/>
              <a:gd name="connsiteY3" fmla="*/ 719936 h 1518389"/>
              <a:gd name="connsiteX4" fmla="*/ 485189 w 5142436"/>
              <a:gd name="connsiteY4" fmla="*/ 530528 h 1518389"/>
              <a:gd name="connsiteX5" fmla="*/ 598421 w 5142436"/>
              <a:gd name="connsiteY5" fmla="*/ 1503908 h 1518389"/>
              <a:gd name="connsiteX6" fmla="*/ 690635 w 5142436"/>
              <a:gd name="connsiteY6" fmla="*/ 719001 h 1518389"/>
              <a:gd name="connsiteX7" fmla="*/ 784724 w 5142436"/>
              <a:gd name="connsiteY7" fmla="*/ 311295 h 1518389"/>
              <a:gd name="connsiteX8" fmla="*/ 1031348 w 5142436"/>
              <a:gd name="connsiteY8" fmla="*/ 34529 h 1518389"/>
              <a:gd name="connsiteX9" fmla="*/ 1170230 w 5142436"/>
              <a:gd name="connsiteY9" fmla="*/ 558057 h 1518389"/>
              <a:gd name="connsiteX10" fmla="*/ 1377260 w 5142436"/>
              <a:gd name="connsiteY10" fmla="*/ 603170 h 1518389"/>
              <a:gd name="connsiteX11" fmla="*/ 1813803 w 5142436"/>
              <a:gd name="connsiteY11" fmla="*/ 620637 h 1518389"/>
              <a:gd name="connsiteX12" fmla="*/ 1968930 w 5142436"/>
              <a:gd name="connsiteY12" fmla="*/ 710747 h 1518389"/>
              <a:gd name="connsiteX13" fmla="*/ 2063748 w 5142436"/>
              <a:gd name="connsiteY13" fmla="*/ 649274 h 1518389"/>
              <a:gd name="connsiteX14" fmla="*/ 2183065 w 5142436"/>
              <a:gd name="connsiteY14" fmla="*/ 597982 h 1518389"/>
              <a:gd name="connsiteX15" fmla="*/ 2257438 w 5142436"/>
              <a:gd name="connsiteY15" fmla="*/ 515952 h 1518389"/>
              <a:gd name="connsiteX16" fmla="*/ 2281295 w 5142436"/>
              <a:gd name="connsiteY16" fmla="*/ 657247 h 1518389"/>
              <a:gd name="connsiteX17" fmla="*/ 2366177 w 5142436"/>
              <a:gd name="connsiteY17" fmla="*/ 1487231 h 1518389"/>
              <a:gd name="connsiteX18" fmla="*/ 2480132 w 5142436"/>
              <a:gd name="connsiteY18" fmla="*/ 475828 h 1518389"/>
              <a:gd name="connsiteX19" fmla="*/ 2628423 w 5142436"/>
              <a:gd name="connsiteY19" fmla="*/ 169689 h 1518389"/>
              <a:gd name="connsiteX20" fmla="*/ 2745018 w 5142436"/>
              <a:gd name="connsiteY20" fmla="*/ 34552 h 1518389"/>
              <a:gd name="connsiteX21" fmla="*/ 2875646 w 5142436"/>
              <a:gd name="connsiteY21" fmla="*/ 449489 h 1518389"/>
              <a:gd name="connsiteX22" fmla="*/ 2967855 w 5142436"/>
              <a:gd name="connsiteY22" fmla="*/ 587802 h 1518389"/>
              <a:gd name="connsiteX23" fmla="*/ 3067747 w 5142436"/>
              <a:gd name="connsiteY23" fmla="*/ 595486 h 1518389"/>
              <a:gd name="connsiteX24" fmla="*/ 3443181 w 5142436"/>
              <a:gd name="connsiteY24" fmla="*/ 610853 h 1518389"/>
              <a:gd name="connsiteX25" fmla="*/ 3594032 w 5142436"/>
              <a:gd name="connsiteY25" fmla="*/ 492098 h 1518389"/>
              <a:gd name="connsiteX26" fmla="*/ 3759310 w 5142436"/>
              <a:gd name="connsiteY26" fmla="*/ 603170 h 1518389"/>
              <a:gd name="connsiteX27" fmla="*/ 3905624 w 5142436"/>
              <a:gd name="connsiteY27" fmla="*/ 530870 h 1518389"/>
              <a:gd name="connsiteX28" fmla="*/ 3997115 w 5142436"/>
              <a:gd name="connsiteY28" fmla="*/ 1518263 h 1518389"/>
              <a:gd name="connsiteX29" fmla="*/ 4096866 w 5142436"/>
              <a:gd name="connsiteY29" fmla="*/ 459134 h 1518389"/>
              <a:gd name="connsiteX30" fmla="*/ 4228036 w 5142436"/>
              <a:gd name="connsiteY30" fmla="*/ 242021 h 1518389"/>
              <a:gd name="connsiteX31" fmla="*/ 4320244 w 5142436"/>
              <a:gd name="connsiteY31" fmla="*/ 149812 h 1518389"/>
              <a:gd name="connsiteX32" fmla="*/ 4413754 w 5142436"/>
              <a:gd name="connsiteY32" fmla="*/ 18643 h 1518389"/>
              <a:gd name="connsiteX33" fmla="*/ 4458557 w 5142436"/>
              <a:gd name="connsiteY33" fmla="*/ 65288 h 1518389"/>
              <a:gd name="connsiteX34" fmla="*/ 4665706 w 5142436"/>
              <a:gd name="connsiteY34" fmla="*/ 604249 h 1518389"/>
              <a:gd name="connsiteX35" fmla="*/ 5142436 w 5142436"/>
              <a:gd name="connsiteY35" fmla="*/ 603170 h 1518389"/>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28423 w 5142436"/>
              <a:gd name="connsiteY19" fmla="*/ 169689 h 1518320"/>
              <a:gd name="connsiteX20" fmla="*/ 2745018 w 5142436"/>
              <a:gd name="connsiteY20" fmla="*/ 34552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228036 w 5142436"/>
              <a:gd name="connsiteY30" fmla="*/ 242021 h 1518320"/>
              <a:gd name="connsiteX31" fmla="*/ 4320244 w 5142436"/>
              <a:gd name="connsiteY31" fmla="*/ 149812 h 1518320"/>
              <a:gd name="connsiteX32" fmla="*/ 4413754 w 5142436"/>
              <a:gd name="connsiteY32" fmla="*/ 18643 h 1518320"/>
              <a:gd name="connsiteX33" fmla="*/ 4458557 w 5142436"/>
              <a:gd name="connsiteY33" fmla="*/ 65288 h 1518320"/>
              <a:gd name="connsiteX34" fmla="*/ 4665706 w 5142436"/>
              <a:gd name="connsiteY34" fmla="*/ 604249 h 1518320"/>
              <a:gd name="connsiteX35" fmla="*/ 5142436 w 5142436"/>
              <a:gd name="connsiteY35"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28423 w 5142436"/>
              <a:gd name="connsiteY19" fmla="*/ 169689 h 1518320"/>
              <a:gd name="connsiteX20" fmla="*/ 2745018 w 5142436"/>
              <a:gd name="connsiteY20" fmla="*/ 34552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28423 w 5142436"/>
              <a:gd name="connsiteY19" fmla="*/ 169689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47707 w 5142436"/>
              <a:gd name="connsiteY1" fmla="*/ 603170 h 1518320"/>
              <a:gd name="connsiteX2" fmla="*/ 339192 w 5142436"/>
              <a:gd name="connsiteY2" fmla="*/ 719936 h 1518320"/>
              <a:gd name="connsiteX3" fmla="*/ 485189 w 5142436"/>
              <a:gd name="connsiteY3" fmla="*/ 530528 h 1518320"/>
              <a:gd name="connsiteX4" fmla="*/ 598421 w 5142436"/>
              <a:gd name="connsiteY4" fmla="*/ 1503908 h 1518320"/>
              <a:gd name="connsiteX5" fmla="*/ 690635 w 5142436"/>
              <a:gd name="connsiteY5" fmla="*/ 719001 h 1518320"/>
              <a:gd name="connsiteX6" fmla="*/ 784724 w 5142436"/>
              <a:gd name="connsiteY6" fmla="*/ 311295 h 1518320"/>
              <a:gd name="connsiteX7" fmla="*/ 1031348 w 5142436"/>
              <a:gd name="connsiteY7" fmla="*/ 34529 h 1518320"/>
              <a:gd name="connsiteX8" fmla="*/ 1170230 w 5142436"/>
              <a:gd name="connsiteY8" fmla="*/ 558057 h 1518320"/>
              <a:gd name="connsiteX9" fmla="*/ 1377260 w 5142436"/>
              <a:gd name="connsiteY9" fmla="*/ 603170 h 1518320"/>
              <a:gd name="connsiteX10" fmla="*/ 1813803 w 5142436"/>
              <a:gd name="connsiteY10" fmla="*/ 620637 h 1518320"/>
              <a:gd name="connsiteX11" fmla="*/ 1968930 w 5142436"/>
              <a:gd name="connsiteY11" fmla="*/ 710747 h 1518320"/>
              <a:gd name="connsiteX12" fmla="*/ 2063748 w 5142436"/>
              <a:gd name="connsiteY12" fmla="*/ 649274 h 1518320"/>
              <a:gd name="connsiteX13" fmla="*/ 218306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 name="connsiteX0" fmla="*/ 0 w 5142436"/>
              <a:gd name="connsiteY0" fmla="*/ 603171 h 1518320"/>
              <a:gd name="connsiteX1" fmla="*/ 166811 w 5142436"/>
              <a:gd name="connsiteY1" fmla="*/ 603171 h 1518320"/>
              <a:gd name="connsiteX2" fmla="*/ 339192 w 5142436"/>
              <a:gd name="connsiteY2" fmla="*/ 719936 h 1518320"/>
              <a:gd name="connsiteX3" fmla="*/ 485189 w 5142436"/>
              <a:gd name="connsiteY3" fmla="*/ 530528 h 1518320"/>
              <a:gd name="connsiteX4" fmla="*/ 598421 w 5142436"/>
              <a:gd name="connsiteY4" fmla="*/ 1503908 h 1518320"/>
              <a:gd name="connsiteX5" fmla="*/ 690635 w 5142436"/>
              <a:gd name="connsiteY5" fmla="*/ 719001 h 1518320"/>
              <a:gd name="connsiteX6" fmla="*/ 784724 w 5142436"/>
              <a:gd name="connsiteY6" fmla="*/ 311295 h 1518320"/>
              <a:gd name="connsiteX7" fmla="*/ 1031348 w 5142436"/>
              <a:gd name="connsiteY7" fmla="*/ 34529 h 1518320"/>
              <a:gd name="connsiteX8" fmla="*/ 1170230 w 5142436"/>
              <a:gd name="connsiteY8" fmla="*/ 558057 h 1518320"/>
              <a:gd name="connsiteX9" fmla="*/ 1377260 w 5142436"/>
              <a:gd name="connsiteY9" fmla="*/ 603170 h 1518320"/>
              <a:gd name="connsiteX10" fmla="*/ 1813803 w 5142436"/>
              <a:gd name="connsiteY10" fmla="*/ 620637 h 1518320"/>
              <a:gd name="connsiteX11" fmla="*/ 1968930 w 5142436"/>
              <a:gd name="connsiteY11" fmla="*/ 710747 h 1518320"/>
              <a:gd name="connsiteX12" fmla="*/ 2063748 w 5142436"/>
              <a:gd name="connsiteY12" fmla="*/ 649274 h 1518320"/>
              <a:gd name="connsiteX13" fmla="*/ 218306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85189 w 5142436"/>
              <a:gd name="connsiteY3" fmla="*/ 530528 h 1518320"/>
              <a:gd name="connsiteX4" fmla="*/ 598421 w 5142436"/>
              <a:gd name="connsiteY4" fmla="*/ 1503908 h 1518320"/>
              <a:gd name="connsiteX5" fmla="*/ 690635 w 5142436"/>
              <a:gd name="connsiteY5" fmla="*/ 719001 h 1518320"/>
              <a:gd name="connsiteX6" fmla="*/ 784724 w 5142436"/>
              <a:gd name="connsiteY6" fmla="*/ 311295 h 1518320"/>
              <a:gd name="connsiteX7" fmla="*/ 1031348 w 5142436"/>
              <a:gd name="connsiteY7" fmla="*/ 34529 h 1518320"/>
              <a:gd name="connsiteX8" fmla="*/ 1170230 w 5142436"/>
              <a:gd name="connsiteY8" fmla="*/ 558057 h 1518320"/>
              <a:gd name="connsiteX9" fmla="*/ 1377260 w 5142436"/>
              <a:gd name="connsiteY9" fmla="*/ 603170 h 1518320"/>
              <a:gd name="connsiteX10" fmla="*/ 1813803 w 5142436"/>
              <a:gd name="connsiteY10" fmla="*/ 620637 h 1518320"/>
              <a:gd name="connsiteX11" fmla="*/ 1968930 w 5142436"/>
              <a:gd name="connsiteY11" fmla="*/ 710747 h 1518320"/>
              <a:gd name="connsiteX12" fmla="*/ 2063748 w 5142436"/>
              <a:gd name="connsiteY12" fmla="*/ 649274 h 1518320"/>
              <a:gd name="connsiteX13" fmla="*/ 218306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1968930 w 5142436"/>
              <a:gd name="connsiteY12" fmla="*/ 710747 h 1518320"/>
              <a:gd name="connsiteX13" fmla="*/ 2113185 w 5142436"/>
              <a:gd name="connsiteY13" fmla="*/ 644086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13185 w 5142436"/>
              <a:gd name="connsiteY13" fmla="*/ 644086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53633 w 5142436"/>
              <a:gd name="connsiteY13" fmla="*/ 644086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53633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67115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76791 w 5142436"/>
              <a:gd name="connsiteY12" fmla="*/ 705558 h 1518320"/>
              <a:gd name="connsiteX13" fmla="*/ 2167115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76791 w 5142436"/>
              <a:gd name="connsiteY12" fmla="*/ 705558 h 1518320"/>
              <a:gd name="connsiteX13" fmla="*/ 2167115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76791 w 5142436"/>
              <a:gd name="connsiteY12" fmla="*/ 705558 h 1518320"/>
              <a:gd name="connsiteX13" fmla="*/ 221452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42436" h="1518320">
                <a:moveTo>
                  <a:pt x="0" y="603171"/>
                </a:moveTo>
                <a:cubicBezTo>
                  <a:pt x="51606" y="603171"/>
                  <a:pt x="181063" y="583710"/>
                  <a:pt x="237595" y="603171"/>
                </a:cubicBezTo>
                <a:cubicBezTo>
                  <a:pt x="294127" y="622632"/>
                  <a:pt x="310454" y="718298"/>
                  <a:pt x="339192" y="719936"/>
                </a:cubicBezTo>
                <a:cubicBezTo>
                  <a:pt x="367930" y="721574"/>
                  <a:pt x="385690" y="644569"/>
                  <a:pt x="410023" y="613001"/>
                </a:cubicBezTo>
                <a:cubicBezTo>
                  <a:pt x="434356" y="581433"/>
                  <a:pt x="453789" y="382044"/>
                  <a:pt x="485189" y="530528"/>
                </a:cubicBezTo>
                <a:cubicBezTo>
                  <a:pt x="516589" y="679013"/>
                  <a:pt x="564180" y="1472496"/>
                  <a:pt x="598421" y="1503908"/>
                </a:cubicBezTo>
                <a:cubicBezTo>
                  <a:pt x="632662" y="1535320"/>
                  <a:pt x="659585" y="917770"/>
                  <a:pt x="690635" y="719001"/>
                </a:cubicBezTo>
                <a:cubicBezTo>
                  <a:pt x="721685" y="520232"/>
                  <a:pt x="718950" y="342354"/>
                  <a:pt x="784724" y="311295"/>
                </a:cubicBezTo>
                <a:cubicBezTo>
                  <a:pt x="850498" y="280236"/>
                  <a:pt x="967097" y="-6598"/>
                  <a:pt x="1031348" y="34529"/>
                </a:cubicBezTo>
                <a:cubicBezTo>
                  <a:pt x="1095599" y="75656"/>
                  <a:pt x="1112578" y="463284"/>
                  <a:pt x="1170230" y="558057"/>
                </a:cubicBezTo>
                <a:cubicBezTo>
                  <a:pt x="1227882" y="652831"/>
                  <a:pt x="1258762" y="592740"/>
                  <a:pt x="1377260" y="603170"/>
                </a:cubicBezTo>
                <a:cubicBezTo>
                  <a:pt x="1495758" y="613600"/>
                  <a:pt x="1764629" y="603573"/>
                  <a:pt x="1881217" y="620638"/>
                </a:cubicBezTo>
                <a:cubicBezTo>
                  <a:pt x="1997805" y="637703"/>
                  <a:pt x="2021240" y="709334"/>
                  <a:pt x="2076791" y="705558"/>
                </a:cubicBezTo>
                <a:cubicBezTo>
                  <a:pt x="2132342" y="701782"/>
                  <a:pt x="2184417" y="629583"/>
                  <a:pt x="2214525" y="597982"/>
                </a:cubicBezTo>
                <a:cubicBezTo>
                  <a:pt x="2244633" y="566381"/>
                  <a:pt x="2246310" y="506075"/>
                  <a:pt x="2257438" y="515952"/>
                </a:cubicBezTo>
                <a:cubicBezTo>
                  <a:pt x="2268566" y="525830"/>
                  <a:pt x="2263172" y="495367"/>
                  <a:pt x="2281295" y="657247"/>
                </a:cubicBezTo>
                <a:cubicBezTo>
                  <a:pt x="2299418" y="819127"/>
                  <a:pt x="2333038" y="1517467"/>
                  <a:pt x="2366177" y="1487231"/>
                </a:cubicBezTo>
                <a:cubicBezTo>
                  <a:pt x="2399316" y="1456995"/>
                  <a:pt x="2431930" y="690230"/>
                  <a:pt x="2480132" y="475828"/>
                </a:cubicBezTo>
                <a:cubicBezTo>
                  <a:pt x="2528334" y="261426"/>
                  <a:pt x="2604500" y="275016"/>
                  <a:pt x="2655389" y="200821"/>
                </a:cubicBezTo>
                <a:cubicBezTo>
                  <a:pt x="2706278" y="126626"/>
                  <a:pt x="2748756" y="-10785"/>
                  <a:pt x="2785466" y="30660"/>
                </a:cubicBezTo>
                <a:cubicBezTo>
                  <a:pt x="2822176" y="72105"/>
                  <a:pt x="2845248" y="356632"/>
                  <a:pt x="2875646" y="449489"/>
                </a:cubicBezTo>
                <a:cubicBezTo>
                  <a:pt x="2906044" y="542346"/>
                  <a:pt x="2935838" y="563469"/>
                  <a:pt x="2967855" y="587802"/>
                </a:cubicBezTo>
                <a:cubicBezTo>
                  <a:pt x="2999872" y="612135"/>
                  <a:pt x="2988526" y="591644"/>
                  <a:pt x="3067747" y="595486"/>
                </a:cubicBezTo>
                <a:cubicBezTo>
                  <a:pt x="3146968" y="599328"/>
                  <a:pt x="3355467" y="628084"/>
                  <a:pt x="3443181" y="610853"/>
                </a:cubicBezTo>
                <a:cubicBezTo>
                  <a:pt x="3530895" y="593622"/>
                  <a:pt x="3543591" y="493378"/>
                  <a:pt x="3594032" y="492098"/>
                </a:cubicBezTo>
                <a:cubicBezTo>
                  <a:pt x="3644473" y="490818"/>
                  <a:pt x="3693896" y="596709"/>
                  <a:pt x="3745828" y="603171"/>
                </a:cubicBezTo>
                <a:cubicBezTo>
                  <a:pt x="3797760" y="609633"/>
                  <a:pt x="3863743" y="378355"/>
                  <a:pt x="3905624" y="530870"/>
                </a:cubicBezTo>
                <a:cubicBezTo>
                  <a:pt x="3947505" y="683385"/>
                  <a:pt x="3962994" y="1526328"/>
                  <a:pt x="3997115" y="1518263"/>
                </a:cubicBezTo>
                <a:cubicBezTo>
                  <a:pt x="4031236" y="1510198"/>
                  <a:pt x="4056494" y="710557"/>
                  <a:pt x="4110349" y="482482"/>
                </a:cubicBezTo>
                <a:cubicBezTo>
                  <a:pt x="4164204" y="254407"/>
                  <a:pt x="4269677" y="227118"/>
                  <a:pt x="4320244" y="149812"/>
                </a:cubicBezTo>
                <a:cubicBezTo>
                  <a:pt x="4370811" y="72506"/>
                  <a:pt x="4390702" y="32730"/>
                  <a:pt x="4413754" y="18643"/>
                </a:cubicBezTo>
                <a:cubicBezTo>
                  <a:pt x="4436806" y="4556"/>
                  <a:pt x="4416565" y="-32313"/>
                  <a:pt x="4458557" y="65288"/>
                </a:cubicBezTo>
                <a:cubicBezTo>
                  <a:pt x="4500549" y="162889"/>
                  <a:pt x="4513606" y="609392"/>
                  <a:pt x="4665706" y="604249"/>
                </a:cubicBezTo>
                <a:cubicBezTo>
                  <a:pt x="4817806" y="599106"/>
                  <a:pt x="4969238" y="604324"/>
                  <a:pt x="5142436" y="603170"/>
                </a:cubicBezTo>
              </a:path>
            </a:pathLst>
          </a:custGeom>
          <a:ln w="38100" cap="rnd">
            <a:gradFill>
              <a:gsLst>
                <a:gs pos="55000">
                  <a:srgbClr val="00AF9E"/>
                </a:gs>
                <a:gs pos="77000">
                  <a:srgbClr val="F0B310"/>
                </a:gs>
                <a:gs pos="44000">
                  <a:srgbClr val="F0B310"/>
                </a:gs>
                <a:gs pos="12000">
                  <a:srgbClr val="F0B310"/>
                </a:gs>
                <a:gs pos="87000">
                  <a:srgbClr val="00AF9E"/>
                </a:gs>
                <a:gs pos="8000">
                  <a:srgbClr val="00AF9E"/>
                </a:gs>
                <a:gs pos="21000">
                  <a:srgbClr val="00AF9E"/>
                </a:gs>
                <a:gs pos="42000">
                  <a:srgbClr val="00AF9E"/>
                </a:gs>
                <a:gs pos="74000">
                  <a:srgbClr val="00AF9E"/>
                </a:gs>
              </a:gsLst>
              <a:lin ang="0" scaled="0"/>
            </a:gra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Arc 16"/>
          <p:cNvSpPr/>
          <p:nvPr/>
        </p:nvSpPr>
        <p:spPr bwMode="auto">
          <a:xfrm>
            <a:off x="1141862" y="1323981"/>
            <a:ext cx="2123753" cy="2123753"/>
          </a:xfrm>
          <a:prstGeom prst="arc">
            <a:avLst>
              <a:gd name="adj1" fmla="val 20459581"/>
              <a:gd name="adj2" fmla="val 9358333"/>
            </a:avLst>
          </a:prstGeom>
          <a:noFill/>
          <a:ln w="101600" cap="flat" cmpd="sng" algn="ctr">
            <a:solidFill>
              <a:srgbClr val="00AF9E"/>
            </a:solidFill>
            <a:prstDash val="solid"/>
            <a:round/>
            <a:headEnd type="none" w="med" len="med"/>
            <a:tailEnd type="triangle" w="med" len="med"/>
          </a:ln>
          <a:effectLst/>
          <a:scene3d>
            <a:camera prst="orthographicFront">
              <a:rot lat="17999985" lon="0" rev="1200000"/>
            </a:camera>
            <a:lightRig rig="twoPt" dir="t"/>
          </a:scene3d>
          <a:sp3d extrusionH="107950" prstMaterial="translucentPowder"/>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Heart 17"/>
          <p:cNvSpPr/>
          <p:nvPr/>
        </p:nvSpPr>
        <p:spPr bwMode="auto">
          <a:xfrm>
            <a:off x="2128447" y="2091601"/>
            <a:ext cx="190495" cy="190495"/>
          </a:xfrm>
          <a:prstGeom prst="heart">
            <a:avLst/>
          </a:prstGeom>
          <a:gradFill flip="none" rotWithShape="1">
            <a:gsLst>
              <a:gs pos="0">
                <a:srgbClr val="F0B310"/>
              </a:gs>
              <a:gs pos="100000">
                <a:srgbClr val="00AF9E"/>
              </a:gs>
            </a:gsLst>
            <a:path path="shape">
              <a:fillToRect l="50000" t="50000" r="50000" b="5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defRPr/>
              </a:pPr>
              <a:t>1</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21166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0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ID="31"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par>
                                <p:cTn id="16" presetID="31"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1000" fill="hold"/>
                                        <p:tgtEl>
                                          <p:spTgt spid="17"/>
                                        </p:tgtEl>
                                        <p:attrNameLst>
                                          <p:attrName>ppt_w</p:attrName>
                                        </p:attrNameLst>
                                      </p:cBhvr>
                                      <p:tavLst>
                                        <p:tav tm="0">
                                          <p:val>
                                            <p:fltVal val="0"/>
                                          </p:val>
                                        </p:tav>
                                        <p:tav tm="100000">
                                          <p:val>
                                            <p:strVal val="#ppt_w"/>
                                          </p:val>
                                        </p:tav>
                                      </p:tavLst>
                                    </p:anim>
                                    <p:anim calcmode="lin" valueType="num">
                                      <p:cBhvr>
                                        <p:cTn id="19" dur="1000" fill="hold"/>
                                        <p:tgtEl>
                                          <p:spTgt spid="17"/>
                                        </p:tgtEl>
                                        <p:attrNameLst>
                                          <p:attrName>ppt_h</p:attrName>
                                        </p:attrNameLst>
                                      </p:cBhvr>
                                      <p:tavLst>
                                        <p:tav tm="0">
                                          <p:val>
                                            <p:fltVal val="0"/>
                                          </p:val>
                                        </p:tav>
                                        <p:tav tm="100000">
                                          <p:val>
                                            <p:strVal val="#ppt_h"/>
                                          </p:val>
                                        </p:tav>
                                      </p:tavLst>
                                    </p:anim>
                                    <p:anim calcmode="lin" valueType="num">
                                      <p:cBhvr>
                                        <p:cTn id="20" dur="1000" fill="hold"/>
                                        <p:tgtEl>
                                          <p:spTgt spid="17"/>
                                        </p:tgtEl>
                                        <p:attrNameLst>
                                          <p:attrName>style.rotation</p:attrName>
                                        </p:attrNameLst>
                                      </p:cBhvr>
                                      <p:tavLst>
                                        <p:tav tm="0">
                                          <p:val>
                                            <p:fltVal val="90"/>
                                          </p:val>
                                        </p:tav>
                                        <p:tav tm="100000">
                                          <p:val>
                                            <p:fltVal val="0"/>
                                          </p:val>
                                        </p:tav>
                                      </p:tavLst>
                                    </p:anim>
                                    <p:animEffect transition="in" filter="fade">
                                      <p:cBhvr>
                                        <p:cTn id="21" dur="1000"/>
                                        <p:tgtEl>
                                          <p:spTgt spid="17"/>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par>
                          <p:cTn id="25" fill="hold">
                            <p:stCondLst>
                              <p:cond delay="3500"/>
                            </p:stCondLst>
                            <p:childTnLst>
                              <p:par>
                                <p:cTn id="26" presetID="22" presetClass="entr" presetSubtype="8"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3000"/>
                                        <p:tgtEl>
                                          <p:spTgt spid="16"/>
                                        </p:tgtEl>
                                      </p:cBhvr>
                                    </p:animEffect>
                                  </p:childTnLst>
                                </p:cTn>
                              </p:par>
                              <p:par>
                                <p:cTn id="29" presetID="26" presetClass="emph" presetSubtype="0" fill="hold" grpId="2" nodeType="withEffect">
                                  <p:stCondLst>
                                    <p:cond delay="0"/>
                                  </p:stCondLst>
                                  <p:childTnLst>
                                    <p:animEffect transition="out" filter="fade">
                                      <p:cBhvr>
                                        <p:cTn id="30" dur="1000" tmFilter="0, 0; .2, .5; .8, .5; 1, 0"/>
                                        <p:tgtEl>
                                          <p:spTgt spid="18"/>
                                        </p:tgtEl>
                                      </p:cBhvr>
                                    </p:animEffect>
                                    <p:animScale>
                                      <p:cBhvr>
                                        <p:cTn id="31" dur="500" autoRev="1" fill="hold"/>
                                        <p:tgtEl>
                                          <p:spTgt spid="18"/>
                                        </p:tgtEl>
                                      </p:cBhvr>
                                      <p:by x="105000" y="105000"/>
                                    </p:animScale>
                                  </p:childTnLst>
                                </p:cTn>
                              </p:par>
                              <p:par>
                                <p:cTn id="32" presetID="26" presetClass="emph" presetSubtype="0" fill="hold" grpId="3" nodeType="withEffect">
                                  <p:stCondLst>
                                    <p:cond delay="1000"/>
                                  </p:stCondLst>
                                  <p:childTnLst>
                                    <p:animEffect transition="out" filter="fade">
                                      <p:cBhvr>
                                        <p:cTn id="33" dur="1000" tmFilter="0, 0; .2, .5; .8, .5; 1, 0"/>
                                        <p:tgtEl>
                                          <p:spTgt spid="18"/>
                                        </p:tgtEl>
                                      </p:cBhvr>
                                    </p:animEffect>
                                    <p:animScale>
                                      <p:cBhvr>
                                        <p:cTn id="34" dur="500" autoRev="1" fill="hold"/>
                                        <p:tgtEl>
                                          <p:spTgt spid="18"/>
                                        </p:tgtEl>
                                      </p:cBhvr>
                                      <p:by x="105000" y="105000"/>
                                    </p:animScale>
                                  </p:childTnLst>
                                </p:cTn>
                              </p:par>
                              <p:par>
                                <p:cTn id="35" presetID="26" presetClass="emph" presetSubtype="0" fill="hold" grpId="4" nodeType="withEffect">
                                  <p:stCondLst>
                                    <p:cond delay="2000"/>
                                  </p:stCondLst>
                                  <p:childTnLst>
                                    <p:animEffect transition="out" filter="fade">
                                      <p:cBhvr>
                                        <p:cTn id="36" dur="1000" tmFilter="0, 0; .2, .5; .8, .5; 1, 0"/>
                                        <p:tgtEl>
                                          <p:spTgt spid="18"/>
                                        </p:tgtEl>
                                      </p:cBhvr>
                                    </p:animEffect>
                                    <p:animScale>
                                      <p:cBhvr>
                                        <p:cTn id="37" dur="500" autoRev="1" fill="hold"/>
                                        <p:tgtEl>
                                          <p:spTgt spid="18"/>
                                        </p:tgtEl>
                                      </p:cBhvr>
                                      <p:by x="105000" y="105000"/>
                                    </p:animScale>
                                  </p:childTnLst>
                                </p:cTn>
                              </p:par>
                            </p:childTnLst>
                          </p:cTn>
                        </p:par>
                        <p:par>
                          <p:cTn id="38" fill="hold">
                            <p:stCondLst>
                              <p:cond delay="6500"/>
                            </p:stCondLst>
                            <p:childTnLst>
                              <p:par>
                                <p:cTn id="39" presetID="22" presetClass="entr" presetSubtype="8" fill="hold" grpId="1"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3000"/>
                                        <p:tgtEl>
                                          <p:spTgt spid="16"/>
                                        </p:tgtEl>
                                      </p:cBhvr>
                                    </p:animEffect>
                                  </p:childTnLst>
                                </p:cTn>
                              </p:par>
                              <p:par>
                                <p:cTn id="42" presetID="26" presetClass="emph" presetSubtype="0" fill="hold" grpId="5" nodeType="withEffect">
                                  <p:stCondLst>
                                    <p:cond delay="0"/>
                                  </p:stCondLst>
                                  <p:childTnLst>
                                    <p:animEffect transition="out" filter="fade">
                                      <p:cBhvr>
                                        <p:cTn id="43" dur="1000" tmFilter="0, 0; .2, .5; .8, .5; 1, 0"/>
                                        <p:tgtEl>
                                          <p:spTgt spid="18"/>
                                        </p:tgtEl>
                                      </p:cBhvr>
                                    </p:animEffect>
                                    <p:animScale>
                                      <p:cBhvr>
                                        <p:cTn id="44" dur="500" autoRev="1" fill="hold"/>
                                        <p:tgtEl>
                                          <p:spTgt spid="18"/>
                                        </p:tgtEl>
                                      </p:cBhvr>
                                      <p:by x="105000" y="105000"/>
                                    </p:animScale>
                                  </p:childTnLst>
                                </p:cTn>
                              </p:par>
                              <p:par>
                                <p:cTn id="45" presetID="26" presetClass="emph" presetSubtype="0" fill="hold" grpId="6" nodeType="withEffect">
                                  <p:stCondLst>
                                    <p:cond delay="1000"/>
                                  </p:stCondLst>
                                  <p:childTnLst>
                                    <p:animEffect transition="out" filter="fade">
                                      <p:cBhvr>
                                        <p:cTn id="46" dur="1000" tmFilter="0, 0; .2, .5; .8, .5; 1, 0"/>
                                        <p:tgtEl>
                                          <p:spTgt spid="18"/>
                                        </p:tgtEl>
                                      </p:cBhvr>
                                    </p:animEffect>
                                    <p:animScale>
                                      <p:cBhvr>
                                        <p:cTn id="47" dur="500" autoRev="1" fill="hold"/>
                                        <p:tgtEl>
                                          <p:spTgt spid="18"/>
                                        </p:tgtEl>
                                      </p:cBhvr>
                                      <p:by x="105000" y="105000"/>
                                    </p:animScale>
                                  </p:childTnLst>
                                </p:cTn>
                              </p:par>
                              <p:par>
                                <p:cTn id="48" presetID="26" presetClass="emph" presetSubtype="0" fill="hold" grpId="7" nodeType="withEffect">
                                  <p:stCondLst>
                                    <p:cond delay="2000"/>
                                  </p:stCondLst>
                                  <p:childTnLst>
                                    <p:animEffect transition="out" filter="fade">
                                      <p:cBhvr>
                                        <p:cTn id="49" dur="1000" tmFilter="0, 0; .2, .5; .8, .5; 1, 0"/>
                                        <p:tgtEl>
                                          <p:spTgt spid="18"/>
                                        </p:tgtEl>
                                      </p:cBhvr>
                                    </p:animEffect>
                                    <p:animScale>
                                      <p:cBhvr>
                                        <p:cTn id="50" dur="500" autoRev="1" fill="hold"/>
                                        <p:tgtEl>
                                          <p:spTgt spid="18"/>
                                        </p:tgtEl>
                                      </p:cBhvr>
                                      <p:by x="105000" y="105000"/>
                                    </p:animScale>
                                  </p:childTnLst>
                                </p:cTn>
                              </p:par>
                            </p:childTnLst>
                          </p:cTn>
                        </p:par>
                        <p:par>
                          <p:cTn id="51" fill="hold">
                            <p:stCondLst>
                              <p:cond delay="9500"/>
                            </p:stCondLst>
                            <p:childTnLst>
                              <p:par>
                                <p:cTn id="52" presetID="22" presetClass="entr" presetSubtype="8" fill="hold" grpId="2"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3000"/>
                                        <p:tgtEl>
                                          <p:spTgt spid="16"/>
                                        </p:tgtEl>
                                      </p:cBhvr>
                                    </p:animEffect>
                                  </p:childTnLst>
                                </p:cTn>
                              </p:par>
                              <p:par>
                                <p:cTn id="55" presetID="26" presetClass="emph" presetSubtype="0" fill="hold" grpId="8" nodeType="withEffect">
                                  <p:stCondLst>
                                    <p:cond delay="0"/>
                                  </p:stCondLst>
                                  <p:childTnLst>
                                    <p:animEffect transition="out" filter="fade">
                                      <p:cBhvr>
                                        <p:cTn id="56" dur="1000" tmFilter="0, 0; .2, .5; .8, .5; 1, 0"/>
                                        <p:tgtEl>
                                          <p:spTgt spid="18"/>
                                        </p:tgtEl>
                                      </p:cBhvr>
                                    </p:animEffect>
                                    <p:animScale>
                                      <p:cBhvr>
                                        <p:cTn id="57" dur="500" autoRev="1" fill="hold"/>
                                        <p:tgtEl>
                                          <p:spTgt spid="18"/>
                                        </p:tgtEl>
                                      </p:cBhvr>
                                      <p:by x="105000" y="105000"/>
                                    </p:animScale>
                                  </p:childTnLst>
                                </p:cTn>
                              </p:par>
                              <p:par>
                                <p:cTn id="58" presetID="26" presetClass="emph" presetSubtype="0" fill="hold" grpId="9" nodeType="withEffect">
                                  <p:stCondLst>
                                    <p:cond delay="1000"/>
                                  </p:stCondLst>
                                  <p:childTnLst>
                                    <p:animEffect transition="out" filter="fade">
                                      <p:cBhvr>
                                        <p:cTn id="59" dur="1000" tmFilter="0, 0; .2, .5; .8, .5; 1, 0"/>
                                        <p:tgtEl>
                                          <p:spTgt spid="18"/>
                                        </p:tgtEl>
                                      </p:cBhvr>
                                    </p:animEffect>
                                    <p:animScale>
                                      <p:cBhvr>
                                        <p:cTn id="60" dur="500" autoRev="1" fill="hold"/>
                                        <p:tgtEl>
                                          <p:spTgt spid="18"/>
                                        </p:tgtEl>
                                      </p:cBhvr>
                                      <p:by x="105000" y="105000"/>
                                    </p:animScale>
                                  </p:childTnLst>
                                </p:cTn>
                              </p:par>
                              <p:par>
                                <p:cTn id="61" presetID="26" presetClass="emph" presetSubtype="0" fill="hold" grpId="10" nodeType="withEffect">
                                  <p:stCondLst>
                                    <p:cond delay="2000"/>
                                  </p:stCondLst>
                                  <p:childTnLst>
                                    <p:animEffect transition="out" filter="fade">
                                      <p:cBhvr>
                                        <p:cTn id="62" dur="1000" tmFilter="0, 0; .2, .5; .8, .5; 1, 0"/>
                                        <p:tgtEl>
                                          <p:spTgt spid="18"/>
                                        </p:tgtEl>
                                      </p:cBhvr>
                                    </p:animEffect>
                                    <p:animScale>
                                      <p:cBhvr>
                                        <p:cTn id="63" dur="500" autoRev="1" fill="hold"/>
                                        <p:tgtEl>
                                          <p:spTgt spid="18"/>
                                        </p:tgtEl>
                                      </p:cBhvr>
                                      <p:by x="105000" y="105000"/>
                                    </p:animScale>
                                  </p:childTnLst>
                                </p:cTn>
                              </p:par>
                            </p:childTnLst>
                          </p:cTn>
                        </p:par>
                        <p:par>
                          <p:cTn id="64" fill="hold">
                            <p:stCondLst>
                              <p:cond delay="12500"/>
                            </p:stCondLst>
                            <p:childTnLst>
                              <p:par>
                                <p:cTn id="65" presetID="22" presetClass="entr" presetSubtype="8" fill="hold" grpId="3" nodeType="after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wipe(left)">
                                      <p:cBhvr>
                                        <p:cTn id="67" dur="3000"/>
                                        <p:tgtEl>
                                          <p:spTgt spid="16"/>
                                        </p:tgtEl>
                                      </p:cBhvr>
                                    </p:animEffect>
                                  </p:childTnLst>
                                </p:cTn>
                              </p:par>
                              <p:par>
                                <p:cTn id="68" presetID="26" presetClass="emph" presetSubtype="0" fill="hold" grpId="11" nodeType="withEffect">
                                  <p:stCondLst>
                                    <p:cond delay="0"/>
                                  </p:stCondLst>
                                  <p:childTnLst>
                                    <p:animEffect transition="out" filter="fade">
                                      <p:cBhvr>
                                        <p:cTn id="69" dur="1000" tmFilter="0, 0; .2, .5; .8, .5; 1, 0"/>
                                        <p:tgtEl>
                                          <p:spTgt spid="18"/>
                                        </p:tgtEl>
                                      </p:cBhvr>
                                    </p:animEffect>
                                    <p:animScale>
                                      <p:cBhvr>
                                        <p:cTn id="70" dur="500" autoRev="1" fill="hold"/>
                                        <p:tgtEl>
                                          <p:spTgt spid="18"/>
                                        </p:tgtEl>
                                      </p:cBhvr>
                                      <p:by x="105000" y="105000"/>
                                    </p:animScale>
                                  </p:childTnLst>
                                </p:cTn>
                              </p:par>
                              <p:par>
                                <p:cTn id="71" presetID="26" presetClass="emph" presetSubtype="0" fill="hold" grpId="12" nodeType="withEffect">
                                  <p:stCondLst>
                                    <p:cond delay="1000"/>
                                  </p:stCondLst>
                                  <p:childTnLst>
                                    <p:animEffect transition="out" filter="fade">
                                      <p:cBhvr>
                                        <p:cTn id="72" dur="1000" tmFilter="0, 0; .2, .5; .8, .5; 1, 0"/>
                                        <p:tgtEl>
                                          <p:spTgt spid="18"/>
                                        </p:tgtEl>
                                      </p:cBhvr>
                                    </p:animEffect>
                                    <p:animScale>
                                      <p:cBhvr>
                                        <p:cTn id="73" dur="500" autoRev="1" fill="hold"/>
                                        <p:tgtEl>
                                          <p:spTgt spid="18"/>
                                        </p:tgtEl>
                                      </p:cBhvr>
                                      <p:by x="105000" y="105000"/>
                                    </p:animScale>
                                  </p:childTnLst>
                                </p:cTn>
                              </p:par>
                              <p:par>
                                <p:cTn id="74" presetID="26" presetClass="emph" presetSubtype="0" fill="hold" grpId="13" nodeType="withEffect">
                                  <p:stCondLst>
                                    <p:cond delay="2000"/>
                                  </p:stCondLst>
                                  <p:childTnLst>
                                    <p:animEffect transition="out" filter="fade">
                                      <p:cBhvr>
                                        <p:cTn id="75" dur="1000" tmFilter="0, 0; .2, .5; .8, .5; 1, 0"/>
                                        <p:tgtEl>
                                          <p:spTgt spid="18"/>
                                        </p:tgtEl>
                                      </p:cBhvr>
                                    </p:animEffect>
                                    <p:animScale>
                                      <p:cBhvr>
                                        <p:cTn id="76" dur="500" autoRev="1" fill="hold"/>
                                        <p:tgtEl>
                                          <p:spTgt spid="18"/>
                                        </p:tgtEl>
                                      </p:cBhvr>
                                      <p:by x="105000" y="105000"/>
                                    </p:animScale>
                                  </p:childTnLst>
                                </p:cTn>
                              </p:par>
                              <p:par>
                                <p:cTn id="77" presetID="26" presetClass="emph" presetSubtype="0" fill="hold" grpId="14" nodeType="withEffect">
                                  <p:stCondLst>
                                    <p:cond delay="0"/>
                                  </p:stCondLst>
                                  <p:childTnLst>
                                    <p:animEffect transition="out" filter="fade">
                                      <p:cBhvr>
                                        <p:cTn id="78" dur="1000" tmFilter="0, 0; .2, .5; .8, .5; 1, 0"/>
                                        <p:tgtEl>
                                          <p:spTgt spid="18"/>
                                        </p:tgtEl>
                                      </p:cBhvr>
                                    </p:animEffect>
                                    <p:animScale>
                                      <p:cBhvr>
                                        <p:cTn id="79" dur="500" autoRev="1" fill="hold"/>
                                        <p:tgtEl>
                                          <p:spTgt spid="18"/>
                                        </p:tgtEl>
                                      </p:cBhvr>
                                      <p:by x="105000" y="105000"/>
                                    </p:animScale>
                                  </p:childTnLst>
                                </p:cTn>
                              </p:par>
                              <p:par>
                                <p:cTn id="80" presetID="26" presetClass="emph" presetSubtype="0" fill="hold" grpId="15" nodeType="withEffect">
                                  <p:stCondLst>
                                    <p:cond delay="0"/>
                                  </p:stCondLst>
                                  <p:childTnLst>
                                    <p:animEffect transition="out" filter="fade">
                                      <p:cBhvr>
                                        <p:cTn id="81" dur="1000" tmFilter="0, 0; .2, .5; .8, .5; 1, 0"/>
                                        <p:tgtEl>
                                          <p:spTgt spid="18"/>
                                        </p:tgtEl>
                                      </p:cBhvr>
                                    </p:animEffect>
                                    <p:animScale>
                                      <p:cBhvr>
                                        <p:cTn id="82" dur="500" autoRev="1" fill="hold"/>
                                        <p:tgtEl>
                                          <p:spTgt spid="18"/>
                                        </p:tgtEl>
                                      </p:cBhvr>
                                      <p:by x="105000" y="105000"/>
                                    </p:animScale>
                                  </p:childTnLst>
                                </p:cTn>
                              </p:par>
                              <p:par>
                                <p:cTn id="83" presetID="26" presetClass="emph" presetSubtype="0" fill="hold" grpId="16" nodeType="withEffect">
                                  <p:stCondLst>
                                    <p:cond delay="0"/>
                                  </p:stCondLst>
                                  <p:childTnLst>
                                    <p:animEffect transition="out" filter="fade">
                                      <p:cBhvr>
                                        <p:cTn id="84" dur="1000" tmFilter="0, 0; .2, .5; .8, .5; 1, 0"/>
                                        <p:tgtEl>
                                          <p:spTgt spid="18"/>
                                        </p:tgtEl>
                                      </p:cBhvr>
                                    </p:animEffect>
                                    <p:animScale>
                                      <p:cBhvr>
                                        <p:cTn id="85" dur="50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6" grpId="1" animBg="1"/>
      <p:bldP spid="16" grpId="2" animBg="1"/>
      <p:bldP spid="16" grpId="3" animBg="1"/>
      <p:bldP spid="17" grpId="0" animBg="1"/>
      <p:bldP spid="18" grpId="1" animBg="1"/>
      <p:bldP spid="18" grpId="2" animBg="1"/>
      <p:bldP spid="18" grpId="3" animBg="1"/>
      <p:bldP spid="18" grpId="4" animBg="1"/>
      <p:bldP spid="18" grpId="5" animBg="1"/>
      <p:bldP spid="18" grpId="6" animBg="1"/>
      <p:bldP spid="18" grpId="7" animBg="1"/>
      <p:bldP spid="18" grpId="8" animBg="1"/>
      <p:bldP spid="18" grpId="9" animBg="1"/>
      <p:bldP spid="18" grpId="10" animBg="1"/>
      <p:bldP spid="18" grpId="11" animBg="1"/>
      <p:bldP spid="18" grpId="12" animBg="1"/>
      <p:bldP spid="18" grpId="13" animBg="1"/>
      <p:bldP spid="18" grpId="14" animBg="1"/>
      <p:bldP spid="18" grpId="15" animBg="1"/>
      <p:bldP spid="18" grpId="16"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10</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设置S</a:t>
            </a:r>
            <a:r>
              <a:rPr lang="zh-CN" b="1" i="0" u="none" cap="none">
                <a:latin typeface="Arial" panose="020B0604020202020204" pitchFamily="34" charset="0"/>
                <a:ea typeface="宋体" panose="02010600030101010101" pitchFamily="2" charset="-122"/>
                <a:cs typeface="Arial" panose="020B0604020202020204" pitchFamily="34" charset="0"/>
              </a:rPr>
              <a:t>ync</a:t>
            </a:r>
            <a:r>
              <a:rPr lang="zh-CN" b="1" i="0" u="none">
                <a:latin typeface="Arial" panose="020B0604020202020204" pitchFamily="34" charset="0"/>
                <a:ea typeface="宋体" panose="02010600030101010101" pitchFamily="2" charset="-122"/>
                <a:cs typeface="Arial" panose="020B0604020202020204" pitchFamily="34" charset="0"/>
              </a:rPr>
              <a:t>AV™ CRT</a:t>
            </a:r>
            <a:r>
              <a:rPr lang="zh-CN" b="0" i="0" u="none">
                <a:latin typeface="Arial" panose="020B0604020202020204" pitchFamily="34" charset="0"/>
                <a:ea typeface="宋体" panose="02010600030101010101" pitchFamily="2" charset="-122"/>
                <a:cs typeface="Arial" panose="020B0604020202020204" pitchFamily="34" charset="0"/>
              </a:rPr>
              <a:t> </a:t>
            </a:r>
          </a:p>
        </p:txBody>
      </p:sp>
      <p:sp>
        <p:nvSpPr>
          <p:cNvPr id="5" name="Text Placeholder 4"/>
          <p:cNvSpPr>
            <a:spLocks noGrp="1"/>
          </p:cNvSpPr>
          <p:nvPr>
            <p:ph type="body" sz="quarter" idx="14"/>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第2步：</a:t>
            </a:r>
            <a:r>
              <a:rPr lang="zh-CN" b="0" i="0" u="none">
                <a:latin typeface="Arial" panose="020B0604020202020204" pitchFamily="34" charset="0"/>
                <a:ea typeface="宋体" panose="02010600030101010101" pitchFamily="2" charset="-122"/>
                <a:cs typeface="Arial" panose="020B0604020202020204" pitchFamily="34" charset="0"/>
              </a:rPr>
              <a:t>转至CRT工具包，点击</a:t>
            </a:r>
            <a:r>
              <a:rPr lang="zh-CN" b="1" i="0" u="none">
                <a:latin typeface="Arial" panose="020B0604020202020204" pitchFamily="34" charset="0"/>
                <a:ea typeface="宋体" panose="02010600030101010101" pitchFamily="2" charset="-122"/>
                <a:cs typeface="Arial" panose="020B0604020202020204" pitchFamily="34" charset="0"/>
              </a:rPr>
              <a:t>执行SyncAV™ CRT</a:t>
            </a:r>
            <a:r>
              <a:rPr lang="zh-CN" b="0" i="0" u="none">
                <a:latin typeface="Arial" panose="020B0604020202020204" pitchFamily="34" charset="0"/>
                <a:ea typeface="宋体" panose="02010600030101010101" pitchFamily="2" charset="-122"/>
                <a:cs typeface="Arial" panose="020B0604020202020204" pitchFamily="34" charset="0"/>
              </a:rPr>
              <a:t>按钮</a:t>
            </a:r>
            <a:endParaRPr lang="zh-CN" dirty="0">
              <a:latin typeface="Arial" panose="020B0604020202020204" pitchFamily="34" charset="0"/>
              <a:ea typeface="宋体" panose="02010600030101010101" pitchFamily="2" charset="-122"/>
              <a:cs typeface="Arial" panose="020B0604020202020204" pitchFamily="34"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508760" y="1677670"/>
            <a:ext cx="6126480" cy="27228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4737735" y="3088483"/>
            <a:ext cx="838200" cy="381000"/>
          </a:xfrm>
          <a:prstGeom prst="roundRect">
            <a:avLst>
              <a:gd name="adj" fmla="val 50000"/>
            </a:avLst>
          </a:prstGeom>
          <a:noFill/>
          <a:ln w="31750" cap="flat" cmpd="sng" algn="ctr">
            <a:solidFill>
              <a:srgbClr val="F0B31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 name="Left Arrow 6"/>
          <p:cNvSpPr/>
          <p:nvPr/>
        </p:nvSpPr>
        <p:spPr bwMode="auto">
          <a:xfrm>
            <a:off x="5623560" y="3103723"/>
            <a:ext cx="457200" cy="365760"/>
          </a:xfrm>
          <a:prstGeom prst="lef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4545327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11</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设置S</a:t>
            </a:r>
            <a:r>
              <a:rPr lang="zh-CN" b="1" i="0" u="none" cap="none">
                <a:latin typeface="Arial" panose="020B0604020202020204" pitchFamily="34" charset="0"/>
                <a:ea typeface="宋体" panose="02010600030101010101" pitchFamily="2" charset="-122"/>
                <a:cs typeface="Arial" panose="020B0604020202020204" pitchFamily="34" charset="0"/>
              </a:rPr>
              <a:t>ync</a:t>
            </a:r>
            <a:r>
              <a:rPr lang="zh-CN" b="1" i="0" u="none">
                <a:latin typeface="Arial" panose="020B0604020202020204" pitchFamily="34" charset="0"/>
                <a:ea typeface="宋体" panose="02010600030101010101" pitchFamily="2" charset="-122"/>
                <a:cs typeface="Arial" panose="020B0604020202020204" pitchFamily="34" charset="0"/>
              </a:rPr>
              <a:t>AV™ CRT</a:t>
            </a:r>
            <a:r>
              <a:rPr lang="zh-CN" b="0" i="0" u="none">
                <a:latin typeface="Arial" panose="020B0604020202020204" pitchFamily="34" charset="0"/>
                <a:ea typeface="宋体" panose="02010600030101010101" pitchFamily="2" charset="-122"/>
                <a:cs typeface="Arial" panose="020B0604020202020204" pitchFamily="34" charset="0"/>
              </a:rPr>
              <a:t> </a:t>
            </a:r>
          </a:p>
        </p:txBody>
      </p:sp>
      <p:sp>
        <p:nvSpPr>
          <p:cNvPr id="5" name="Text Placeholder 4"/>
          <p:cNvSpPr>
            <a:spLocks noGrp="1"/>
          </p:cNvSpPr>
          <p:nvPr>
            <p:ph type="body" sz="quarter" idx="14"/>
          </p:nvPr>
        </p:nvSpPr>
        <p:spPr/>
        <p:txBody>
          <a:bodyPr/>
          <a:lstStyle/>
          <a:p>
            <a:pPr algn="l" rtl="0"/>
            <a:r>
              <a:rPr lang="zh-CN" b="1" i="0" u="none" dirty="0">
                <a:latin typeface="Arial" panose="020B0604020202020204" pitchFamily="34" charset="0"/>
                <a:ea typeface="宋体" panose="02010600030101010101" pitchFamily="2" charset="-122"/>
                <a:cs typeface="Arial" panose="020B0604020202020204" pitchFamily="34" charset="0"/>
              </a:rPr>
              <a:t>第3步：</a:t>
            </a:r>
            <a:r>
              <a:rPr lang="zh-CN" altLang="en-US" dirty="0">
                <a:latin typeface="Arial" panose="020B0604020202020204" pitchFamily="34" charset="0"/>
                <a:ea typeface="宋体" panose="02010600030101010101" pitchFamily="2" charset="-122"/>
                <a:cs typeface="Arial" panose="020B0604020202020204" pitchFamily="34" charset="0"/>
              </a:rPr>
              <a:t>回顾</a:t>
            </a:r>
            <a:r>
              <a:rPr lang="zh-CN" b="0" i="0" u="none" dirty="0">
                <a:latin typeface="Arial" panose="020B0604020202020204" pitchFamily="34" charset="0"/>
                <a:ea typeface="宋体" panose="02010600030101010101" pitchFamily="2" charset="-122"/>
                <a:cs typeface="Arial" panose="020B0604020202020204" pitchFamily="34" charset="0"/>
              </a:rPr>
              <a:t>SyncAV™ CRT参数并</a:t>
            </a:r>
            <a:r>
              <a:rPr lang="zh-CN" altLang="en-US" dirty="0">
                <a:latin typeface="Arial" panose="020B0604020202020204" pitchFamily="34" charset="0"/>
                <a:ea typeface="宋体" panose="02010600030101010101" pitchFamily="2" charset="-122"/>
                <a:cs typeface="Arial" panose="020B0604020202020204" pitchFamily="34" charset="0"/>
              </a:rPr>
              <a:t>程控</a:t>
            </a:r>
            <a:r>
              <a:rPr lang="zh-CN" b="0" i="0" u="none" dirty="0">
                <a:latin typeface="Arial" panose="020B0604020202020204" pitchFamily="34" charset="0"/>
                <a:ea typeface="宋体" panose="02010600030101010101" pitchFamily="2" charset="-122"/>
                <a:cs typeface="Arial" panose="020B0604020202020204" pitchFamily="34" charset="0"/>
              </a:rPr>
              <a:t>启用SyncAV™ CRT。</a:t>
            </a:r>
            <a:endParaRPr lang="zh-CN" dirty="0">
              <a:latin typeface="Arial" panose="020B0604020202020204" pitchFamily="34" charset="0"/>
              <a:ea typeface="宋体" panose="02010600030101010101" pitchFamily="2" charset="-122"/>
              <a:cs typeface="Arial" panose="020B0604020202020204" pitchFamily="34" charset="0"/>
            </a:endParaRPr>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3560" y="1570594"/>
            <a:ext cx="6636880" cy="292608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ounded Rectangle 5"/>
          <p:cNvSpPr/>
          <p:nvPr/>
        </p:nvSpPr>
        <p:spPr bwMode="auto">
          <a:xfrm>
            <a:off x="1286897" y="1963107"/>
            <a:ext cx="2560320" cy="438150"/>
          </a:xfrm>
          <a:prstGeom prst="roundRect">
            <a:avLst>
              <a:gd name="adj" fmla="val 0"/>
            </a:avLst>
          </a:prstGeom>
          <a:noFill/>
          <a:ln w="31750" cap="flat" cmpd="sng" algn="ctr">
            <a:solidFill>
              <a:srgbClr val="F0B31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 name="Left Arrow 6"/>
          <p:cNvSpPr/>
          <p:nvPr/>
        </p:nvSpPr>
        <p:spPr bwMode="auto">
          <a:xfrm rot="10800000">
            <a:off x="652463" y="1999302"/>
            <a:ext cx="457200" cy="365760"/>
          </a:xfrm>
          <a:prstGeom prst="lef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ed Rectangle 7"/>
          <p:cNvSpPr/>
          <p:nvPr/>
        </p:nvSpPr>
        <p:spPr bwMode="auto">
          <a:xfrm>
            <a:off x="1286902" y="2785983"/>
            <a:ext cx="1561077" cy="822960"/>
          </a:xfrm>
          <a:prstGeom prst="roundRect">
            <a:avLst>
              <a:gd name="adj" fmla="val 0"/>
            </a:avLst>
          </a:prstGeom>
          <a:noFill/>
          <a:ln w="31750" cap="flat" cmpd="sng" algn="ctr">
            <a:solidFill>
              <a:srgbClr val="F0B31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Left Arrow 9"/>
          <p:cNvSpPr/>
          <p:nvPr/>
        </p:nvSpPr>
        <p:spPr bwMode="auto">
          <a:xfrm rot="10800000">
            <a:off x="652463" y="3005574"/>
            <a:ext cx="457200" cy="365760"/>
          </a:xfrm>
          <a:prstGeom prst="lef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Rounded Rectangle 10"/>
          <p:cNvSpPr/>
          <p:nvPr/>
        </p:nvSpPr>
        <p:spPr bwMode="auto">
          <a:xfrm>
            <a:off x="1285311" y="2375544"/>
            <a:ext cx="1594415" cy="438150"/>
          </a:xfrm>
          <a:prstGeom prst="roundRect">
            <a:avLst>
              <a:gd name="adj" fmla="val 0"/>
            </a:avLst>
          </a:prstGeom>
          <a:noFill/>
          <a:ln w="31750" cap="flat" cmpd="sng" algn="ctr">
            <a:solidFill>
              <a:srgbClr val="F0B31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Left Arrow 11"/>
          <p:cNvSpPr/>
          <p:nvPr/>
        </p:nvSpPr>
        <p:spPr bwMode="auto">
          <a:xfrm rot="10800000">
            <a:off x="652463" y="2411739"/>
            <a:ext cx="457200" cy="365760"/>
          </a:xfrm>
          <a:prstGeom prst="lef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 name="Rounded Rectangle 12"/>
          <p:cNvSpPr/>
          <p:nvPr/>
        </p:nvSpPr>
        <p:spPr bwMode="auto">
          <a:xfrm>
            <a:off x="1285311" y="3553698"/>
            <a:ext cx="1594415" cy="438150"/>
          </a:xfrm>
          <a:prstGeom prst="roundRect">
            <a:avLst>
              <a:gd name="adj" fmla="val 0"/>
            </a:avLst>
          </a:prstGeom>
          <a:noFill/>
          <a:ln w="31750" cap="flat" cmpd="sng" algn="ctr">
            <a:solidFill>
              <a:srgbClr val="F0B31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 name="Left Arrow 13"/>
          <p:cNvSpPr/>
          <p:nvPr/>
        </p:nvSpPr>
        <p:spPr bwMode="auto">
          <a:xfrm rot="10800000">
            <a:off x="652463" y="3608943"/>
            <a:ext cx="457200" cy="365760"/>
          </a:xfrm>
          <a:prstGeom prst="lef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1409139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0"/>
                                        </p:tgtEl>
                                      </p:cBhvr>
                                    </p:animEffect>
                                    <p:set>
                                      <p:cBhvr>
                                        <p:cTn id="32" dur="1" fill="hold">
                                          <p:stCondLst>
                                            <p:cond delay="499"/>
                                          </p:stCondLst>
                                        </p:cTn>
                                        <p:tgtEl>
                                          <p:spTgt spid="1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10" grpId="0" animBg="1"/>
      <p:bldP spid="10" grpId="1"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设置</a:t>
            </a:r>
            <a:r>
              <a:rPr lang="zh-CN" b="1" i="0" u="none" cap="none">
                <a:solidFill>
                  <a:srgbClr val="006C56"/>
                </a:solidFill>
                <a:latin typeface="Arial" panose="020B0604020202020204" pitchFamily="34" charset="0"/>
                <a:ea typeface="宋体" panose="02010600030101010101" pitchFamily="2" charset="-122"/>
                <a:cs typeface="Arial" panose="020B0604020202020204" pitchFamily="34" charset="0"/>
              </a:rPr>
              <a:t>Sync</a:t>
            </a:r>
            <a:r>
              <a:rPr lang="zh-CN" b="1" i="0" u="none">
                <a:solidFill>
                  <a:srgbClr val="006C56"/>
                </a:solidFill>
                <a:latin typeface="Arial" panose="020B0604020202020204" pitchFamily="34" charset="0"/>
                <a:ea typeface="宋体" panose="02010600030101010101" pitchFamily="2" charset="-122"/>
                <a:cs typeface="Arial" panose="020B0604020202020204" pitchFamily="34" charset="0"/>
              </a:rPr>
              <a:t>AV</a:t>
            </a:r>
            <a:r>
              <a:rPr lang="zh-CN" b="1" i="0" u="none">
                <a:latin typeface="Arial" panose="020B0604020202020204" pitchFamily="34" charset="0"/>
                <a:ea typeface="宋体" panose="02010600030101010101" pitchFamily="2" charset="-122"/>
                <a:cs typeface="Arial" panose="020B0604020202020204" pitchFamily="34" charset="0"/>
              </a:rPr>
              <a:t>™ CRT</a:t>
            </a:r>
            <a:r>
              <a:rPr lang="zh-CN" b="0" i="0" u="none">
                <a:latin typeface="Arial" panose="020B0604020202020204" pitchFamily="34" charset="0"/>
                <a:ea typeface="宋体" panose="02010600030101010101" pitchFamily="2" charset="-122"/>
                <a:cs typeface="Arial" panose="020B0604020202020204" pitchFamily="34" charset="0"/>
              </a:rPr>
              <a:t> </a:t>
            </a:r>
          </a:p>
        </p:txBody>
      </p:sp>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1844" t="4054" r="1253" b="4054"/>
          <a:stretch/>
        </p:blipFill>
        <p:spPr bwMode="auto">
          <a:xfrm>
            <a:off x="1825440" y="971550"/>
            <a:ext cx="5493123" cy="34747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12</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53013370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457200" y="719379"/>
            <a:ext cx="4067811" cy="3843731"/>
          </a:xfrm>
        </p:spPr>
        <p:txBody>
          <a:bodyPr numCol="1">
            <a:noAutofit/>
          </a:bodyPr>
          <a:lstStyle/>
          <a:p>
            <a:pPr algn="l" rtl="0">
              <a:lnSpc>
                <a:spcPct val="125000"/>
              </a:lnSpc>
              <a:spcBef>
                <a:spcPts val="0"/>
              </a:spcBef>
              <a:spcAft>
                <a:spcPts val="600"/>
              </a:spcAft>
            </a:pPr>
            <a:r>
              <a:rPr lang="zh-CN" sz="1400" b="1" i="0" u="none" dirty="0">
                <a:solidFill>
                  <a:srgbClr val="61116A"/>
                </a:solidFill>
                <a:latin typeface="Arial" panose="020B0604020202020204" pitchFamily="34" charset="0"/>
                <a:ea typeface="宋体" panose="02010600030101010101" pitchFamily="2" charset="-122"/>
                <a:cs typeface="Arial" panose="020B0604020202020204" pitchFamily="34" charset="0"/>
              </a:rPr>
              <a:t>SyncAV™ CRT可用性</a:t>
            </a:r>
          </a:p>
          <a:p>
            <a:pPr algn="l" rtl="0">
              <a:lnSpc>
                <a:spcPct val="125000"/>
              </a:lnSpc>
              <a:spcBef>
                <a:spcPts val="0"/>
              </a:spcBef>
            </a:pPr>
            <a:r>
              <a:rPr lang="zh-CN" altLang="en-US" sz="1400" b="0" i="0" u="none" dirty="0">
                <a:latin typeface="Arial" panose="020B0604020202020204" pitchFamily="34" charset="0"/>
                <a:ea typeface="宋体" panose="02010600030101010101" pitchFamily="2" charset="-122"/>
                <a:cs typeface="Arial" panose="020B0604020202020204" pitchFamily="34" charset="0"/>
              </a:rPr>
              <a:t>仅</a:t>
            </a:r>
            <a:r>
              <a:rPr lang="zh-CN" sz="1400" b="0" i="0" u="none" dirty="0">
                <a:latin typeface="Arial" panose="020B0604020202020204" pitchFamily="34" charset="0"/>
                <a:ea typeface="宋体" panose="02010600030101010101" pitchFamily="2" charset="-122"/>
                <a:cs typeface="Arial" panose="020B0604020202020204" pitchFamily="34" charset="0"/>
              </a:rPr>
              <a:t>在跟踪模式DDD可用</a:t>
            </a:r>
          </a:p>
          <a:p>
            <a:pPr algn="l" rtl="0">
              <a:lnSpc>
                <a:spcPct val="125000"/>
              </a:lnSpc>
              <a:spcBef>
                <a:spcPts val="600"/>
              </a:spcBef>
              <a:spcAft>
                <a:spcPts val="600"/>
              </a:spcAft>
            </a:pPr>
            <a:r>
              <a:rPr lang="zh-CN" sz="1400" b="1" i="0" u="none" dirty="0">
                <a:solidFill>
                  <a:srgbClr val="61116A"/>
                </a:solidFill>
                <a:latin typeface="Arial" panose="020B0604020202020204" pitchFamily="34" charset="0"/>
                <a:ea typeface="宋体" panose="02010600030101010101" pitchFamily="2" charset="-122"/>
                <a:cs typeface="Arial" panose="020B0604020202020204" pitchFamily="34" charset="0"/>
              </a:rPr>
              <a:t>SyncAV™ CRT和PVC</a:t>
            </a:r>
            <a:endParaRPr lang="zh-CN" sz="1400" b="1" dirty="0">
              <a:solidFill>
                <a:srgbClr val="61116A"/>
              </a:solidFill>
              <a:latin typeface="Arial" panose="020B0604020202020204" pitchFamily="34" charset="0"/>
              <a:ea typeface="宋体" panose="02010600030101010101" pitchFamily="2" charset="-122"/>
              <a:cs typeface="Arial" panose="020B0604020202020204" pitchFamily="34" charset="0"/>
            </a:endParaRPr>
          </a:p>
          <a:p>
            <a:pPr algn="l" rtl="0">
              <a:lnSpc>
                <a:spcPct val="125000"/>
              </a:lnSpc>
              <a:spcBef>
                <a:spcPts val="0"/>
              </a:spcBef>
            </a:pPr>
            <a:r>
              <a:rPr lang="zh-CN" altLang="en-US" sz="1400" dirty="0">
                <a:latin typeface="Arial" panose="020B0604020202020204" pitchFamily="34" charset="0"/>
                <a:ea typeface="宋体" panose="02010600030101010101" pitchFamily="2" charset="-122"/>
                <a:cs typeface="Arial" panose="020B0604020202020204" pitchFamily="34" charset="0"/>
              </a:rPr>
              <a:t>在发生</a:t>
            </a:r>
            <a:r>
              <a:rPr lang="zh-CN" sz="1400" b="0" i="0" u="none" dirty="0">
                <a:latin typeface="Arial" panose="020B0604020202020204" pitchFamily="34" charset="0"/>
                <a:ea typeface="宋体" panose="02010600030101010101" pitchFamily="2" charset="-122"/>
                <a:cs typeface="Arial" panose="020B0604020202020204" pitchFamily="34" charset="0"/>
              </a:rPr>
              <a:t>PVC</a:t>
            </a:r>
            <a:r>
              <a:rPr lang="zh-CN" altLang="en-US" sz="1400" b="0" i="0" u="none" dirty="0">
                <a:latin typeface="Arial" panose="020B0604020202020204" pitchFamily="34" charset="0"/>
                <a:ea typeface="宋体" panose="02010600030101010101" pitchFamily="2" charset="-122"/>
                <a:cs typeface="Arial" panose="020B0604020202020204" pitchFamily="34" charset="0"/>
              </a:rPr>
              <a:t>时</a:t>
            </a:r>
            <a:r>
              <a:rPr lang="zh-CN" sz="1400" b="0" i="0" u="none" dirty="0">
                <a:latin typeface="Arial" panose="020B0604020202020204" pitchFamily="34" charset="0"/>
                <a:ea typeface="宋体" panose="02010600030101010101" pitchFamily="2" charset="-122"/>
                <a:cs typeface="Arial" panose="020B0604020202020204" pitchFamily="34" charset="0"/>
              </a:rPr>
              <a:t>SyncAV CRT不</a:t>
            </a:r>
            <a:r>
              <a:rPr lang="zh-CN" altLang="en-US" sz="1400" b="0" i="0" u="none" dirty="0">
                <a:latin typeface="Arial" panose="020B0604020202020204" pitchFamily="34" charset="0"/>
                <a:ea typeface="宋体" panose="02010600030101010101" pitchFamily="2" charset="-122"/>
                <a:cs typeface="Arial" panose="020B0604020202020204" pitchFamily="34" charset="0"/>
              </a:rPr>
              <a:t>会</a:t>
            </a:r>
            <a:r>
              <a:rPr lang="zh-CN" sz="1400" b="0" i="0" u="none" dirty="0">
                <a:latin typeface="Arial" panose="020B0604020202020204" pitchFamily="34" charset="0"/>
                <a:ea typeface="宋体" panose="02010600030101010101" pitchFamily="2" charset="-122"/>
                <a:cs typeface="Arial" panose="020B0604020202020204" pitchFamily="34" charset="0"/>
              </a:rPr>
              <a:t>缩短延迟，</a:t>
            </a:r>
            <a:r>
              <a:rPr lang="en-US" altLang="zh-CN" sz="1400" b="0" i="0" u="none" dirty="0">
                <a:latin typeface="Arial" panose="020B0604020202020204" pitchFamily="34" charset="0"/>
                <a:ea typeface="宋体" panose="02010600030101010101" pitchFamily="2" charset="-122"/>
                <a:cs typeface="Arial" panose="020B0604020202020204" pitchFamily="34" charset="0"/>
              </a:rPr>
              <a:t>PVC</a:t>
            </a:r>
            <a:r>
              <a:rPr lang="zh-CN" sz="1400" b="0" i="0" u="none" dirty="0">
                <a:latin typeface="Arial" panose="020B0604020202020204" pitchFamily="34" charset="0"/>
                <a:ea typeface="宋体" panose="02010600030101010101" pitchFamily="2" charset="-122"/>
                <a:cs typeface="Arial" panose="020B0604020202020204" pitchFamily="34" charset="0"/>
              </a:rPr>
              <a:t>定义如下：</a:t>
            </a:r>
          </a:p>
          <a:p>
            <a:pPr marL="398463" lvl="1" indent="-285750" algn="l" rtl="0">
              <a:lnSpc>
                <a:spcPct val="125000"/>
              </a:lnSpc>
              <a:spcBef>
                <a:spcPts val="0"/>
              </a:spcBef>
              <a:buFont typeface="Wingdings" panose="05000000000000000000" pitchFamily="2" charset="2"/>
              <a:buChar char="§"/>
            </a:pPr>
            <a:r>
              <a:rPr lang="zh-CN" altLang="en-US" dirty="0">
                <a:latin typeface="Arial" panose="020B0604020202020204" pitchFamily="34" charset="0"/>
                <a:ea typeface="宋体" panose="02010600030101010101" pitchFamily="2" charset="-122"/>
                <a:cs typeface="Arial" panose="020B0604020202020204" pitchFamily="34" charset="0"/>
              </a:rPr>
              <a:t>没有</a:t>
            </a:r>
            <a:r>
              <a:rPr lang="zh-CN" b="0" i="0" u="none" dirty="0">
                <a:latin typeface="Arial" panose="020B0604020202020204" pitchFamily="34" charset="0"/>
                <a:ea typeface="宋体" panose="02010600030101010101" pitchFamily="2" charset="-122"/>
                <a:cs typeface="Arial" panose="020B0604020202020204" pitchFamily="34" charset="0"/>
              </a:rPr>
              <a:t>心房事件的V</a:t>
            </a:r>
            <a:r>
              <a:rPr lang="en-US" altLang="zh-CN" b="0" i="0" u="none" dirty="0">
                <a:latin typeface="Arial" panose="020B0604020202020204" pitchFamily="34" charset="0"/>
                <a:ea typeface="宋体" panose="02010600030101010101" pitchFamily="2" charset="-122"/>
                <a:cs typeface="Arial" panose="020B0604020202020204" pitchFamily="34" charset="0"/>
              </a:rPr>
              <a:t>s</a:t>
            </a:r>
            <a:r>
              <a:rPr lang="zh-CN" b="0" i="0" u="none" dirty="0">
                <a:latin typeface="Arial" panose="020B0604020202020204" pitchFamily="34" charset="0"/>
                <a:ea typeface="宋体" panose="02010600030101010101" pitchFamily="2" charset="-122"/>
                <a:cs typeface="Arial" panose="020B0604020202020204" pitchFamily="34" charset="0"/>
              </a:rPr>
              <a:t>事件</a:t>
            </a:r>
          </a:p>
          <a:p>
            <a:pPr marL="398463" lvl="1" indent="-285750" algn="l" rtl="0">
              <a:lnSpc>
                <a:spcPct val="125000"/>
              </a:lnSpc>
              <a:spcBef>
                <a:spcPts val="0"/>
              </a:spcBef>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AV间期 &lt; 100ms</a:t>
            </a:r>
          </a:p>
          <a:p>
            <a:pPr marL="0" indent="0" algn="l" rtl="0">
              <a:lnSpc>
                <a:spcPct val="125000"/>
              </a:lnSpc>
              <a:spcBef>
                <a:spcPts val="600"/>
              </a:spcBef>
              <a:spcAft>
                <a:spcPts val="600"/>
              </a:spcAft>
              <a:buNone/>
            </a:pPr>
            <a:r>
              <a:rPr lang="zh-CN" altLang="en-US" sz="1400" b="1" i="0" u="none" spc="0" dirty="0">
                <a:solidFill>
                  <a:srgbClr val="61116A"/>
                </a:solidFill>
                <a:latin typeface="Arial" panose="020B0604020202020204" pitchFamily="34" charset="0"/>
                <a:ea typeface="宋体" panose="02010600030101010101" pitchFamily="2" charset="-122"/>
                <a:cs typeface="Arial" panose="020B0604020202020204" pitchFamily="34" charset="0"/>
              </a:rPr>
              <a:t>最短的</a:t>
            </a:r>
            <a:r>
              <a:rPr lang="zh-CN" sz="1400" b="1" i="0" u="none" spc="0" dirty="0">
                <a:solidFill>
                  <a:srgbClr val="61116A"/>
                </a:solidFill>
                <a:latin typeface="Arial" panose="020B0604020202020204" pitchFamily="34" charset="0"/>
                <a:ea typeface="宋体" panose="02010600030101010101" pitchFamily="2" charset="-122"/>
                <a:cs typeface="Arial" panose="020B0604020202020204" pitchFamily="34" charset="0"/>
              </a:rPr>
              <a:t>AV延迟</a:t>
            </a:r>
            <a:endParaRPr lang="zh-CN" sz="1400" dirty="0">
              <a:solidFill>
                <a:srgbClr val="61116A"/>
              </a:solidFill>
              <a:latin typeface="Arial" panose="020B0604020202020204" pitchFamily="34" charset="0"/>
              <a:ea typeface="宋体" panose="02010600030101010101" pitchFamily="2" charset="-122"/>
              <a:cs typeface="Arial" panose="020B0604020202020204" pitchFamily="34" charset="0"/>
            </a:endParaRPr>
          </a:p>
          <a:p>
            <a:pPr marL="0" indent="0" algn="l" rtl="0">
              <a:lnSpc>
                <a:spcPct val="125000"/>
              </a:lnSpc>
              <a:spcBef>
                <a:spcPts val="0"/>
              </a:spcBef>
              <a:spcAft>
                <a:spcPts val="0"/>
              </a:spcAft>
              <a:buNone/>
            </a:pPr>
            <a:r>
              <a:rPr lang="zh-CN" sz="1400" b="0" i="0" u="none" dirty="0">
                <a:latin typeface="Arial" panose="020B0604020202020204" pitchFamily="34" charset="0"/>
                <a:ea typeface="宋体" panose="02010600030101010101" pitchFamily="2" charset="-122"/>
                <a:cs typeface="Arial" panose="020B0604020202020204" pitchFamily="34" charset="0"/>
              </a:rPr>
              <a:t>当启用SyncAV™ CRT时，最短的AV延迟在正常情况下设为70 ms。  </a:t>
            </a:r>
          </a:p>
          <a:p>
            <a:pPr marL="0" indent="0" algn="l" rtl="0">
              <a:lnSpc>
                <a:spcPct val="125000"/>
              </a:lnSpc>
              <a:spcBef>
                <a:spcPts val="600"/>
              </a:spcBef>
              <a:spcAft>
                <a:spcPts val="600"/>
              </a:spcAft>
              <a:buNone/>
            </a:pPr>
            <a:r>
              <a:rPr lang="zh-CN" sz="1400" b="1" i="0" u="none" spc="0" dirty="0">
                <a:solidFill>
                  <a:srgbClr val="61116A"/>
                </a:solidFill>
                <a:latin typeface="Arial" panose="020B0604020202020204" pitchFamily="34" charset="0"/>
                <a:ea typeface="宋体" panose="02010600030101010101" pitchFamily="2" charset="-122"/>
                <a:cs typeface="Arial" panose="020B0604020202020204" pitchFamily="34" charset="0"/>
              </a:rPr>
              <a:t>频率</a:t>
            </a:r>
            <a:r>
              <a:rPr lang="zh-CN" altLang="en-US" sz="1400" b="1" dirty="0">
                <a:solidFill>
                  <a:srgbClr val="61116A"/>
                </a:solidFill>
                <a:latin typeface="Arial" panose="020B0604020202020204" pitchFamily="34" charset="0"/>
                <a:ea typeface="宋体" panose="02010600030101010101" pitchFamily="2" charset="-122"/>
                <a:cs typeface="Arial" panose="020B0604020202020204" pitchFamily="34" charset="0"/>
              </a:rPr>
              <a:t>适应性的</a:t>
            </a:r>
            <a:r>
              <a:rPr lang="zh-CN" sz="1400" b="1" i="0" u="none" spc="0" dirty="0">
                <a:solidFill>
                  <a:srgbClr val="61116A"/>
                </a:solidFill>
                <a:latin typeface="Arial" panose="020B0604020202020204" pitchFamily="34" charset="0"/>
                <a:ea typeface="宋体" panose="02010600030101010101" pitchFamily="2" charset="-122"/>
                <a:cs typeface="Arial" panose="020B0604020202020204" pitchFamily="34" charset="0"/>
              </a:rPr>
              <a:t>AV延迟</a:t>
            </a:r>
          </a:p>
          <a:p>
            <a:pPr marL="0" indent="0" algn="l" rtl="0">
              <a:lnSpc>
                <a:spcPct val="125000"/>
              </a:lnSpc>
              <a:spcBef>
                <a:spcPts val="0"/>
              </a:spcBef>
              <a:spcAft>
                <a:spcPts val="0"/>
              </a:spcAft>
              <a:buNone/>
            </a:pPr>
            <a:r>
              <a:rPr lang="zh-CN" sz="1400" b="0" i="0" u="none" dirty="0">
                <a:latin typeface="Arial" panose="020B0604020202020204" pitchFamily="34" charset="0"/>
                <a:ea typeface="宋体" panose="02010600030101010101" pitchFamily="2" charset="-122"/>
                <a:cs typeface="Arial" panose="020B0604020202020204" pitchFamily="34" charset="0"/>
              </a:rPr>
              <a:t>当使用SyncAV™ CRT时，频率</a:t>
            </a:r>
            <a:r>
              <a:rPr lang="zh-CN" altLang="en-US" sz="1400" dirty="0">
                <a:latin typeface="Arial" panose="020B0604020202020204" pitchFamily="34" charset="0"/>
                <a:ea typeface="宋体" panose="02010600030101010101" pitchFamily="2" charset="-122"/>
                <a:cs typeface="Arial" panose="020B0604020202020204" pitchFamily="34" charset="0"/>
              </a:rPr>
              <a:t>适应性</a:t>
            </a:r>
            <a:r>
              <a:rPr lang="zh-CN" sz="1400" b="0" i="0" u="none" dirty="0">
                <a:latin typeface="Arial" panose="020B0604020202020204" pitchFamily="34" charset="0"/>
                <a:ea typeface="宋体" panose="02010600030101010101" pitchFamily="2" charset="-122"/>
                <a:cs typeface="Arial" panose="020B0604020202020204" pitchFamily="34" charset="0"/>
              </a:rPr>
              <a:t>AV延迟</a:t>
            </a:r>
            <a:r>
              <a:rPr lang="zh-CN" altLang="en-US" sz="1400" b="0" i="0" u="none" dirty="0">
                <a:latin typeface="Arial" panose="020B0604020202020204" pitchFamily="34" charset="0"/>
                <a:ea typeface="宋体" panose="02010600030101010101" pitchFamily="2" charset="-122"/>
                <a:cs typeface="Arial" panose="020B0604020202020204" pitchFamily="34" charset="0"/>
              </a:rPr>
              <a:t>功能被关闭</a:t>
            </a:r>
            <a:r>
              <a:rPr lang="zh-CN" sz="1400" b="0" i="0" u="none" dirty="0">
                <a:latin typeface="Arial" panose="020B0604020202020204" pitchFamily="34" charset="0"/>
                <a:ea typeface="宋体" panose="02010600030101010101" pitchFamily="2" charset="-122"/>
                <a:cs typeface="Arial" panose="020B0604020202020204" pitchFamily="34" charset="0"/>
              </a:rPr>
              <a:t>。</a:t>
            </a:r>
          </a:p>
        </p:txBody>
      </p:sp>
      <p:sp>
        <p:nvSpPr>
          <p:cNvPr id="2" name="Title 1"/>
          <p:cNvSpPr>
            <a:spLocks noGrp="1"/>
          </p:cNvSpPr>
          <p:nvPr>
            <p:ph type="title"/>
          </p:nvPr>
        </p:nvSpPr>
        <p:spPr/>
        <p:txBody>
          <a:bodyPr/>
          <a:lstStyle/>
          <a:p>
            <a:pPr algn="l" rtl="0"/>
            <a:r>
              <a:rPr lang="zh-CN" sz="2400" b="1" i="0" u="none" dirty="0">
                <a:latin typeface="Arial" panose="020B0604020202020204" pitchFamily="34" charset="0"/>
                <a:ea typeface="宋体" panose="02010600030101010101" pitchFamily="2" charset="-122"/>
                <a:cs typeface="Arial" panose="020B0604020202020204" pitchFamily="34" charset="0"/>
              </a:rPr>
              <a:t>程控注意事项和</a:t>
            </a:r>
            <a:r>
              <a:rPr lang="zh-CN" altLang="en-US" sz="2400" b="1" i="0" u="none" dirty="0">
                <a:latin typeface="Arial" panose="020B0604020202020204" pitchFamily="34" charset="0"/>
                <a:ea typeface="宋体" panose="02010600030101010101" pitchFamily="2" charset="-122"/>
                <a:cs typeface="Arial" panose="020B0604020202020204" pitchFamily="34" charset="0"/>
              </a:rPr>
              <a:t>功能之间的</a:t>
            </a:r>
            <a:r>
              <a:rPr lang="zh-CN" altLang="en-US" dirty="0">
                <a:latin typeface="Arial" panose="020B0604020202020204" pitchFamily="34" charset="0"/>
                <a:ea typeface="宋体" panose="02010600030101010101" pitchFamily="2" charset="-122"/>
                <a:cs typeface="Arial" panose="020B0604020202020204" pitchFamily="34" charset="0"/>
              </a:rPr>
              <a:t>相互影响</a:t>
            </a:r>
            <a:endParaRPr lang="zh-CN" sz="2400" dirty="0">
              <a:latin typeface="Arial" panose="020B0604020202020204" pitchFamily="34" charset="0"/>
              <a:ea typeface="宋体" panose="02010600030101010101" pitchFamily="2" charset="-122"/>
              <a:cs typeface="Arial" panose="020B0604020202020204" pitchFamily="34" charset="0"/>
            </a:endParaRPr>
          </a:p>
        </p:txBody>
      </p:sp>
      <p:sp>
        <p:nvSpPr>
          <p:cNvPr id="4"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13</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9" name="Content Placeholder 2"/>
          <p:cNvSpPr txBox="1">
            <a:spLocks/>
          </p:cNvSpPr>
          <p:nvPr/>
        </p:nvSpPr>
        <p:spPr>
          <a:xfrm>
            <a:off x="4739640" y="942978"/>
            <a:ext cx="4023360" cy="3527425"/>
          </a:xfrm>
          <a:prstGeom prst="rect">
            <a:avLst/>
          </a:prstGeom>
        </p:spPr>
        <p:txBody>
          <a:bodyPr vert="horz" lIns="0" tIns="0" rIns="0" bIns="0" numCol="1" spcCol="457181" rtlCol="0">
            <a:noAutofit/>
          </a:bodyPr>
          <a:lstStyle>
            <a:lvl1pPr marL="0" marR="0" indent="0" algn="l" defTabSz="914362" rtl="0" eaLnBrk="1" fontAlgn="base" latinLnBrk="0" hangingPunct="1">
              <a:lnSpc>
                <a:spcPct val="100000"/>
              </a:lnSpc>
              <a:spcBef>
                <a:spcPct val="20000"/>
              </a:spcBef>
              <a:spcAft>
                <a:spcPct val="0"/>
              </a:spcAft>
              <a:buClrTx/>
              <a:buSzTx/>
              <a:buFont typeface="Wingdings" charset="0"/>
              <a:buNone/>
              <a:tabLst/>
              <a:defRPr kumimoji="0" lang="zh-CN" sz="1600" b="0" i="0" u="none" strike="noStrike" kern="1200" cap="none" spc="0" normalizeH="0" baseline="0" noProof="0">
                <a:ln>
                  <a:noFill/>
                </a:ln>
                <a:solidFill>
                  <a:srgbClr val="000000"/>
                </a:solidFill>
                <a:effectLst/>
                <a:uLnTx/>
                <a:uFillTx/>
                <a:latin typeface="+mn-lt"/>
                <a:ea typeface="ＭＳ Ｐゴシック" charset="0"/>
                <a:cs typeface="Arial Narrow"/>
              </a:defRPr>
            </a:lvl1pPr>
            <a:lvl2pPr marL="287979" marR="0" indent="0" algn="l" defTabSz="511968" rtl="0" eaLnBrk="1" fontAlgn="auto" latinLnBrk="0" hangingPunct="1">
              <a:lnSpc>
                <a:spcPct val="100000"/>
              </a:lnSpc>
              <a:spcBef>
                <a:spcPts val="1000"/>
              </a:spcBef>
              <a:spcAft>
                <a:spcPts val="0"/>
              </a:spcAft>
              <a:buClrTx/>
              <a:buSzPct val="100000"/>
              <a:buFont typeface="Wingdings" charset="2"/>
              <a:buNone/>
              <a:tabLst/>
              <a:defRPr kumimoji="0" lang="zh-CN" sz="1400" b="0" i="0" u="none" strike="noStrike" kern="1200" cap="none" spc="0" normalizeH="0" baseline="0" noProof="0">
                <a:ln>
                  <a:noFill/>
                </a:ln>
                <a:solidFill>
                  <a:srgbClr val="000000"/>
                </a:solidFill>
                <a:effectLst/>
                <a:uLnTx/>
                <a:uFillTx/>
                <a:latin typeface="+mn-lt"/>
                <a:ea typeface="ＭＳ Ｐゴシック" charset="0"/>
                <a:cs typeface="Arial Narrow"/>
              </a:defRPr>
            </a:lvl2pPr>
            <a:lvl3pPr marL="575957" marR="0" indent="0" algn="l" defTabSz="511968" rtl="0" eaLnBrk="1" fontAlgn="auto" latinLnBrk="0" hangingPunct="1">
              <a:lnSpc>
                <a:spcPct val="100000"/>
              </a:lnSpc>
              <a:spcBef>
                <a:spcPts val="1000"/>
              </a:spcBef>
              <a:spcAft>
                <a:spcPts val="0"/>
              </a:spcAft>
              <a:buClrTx/>
              <a:buSzPct val="100000"/>
              <a:buFont typeface="Wingdings" charset="2"/>
              <a:buNone/>
              <a:tabLst/>
              <a:defRPr kumimoji="0" lang="zh-CN" sz="1300" b="0" i="0" u="none" strike="noStrike" kern="1200" cap="none" spc="0" normalizeH="0" baseline="0" noProof="0">
                <a:ln>
                  <a:noFill/>
                </a:ln>
                <a:solidFill>
                  <a:srgbClr val="000000"/>
                </a:solidFill>
                <a:effectLst/>
                <a:uLnTx/>
                <a:uFillTx/>
                <a:latin typeface="+mn-lt"/>
                <a:ea typeface="ＭＳ Ｐゴシック" charset="0"/>
                <a:cs typeface="Arial Narrow"/>
              </a:defRPr>
            </a:lvl3pPr>
            <a:lvl4pPr marL="863935" marR="0" indent="0" algn="l" defTabSz="511968" rtl="0" eaLnBrk="1" fontAlgn="auto" latinLnBrk="0" hangingPunct="1">
              <a:lnSpc>
                <a:spcPct val="100000"/>
              </a:lnSpc>
              <a:spcBef>
                <a:spcPts val="1000"/>
              </a:spcBef>
              <a:spcAft>
                <a:spcPts val="0"/>
              </a:spcAft>
              <a:buClrTx/>
              <a:buSzPct val="100000"/>
              <a:buFont typeface="Wingdings" charset="2"/>
              <a:buNone/>
              <a:tabLst/>
              <a:defRPr kumimoji="0" lang="zh-CN" sz="1300" b="0" i="0" u="none" strike="noStrike" kern="1200" cap="none" spc="0" normalizeH="0" baseline="0" noProof="0">
                <a:ln>
                  <a:noFill/>
                </a:ln>
                <a:solidFill>
                  <a:srgbClr val="000000"/>
                </a:solidFill>
                <a:effectLst/>
                <a:uLnTx/>
                <a:uFillTx/>
                <a:latin typeface="+mn-lt"/>
                <a:ea typeface="ＭＳ Ｐゴシック" charset="0"/>
                <a:cs typeface="Arial Narrow"/>
              </a:defRPr>
            </a:lvl4pPr>
            <a:lvl5pPr marL="1151913" marR="0" indent="0" algn="l" defTabSz="511968" rtl="0" eaLnBrk="1" fontAlgn="auto" latinLnBrk="0" hangingPunct="1">
              <a:lnSpc>
                <a:spcPct val="100000"/>
              </a:lnSpc>
              <a:spcBef>
                <a:spcPts val="1000"/>
              </a:spcBef>
              <a:spcAft>
                <a:spcPts val="0"/>
              </a:spcAft>
              <a:buClrTx/>
              <a:buSzPct val="100000"/>
              <a:buFont typeface="Wingdings" charset="2"/>
              <a:buNone/>
              <a:tabLst/>
              <a:defRPr kumimoji="0" lang="zh-CN" sz="1300" b="0" i="0" u="none" strike="noStrike" kern="1200" cap="none" spc="0" normalizeH="0" baseline="0" noProof="0">
                <a:ln>
                  <a:noFill/>
                </a:ln>
                <a:solidFill>
                  <a:srgbClr val="000000"/>
                </a:solidFill>
                <a:effectLst/>
                <a:uLnTx/>
                <a:uFillTx/>
                <a:latin typeface="+mn-lt"/>
                <a:ea typeface="ＭＳ Ｐゴシック" charset="0"/>
                <a:cs typeface="Arial Narrow"/>
              </a:defRPr>
            </a:lvl5pPr>
            <a:lvl6pPr marL="2514495" indent="-228591" algn="l" rtl="0" eaLnBrk="1" fontAlgn="base" hangingPunct="1">
              <a:spcBef>
                <a:spcPct val="20000"/>
              </a:spcBef>
              <a:spcAft>
                <a:spcPct val="0"/>
              </a:spcAft>
              <a:buFont typeface="Wingdings" pitchFamily="-108" charset="2"/>
              <a:buChar char="§"/>
              <a:defRPr sz="2000">
                <a:solidFill>
                  <a:schemeClr val="tx1"/>
                </a:solidFill>
                <a:latin typeface="+mn-lt"/>
              </a:defRPr>
            </a:lvl6pPr>
            <a:lvl7pPr marL="2971676" indent="-228591" algn="l" rtl="0" eaLnBrk="1" fontAlgn="base" hangingPunct="1">
              <a:spcBef>
                <a:spcPct val="20000"/>
              </a:spcBef>
              <a:spcAft>
                <a:spcPct val="0"/>
              </a:spcAft>
              <a:buFont typeface="Wingdings" pitchFamily="-108" charset="2"/>
              <a:buChar char="§"/>
              <a:defRPr sz="2000">
                <a:solidFill>
                  <a:schemeClr val="tx1"/>
                </a:solidFill>
                <a:latin typeface="+mn-lt"/>
              </a:defRPr>
            </a:lvl7pPr>
            <a:lvl8pPr marL="3428857" indent="-228591" algn="l" rtl="0" eaLnBrk="1" fontAlgn="base" hangingPunct="1">
              <a:spcBef>
                <a:spcPct val="20000"/>
              </a:spcBef>
              <a:spcAft>
                <a:spcPct val="0"/>
              </a:spcAft>
              <a:buFont typeface="Wingdings" pitchFamily="-108" charset="2"/>
              <a:buChar char="§"/>
              <a:defRPr sz="2000">
                <a:solidFill>
                  <a:schemeClr val="tx1"/>
                </a:solidFill>
                <a:latin typeface="+mn-lt"/>
              </a:defRPr>
            </a:lvl8pPr>
            <a:lvl9pPr marL="3886038" indent="-228591" algn="l" rtl="0" eaLnBrk="1" fontAlgn="base" hangingPunct="1">
              <a:spcBef>
                <a:spcPct val="20000"/>
              </a:spcBef>
              <a:spcAft>
                <a:spcPct val="0"/>
              </a:spcAft>
              <a:buFont typeface="Wingdings" pitchFamily="-108" charset="2"/>
              <a:buChar char="§"/>
              <a:defRPr sz="2000">
                <a:solidFill>
                  <a:schemeClr val="tx1"/>
                </a:solidFill>
                <a:latin typeface="+mn-lt"/>
              </a:defRPr>
            </a:lvl9pPr>
          </a:lstStyle>
          <a:p>
            <a:pPr algn="l" rtl="0">
              <a:lnSpc>
                <a:spcPct val="125000"/>
              </a:lnSpc>
              <a:spcBef>
                <a:spcPts val="0"/>
              </a:spcBef>
              <a:spcAft>
                <a:spcPts val="600"/>
              </a:spcAft>
            </a:pPr>
            <a:r>
              <a:rPr lang="zh-CN" sz="1400" b="1" i="0" u="none" dirty="0">
                <a:solidFill>
                  <a:srgbClr val="61116A"/>
                </a:solidFill>
                <a:latin typeface="Arial" panose="020B0604020202020204" pitchFamily="34" charset="0"/>
                <a:ea typeface="宋体" panose="02010600030101010101" pitchFamily="2" charset="-122"/>
                <a:cs typeface="Arial" panose="020B0604020202020204" pitchFamily="34" charset="0"/>
              </a:rPr>
              <a:t>SyncAV™ CRT Delta</a:t>
            </a:r>
          </a:p>
          <a:p>
            <a:pPr algn="l" rtl="0">
              <a:lnSpc>
                <a:spcPct val="125000"/>
              </a:lnSpc>
              <a:spcBef>
                <a:spcPts val="0"/>
              </a:spcBef>
              <a:spcAft>
                <a:spcPts val="0"/>
              </a:spcAft>
            </a:pPr>
            <a:r>
              <a:rPr lang="zh-CN" sz="1400" i="0" u="none" dirty="0">
                <a:latin typeface="Arial" panose="020B0604020202020204" pitchFamily="34" charset="0"/>
                <a:ea typeface="宋体" panose="02010600030101010101" pitchFamily="2" charset="-122"/>
                <a:cs typeface="Arial" panose="020B0604020202020204" pitchFamily="34" charset="0"/>
              </a:rPr>
              <a:t>SyncAV™ CRT delta</a:t>
            </a:r>
            <a:r>
              <a:rPr lang="zh-CN" altLang="en-US" sz="1400" i="0" u="none" dirty="0">
                <a:latin typeface="Arial" panose="020B0604020202020204" pitchFamily="34" charset="0"/>
                <a:ea typeface="宋体" panose="02010600030101010101" pitchFamily="2" charset="-122"/>
                <a:cs typeface="Arial" panose="020B0604020202020204" pitchFamily="34" charset="0"/>
              </a:rPr>
              <a:t>值</a:t>
            </a:r>
            <a:r>
              <a:rPr lang="zh-CN" sz="1400" i="0" u="none" dirty="0">
                <a:latin typeface="Arial" panose="020B0604020202020204" pitchFamily="34" charset="0"/>
                <a:ea typeface="宋体" panose="02010600030101010101" pitchFamily="2" charset="-122"/>
                <a:cs typeface="Arial" panose="020B0604020202020204" pitchFamily="34" charset="0"/>
              </a:rPr>
              <a:t>可用于进一步改善CRT个性化、Bi-V融合和/或QRS改善</a:t>
            </a:r>
            <a:r>
              <a:rPr lang="zh-CN" altLang="en-US" sz="1400" i="0" u="none" dirty="0">
                <a:latin typeface="Arial" panose="020B0604020202020204" pitchFamily="34" charset="0"/>
                <a:ea typeface="宋体" panose="02010600030101010101" pitchFamily="2" charset="-122"/>
                <a:cs typeface="Arial" panose="020B0604020202020204" pitchFamily="34" charset="0"/>
              </a:rPr>
              <a:t>，</a:t>
            </a:r>
            <a:r>
              <a:rPr lang="zh-CN" sz="1400" i="0" u="none" dirty="0">
                <a:latin typeface="Arial" panose="020B0604020202020204" pitchFamily="34" charset="0"/>
                <a:ea typeface="宋体" panose="02010600030101010101" pitchFamily="2" charset="-122"/>
                <a:cs typeface="Arial" panose="020B0604020202020204" pitchFamily="34" charset="0"/>
              </a:rPr>
              <a:t>根据</a:t>
            </a:r>
            <a:r>
              <a:rPr lang="zh-CN" altLang="en-US" sz="1400" i="0" u="none" dirty="0">
                <a:latin typeface="Arial" panose="020B0604020202020204" pitchFamily="34" charset="0"/>
                <a:ea typeface="宋体" panose="02010600030101010101" pitchFamily="2" charset="-122"/>
                <a:cs typeface="Arial" panose="020B0604020202020204" pitchFamily="34" charset="0"/>
              </a:rPr>
              <a:t>每个患者</a:t>
            </a:r>
            <a:r>
              <a:rPr lang="zh-CN" sz="1400" i="0" u="none" dirty="0">
                <a:latin typeface="Arial" panose="020B0604020202020204" pitchFamily="34" charset="0"/>
                <a:ea typeface="宋体" panose="02010600030101010101" pitchFamily="2" charset="-122"/>
                <a:cs typeface="Arial" panose="020B0604020202020204" pitchFamily="34" charset="0"/>
              </a:rPr>
              <a:t>具体情况进行</a:t>
            </a:r>
            <a:r>
              <a:rPr lang="zh-CN" altLang="en-US" sz="1400" i="0" u="none" dirty="0">
                <a:latin typeface="Arial" panose="020B0604020202020204" pitchFamily="34" charset="0"/>
                <a:ea typeface="宋体" panose="02010600030101010101" pitchFamily="2" charset="-122"/>
                <a:cs typeface="Arial" panose="020B0604020202020204" pitchFamily="34" charset="0"/>
              </a:rPr>
              <a:t>微调</a:t>
            </a:r>
            <a:r>
              <a:rPr lang="zh-CN" sz="1400" i="0" u="none" dirty="0">
                <a:latin typeface="Arial" panose="020B0604020202020204" pitchFamily="34" charset="0"/>
                <a:ea typeface="宋体" panose="02010600030101010101" pitchFamily="2" charset="-122"/>
                <a:cs typeface="Arial" panose="020B0604020202020204" pitchFamily="34" charset="0"/>
              </a:rPr>
              <a:t>。</a:t>
            </a:r>
          </a:p>
          <a:p>
            <a:pPr algn="l" rtl="0">
              <a:lnSpc>
                <a:spcPct val="125000"/>
              </a:lnSpc>
              <a:spcBef>
                <a:spcPts val="600"/>
              </a:spcBef>
              <a:spcAft>
                <a:spcPts val="600"/>
              </a:spcAft>
            </a:pPr>
            <a:r>
              <a:rPr lang="zh-CN" sz="1400" b="1" i="0" u="none" dirty="0">
                <a:solidFill>
                  <a:srgbClr val="61116A"/>
                </a:solidFill>
                <a:latin typeface="Arial" panose="020B0604020202020204" pitchFamily="34" charset="0"/>
                <a:ea typeface="宋体" panose="02010600030101010101" pitchFamily="2" charset="-122"/>
                <a:cs typeface="Arial" panose="020B0604020202020204" pitchFamily="34" charset="0"/>
              </a:rPr>
              <a:t>LV-RV</a:t>
            </a:r>
            <a:r>
              <a:rPr lang="zh-CN" altLang="en-US" sz="1400" b="1" dirty="0">
                <a:solidFill>
                  <a:srgbClr val="61116A"/>
                </a:solidFill>
                <a:latin typeface="Arial" panose="020B0604020202020204" pitchFamily="34" charset="0"/>
                <a:ea typeface="宋体" panose="02010600030101010101" pitchFamily="2" charset="-122"/>
                <a:cs typeface="Arial" panose="020B0604020202020204" pitchFamily="34" charset="0"/>
              </a:rPr>
              <a:t>间期</a:t>
            </a:r>
            <a:endParaRPr lang="zh-CN" sz="1400" b="1" i="0" u="none" dirty="0">
              <a:solidFill>
                <a:srgbClr val="61116A"/>
              </a:solidFill>
              <a:latin typeface="Arial" panose="020B0604020202020204" pitchFamily="34" charset="0"/>
              <a:ea typeface="宋体" panose="02010600030101010101" pitchFamily="2" charset="-122"/>
              <a:cs typeface="Arial" panose="020B0604020202020204" pitchFamily="34" charset="0"/>
            </a:endParaRPr>
          </a:p>
          <a:p>
            <a:pPr>
              <a:lnSpc>
                <a:spcPct val="125000"/>
              </a:lnSpc>
              <a:spcBef>
                <a:spcPts val="0"/>
              </a:spcBef>
              <a:spcAft>
                <a:spcPts val="0"/>
              </a:spcAft>
            </a:pPr>
            <a:r>
              <a:rPr lang="zh-CN" sz="1400" i="0" u="none" dirty="0">
                <a:latin typeface="Arial" panose="020B0604020202020204" pitchFamily="34" charset="0"/>
                <a:ea typeface="宋体" panose="02010600030101010101" pitchFamily="2" charset="-122"/>
                <a:cs typeface="Arial" panose="020B0604020202020204" pitchFamily="34" charset="0"/>
              </a:rPr>
              <a:t>LV-RV</a:t>
            </a:r>
            <a:r>
              <a:rPr lang="zh-CN" altLang="en-US" sz="1400" dirty="0">
                <a:latin typeface="Arial" panose="020B0604020202020204" pitchFamily="34" charset="0"/>
                <a:ea typeface="宋体" panose="02010600030101010101" pitchFamily="2" charset="-122"/>
                <a:cs typeface="Arial" panose="020B0604020202020204" pitchFamily="34" charset="0"/>
              </a:rPr>
              <a:t>间期设置</a:t>
            </a:r>
            <a:r>
              <a:rPr lang="zh-CN" sz="1400" i="0" u="none" dirty="0">
                <a:latin typeface="Arial" panose="020B0604020202020204" pitchFamily="34" charset="0"/>
                <a:ea typeface="宋体" panose="02010600030101010101" pitchFamily="2" charset="-122"/>
                <a:cs typeface="Arial" panose="020B0604020202020204" pitchFamily="34" charset="0"/>
              </a:rPr>
              <a:t>需</a:t>
            </a:r>
            <a:r>
              <a:rPr lang="zh-CN" altLang="en-US" sz="1400" i="0" u="none" dirty="0">
                <a:latin typeface="Arial" panose="020B0604020202020204" pitchFamily="34" charset="0"/>
                <a:ea typeface="宋体" panose="02010600030101010101" pitchFamily="2" charset="-122"/>
                <a:cs typeface="Arial" panose="020B0604020202020204" pitchFamily="34" charset="0"/>
              </a:rPr>
              <a:t>谨慎</a:t>
            </a:r>
            <a:r>
              <a:rPr lang="zh-CN" sz="1400" i="0" u="none" dirty="0">
                <a:latin typeface="Arial" panose="020B0604020202020204" pitchFamily="34" charset="0"/>
                <a:ea typeface="宋体" panose="02010600030101010101" pitchFamily="2" charset="-122"/>
                <a:cs typeface="Arial" panose="020B0604020202020204" pitchFamily="34" charset="0"/>
              </a:rPr>
              <a:t>，尤其是</a:t>
            </a:r>
            <a:r>
              <a:rPr lang="zh-CN" altLang="en-US" sz="1400" dirty="0">
                <a:latin typeface="Arial" panose="020B0604020202020204" pitchFamily="34" charset="0"/>
                <a:ea typeface="宋体" panose="02010600030101010101" pitchFamily="2" charset="-122"/>
                <a:cs typeface="Arial" panose="020B0604020202020204" pitchFamily="34" charset="0"/>
              </a:rPr>
              <a:t>需</a:t>
            </a:r>
            <a:r>
              <a:rPr lang="zh-CN" sz="1400" i="0" u="none" dirty="0">
                <a:latin typeface="Arial" panose="020B0604020202020204" pitchFamily="34" charset="0"/>
                <a:ea typeface="宋体" panose="02010600030101010101" pitchFamily="2" charset="-122"/>
                <a:cs typeface="Arial" panose="020B0604020202020204" pitchFamily="34" charset="0"/>
              </a:rPr>
              <a:t>使用</a:t>
            </a:r>
            <a:r>
              <a:rPr lang="zh-CN" altLang="en-US" sz="1400" i="0" u="none" dirty="0">
                <a:latin typeface="Arial" panose="020B0604020202020204" pitchFamily="34" charset="0"/>
                <a:ea typeface="宋体" panose="02010600030101010101" pitchFamily="2" charset="-122"/>
                <a:cs typeface="Arial" panose="020B0604020202020204" pitchFamily="34" charset="0"/>
              </a:rPr>
              <a:t>很长</a:t>
            </a:r>
            <a:r>
              <a:rPr lang="zh-CN" sz="1400" i="0" u="none" dirty="0">
                <a:latin typeface="Arial" panose="020B0604020202020204" pitchFamily="34" charset="0"/>
                <a:ea typeface="宋体" panose="02010600030101010101" pitchFamily="2" charset="-122"/>
                <a:cs typeface="Arial" panose="020B0604020202020204" pitchFamily="34" charset="0"/>
              </a:rPr>
              <a:t>的</a:t>
            </a:r>
            <a:r>
              <a:rPr lang="zh-CN" altLang="en-US" sz="1400" i="0" u="none" dirty="0">
                <a:latin typeface="Arial" panose="020B0604020202020204" pitchFamily="34" charset="0"/>
                <a:ea typeface="宋体" panose="02010600030101010101" pitchFamily="2" charset="-122"/>
                <a:cs typeface="Arial" panose="020B0604020202020204" pitchFamily="34" charset="0"/>
              </a:rPr>
              <a:t>间期</a:t>
            </a:r>
            <a:r>
              <a:rPr lang="zh-CN" sz="1400" i="0" u="none" dirty="0">
                <a:latin typeface="Arial" panose="020B0604020202020204" pitchFamily="34" charset="0"/>
                <a:ea typeface="宋体" panose="02010600030101010101" pitchFamily="2" charset="-122"/>
                <a:cs typeface="Arial" panose="020B0604020202020204" pitchFamily="34" charset="0"/>
              </a:rPr>
              <a:t>时。因为目的</a:t>
            </a:r>
            <a:r>
              <a:rPr lang="zh-CN" altLang="en-US" sz="1400" i="0" u="none" dirty="0">
                <a:latin typeface="Arial" panose="020B0604020202020204" pitchFamily="34" charset="0"/>
                <a:ea typeface="宋体" panose="02010600030101010101" pitchFamily="2" charset="-122"/>
                <a:cs typeface="Arial" panose="020B0604020202020204" pitchFamily="34" charset="0"/>
              </a:rPr>
              <a:t>是</a:t>
            </a:r>
            <a:r>
              <a:rPr lang="zh-CN" sz="1400" i="0" u="none" dirty="0">
                <a:latin typeface="Arial" panose="020B0604020202020204" pitchFamily="34" charset="0"/>
                <a:ea typeface="宋体" panose="02010600030101010101" pitchFamily="2" charset="-122"/>
                <a:cs typeface="Arial" panose="020B0604020202020204" pitchFamily="34" charset="0"/>
              </a:rPr>
              <a:t>在对</a:t>
            </a:r>
            <a:r>
              <a:rPr lang="zh-CN" altLang="zh-CN" sz="1400" dirty="0">
                <a:latin typeface="Arial" panose="020B0604020202020204" pitchFamily="34" charset="0"/>
                <a:ea typeface="宋体" panose="02010600030101010101" pitchFamily="2" charset="-122"/>
                <a:cs typeface="Arial" panose="020B0604020202020204" pitchFamily="34" charset="0"/>
              </a:rPr>
              <a:t>于</a:t>
            </a:r>
            <a:r>
              <a:rPr lang="zh-CN" altLang="en-US" sz="1400" dirty="0">
                <a:latin typeface="Arial" panose="020B0604020202020204" pitchFamily="34" charset="0"/>
                <a:ea typeface="宋体" panose="02010600030101010101" pitchFamily="2" charset="-122"/>
                <a:cs typeface="Arial" panose="020B0604020202020204" pitchFamily="34" charset="0"/>
              </a:rPr>
              <a:t>自身</a:t>
            </a:r>
            <a:r>
              <a:rPr lang="zh-CN" sz="1400" i="0" u="none" dirty="0">
                <a:latin typeface="Arial" panose="020B0604020202020204" pitchFamily="34" charset="0"/>
                <a:ea typeface="宋体" panose="02010600030101010101" pitchFamily="2" charset="-122"/>
                <a:cs typeface="Arial" panose="020B0604020202020204" pitchFamily="34" charset="0"/>
              </a:rPr>
              <a:t>传导作出反应，</a:t>
            </a:r>
            <a:r>
              <a:rPr lang="zh-CN" altLang="en-US" sz="1400" i="0" u="none" dirty="0">
                <a:latin typeface="Arial" panose="020B0604020202020204" pitchFamily="34" charset="0"/>
                <a:ea typeface="宋体" panose="02010600030101010101" pitchFamily="2" charset="-122"/>
                <a:cs typeface="Arial" panose="020B0604020202020204" pitchFamily="34" charset="0"/>
              </a:rPr>
              <a:t>程控很长的间期</a:t>
            </a:r>
            <a:r>
              <a:rPr lang="zh-CN" sz="1400" i="0" u="none" dirty="0">
                <a:latin typeface="Arial" panose="020B0604020202020204" pitchFamily="34" charset="0"/>
                <a:ea typeface="宋体" panose="02010600030101010101" pitchFamily="2" charset="-122"/>
                <a:cs typeface="Arial" panose="020B0604020202020204" pitchFamily="34" charset="0"/>
              </a:rPr>
              <a:t>可能导致右心室夺获功能性丧失</a:t>
            </a:r>
            <a:r>
              <a:rPr lang="zh-CN" altLang="en-US" sz="1400" i="0" u="none" dirty="0">
                <a:latin typeface="Arial" panose="020B0604020202020204" pitchFamily="34" charset="0"/>
                <a:ea typeface="宋体" panose="02010600030101010101" pitchFamily="2" charset="-122"/>
                <a:cs typeface="Arial" panose="020B0604020202020204" pitchFamily="34" charset="0"/>
              </a:rPr>
              <a:t>，</a:t>
            </a:r>
            <a:r>
              <a:rPr lang="zh-CN" sz="1400" i="0" u="none" dirty="0">
                <a:latin typeface="Arial" panose="020B0604020202020204" pitchFamily="34" charset="0"/>
                <a:ea typeface="宋体" panose="02010600030101010101" pitchFamily="2" charset="-122"/>
                <a:cs typeface="Arial" panose="020B0604020202020204" pitchFamily="34" charset="0"/>
              </a:rPr>
              <a:t>如果这就是实际目的，这可能有用。</a:t>
            </a:r>
          </a:p>
          <a:p>
            <a:pPr algn="l" rtl="0">
              <a:lnSpc>
                <a:spcPct val="125000"/>
              </a:lnSpc>
              <a:spcBef>
                <a:spcPts val="600"/>
              </a:spcBef>
              <a:spcAft>
                <a:spcPts val="600"/>
              </a:spcAft>
            </a:pPr>
            <a:r>
              <a:rPr lang="zh-CN" sz="1400" b="1" i="0" u="none" dirty="0">
                <a:solidFill>
                  <a:srgbClr val="61116A"/>
                </a:solidFill>
                <a:latin typeface="Arial" panose="020B0604020202020204" pitchFamily="34" charset="0"/>
                <a:ea typeface="宋体" panose="02010600030101010101" pitchFamily="2" charset="-122"/>
                <a:cs typeface="Arial" panose="020B0604020202020204" pitchFamily="34" charset="0"/>
              </a:rPr>
              <a:t>心室自身优先（VIP™）算法</a:t>
            </a:r>
          </a:p>
          <a:p>
            <a:pPr algn="l" rtl="0">
              <a:lnSpc>
                <a:spcPct val="125000"/>
              </a:lnSpc>
              <a:spcBef>
                <a:spcPts val="0"/>
              </a:spcBef>
              <a:spcAft>
                <a:spcPts val="0"/>
              </a:spcAft>
            </a:pPr>
            <a:r>
              <a:rPr lang="zh-CN" sz="1400" i="0" u="none" dirty="0">
                <a:latin typeface="Arial" panose="020B0604020202020204" pitchFamily="34" charset="0"/>
                <a:ea typeface="宋体" panose="02010600030101010101" pitchFamily="2" charset="-122"/>
                <a:cs typeface="Arial" panose="020B0604020202020204" pitchFamily="34" charset="0"/>
              </a:rPr>
              <a:t>SyncAV™ CRT和心室自身优先（VIP™）算法无法同时启用</a:t>
            </a:r>
          </a:p>
          <a:p>
            <a:endParaRPr lang="zh-CN" sz="140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687621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animEffect transition="in" filter="fade">
                                      <p:cBhvr>
                                        <p:cTn id="45" dur="500"/>
                                        <p:tgtEl>
                                          <p:spTgt spid="9">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xEl>
                                              <p:pRg st="1" end="1"/>
                                            </p:txEl>
                                          </p:spTgt>
                                        </p:tgtEl>
                                        <p:attrNameLst>
                                          <p:attrName>style.visibility</p:attrName>
                                        </p:attrNameLst>
                                      </p:cBhvr>
                                      <p:to>
                                        <p:strVal val="visible"/>
                                      </p:to>
                                    </p:set>
                                    <p:animEffect transition="in" filter="fade">
                                      <p:cBhvr>
                                        <p:cTn id="48" dur="500"/>
                                        <p:tgtEl>
                                          <p:spTgt spid="9">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Effect transition="in" filter="fade">
                                      <p:cBhvr>
                                        <p:cTn id="53" dur="500"/>
                                        <p:tgtEl>
                                          <p:spTgt spid="9">
                                            <p:txEl>
                                              <p:pRg st="2" end="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xEl>
                                              <p:pRg st="3" end="3"/>
                                            </p:txEl>
                                          </p:spTgt>
                                        </p:tgtEl>
                                        <p:attrNameLst>
                                          <p:attrName>style.visibility</p:attrName>
                                        </p:attrNameLst>
                                      </p:cBhvr>
                                      <p:to>
                                        <p:strVal val="visible"/>
                                      </p:to>
                                    </p:set>
                                    <p:animEffect transition="in" filter="fade">
                                      <p:cBhvr>
                                        <p:cTn id="56" dur="500"/>
                                        <p:tgtEl>
                                          <p:spTgt spid="9">
                                            <p:txEl>
                                              <p:pRg st="3" end="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Effect transition="in" filter="fade">
                                      <p:cBhvr>
                                        <p:cTn id="61" dur="500"/>
                                        <p:tgtEl>
                                          <p:spTgt spid="9">
                                            <p:txEl>
                                              <p:pRg st="4" end="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
                                            <p:txEl>
                                              <p:pRg st="5" end="5"/>
                                            </p:txEl>
                                          </p:spTgt>
                                        </p:tgtEl>
                                        <p:attrNameLst>
                                          <p:attrName>style.visibility</p:attrName>
                                        </p:attrNameLst>
                                      </p:cBhvr>
                                      <p:to>
                                        <p:strVal val="visible"/>
                                      </p:to>
                                    </p:set>
                                    <p:animEffect transition="in" filter="fade">
                                      <p:cBhvr>
                                        <p:cTn id="64"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785655" y="2553818"/>
            <a:ext cx="3124200" cy="984885"/>
          </a:xfrm>
        </p:spPr>
        <p:txBody>
          <a:bodyPr/>
          <a:lstStyle/>
          <a:p>
            <a:pPr algn="l" rtl="0"/>
            <a:r>
              <a:rPr lang="zh-CN" altLang="en-US" b="1" i="0" u="none" cap="none" dirty="0">
                <a:latin typeface="Arial" panose="020B0604020202020204" pitchFamily="34" charset="0"/>
                <a:ea typeface="宋体" panose="02010600030101010101" pitchFamily="2" charset="-122"/>
                <a:cs typeface="Arial" panose="020B0604020202020204" pitchFamily="34" charset="0"/>
              </a:rPr>
              <a:t>运行中的</a:t>
            </a:r>
            <a:r>
              <a:rPr lang="zh-CN" b="1" i="0" u="none" cap="none" dirty="0">
                <a:latin typeface="Arial" panose="020B0604020202020204" pitchFamily="34" charset="0"/>
                <a:ea typeface="宋体" panose="02010600030101010101" pitchFamily="2" charset="-122"/>
                <a:cs typeface="Arial" panose="020B0604020202020204" pitchFamily="34" charset="0"/>
              </a:rPr>
              <a:t>Sync</a:t>
            </a:r>
            <a:r>
              <a:rPr lang="zh-CN" b="1" i="0" u="none" dirty="0">
                <a:latin typeface="Arial" panose="020B0604020202020204" pitchFamily="34" charset="0"/>
                <a:ea typeface="宋体" panose="02010600030101010101" pitchFamily="2" charset="-122"/>
                <a:cs typeface="Arial" panose="020B0604020202020204" pitchFamily="34" charset="0"/>
              </a:rPr>
              <a:t>AV™ CRT</a:t>
            </a:r>
            <a:endParaRPr lang="zh-CN"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sp>
        <p:nvSpPr>
          <p:cNvPr id="7" name="Subtitle 6"/>
          <p:cNvSpPr>
            <a:spLocks noGrp="1"/>
          </p:cNvSpPr>
          <p:nvPr>
            <p:ph type="subTitle" idx="1"/>
          </p:nvPr>
        </p:nvSpPr>
        <p:spPr/>
        <p:txBody>
          <a:bodyPr/>
          <a:lstStyle/>
          <a:p>
            <a:pPr algn="l" rtl="0"/>
            <a:r>
              <a:rPr lang="zh-CN" altLang="en-US" b="1" i="0" u="none" dirty="0">
                <a:latin typeface="Arial" panose="020B0604020202020204" pitchFamily="34" charset="0"/>
                <a:ea typeface="宋体" panose="02010600030101010101" pitchFamily="2" charset="-122"/>
                <a:cs typeface="Arial" panose="020B0604020202020204" pitchFamily="34" charset="0"/>
              </a:rPr>
              <a:t>工作原理</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5"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14</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42637374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051" y="1147765"/>
            <a:ext cx="7139353" cy="317658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15</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6" name="Title 5"/>
          <p:cNvSpPr>
            <a:spLocks noGrp="1"/>
          </p:cNvSpPr>
          <p:nvPr>
            <p:ph type="title"/>
          </p:nvPr>
        </p:nvSpPr>
        <p:spPr/>
        <p:txBody>
          <a:bodyPr/>
          <a:lstStyle/>
          <a:p>
            <a:pPr algn="l" rtl="0"/>
            <a:r>
              <a:rPr lang="zh-CN" altLang="en-US" b="1" i="0" u="none" cap="none" dirty="0">
                <a:solidFill>
                  <a:srgbClr val="006C56"/>
                </a:solidFill>
                <a:latin typeface="Arial" panose="020B0604020202020204" pitchFamily="34" charset="0"/>
                <a:ea typeface="宋体" panose="02010600030101010101" pitchFamily="2" charset="-122"/>
                <a:cs typeface="Arial" panose="020B0604020202020204" pitchFamily="34" charset="0"/>
              </a:rPr>
              <a:t>运行中的</a:t>
            </a:r>
            <a:r>
              <a:rPr lang="zh-CN" b="1" i="0" u="none" cap="none" dirty="0">
                <a:solidFill>
                  <a:srgbClr val="006C56"/>
                </a:solidFill>
                <a:latin typeface="Arial" panose="020B0604020202020204" pitchFamily="34" charset="0"/>
                <a:ea typeface="宋体" panose="02010600030101010101" pitchFamily="2" charset="-122"/>
                <a:cs typeface="Arial" panose="020B0604020202020204" pitchFamily="34" charset="0"/>
              </a:rPr>
              <a:t>Sync</a:t>
            </a:r>
            <a:r>
              <a:rPr lang="zh-CN" b="1" i="0" u="none" dirty="0">
                <a:solidFill>
                  <a:srgbClr val="006C56"/>
                </a:solidFill>
                <a:latin typeface="Arial" panose="020B0604020202020204" pitchFamily="34" charset="0"/>
                <a:ea typeface="宋体" panose="02010600030101010101" pitchFamily="2" charset="-122"/>
                <a:cs typeface="Arial" panose="020B0604020202020204" pitchFamily="34" charset="0"/>
              </a:rPr>
              <a:t>AV</a:t>
            </a:r>
            <a:r>
              <a:rPr lang="zh-CN" b="1" i="0" u="none" dirty="0">
                <a:latin typeface="Arial" panose="020B0604020202020204" pitchFamily="34" charset="0"/>
                <a:ea typeface="宋体" panose="02010600030101010101" pitchFamily="2" charset="-122"/>
                <a:cs typeface="Arial" panose="020B0604020202020204" pitchFamily="34" charset="0"/>
              </a:rPr>
              <a:t>™ CRT</a:t>
            </a:r>
            <a:endParaRPr lang="zh-CN" b="1" i="0" u="none" dirty="0">
              <a:solidFill>
                <a:srgbClr val="7030A0"/>
              </a:solidFill>
              <a:latin typeface="Arial" panose="020B0604020202020204" pitchFamily="34" charset="0"/>
              <a:ea typeface="宋体" panose="02010600030101010101" pitchFamily="2" charset="-122"/>
              <a:cs typeface="Arial" panose="020B0604020202020204" pitchFamily="34" charset="0"/>
            </a:endParaRPr>
          </a:p>
        </p:txBody>
      </p:sp>
      <p:grpSp>
        <p:nvGrpSpPr>
          <p:cNvPr id="23" name="Group 22"/>
          <p:cNvGrpSpPr/>
          <p:nvPr/>
        </p:nvGrpSpPr>
        <p:grpSpPr>
          <a:xfrm>
            <a:off x="3841230" y="221279"/>
            <a:ext cx="5029200" cy="822961"/>
            <a:chOff x="4724400" y="512679"/>
            <a:chExt cx="4800604" cy="604886"/>
          </a:xfrm>
        </p:grpSpPr>
        <p:sp>
          <p:nvSpPr>
            <p:cNvPr id="13" name="TextBox 12"/>
            <p:cNvSpPr txBox="1"/>
            <p:nvPr/>
          </p:nvSpPr>
          <p:spPr>
            <a:xfrm>
              <a:off x="4724400" y="512679"/>
              <a:ext cx="4800604" cy="604886"/>
            </a:xfrm>
            <a:prstGeom prst="roundRect">
              <a:avLst/>
            </a:prstGeom>
          </p:spPr>
          <p:style>
            <a:lnRef idx="1">
              <a:schemeClr val="accent4"/>
            </a:lnRef>
            <a:fillRef idx="3">
              <a:schemeClr val="accent4"/>
            </a:fillRef>
            <a:effectRef idx="2">
              <a:schemeClr val="accent4"/>
            </a:effectRef>
            <a:fontRef idx="minor">
              <a:schemeClr val="lt1"/>
            </a:fontRef>
          </p:style>
          <p:txBody>
            <a:bodyPr wrap="square" rtlCol="0" anchor="ctr">
              <a:noAutofit/>
            </a:bodyPr>
            <a:lstStyle/>
            <a:p>
              <a:pPr marL="460375"/>
              <a:r>
                <a:rPr lang="zh-CN" altLang="zh-CN" sz="1400" b="0" dirty="0">
                  <a:latin typeface="Arial" panose="020B0604020202020204" pitchFamily="34" charset="0"/>
                  <a:ea typeface="宋体" panose="02010600030101010101" pitchFamily="2" charset="-122"/>
                  <a:cs typeface="Arial" panose="020B0604020202020204" pitchFamily="34" charset="0"/>
                </a:rPr>
                <a:t>发生</a:t>
              </a:r>
              <a:r>
                <a:rPr lang="zh-CN" sz="1400" b="0" i="0" u="none" dirty="0">
                  <a:latin typeface="Arial" panose="020B0604020202020204" pitchFamily="34" charset="0"/>
                  <a:ea typeface="宋体" panose="02010600030101010101" pitchFamily="2" charset="-122"/>
                  <a:cs typeface="Arial" panose="020B0604020202020204" pitchFamily="34" charset="0"/>
                </a:rPr>
                <a:t>AV</a:t>
              </a:r>
              <a:r>
                <a:rPr lang="zh-CN" altLang="en-US" sz="1400" b="0" dirty="0">
                  <a:latin typeface="Arial" panose="020B0604020202020204" pitchFamily="34" charset="0"/>
                  <a:ea typeface="宋体" panose="02010600030101010101" pitchFamily="2" charset="-122"/>
                  <a:cs typeface="Arial" panose="020B0604020202020204" pitchFamily="34" charset="0"/>
                </a:rPr>
                <a:t>自身下传</a:t>
              </a:r>
              <a:r>
                <a:rPr lang="zh-CN" sz="1400" b="0" i="0" u="none" dirty="0">
                  <a:latin typeface="Arial" panose="020B0604020202020204" pitchFamily="34" charset="0"/>
                  <a:ea typeface="宋体" panose="02010600030101010101" pitchFamily="2" charset="-122"/>
                  <a:cs typeface="Arial" panose="020B0604020202020204" pitchFamily="34" charset="0"/>
                </a:rPr>
                <a:t>，SyncAV™ CRT测量这3个心动周期的传导间期</a:t>
              </a:r>
            </a:p>
          </p:txBody>
        </p:sp>
        <p:sp>
          <p:nvSpPr>
            <p:cNvPr id="19" name="Oval 18"/>
            <p:cNvSpPr/>
            <p:nvPr/>
          </p:nvSpPr>
          <p:spPr bwMode="auto">
            <a:xfrm>
              <a:off x="4851748" y="680703"/>
              <a:ext cx="349135" cy="268838"/>
            </a:xfrm>
            <a:prstGeom prst="ellipse">
              <a:avLst/>
            </a:prstGeom>
            <a:ln>
              <a:headEnd type="none" w="med" len="med"/>
              <a:tailEnd type="none" w="med" len="med"/>
            </a:ln>
          </p:spPr>
          <p:style>
            <a:lnRef idx="3">
              <a:schemeClr val="lt1"/>
            </a:lnRef>
            <a:fillRef idx="1">
              <a:schemeClr val="accent4"/>
            </a:fillRef>
            <a:effectRef idx="1">
              <a:schemeClr val="accent4"/>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2</a:t>
              </a:r>
            </a:p>
          </p:txBody>
        </p:sp>
      </p:grpSp>
      <p:sp>
        <p:nvSpPr>
          <p:cNvPr id="21" name="Left Brace 20"/>
          <p:cNvSpPr/>
          <p:nvPr/>
        </p:nvSpPr>
        <p:spPr bwMode="auto">
          <a:xfrm rot="16200000">
            <a:off x="3704319" y="1529145"/>
            <a:ext cx="548640" cy="3472721"/>
          </a:xfrm>
          <a:prstGeom prst="leftBrace">
            <a:avLst/>
          </a:prstGeom>
          <a:ln w="38100" cap="rnd">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vert"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199</a:t>
            </a:r>
            <a:r>
              <a:rPr kumimoji="0" lang="zh-CN" sz="1600" b="0" i="0" u="none" strike="noStrike" cap="none" normalizeH="0" dirty="0">
                <a:ln>
                  <a:noFill/>
                </a:ln>
                <a:solidFill>
                  <a:srgbClr val="FF00FF"/>
                </a:solidFill>
                <a:effectLst/>
                <a:latin typeface="Arial" panose="020B0604020202020204" pitchFamily="34" charset="0"/>
                <a:ea typeface="宋体" panose="02010600030101010101" pitchFamily="2" charset="-122"/>
                <a:cs typeface="Arial" panose="020B0604020202020204" pitchFamily="34" charset="0"/>
              </a:rPr>
              <a:t>	</a:t>
            </a:r>
            <a:r>
              <a:rPr kumimoji="0" lang="zh-CN" sz="1600" b="1"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             184                          184</a:t>
            </a:r>
            <a:endParaRPr kumimoji="0" lang="zh-CN" sz="160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6" name="Oval 15"/>
          <p:cNvSpPr/>
          <p:nvPr/>
        </p:nvSpPr>
        <p:spPr bwMode="auto">
          <a:xfrm>
            <a:off x="3841479" y="3333750"/>
            <a:ext cx="274320" cy="274320"/>
          </a:xfrm>
          <a:prstGeom prst="ellipse">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2</a:t>
            </a:r>
          </a:p>
        </p:txBody>
      </p:sp>
      <p:cxnSp>
        <p:nvCxnSpPr>
          <p:cNvPr id="27" name="Straight Connector 26"/>
          <p:cNvCxnSpPr>
            <a:stCxn id="15" idx="6"/>
          </p:cNvCxnSpPr>
          <p:nvPr/>
        </p:nvCxnSpPr>
        <p:spPr bwMode="auto">
          <a:xfrm>
            <a:off x="2133600" y="1931670"/>
            <a:ext cx="3124200" cy="0"/>
          </a:xfrm>
          <a:prstGeom prst="line">
            <a:avLst/>
          </a:prstGeom>
          <a:ln w="38100" cap="rnd">
            <a:headEnd type="none" w="med" len="med"/>
            <a:tailEnd type="none" w="med" len="med"/>
          </a:ln>
        </p:spPr>
        <p:style>
          <a:lnRef idx="2">
            <a:schemeClr val="accent3"/>
          </a:lnRef>
          <a:fillRef idx="0">
            <a:schemeClr val="accent3"/>
          </a:fillRef>
          <a:effectRef idx="1">
            <a:schemeClr val="accent3"/>
          </a:effectRef>
          <a:fontRef idx="minor">
            <a:schemeClr val="tx1"/>
          </a:fontRef>
        </p:style>
      </p:cxnSp>
      <p:sp>
        <p:nvSpPr>
          <p:cNvPr id="15" name="Oval 14"/>
          <p:cNvSpPr/>
          <p:nvPr/>
        </p:nvSpPr>
        <p:spPr bwMode="auto">
          <a:xfrm>
            <a:off x="1859280" y="1794510"/>
            <a:ext cx="274320" cy="274320"/>
          </a:xfrm>
          <a:prstGeom prst="ellipse">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1</a:t>
            </a:r>
          </a:p>
        </p:txBody>
      </p:sp>
      <p:sp>
        <p:nvSpPr>
          <p:cNvPr id="3" name="TextBox 2"/>
          <p:cNvSpPr txBox="1"/>
          <p:nvPr/>
        </p:nvSpPr>
        <p:spPr>
          <a:xfrm>
            <a:off x="2743200" y="4029077"/>
            <a:ext cx="3962400" cy="774383"/>
          </a:xfrm>
          <a:prstGeom prst="roundRect">
            <a:avLst>
              <a:gd name="adj" fmla="val 8570"/>
            </a:avLst>
          </a:prstGeom>
        </p:spPr>
        <p:style>
          <a:lnRef idx="1">
            <a:schemeClr val="accent1"/>
          </a:lnRef>
          <a:fillRef idx="3">
            <a:schemeClr val="accent1"/>
          </a:fillRef>
          <a:effectRef idx="2">
            <a:schemeClr val="accent1"/>
          </a:effectRef>
          <a:fontRef idx="minor">
            <a:schemeClr val="lt1"/>
          </a:fontRef>
        </p:style>
        <p:txBody>
          <a:bodyPr wrap="square" rIns="0" numCol="1" rtlCol="0">
            <a:spAutoFit/>
          </a:bodyPr>
          <a:lstStyle/>
          <a:p>
            <a:pPr algn="l" rtl="0"/>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内在传导时间</a:t>
            </a:r>
            <a:r>
              <a:rPr lang="en-US" alt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zh-CN" sz="1400" b="1" i="0" u="none" dirty="0">
                <a:solidFill>
                  <a:srgbClr val="F0B310"/>
                </a:solidFill>
                <a:latin typeface="Arial" panose="020B0604020202020204" pitchFamily="34" charset="0"/>
                <a:ea typeface="宋体" panose="02010600030101010101" pitchFamily="2" charset="-122"/>
                <a:cs typeface="Arial" panose="020B0604020202020204" pitchFamily="34" charset="0"/>
              </a:rPr>
              <a:t>184 ms</a:t>
            </a:r>
            <a:endParaRPr lang="zh-CN" sz="1400" dirty="0">
              <a:solidFill>
                <a:srgbClr val="F0B310"/>
              </a:solidFill>
              <a:latin typeface="Arial" panose="020B0604020202020204" pitchFamily="34" charset="0"/>
              <a:ea typeface="宋体" panose="02010600030101010101" pitchFamily="2" charset="-122"/>
              <a:cs typeface="Arial" panose="020B0604020202020204" pitchFamily="34" charset="0"/>
            </a:endParaRPr>
          </a:p>
          <a:p>
            <a:pPr algn="l" rtl="0"/>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SyncAV™</a:t>
            </a:r>
            <a:r>
              <a:rPr lang="en-US" alt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 </a:t>
            </a:r>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CRT delta = </a:t>
            </a:r>
            <a:r>
              <a:rPr lang="zh-CN" sz="1400" b="1" i="0" u="none" dirty="0">
                <a:solidFill>
                  <a:srgbClr val="F0B310"/>
                </a:solidFill>
                <a:latin typeface="Arial" panose="020B0604020202020204" pitchFamily="34" charset="0"/>
                <a:ea typeface="宋体" panose="02010600030101010101" pitchFamily="2" charset="-122"/>
                <a:cs typeface="Arial" panose="020B0604020202020204" pitchFamily="34" charset="0"/>
              </a:rPr>
              <a:t>-50 ms</a:t>
            </a:r>
            <a:endParaRPr lang="zh-CN" sz="1400" dirty="0">
              <a:solidFill>
                <a:srgbClr val="F0B310"/>
              </a:solidFill>
              <a:latin typeface="Arial" panose="020B0604020202020204" pitchFamily="34" charset="0"/>
              <a:ea typeface="宋体" panose="02010600030101010101" pitchFamily="2" charset="-122"/>
              <a:cs typeface="Arial" panose="020B0604020202020204" pitchFamily="34" charset="0"/>
            </a:endParaRPr>
          </a:p>
          <a:p>
            <a:pPr algn="l" rtl="0"/>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AV</a:t>
            </a:r>
            <a:r>
              <a:rPr lang="zh-CN" altLang="en-US" sz="1400" b="1" i="0" u="none" baseline="-25000" dirty="0">
                <a:solidFill>
                  <a:schemeClr val="bg1"/>
                </a:solidFill>
                <a:latin typeface="Arial" panose="020B0604020202020204" pitchFamily="34" charset="0"/>
                <a:ea typeface="宋体" panose="02010600030101010101" pitchFamily="2" charset="-122"/>
                <a:cs typeface="Arial" panose="020B0604020202020204" pitchFamily="34" charset="0"/>
              </a:rPr>
              <a:t>延迟</a:t>
            </a:r>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 w/SyncAV™ CRT = </a:t>
            </a:r>
            <a:r>
              <a:rPr lang="en-US" alt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a:t>
            </a:r>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184 </a:t>
            </a:r>
            <a:r>
              <a:rPr lang="en-US" alt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a:t>
            </a:r>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 50</a:t>
            </a:r>
            <a:r>
              <a:rPr lang="en-US" alt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a:t>
            </a:r>
            <a:r>
              <a:rPr lang="zh-CN" sz="1400" b="1" i="0" u="none" dirty="0">
                <a:solidFill>
                  <a:schemeClr val="bg1"/>
                </a:solidFill>
                <a:latin typeface="Arial" panose="020B0604020202020204" pitchFamily="34" charset="0"/>
                <a:ea typeface="宋体" panose="02010600030101010101" pitchFamily="2" charset="-122"/>
                <a:cs typeface="Arial" panose="020B0604020202020204" pitchFamily="34" charset="0"/>
              </a:rPr>
              <a:t> = </a:t>
            </a:r>
            <a:r>
              <a:rPr lang="zh-CN" sz="1400" b="1" i="0" u="none" dirty="0">
                <a:solidFill>
                  <a:srgbClr val="F0B310"/>
                </a:solidFill>
                <a:latin typeface="Arial" panose="020B0604020202020204" pitchFamily="34" charset="0"/>
                <a:ea typeface="宋体" panose="02010600030101010101" pitchFamily="2" charset="-122"/>
                <a:cs typeface="Arial" panose="020B0604020202020204" pitchFamily="34" charset="0"/>
              </a:rPr>
              <a:t>134 ms</a:t>
            </a:r>
            <a:endParaRPr lang="zh-CN" sz="1400" dirty="0">
              <a:solidFill>
                <a:srgbClr val="F0B310"/>
              </a:solidFill>
              <a:latin typeface="Arial" panose="020B0604020202020204" pitchFamily="34" charset="0"/>
              <a:ea typeface="宋体" panose="02010600030101010101" pitchFamily="2" charset="-122"/>
              <a:cs typeface="Arial" panose="020B0604020202020204" pitchFamily="34" charset="0"/>
            </a:endParaRPr>
          </a:p>
        </p:txBody>
      </p:sp>
      <p:sp>
        <p:nvSpPr>
          <p:cNvPr id="22" name="Left Brace 21"/>
          <p:cNvSpPr/>
          <p:nvPr/>
        </p:nvSpPr>
        <p:spPr bwMode="auto">
          <a:xfrm rot="16200000">
            <a:off x="6643744" y="3034938"/>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sz="7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Oval 16"/>
          <p:cNvSpPr/>
          <p:nvPr/>
        </p:nvSpPr>
        <p:spPr bwMode="auto">
          <a:xfrm>
            <a:off x="6780904" y="3203835"/>
            <a:ext cx="274320" cy="27432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3</a:t>
            </a:r>
          </a:p>
        </p:txBody>
      </p:sp>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93590" y="2593182"/>
            <a:ext cx="80818" cy="83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6" name="Group 25"/>
          <p:cNvGrpSpPr/>
          <p:nvPr/>
        </p:nvGrpSpPr>
        <p:grpSpPr>
          <a:xfrm>
            <a:off x="3841230" y="214301"/>
            <a:ext cx="5029200" cy="822961"/>
            <a:chOff x="4724400" y="512679"/>
            <a:chExt cx="4800604" cy="604886"/>
          </a:xfrm>
        </p:grpSpPr>
        <p:sp>
          <p:nvSpPr>
            <p:cNvPr id="28" name="TextBox 27"/>
            <p:cNvSpPr txBox="1"/>
            <p:nvPr/>
          </p:nvSpPr>
          <p:spPr>
            <a:xfrm>
              <a:off x="4724400" y="512679"/>
              <a:ext cx="4800604" cy="604886"/>
            </a:xfrm>
            <a:prstGeom prst="roundRect">
              <a:avLst/>
            </a:prstGeom>
          </p:spPr>
          <p:style>
            <a:lnRef idx="1">
              <a:schemeClr val="accent3"/>
            </a:lnRef>
            <a:fillRef idx="3">
              <a:schemeClr val="accent3"/>
            </a:fillRef>
            <a:effectRef idx="2">
              <a:schemeClr val="accent3"/>
            </a:effectRef>
            <a:fontRef idx="minor">
              <a:schemeClr val="lt1"/>
            </a:fontRef>
          </p:style>
          <p:txBody>
            <a:bodyPr wrap="square" rtlCol="0" anchor="ctr">
              <a:noAutofit/>
            </a:bodyPr>
            <a:lstStyle/>
            <a:p>
              <a:pPr marL="460375" algn="l" rtl="0"/>
              <a:r>
                <a:rPr lang="zh-CN" sz="1400" b="0" i="0" u="none" dirty="0">
                  <a:latin typeface="Arial" panose="020B0604020202020204" pitchFamily="34" charset="0"/>
                  <a:ea typeface="宋体" panose="02010600030101010101" pitchFamily="2" charset="-122"/>
                  <a:cs typeface="Arial" panose="020B0604020202020204" pitchFamily="34" charset="0"/>
                </a:rPr>
                <a:t>每256个心动周期，AV延迟设为</a:t>
              </a:r>
              <a:r>
                <a:rPr lang="zh-CN" altLang="en-US" sz="1400" b="0" dirty="0">
                  <a:latin typeface="Arial" panose="020B0604020202020204" pitchFamily="34" charset="0"/>
                  <a:ea typeface="宋体" panose="02010600030101010101" pitchFamily="2" charset="-122"/>
                  <a:cs typeface="Arial" panose="020B0604020202020204" pitchFamily="34" charset="0"/>
                </a:rPr>
                <a:t>以</a:t>
              </a:r>
              <a:r>
                <a:rPr lang="zh-CN" sz="1400" b="0" i="0" u="none" dirty="0">
                  <a:latin typeface="Arial" panose="020B0604020202020204" pitchFamily="34" charset="0"/>
                  <a:ea typeface="宋体" panose="02010600030101010101" pitchFamily="2" charset="-122"/>
                  <a:cs typeface="Arial" panose="020B0604020202020204" pitchFamily="34" charset="0"/>
                </a:rPr>
                <a:t>程控</a:t>
              </a:r>
              <a:r>
                <a:rPr lang="zh-CN" altLang="en-US" sz="1400" b="0" i="0" u="none" dirty="0">
                  <a:latin typeface="Arial" panose="020B0604020202020204" pitchFamily="34" charset="0"/>
                  <a:ea typeface="宋体" panose="02010600030101010101" pitchFamily="2" charset="-122"/>
                  <a:cs typeface="Arial" panose="020B0604020202020204" pitchFamily="34" charset="0"/>
                </a:rPr>
                <a:t>的</a:t>
              </a:r>
              <a:r>
                <a:rPr lang="en-US" altLang="zh-CN" sz="1400" b="0" i="0" u="none" dirty="0">
                  <a:latin typeface="Arial" panose="020B0604020202020204" pitchFamily="34" charset="0"/>
                  <a:ea typeface="宋体" panose="02010600030101010101" pitchFamily="2" charset="-122"/>
                  <a:cs typeface="Arial" panose="020B0604020202020204" pitchFamily="34" charset="0"/>
                </a:rPr>
                <a:t>AV</a:t>
              </a:r>
              <a:r>
                <a:rPr lang="zh-CN" altLang="en-US" sz="1400" b="0" i="0" u="none" dirty="0">
                  <a:latin typeface="Arial" panose="020B0604020202020204" pitchFamily="34" charset="0"/>
                  <a:ea typeface="宋体" panose="02010600030101010101" pitchFamily="2" charset="-122"/>
                  <a:cs typeface="Arial" panose="020B0604020202020204" pitchFamily="34" charset="0"/>
                </a:rPr>
                <a:t>间期</a:t>
              </a:r>
              <a:r>
                <a:rPr lang="zh-CN" sz="1400" b="0" i="0" u="none" dirty="0">
                  <a:latin typeface="Arial" panose="020B0604020202020204" pitchFamily="34" charset="0"/>
                  <a:ea typeface="宋体" panose="02010600030101010101" pitchFamily="2" charset="-122"/>
                  <a:cs typeface="Arial" panose="020B0604020202020204" pitchFamily="34" charset="0"/>
                </a:rPr>
                <a:t>值</a:t>
              </a:r>
              <a:r>
                <a:rPr lang="zh-CN" altLang="en-US" sz="1400" b="0" i="0" u="none" dirty="0">
                  <a:latin typeface="Arial" panose="020B0604020202020204" pitchFamily="34" charset="0"/>
                  <a:ea typeface="宋体" panose="02010600030101010101" pitchFamily="2" charset="-122"/>
                  <a:cs typeface="Arial" panose="020B0604020202020204" pitchFamily="34" charset="0"/>
                </a:rPr>
                <a:t>搜索</a:t>
              </a:r>
              <a:r>
                <a:rPr lang="en-US" altLang="zh-CN" sz="1400" b="0" i="0" u="none" dirty="0">
                  <a:latin typeface="Arial" panose="020B0604020202020204" pitchFamily="34" charset="0"/>
                  <a:ea typeface="宋体" panose="02010600030101010101" pitchFamily="2" charset="-122"/>
                  <a:cs typeface="Arial" panose="020B0604020202020204" pitchFamily="34" charset="0"/>
                </a:rPr>
                <a:t>3</a:t>
              </a:r>
              <a:r>
                <a:rPr lang="zh-CN" altLang="en-US" sz="1400" b="0" i="0" u="none" dirty="0">
                  <a:latin typeface="Arial" panose="020B0604020202020204" pitchFamily="34" charset="0"/>
                  <a:ea typeface="宋体" panose="02010600030101010101" pitchFamily="2" charset="-122"/>
                  <a:cs typeface="Arial" panose="020B0604020202020204" pitchFamily="34" charset="0"/>
                </a:rPr>
                <a:t>个心动周期</a:t>
              </a:r>
              <a:r>
                <a:rPr lang="zh-CN" sz="1400" b="0" i="0" u="none" dirty="0">
                  <a:latin typeface="Arial" panose="020B0604020202020204" pitchFamily="34" charset="0"/>
                  <a:ea typeface="宋体" panose="02010600030101010101" pitchFamily="2" charset="-122"/>
                  <a:cs typeface="Arial" panose="020B0604020202020204" pitchFamily="34" charset="0"/>
                </a:rPr>
                <a:t>（以</a:t>
              </a:r>
              <a:r>
                <a:rPr lang="en-US" altLang="zh-CN" sz="1400" b="0" i="0" u="none" dirty="0">
                  <a:latin typeface="Arial" panose="020B0604020202020204" pitchFamily="34" charset="0"/>
                  <a:ea typeface="宋体" panose="02010600030101010101" pitchFamily="2" charset="-122"/>
                  <a:cs typeface="Arial" panose="020B0604020202020204" pitchFamily="34" charset="0"/>
                </a:rPr>
                <a:t>SAV=</a:t>
              </a:r>
              <a:r>
                <a:rPr lang="zh-CN" sz="1400" b="0" i="0" u="none" dirty="0">
                  <a:latin typeface="Arial" panose="020B0604020202020204" pitchFamily="34" charset="0"/>
                  <a:ea typeface="宋体" panose="02010600030101010101" pitchFamily="2" charset="-122"/>
                  <a:cs typeface="Arial" panose="020B0604020202020204" pitchFamily="34" charset="0"/>
                </a:rPr>
                <a:t>225 ms为例）</a:t>
              </a:r>
            </a:p>
          </p:txBody>
        </p:sp>
        <p:sp>
          <p:nvSpPr>
            <p:cNvPr id="29" name="Oval 28"/>
            <p:cNvSpPr/>
            <p:nvPr/>
          </p:nvSpPr>
          <p:spPr bwMode="auto">
            <a:xfrm>
              <a:off x="4851748" y="680703"/>
              <a:ext cx="349135" cy="268838"/>
            </a:xfrm>
            <a:prstGeom prst="ellipse">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1</a:t>
              </a:r>
            </a:p>
          </p:txBody>
        </p:sp>
      </p:grpSp>
      <p:grpSp>
        <p:nvGrpSpPr>
          <p:cNvPr id="30" name="Group 29"/>
          <p:cNvGrpSpPr/>
          <p:nvPr/>
        </p:nvGrpSpPr>
        <p:grpSpPr>
          <a:xfrm>
            <a:off x="3841230" y="214301"/>
            <a:ext cx="5029200" cy="822961"/>
            <a:chOff x="4724400" y="512679"/>
            <a:chExt cx="4800604" cy="604886"/>
          </a:xfrm>
        </p:grpSpPr>
        <p:sp>
          <p:nvSpPr>
            <p:cNvPr id="31" name="TextBox 30"/>
            <p:cNvSpPr txBox="1"/>
            <p:nvPr/>
          </p:nvSpPr>
          <p:spPr>
            <a:xfrm>
              <a:off x="4724400" y="512679"/>
              <a:ext cx="4800604" cy="604886"/>
            </a:xfrm>
            <a:prstGeom prst="roundRect">
              <a:avLst/>
            </a:prstGeom>
          </p:spPr>
          <p:style>
            <a:lnRef idx="1">
              <a:schemeClr val="accent5"/>
            </a:lnRef>
            <a:fillRef idx="3">
              <a:schemeClr val="accent5"/>
            </a:fillRef>
            <a:effectRef idx="2">
              <a:schemeClr val="accent5"/>
            </a:effectRef>
            <a:fontRef idx="minor">
              <a:schemeClr val="lt1"/>
            </a:fontRef>
          </p:style>
          <p:txBody>
            <a:bodyPr wrap="square" rtlCol="0" anchor="ctr">
              <a:noAutofit/>
            </a:bodyPr>
            <a:lstStyle/>
            <a:p>
              <a:pPr marL="457200" algn="l" rtl="0"/>
              <a:r>
                <a:rPr lang="zh-CN" sz="1400" b="0" i="0" u="none" dirty="0">
                  <a:latin typeface="Arial" panose="020B0604020202020204" pitchFamily="34" charset="0"/>
                  <a:ea typeface="宋体" panose="02010600030101010101" pitchFamily="2" charset="-122"/>
                  <a:cs typeface="Arial" panose="020B0604020202020204" pitchFamily="34" charset="0"/>
                </a:rPr>
                <a:t>SyncAV CRT使用以下</a:t>
              </a:r>
              <a:r>
                <a:rPr lang="zh-CN" altLang="en-US" sz="1400" b="0" i="0" u="none" dirty="0">
                  <a:latin typeface="Arial" panose="020B0604020202020204" pitchFamily="34" charset="0"/>
                  <a:ea typeface="宋体" panose="02010600030101010101" pitchFamily="2" charset="-122"/>
                  <a:cs typeface="Arial" panose="020B0604020202020204" pitchFamily="34" charset="0"/>
                </a:rPr>
                <a:t>计算</a:t>
              </a:r>
              <a:r>
                <a:rPr lang="zh-CN" altLang="en-US" sz="1400" b="0" dirty="0">
                  <a:latin typeface="Arial" panose="020B0604020202020204" pitchFamily="34" charset="0"/>
                  <a:ea typeface="宋体" panose="02010600030101010101" pitchFamily="2" charset="-122"/>
                  <a:cs typeface="Arial" panose="020B0604020202020204" pitchFamily="34" charset="0"/>
                </a:rPr>
                <a:t>方</a:t>
              </a:r>
              <a:r>
                <a:rPr lang="zh-CN" sz="1400" b="0" i="0" u="none" dirty="0">
                  <a:latin typeface="Arial" panose="020B0604020202020204" pitchFamily="34" charset="0"/>
                  <a:ea typeface="宋体" panose="02010600030101010101" pitchFamily="2" charset="-122"/>
                  <a:cs typeface="Arial" panose="020B0604020202020204" pitchFamily="34" charset="0"/>
                </a:rPr>
                <a:t>式调整接下来256个心动周期的AV延迟：</a:t>
              </a:r>
              <a:br>
                <a:rPr lang="zh-CN" sz="1400" b="0" dirty="0">
                  <a:solidFill>
                    <a:srgbClr val="FF00FF"/>
                  </a:solidFill>
                  <a:latin typeface="Arial" panose="020B0604020202020204" pitchFamily="34" charset="0"/>
                  <a:ea typeface="宋体" panose="02010600030101010101" pitchFamily="2" charset="-122"/>
                  <a:cs typeface="Arial" panose="020B0604020202020204" pitchFamily="34" charset="0"/>
                </a:rPr>
              </a:br>
              <a:r>
                <a:rPr lang="zh-CN" sz="1400" b="1" i="0" u="none" dirty="0">
                  <a:solidFill>
                    <a:srgbClr val="F0B310"/>
                  </a:solidFill>
                  <a:latin typeface="Arial" panose="020B0604020202020204" pitchFamily="34" charset="0"/>
                  <a:ea typeface="宋体" panose="02010600030101010101" pitchFamily="2" charset="-122"/>
                  <a:cs typeface="Arial" panose="020B0604020202020204" pitchFamily="34" charset="0"/>
                </a:rPr>
                <a:t>AV</a:t>
              </a:r>
              <a:r>
                <a:rPr lang="zh-CN" altLang="en-US" sz="1400" b="1" i="0" u="none" baseline="-25000" dirty="0">
                  <a:solidFill>
                    <a:srgbClr val="F0B310"/>
                  </a:solidFill>
                  <a:latin typeface="Arial" panose="020B0604020202020204" pitchFamily="34" charset="0"/>
                  <a:ea typeface="宋体" panose="02010600030101010101" pitchFamily="2" charset="-122"/>
                  <a:cs typeface="Arial" panose="020B0604020202020204" pitchFamily="34" charset="0"/>
                </a:rPr>
                <a:t>延迟</a:t>
              </a:r>
              <a:r>
                <a:rPr lang="zh-CN" sz="1400" b="1" i="0" u="none" dirty="0">
                  <a:solidFill>
                    <a:srgbClr val="F0B310"/>
                  </a:solidFill>
                  <a:latin typeface="Arial" panose="020B0604020202020204" pitchFamily="34" charset="0"/>
                  <a:ea typeface="宋体" panose="02010600030101010101" pitchFamily="2" charset="-122"/>
                  <a:cs typeface="Arial" panose="020B0604020202020204" pitchFamily="34" charset="0"/>
                </a:rPr>
                <a:t> =（</a:t>
              </a:r>
              <a:r>
                <a:rPr lang="zh-CN" altLang="en-US" sz="1400" i="1" dirty="0">
                  <a:solidFill>
                    <a:srgbClr val="F0B310"/>
                  </a:solidFill>
                  <a:latin typeface="Arial" panose="020B0604020202020204" pitchFamily="34" charset="0"/>
                  <a:ea typeface="宋体" panose="02010600030101010101" pitchFamily="2" charset="-122"/>
                  <a:cs typeface="Arial" panose="020B0604020202020204" pitchFamily="34" charset="0"/>
                </a:rPr>
                <a:t>自身</a:t>
              </a:r>
              <a:r>
                <a:rPr lang="zh-CN" sz="1400" b="1" i="1" u="none" dirty="0">
                  <a:solidFill>
                    <a:srgbClr val="F0B310"/>
                  </a:solidFill>
                  <a:latin typeface="Arial" panose="020B0604020202020204" pitchFamily="34" charset="0"/>
                  <a:ea typeface="宋体" panose="02010600030101010101" pitchFamily="2" charset="-122"/>
                  <a:cs typeface="Arial" panose="020B0604020202020204" pitchFamily="34" charset="0"/>
                </a:rPr>
                <a:t>传导时间）-</a:t>
              </a:r>
              <a:r>
                <a:rPr lang="zh-CN" sz="1400" b="1" i="0" u="none" dirty="0">
                  <a:solidFill>
                    <a:srgbClr val="F0B310"/>
                  </a:solidFill>
                  <a:latin typeface="Arial" panose="020B0604020202020204" pitchFamily="34" charset="0"/>
                  <a:ea typeface="宋体" panose="02010600030101010101" pitchFamily="2" charset="-122"/>
                  <a:cs typeface="Arial" panose="020B0604020202020204" pitchFamily="34" charset="0"/>
                </a:rPr>
                <a:t>（</a:t>
              </a:r>
              <a:r>
                <a:rPr lang="zh-CN" sz="1400" b="1" i="1" u="none" dirty="0">
                  <a:solidFill>
                    <a:srgbClr val="F0B310"/>
                  </a:solidFill>
                  <a:latin typeface="Arial" panose="020B0604020202020204" pitchFamily="34" charset="0"/>
                  <a:ea typeface="宋体" panose="02010600030101010101" pitchFamily="2" charset="-122"/>
                  <a:cs typeface="Arial" panose="020B0604020202020204" pitchFamily="34" charset="0"/>
                </a:rPr>
                <a:t>SyncAV CRT Delta）</a:t>
              </a:r>
              <a:endParaRPr lang="zh-CN" sz="1400" dirty="0">
                <a:solidFill>
                  <a:srgbClr val="F0B310"/>
                </a:solidFill>
                <a:latin typeface="Arial" panose="020B0604020202020204" pitchFamily="34" charset="0"/>
                <a:ea typeface="宋体" panose="02010600030101010101" pitchFamily="2" charset="-122"/>
                <a:cs typeface="Arial" panose="020B0604020202020204" pitchFamily="34" charset="0"/>
              </a:endParaRPr>
            </a:p>
          </p:txBody>
        </p:sp>
        <p:sp>
          <p:nvSpPr>
            <p:cNvPr id="32" name="Oval 31"/>
            <p:cNvSpPr/>
            <p:nvPr/>
          </p:nvSpPr>
          <p:spPr bwMode="auto">
            <a:xfrm>
              <a:off x="4851748" y="680703"/>
              <a:ext cx="349135" cy="268838"/>
            </a:xfrm>
            <a:prstGeom prst="ellipse">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3</a:t>
              </a:r>
            </a:p>
          </p:txBody>
        </p:sp>
      </p:grpSp>
      <p:sp>
        <p:nvSpPr>
          <p:cNvPr id="5" name="Oval 4"/>
          <p:cNvSpPr/>
          <p:nvPr/>
        </p:nvSpPr>
        <p:spPr bwMode="auto">
          <a:xfrm>
            <a:off x="5099412" y="2908118"/>
            <a:ext cx="640080" cy="365760"/>
          </a:xfrm>
          <a:prstGeom prst="ellipse">
            <a:avLst/>
          </a:prstGeom>
          <a:noFill/>
          <a:ln w="571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380094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6"/>
                                        </p:tgtEl>
                                      </p:cBhvr>
                                    </p:animEffect>
                                    <p:set>
                                      <p:cBhvr>
                                        <p:cTn id="20" dur="1" fill="hold">
                                          <p:stCondLst>
                                            <p:cond delay="499"/>
                                          </p:stCondLst>
                                        </p:cTn>
                                        <p:tgtEl>
                                          <p:spTgt spid="26"/>
                                        </p:tgtEl>
                                        <p:attrNameLst>
                                          <p:attrName>style.visibility</p:attrName>
                                        </p:attrNameLst>
                                      </p:cBhvr>
                                      <p:to>
                                        <p:strVal val="hidden"/>
                                      </p:to>
                                    </p:se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500"/>
                            </p:stCondLst>
                            <p:childTnLst>
                              <p:par>
                                <p:cTn id="30" presetID="22" presetClass="entr" presetSubtype="4"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par>
                          <p:cTn id="51" fill="hold">
                            <p:stCondLst>
                              <p:cond delay="1500"/>
                            </p:stCondLst>
                            <p:childTnLst>
                              <p:par>
                                <p:cTn id="52" presetID="22" presetClass="entr" presetSubtype="4"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down)">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bg/>
                                          </p:spTgt>
                                        </p:tgtEl>
                                        <p:attrNameLst>
                                          <p:attrName>style.visibility</p:attrName>
                                        </p:attrNameLst>
                                      </p:cBhvr>
                                      <p:to>
                                        <p:strVal val="visible"/>
                                      </p:to>
                                    </p:set>
                                    <p:animEffect transition="in" filter="fade">
                                      <p:cBhvr>
                                        <p:cTn id="59" dur="500"/>
                                        <p:tgtEl>
                                          <p:spTgt spid="3">
                                            <p:bg/>
                                          </p:spTgt>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3">
                                            <p:txEl>
                                              <p:pRg st="0" end="0"/>
                                            </p:txEl>
                                          </p:spTgt>
                                        </p:tgtEl>
                                        <p:attrNameLst>
                                          <p:attrName>style.visibility</p:attrName>
                                        </p:attrNameLst>
                                      </p:cBhvr>
                                      <p:to>
                                        <p:strVal val="visible"/>
                                      </p:to>
                                    </p:set>
                                    <p:animEffect transition="in" filter="fade">
                                      <p:cBhvr>
                                        <p:cTn id="63" dur="500"/>
                                        <p:tgtEl>
                                          <p:spTgt spid="3">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1" end="1"/>
                                            </p:txEl>
                                          </p:spTgt>
                                        </p:tgtEl>
                                        <p:attrNameLst>
                                          <p:attrName>style.visibility</p:attrName>
                                        </p:attrNameLst>
                                      </p:cBhvr>
                                      <p:to>
                                        <p:strVal val="visible"/>
                                      </p:to>
                                    </p:set>
                                    <p:animEffect transition="in" filter="fade">
                                      <p:cBhvr>
                                        <p:cTn id="68" dur="500"/>
                                        <p:tgtEl>
                                          <p:spTgt spid="3">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
                                            <p:txEl>
                                              <p:pRg st="2" end="2"/>
                                            </p:txEl>
                                          </p:spTgt>
                                        </p:tgtEl>
                                        <p:attrNameLst>
                                          <p:attrName>style.visibility</p:attrName>
                                        </p:attrNameLst>
                                      </p:cBhvr>
                                      <p:to>
                                        <p:strVal val="visible"/>
                                      </p:to>
                                    </p:set>
                                    <p:animEffect transition="in" filter="fade">
                                      <p:cBhvr>
                                        <p:cTn id="7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animBg="1"/>
      <p:bldP spid="15" grpId="0" animBg="1"/>
      <p:bldP spid="3" grpId="0" uiExpand="1" build="allAtOnce" animBg="1"/>
      <p:bldP spid="22" grpId="0" animBg="1"/>
      <p:bldP spid="17"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rtl="0"/>
            <a:r>
              <a:rPr lang="zh-CN" b="1" i="0" u="none" cap="none" dirty="0">
                <a:latin typeface="Arial" panose="020B0604020202020204" pitchFamily="34" charset="0"/>
                <a:ea typeface="宋体" panose="02010600030101010101" pitchFamily="2" charset="-122"/>
                <a:cs typeface="Arial" panose="020B0604020202020204" pitchFamily="34" charset="0"/>
              </a:rPr>
              <a:t>Sync</a:t>
            </a:r>
            <a:r>
              <a:rPr lang="zh-CN" b="1" i="0" u="none" dirty="0">
                <a:latin typeface="Arial" panose="020B0604020202020204" pitchFamily="34" charset="0"/>
                <a:ea typeface="宋体" panose="02010600030101010101" pitchFamily="2" charset="-122"/>
                <a:cs typeface="Arial" panose="020B0604020202020204" pitchFamily="34" charset="0"/>
              </a:rPr>
              <a:t>AV™ CRT：持续心律监测</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13" name="Circular Arrow 12"/>
          <p:cNvSpPr/>
          <p:nvPr/>
        </p:nvSpPr>
        <p:spPr>
          <a:xfrm>
            <a:off x="533400" y="1733550"/>
            <a:ext cx="1828800" cy="1828800"/>
          </a:xfrm>
          <a:prstGeom prst="circularArrow">
            <a:avLst>
              <a:gd name="adj1" fmla="val 12500"/>
              <a:gd name="adj2" fmla="val 1142319"/>
              <a:gd name="adj3" fmla="val 20457681"/>
              <a:gd name="adj4" fmla="val 832942"/>
              <a:gd name="adj5" fmla="val 125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rtl="0"/>
            <a:r>
              <a:rPr lang="zh-CN" sz="2400" b="1" i="0" u="none">
                <a:solidFill>
                  <a:schemeClr val="tx1"/>
                </a:solidFill>
                <a:latin typeface="Arial" panose="020B0604020202020204" pitchFamily="34" charset="0"/>
                <a:ea typeface="宋体" panose="02010600030101010101" pitchFamily="2" charset="-122"/>
                <a:cs typeface="Arial" panose="020B0604020202020204" pitchFamily="34" charset="0"/>
              </a:rPr>
              <a:t>256个心动周期</a:t>
            </a:r>
            <a:endParaRPr lang="zh-CN" sz="24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1828841542"/>
              </p:ext>
            </p:extLst>
          </p:nvPr>
        </p:nvGraphicFramePr>
        <p:xfrm>
          <a:off x="2934811" y="1413510"/>
          <a:ext cx="2817178" cy="274320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179989">
                  <a:extLst>
                    <a:ext uri="{9D8B030D-6E8A-4147-A177-3AD203B41FA5}">
                      <a16:colId xmlns:a16="http://schemas.microsoft.com/office/drawing/2014/main" val="20000"/>
                    </a:ext>
                  </a:extLst>
                </a:gridCol>
                <a:gridCol w="1637189">
                  <a:extLst>
                    <a:ext uri="{9D8B030D-6E8A-4147-A177-3AD203B41FA5}">
                      <a16:colId xmlns:a16="http://schemas.microsoft.com/office/drawing/2014/main" val="20001"/>
                    </a:ext>
                  </a:extLst>
                </a:gridCol>
              </a:tblGrid>
              <a:tr h="640080">
                <a:tc>
                  <a:txBody>
                    <a:bodyPr/>
                    <a:lstStyle/>
                    <a:p>
                      <a:pPr algn="ctr" rtl="0"/>
                      <a:r>
                        <a:rPr lang="zh-CN" sz="1800" b="1" i="0" u="none" dirty="0">
                          <a:latin typeface="Arial" panose="020B0604020202020204" pitchFamily="34" charset="0"/>
                          <a:ea typeface="宋体" panose="02010600030101010101" pitchFamily="2" charset="-122"/>
                          <a:cs typeface="Arial" panose="020B0604020202020204" pitchFamily="34" charset="0"/>
                        </a:rPr>
                        <a:t>心率（bpm）</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256个心动周期的时间（min）</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extLst>
                  <a:ext uri="{0D108BD9-81ED-4DB2-BD59-A6C34878D82A}">
                    <a16:rowId xmlns:a16="http://schemas.microsoft.com/office/drawing/2014/main" val="10000"/>
                  </a:ext>
                </a:extLst>
              </a:tr>
              <a:tr h="365760">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50</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5.1</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extLst>
                  <a:ext uri="{0D108BD9-81ED-4DB2-BD59-A6C34878D82A}">
                    <a16:rowId xmlns:a16="http://schemas.microsoft.com/office/drawing/2014/main" val="10001"/>
                  </a:ext>
                </a:extLst>
              </a:tr>
              <a:tr h="365760">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60</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4.3</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extLst>
                  <a:ext uri="{0D108BD9-81ED-4DB2-BD59-A6C34878D82A}">
                    <a16:rowId xmlns:a16="http://schemas.microsoft.com/office/drawing/2014/main" val="10002"/>
                  </a:ext>
                </a:extLst>
              </a:tr>
              <a:tr h="365760">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70</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3.7</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extLst>
                  <a:ext uri="{0D108BD9-81ED-4DB2-BD59-A6C34878D82A}">
                    <a16:rowId xmlns:a16="http://schemas.microsoft.com/office/drawing/2014/main" val="10003"/>
                  </a:ext>
                </a:extLst>
              </a:tr>
              <a:tr h="365760">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80</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3.2</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extLst>
                  <a:ext uri="{0D108BD9-81ED-4DB2-BD59-A6C34878D82A}">
                    <a16:rowId xmlns:a16="http://schemas.microsoft.com/office/drawing/2014/main" val="10004"/>
                  </a:ext>
                </a:extLst>
              </a:tr>
              <a:tr h="365760">
                <a:tc>
                  <a:txBody>
                    <a:bodyPr/>
                    <a:lstStyle/>
                    <a:p>
                      <a:pPr algn="ctr" rtl="0"/>
                      <a:r>
                        <a:rPr lang="zh-CN" sz="1800" b="1" i="0" u="none">
                          <a:latin typeface="Arial" panose="020B0604020202020204" pitchFamily="34" charset="0"/>
                          <a:ea typeface="宋体" panose="02010600030101010101" pitchFamily="2" charset="-122"/>
                          <a:cs typeface="Arial" panose="020B0604020202020204" pitchFamily="34" charset="0"/>
                        </a:rPr>
                        <a:t>90</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tc>
                  <a:txBody>
                    <a:bodyPr/>
                    <a:lstStyle/>
                    <a:p>
                      <a:pPr algn="ctr" rtl="0"/>
                      <a:r>
                        <a:rPr lang="zh-CN" sz="1800" b="1" i="0" u="none" dirty="0">
                          <a:latin typeface="Arial" panose="020B0604020202020204" pitchFamily="34" charset="0"/>
                          <a:ea typeface="宋体" panose="02010600030101010101" pitchFamily="2" charset="-122"/>
                          <a:cs typeface="Arial" panose="020B0604020202020204" pitchFamily="34" charset="0"/>
                        </a:rPr>
                        <a:t>2.8</a:t>
                      </a:r>
                      <a:endParaRPr lang="zh-CN" sz="1800" dirty="0">
                        <a:latin typeface="Arial" panose="020B0604020202020204" pitchFamily="34" charset="0"/>
                        <a:ea typeface="宋体" panose="02010600030101010101" pitchFamily="2" charset="-122"/>
                        <a:cs typeface="Arial" panose="020B0604020202020204" pitchFamily="34" charset="0"/>
                      </a:endParaRPr>
                    </a:p>
                  </a:txBody>
                  <a:tcPr anchor="ctr"/>
                </a:tc>
                <a:extLst>
                  <a:ext uri="{0D108BD9-81ED-4DB2-BD59-A6C34878D82A}">
                    <a16:rowId xmlns:a16="http://schemas.microsoft.com/office/drawing/2014/main" val="10005"/>
                  </a:ext>
                </a:extLst>
              </a:tr>
            </a:tbl>
          </a:graphicData>
        </a:graphic>
      </p:graphicFrame>
      <p:sp>
        <p:nvSpPr>
          <p:cNvPr id="23"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16</a:t>
            </a:fld>
            <a:endParaRPr lang="zh-CN" dirty="0">
              <a:latin typeface="Arial" panose="020B0604020202020204" pitchFamily="34" charset="0"/>
              <a:ea typeface="宋体" panose="02010600030101010101" pitchFamily="2" charset="-122"/>
              <a:cs typeface="Arial" panose="020B0604020202020204" pitchFamily="34" charset="0"/>
            </a:endParaRP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2480"/>
          <a:stretch/>
        </p:blipFill>
        <p:spPr bwMode="auto">
          <a:xfrm>
            <a:off x="6324600" y="1504950"/>
            <a:ext cx="2272750" cy="244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5592921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rtl="0"/>
            <a:r>
              <a:rPr lang="zh-CN" b="1" i="0" u="none" dirty="0">
                <a:latin typeface="Arial" panose="020B0604020202020204" pitchFamily="34" charset="0"/>
                <a:ea typeface="宋体" panose="02010600030101010101" pitchFamily="2" charset="-122"/>
                <a:cs typeface="Arial" panose="020B0604020202020204" pitchFamily="34" charset="0"/>
              </a:rPr>
              <a:t>病例研究</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6" name="Subtitle 5"/>
          <p:cNvSpPr>
            <a:spLocks noGrp="1"/>
          </p:cNvSpPr>
          <p:nvPr>
            <p:ph type="subTitle" idx="1"/>
          </p:nvPr>
        </p:nvSpPr>
        <p:spPr/>
        <p:txBody>
          <a:bodyPr/>
          <a:lstStyle/>
          <a:p>
            <a:pPr algn="r" rtl="0"/>
            <a:r>
              <a:rPr lang="zh-CN" b="1" i="0" u="none" dirty="0">
                <a:latin typeface="Arial" panose="020B0604020202020204" pitchFamily="34" charset="0"/>
                <a:ea typeface="宋体" panose="02010600030101010101" pitchFamily="2" charset="-122"/>
                <a:cs typeface="Arial" panose="020B0604020202020204" pitchFamily="34" charset="0"/>
              </a:rPr>
              <a:t>根据患者活动程度的</a:t>
            </a:r>
            <a:r>
              <a:rPr lang="zh-CN" altLang="en-US" b="1" i="0" u="none" dirty="0">
                <a:latin typeface="Arial" panose="020B0604020202020204" pitchFamily="34" charset="0"/>
                <a:ea typeface="宋体" panose="02010600030101010101" pitchFamily="2" charset="-122"/>
                <a:cs typeface="Arial" panose="020B0604020202020204" pitchFamily="34" charset="0"/>
              </a:rPr>
              <a:t>变化</a:t>
            </a:r>
            <a:r>
              <a:rPr lang="zh-CN" b="1" i="0" u="none" dirty="0">
                <a:latin typeface="Arial" panose="020B0604020202020204" pitchFamily="34" charset="0"/>
                <a:ea typeface="宋体" panose="02010600030101010101" pitchFamily="2" charset="-122"/>
                <a:cs typeface="Arial" panose="020B0604020202020204" pitchFamily="34" charset="0"/>
              </a:rPr>
              <a:t>动态调整</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1"/>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17</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14499368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Rounded Rectangle 167"/>
          <p:cNvSpPr/>
          <p:nvPr/>
        </p:nvSpPr>
        <p:spPr bwMode="auto">
          <a:xfrm>
            <a:off x="344646" y="3529341"/>
            <a:ext cx="1505769" cy="26161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62" name="Right Arrow 2061"/>
          <p:cNvSpPr/>
          <p:nvPr/>
        </p:nvSpPr>
        <p:spPr bwMode="auto">
          <a:xfrm>
            <a:off x="646061" y="2872059"/>
            <a:ext cx="7242897" cy="484632"/>
          </a:xfrm>
          <a:prstGeom prst="rightArrow">
            <a:avLst/>
          </a:prstGeom>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18</a:t>
            </a:fld>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5" name="Group 4"/>
          <p:cNvGrpSpPr/>
          <p:nvPr/>
        </p:nvGrpSpPr>
        <p:grpSpPr>
          <a:xfrm>
            <a:off x="417545" y="1145658"/>
            <a:ext cx="8351788" cy="2162434"/>
            <a:chOff x="417545" y="1145657"/>
            <a:chExt cx="8351788" cy="2162434"/>
          </a:xfrm>
        </p:grpSpPr>
        <p:grpSp>
          <p:nvGrpSpPr>
            <p:cNvPr id="22" name="Group 21"/>
            <p:cNvGrpSpPr/>
            <p:nvPr/>
          </p:nvGrpSpPr>
          <p:grpSpPr>
            <a:xfrm>
              <a:off x="417545" y="1145657"/>
              <a:ext cx="1393024" cy="1781434"/>
              <a:chOff x="648025" y="1025367"/>
              <a:chExt cx="429018" cy="548640"/>
            </a:xfrm>
            <a:effectLst>
              <a:reflection blurRad="6350" stA="52000" endA="300" endPos="18000" dir="5400000" sy="-100000" algn="bl" rotWithShape="0"/>
            </a:effectLst>
          </p:grpSpPr>
          <p:grpSp>
            <p:nvGrpSpPr>
              <p:cNvPr id="23" name="Group 22"/>
              <p:cNvGrpSpPr/>
              <p:nvPr/>
            </p:nvGrpSpPr>
            <p:grpSpPr>
              <a:xfrm>
                <a:off x="648025" y="1025367"/>
                <a:ext cx="214895" cy="548640"/>
                <a:chOff x="609600" y="1245870"/>
                <a:chExt cx="457200" cy="1097280"/>
              </a:xfrm>
              <a:effectLst/>
            </p:grpSpPr>
            <p:sp>
              <p:nvSpPr>
                <p:cNvPr id="51" name="Rectangle 50"/>
                <p:cNvSpPr/>
                <p:nvPr/>
              </p:nvSpPr>
              <p:spPr bwMode="auto">
                <a:xfrm>
                  <a:off x="609600" y="1245870"/>
                  <a:ext cx="457200" cy="10972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2" name="Group 51"/>
                <p:cNvGrpSpPr/>
                <p:nvPr/>
              </p:nvGrpSpPr>
              <p:grpSpPr>
                <a:xfrm>
                  <a:off x="648037" y="1330779"/>
                  <a:ext cx="380326" cy="91440"/>
                  <a:chOff x="639593" y="1200150"/>
                  <a:chExt cx="380326" cy="91440"/>
                </a:xfrm>
              </p:grpSpPr>
              <p:sp>
                <p:nvSpPr>
                  <p:cNvPr id="74" name="Rectangle 73"/>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5" name="Rectangle 74"/>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6" name="Rectangle 75"/>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3" name="Group 52"/>
                <p:cNvGrpSpPr/>
                <p:nvPr/>
              </p:nvGrpSpPr>
              <p:grpSpPr>
                <a:xfrm>
                  <a:off x="648037" y="1467939"/>
                  <a:ext cx="380326" cy="91440"/>
                  <a:chOff x="639593" y="1200150"/>
                  <a:chExt cx="380326" cy="91440"/>
                </a:xfrm>
              </p:grpSpPr>
              <p:sp>
                <p:nvSpPr>
                  <p:cNvPr id="71" name="Rectangle 70"/>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2" name="Rectangle 71"/>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3" name="Rectangle 72"/>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4" name="Group 53"/>
                <p:cNvGrpSpPr/>
                <p:nvPr/>
              </p:nvGrpSpPr>
              <p:grpSpPr>
                <a:xfrm>
                  <a:off x="648037" y="1605099"/>
                  <a:ext cx="380326" cy="91440"/>
                  <a:chOff x="639593" y="1200150"/>
                  <a:chExt cx="380326" cy="91440"/>
                </a:xfrm>
              </p:grpSpPr>
              <p:sp>
                <p:nvSpPr>
                  <p:cNvPr id="68" name="Rectangle 6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9" name="Rectangle 6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0" name="Rectangle 6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5" name="Group 54"/>
                <p:cNvGrpSpPr/>
                <p:nvPr/>
              </p:nvGrpSpPr>
              <p:grpSpPr>
                <a:xfrm>
                  <a:off x="648037" y="1742259"/>
                  <a:ext cx="380326" cy="91440"/>
                  <a:chOff x="639593" y="1200150"/>
                  <a:chExt cx="380326" cy="91440"/>
                </a:xfrm>
              </p:grpSpPr>
              <p:sp>
                <p:nvSpPr>
                  <p:cNvPr id="65" name="Rectangle 6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6" name="Rectangle 6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7" name="Rectangle 6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6" name="Group 55"/>
                <p:cNvGrpSpPr/>
                <p:nvPr/>
              </p:nvGrpSpPr>
              <p:grpSpPr>
                <a:xfrm>
                  <a:off x="648037" y="1879419"/>
                  <a:ext cx="380326" cy="91440"/>
                  <a:chOff x="639593" y="1200150"/>
                  <a:chExt cx="380326" cy="91440"/>
                </a:xfrm>
              </p:grpSpPr>
              <p:sp>
                <p:nvSpPr>
                  <p:cNvPr id="62" name="Rectangle 61"/>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Rectangle 62"/>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4" name="Rectangle 63"/>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7" name="Group 56"/>
                <p:cNvGrpSpPr/>
                <p:nvPr/>
              </p:nvGrpSpPr>
              <p:grpSpPr>
                <a:xfrm>
                  <a:off x="648037" y="2016579"/>
                  <a:ext cx="380326" cy="91440"/>
                  <a:chOff x="639593" y="1200150"/>
                  <a:chExt cx="380326" cy="91440"/>
                </a:xfrm>
              </p:grpSpPr>
              <p:sp>
                <p:nvSpPr>
                  <p:cNvPr id="59" name="Rectangle 58"/>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0" name="Rectangle 59"/>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1" name="Rectangle 60"/>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8" name="Rectangle 57"/>
                <p:cNvSpPr/>
                <p:nvPr/>
              </p:nvSpPr>
              <p:spPr bwMode="auto">
                <a:xfrm>
                  <a:off x="783336" y="2205990"/>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4" name="Group 23"/>
              <p:cNvGrpSpPr/>
              <p:nvPr/>
            </p:nvGrpSpPr>
            <p:grpSpPr>
              <a:xfrm>
                <a:off x="799331" y="1208245"/>
                <a:ext cx="277712" cy="365760"/>
                <a:chOff x="1573487" y="1833698"/>
                <a:chExt cx="601287" cy="773431"/>
              </a:xfrm>
              <a:effectLst/>
            </p:grpSpPr>
            <p:sp>
              <p:nvSpPr>
                <p:cNvPr id="25" name="Rectangle 24"/>
                <p:cNvSpPr/>
                <p:nvPr/>
              </p:nvSpPr>
              <p:spPr bwMode="auto">
                <a:xfrm>
                  <a:off x="1573487" y="1833698"/>
                  <a:ext cx="601287" cy="773431"/>
                </a:xfrm>
                <a:prstGeom prst="rect">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6" name="Group 25"/>
                <p:cNvGrpSpPr/>
                <p:nvPr/>
              </p:nvGrpSpPr>
              <p:grpSpPr>
                <a:xfrm>
                  <a:off x="1612212" y="1885950"/>
                  <a:ext cx="523837" cy="91440"/>
                  <a:chOff x="1611924" y="1594985"/>
                  <a:chExt cx="523837" cy="91440"/>
                </a:xfrm>
              </p:grpSpPr>
              <p:grpSp>
                <p:nvGrpSpPr>
                  <p:cNvPr id="46" name="Group 45"/>
                  <p:cNvGrpSpPr/>
                  <p:nvPr/>
                </p:nvGrpSpPr>
                <p:grpSpPr>
                  <a:xfrm>
                    <a:off x="1611924" y="1594985"/>
                    <a:ext cx="380326" cy="91440"/>
                    <a:chOff x="639593" y="1200150"/>
                    <a:chExt cx="380326" cy="91440"/>
                  </a:xfrm>
                </p:grpSpPr>
                <p:sp>
                  <p:nvSpPr>
                    <p:cNvPr id="48" name="Rectangle 4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4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0" name="Rectangle 4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7" name="Rectangle 4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7" name="Rectangle 26"/>
                <p:cNvSpPr/>
                <p:nvPr/>
              </p:nvSpPr>
              <p:spPr bwMode="auto">
                <a:xfrm>
                  <a:off x="1819266" y="2469969"/>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8" name="Group 27"/>
                <p:cNvGrpSpPr/>
                <p:nvPr/>
              </p:nvGrpSpPr>
              <p:grpSpPr>
                <a:xfrm>
                  <a:off x="1612212" y="2022611"/>
                  <a:ext cx="523837" cy="91440"/>
                  <a:chOff x="1611924" y="1594985"/>
                  <a:chExt cx="523837" cy="91440"/>
                </a:xfrm>
              </p:grpSpPr>
              <p:grpSp>
                <p:nvGrpSpPr>
                  <p:cNvPr id="41" name="Group 40"/>
                  <p:cNvGrpSpPr/>
                  <p:nvPr/>
                </p:nvGrpSpPr>
                <p:grpSpPr>
                  <a:xfrm>
                    <a:off x="1611924" y="1594985"/>
                    <a:ext cx="380326" cy="91440"/>
                    <a:chOff x="639593" y="1200150"/>
                    <a:chExt cx="380326" cy="91440"/>
                  </a:xfrm>
                </p:grpSpPr>
                <p:sp>
                  <p:nvSpPr>
                    <p:cNvPr id="43" name="Rectangle 4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4" name="Rectangle 4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Rectangle 4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2" name="Rectangle 4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9" name="Group 28"/>
                <p:cNvGrpSpPr/>
                <p:nvPr/>
              </p:nvGrpSpPr>
              <p:grpSpPr>
                <a:xfrm>
                  <a:off x="1612212" y="2159272"/>
                  <a:ext cx="523837" cy="91440"/>
                  <a:chOff x="1611924" y="1594985"/>
                  <a:chExt cx="523837" cy="91440"/>
                </a:xfrm>
              </p:grpSpPr>
              <p:grpSp>
                <p:nvGrpSpPr>
                  <p:cNvPr id="36" name="Group 35"/>
                  <p:cNvGrpSpPr/>
                  <p:nvPr/>
                </p:nvGrpSpPr>
                <p:grpSpPr>
                  <a:xfrm>
                    <a:off x="1611924" y="1594985"/>
                    <a:ext cx="380326" cy="91440"/>
                    <a:chOff x="639593" y="1200150"/>
                    <a:chExt cx="380326" cy="91440"/>
                  </a:xfrm>
                </p:grpSpPr>
                <p:sp>
                  <p:nvSpPr>
                    <p:cNvPr id="38" name="Rectangle 3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9" name="Rectangle 3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Rectangle 3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7" name="Rectangle 3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0" name="Group 29"/>
                <p:cNvGrpSpPr/>
                <p:nvPr/>
              </p:nvGrpSpPr>
              <p:grpSpPr>
                <a:xfrm>
                  <a:off x="1612212" y="2295933"/>
                  <a:ext cx="523837" cy="91440"/>
                  <a:chOff x="1611924" y="1594985"/>
                  <a:chExt cx="523837" cy="91440"/>
                </a:xfrm>
              </p:grpSpPr>
              <p:grpSp>
                <p:nvGrpSpPr>
                  <p:cNvPr id="31" name="Group 30"/>
                  <p:cNvGrpSpPr/>
                  <p:nvPr/>
                </p:nvGrpSpPr>
                <p:grpSpPr>
                  <a:xfrm>
                    <a:off x="1611924" y="1594985"/>
                    <a:ext cx="380326" cy="91440"/>
                    <a:chOff x="639593" y="1200150"/>
                    <a:chExt cx="380326" cy="91440"/>
                  </a:xfrm>
                </p:grpSpPr>
                <p:sp>
                  <p:nvSpPr>
                    <p:cNvPr id="33" name="Rectangle 3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4" name="Rectangle 3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5" name="Rectangle 3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2" name="Rectangle 3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grpSp>
          <p:nvGrpSpPr>
            <p:cNvPr id="2060" name="Group 2059"/>
            <p:cNvGrpSpPr/>
            <p:nvPr/>
          </p:nvGrpSpPr>
          <p:grpSpPr>
            <a:xfrm>
              <a:off x="475915" y="2626760"/>
              <a:ext cx="1280728" cy="681331"/>
              <a:chOff x="475915" y="2881019"/>
              <a:chExt cx="1280728" cy="681331"/>
            </a:xfrm>
          </p:grpSpPr>
          <p:grpSp>
            <p:nvGrpSpPr>
              <p:cNvPr id="6" name="Group 5"/>
              <p:cNvGrpSpPr/>
              <p:nvPr/>
            </p:nvGrpSpPr>
            <p:grpSpPr>
              <a:xfrm>
                <a:off x="1227483" y="2881019"/>
                <a:ext cx="529160" cy="681331"/>
                <a:chOff x="2703361" y="1085850"/>
                <a:chExt cx="1114128" cy="1434516"/>
              </a:xfrm>
              <a:effectLst>
                <a:reflection blurRad="6350" stA="52000" endA="300" endPos="35000" dir="5400000" sy="-100000" algn="bl" rotWithShape="0"/>
              </a:effectLst>
            </p:grpSpPr>
            <p:sp>
              <p:nvSpPr>
                <p:cNvPr id="7" name="Oval 6"/>
                <p:cNvSpPr/>
                <p:nvPr/>
              </p:nvSpPr>
              <p:spPr bwMode="auto">
                <a:xfrm>
                  <a:off x="3034416" y="1085850"/>
                  <a:ext cx="457200" cy="457200"/>
                </a:xfrm>
                <a:prstGeom prst="ellipse">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Left Brace 10"/>
                <p:cNvSpPr/>
                <p:nvPr/>
              </p:nvSpPr>
              <p:spPr bwMode="auto">
                <a:xfrm rot="16200000">
                  <a:off x="3069786" y="1542985"/>
                  <a:ext cx="400050" cy="470785"/>
                </a:xfrm>
                <a:prstGeom prst="leftBrace">
                  <a:avLst>
                    <a:gd name="adj1" fmla="val 2942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Oval 11"/>
                <p:cNvSpPr/>
                <p:nvPr/>
              </p:nvSpPr>
              <p:spPr bwMode="auto">
                <a:xfrm>
                  <a:off x="3224091" y="1987811"/>
                  <a:ext cx="91440" cy="91440"/>
                </a:xfrm>
                <a:prstGeom prst="ellipse">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endParaRPr lang="zh-CN" sz="8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5" name="Group 14"/>
              <p:cNvGrpSpPr/>
              <p:nvPr/>
            </p:nvGrpSpPr>
            <p:grpSpPr>
              <a:xfrm>
                <a:off x="475915" y="2881019"/>
                <a:ext cx="529160" cy="681331"/>
                <a:chOff x="2703361" y="1085850"/>
                <a:chExt cx="1114128" cy="1434516"/>
              </a:xfrm>
              <a:effectLst>
                <a:reflection blurRad="6350" stA="52000" endA="300" endPos="35000" dir="5400000" sy="-100000" algn="bl" rotWithShape="0"/>
              </a:effectLst>
            </p:grpSpPr>
            <p:sp>
              <p:nvSpPr>
                <p:cNvPr id="16" name="Oval 15"/>
                <p:cNvSpPr/>
                <p:nvPr/>
              </p:nvSpPr>
              <p:spPr bwMode="auto">
                <a:xfrm>
                  <a:off x="3034416" y="1085850"/>
                  <a:ext cx="457200" cy="45720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Round Same Side Corner Rectangle 16"/>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Round Same Side Corner Rectangle 17"/>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ound Same Side Corner Rectangle 18"/>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nvGrpSpPr>
            <p:cNvPr id="111" name="Group 110"/>
            <p:cNvGrpSpPr/>
            <p:nvPr/>
          </p:nvGrpSpPr>
          <p:grpSpPr>
            <a:xfrm>
              <a:off x="2754365" y="2300222"/>
              <a:ext cx="1372529" cy="1007869"/>
              <a:chOff x="4914901" y="1805517"/>
              <a:chExt cx="1727199" cy="1268308"/>
            </a:xfrm>
            <a:effectLst>
              <a:reflection blurRad="6350" stA="52000" endA="300" endPos="35000" dir="5400000" sy="-100000" algn="bl" rotWithShape="0"/>
            </a:effectLst>
          </p:grpSpPr>
          <p:sp>
            <p:nvSpPr>
              <p:cNvPr id="109" name="Round Same Side Corner Rectangle 108"/>
              <p:cNvSpPr/>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C:\Users\huovib01\AppData\Local\Microsoft\Windows\Temporary Internet Files\Content.IE5\LMQBPUQA\lgi01a201309290000[1].jpg"/>
              <p:cNvPicPr>
                <a:picLocks noChangeAspect="1" noChangeArrowheads="1"/>
              </p:cNvPicPr>
              <p:nvPr/>
            </p:nvPicPr>
            <p:blipFill>
              <a:blip r:embed="rId4" cstate="print">
                <a:duotone>
                  <a:schemeClr val="accent3">
                    <a:shade val="45000"/>
                    <a:satMod val="135000"/>
                  </a:schemeClr>
                  <a:prstClr val="white"/>
                </a:duotone>
                <a:extLst>
                  <a:ext uri="{BEBA8EAE-BF5A-486C-A8C5-ECC9F3942E4B}">
                    <a14:imgProps xmlns:a14="http://schemas.microsoft.com/office/drawing/2010/main">
                      <a14:imgLayer r:embed="rId5">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92" name="Oval 91"/>
              <p:cNvSpPr/>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Round Same Side Corner Rectangle 92"/>
              <p:cNvSpPr/>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4" name="Round Same Side Corner Rectangle 93"/>
              <p:cNvSpPr/>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5" name="Round Same Side Corner Rectangle 94"/>
              <p:cNvSpPr/>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7" name="Round Same Side Corner Rectangle 96"/>
              <p:cNvSpPr/>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6" name="Round Same Side Corner Rectangle 95"/>
              <p:cNvSpPr/>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0" name="Round Same Side Corner Rectangle 99"/>
              <p:cNvSpPr/>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48" name="Group 2047"/>
            <p:cNvGrpSpPr/>
            <p:nvPr/>
          </p:nvGrpSpPr>
          <p:grpSpPr>
            <a:xfrm>
              <a:off x="5124616" y="1892751"/>
              <a:ext cx="1116662" cy="1415340"/>
              <a:chOff x="5218562" y="2216789"/>
              <a:chExt cx="1571576" cy="1991931"/>
            </a:xfrm>
            <a:effectLst>
              <a:reflection blurRad="6350" stA="52000" endA="300" endPos="35000" dir="5400000" sy="-100000" algn="bl" rotWithShape="0"/>
            </a:effectLst>
          </p:grpSpPr>
          <p:sp>
            <p:nvSpPr>
              <p:cNvPr id="114" name="Freeform 113"/>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7" name="Freeform 126"/>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6" name="Round Same Side Corner Rectangle 125"/>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8" name="Round Same Side Corner Rectangle 117"/>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6" name="Oval 115"/>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9" name="Round Same Side Corner Rectangle 118"/>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2" name="Round Same Side Corner Rectangle 121"/>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3" name="Round Same Side Corner Rectangle 122"/>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4" name="Round Same Side Corner Rectangle 123"/>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7" name="Round Same Side Corner Rectangle 116"/>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5" name="Round Same Side Corner Rectangle 124"/>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59" name="Group 2058"/>
            <p:cNvGrpSpPr/>
            <p:nvPr/>
          </p:nvGrpSpPr>
          <p:grpSpPr>
            <a:xfrm>
              <a:off x="7239000" y="2028490"/>
              <a:ext cx="1530333" cy="1279601"/>
              <a:chOff x="1558967" y="3107194"/>
              <a:chExt cx="1530333" cy="1279601"/>
            </a:xfrm>
            <a:effectLst>
              <a:reflection blurRad="6350" stA="52000" endA="300" endPos="35000" dir="5400000" sy="-100000" algn="bl" rotWithShape="0"/>
            </a:effectLst>
          </p:grpSpPr>
          <p:sp>
            <p:nvSpPr>
              <p:cNvPr id="136" name="Round Same Side Corner Rectangle 135"/>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8" name="Oval 137"/>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9" name="Round Same Side Corner Rectangle 138"/>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0" name="Round Same Side Corner Rectangle 139"/>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1" name="Round Same Side Corner Rectangle 140"/>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7" name="Group 2056"/>
              <p:cNvGrpSpPr/>
              <p:nvPr/>
            </p:nvGrpSpPr>
            <p:grpSpPr>
              <a:xfrm>
                <a:off x="2571578" y="3472395"/>
                <a:ext cx="517722" cy="914400"/>
                <a:chOff x="2571578" y="3472395"/>
                <a:chExt cx="517722" cy="914400"/>
              </a:xfrm>
            </p:grpSpPr>
            <p:sp>
              <p:nvSpPr>
                <p:cNvPr id="148" name="Round Same Side Corner Rectangle 147"/>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9" name="Rectangle 148"/>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0" name="Rectangle 149"/>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52" name="Round Same Side Corner Rectangle 151"/>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5" name="Trapezoid 2054"/>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6" name="Rectangle 2055"/>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8" name="Group 2057"/>
              <p:cNvGrpSpPr/>
              <p:nvPr/>
            </p:nvGrpSpPr>
            <p:grpSpPr>
              <a:xfrm>
                <a:off x="1558967" y="3655408"/>
                <a:ext cx="914400" cy="731387"/>
                <a:chOff x="1558967" y="3646678"/>
                <a:chExt cx="914400" cy="731387"/>
              </a:xfrm>
            </p:grpSpPr>
            <p:sp>
              <p:nvSpPr>
                <p:cNvPr id="142" name="Round Same Side Corner Rectangle 141"/>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5" name="Rectangle 144"/>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7" name="Rectangle 146"/>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sp>
        <p:nvSpPr>
          <p:cNvPr id="2061" name="TextBox 2060"/>
          <p:cNvSpPr txBox="1"/>
          <p:nvPr/>
        </p:nvSpPr>
        <p:spPr>
          <a:xfrm>
            <a:off x="476206"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患者程控</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3" name="TextBox 162"/>
          <p:cNvSpPr txBox="1"/>
          <p:nvPr/>
        </p:nvSpPr>
        <p:spPr>
          <a:xfrm>
            <a:off x="2918867" y="3529340"/>
            <a:ext cx="777777" cy="261610"/>
          </a:xfrm>
          <a:prstGeom prst="rect">
            <a:avLst/>
          </a:prstGeom>
          <a:noFill/>
        </p:spPr>
        <p:txBody>
          <a:bodyPr wrap="none" rtlCol="0">
            <a:spAutoFit/>
          </a:bodyPr>
          <a:lstStyle/>
          <a:p>
            <a:pPr algn="l" rtl="0"/>
            <a:r>
              <a:rPr lang="zh-CN" sz="1100" b="0" i="0" u="none" dirty="0">
                <a:latin typeface="Arial" panose="020B0604020202020204" pitchFamily="34" charset="0"/>
                <a:ea typeface="宋体" panose="02010600030101010101" pitchFamily="2" charset="-122"/>
                <a:cs typeface="Arial" panose="020B0604020202020204" pitchFamily="34" charset="0"/>
              </a:rPr>
              <a:t>患者</a:t>
            </a:r>
            <a:r>
              <a:rPr lang="zh-CN" altLang="en-US" sz="1100" b="0" dirty="0">
                <a:latin typeface="Arial" panose="020B0604020202020204" pitchFamily="34" charset="0"/>
                <a:ea typeface="宋体" panose="02010600030101010101" pitchFamily="2" charset="-122"/>
                <a:cs typeface="Arial" panose="020B0604020202020204" pitchFamily="34" charset="0"/>
              </a:rPr>
              <a:t>休息</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4" name="TextBox 163"/>
          <p:cNvSpPr txBox="1"/>
          <p:nvPr/>
        </p:nvSpPr>
        <p:spPr>
          <a:xfrm>
            <a:off x="5379079"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5" name="TextBox 164"/>
          <p:cNvSpPr txBox="1"/>
          <p:nvPr/>
        </p:nvSpPr>
        <p:spPr>
          <a:xfrm>
            <a:off x="7533995" y="3529340"/>
            <a:ext cx="1031051"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患者略微活动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3" name="AutoShape 2" descr="http://www.clipartbest.com/cliparts/7ca/KyG/7caKyGyzi.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atin typeface="Arial" panose="020B0604020202020204" pitchFamily="34" charset="0"/>
              <a:ea typeface="宋体" panose="02010600030101010101" pitchFamily="2" charset="-122"/>
              <a:cs typeface="Arial" panose="020B0604020202020204" pitchFamily="34" charset="0"/>
            </a:endParaRPr>
          </a:p>
        </p:txBody>
      </p:sp>
      <p:sp>
        <p:nvSpPr>
          <p:cNvPr id="4" name="AutoShape 4" descr="http://www.clipartbest.com/cliparts/7ca/KyG/7caKyGyzi.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479910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742950"/>
            <a:ext cx="4049049" cy="36576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19</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Title 2"/>
          <p:cNvSpPr>
            <a:spLocks noGrp="1"/>
          </p:cNvSpPr>
          <p:nvPr>
            <p:ph type="title"/>
          </p:nvPr>
        </p:nvSpPr>
        <p:spPr/>
        <p:txBody>
          <a:bodyPr/>
          <a:lstStyle/>
          <a:p>
            <a:pPr algn="l" rtl="0"/>
            <a:r>
              <a:rPr lang="zh-CN" b="1" i="0" u="none" cap="none" dirty="0">
                <a:latin typeface="Arial" panose="020B0604020202020204" pitchFamily="34" charset="0"/>
                <a:ea typeface="宋体" panose="02010600030101010101" pitchFamily="2" charset="-122"/>
                <a:cs typeface="Arial" panose="020B0604020202020204" pitchFamily="34" charset="0"/>
              </a:rPr>
              <a:t>Sync</a:t>
            </a:r>
            <a:r>
              <a:rPr lang="zh-CN" b="1" i="0" u="none" dirty="0">
                <a:latin typeface="Arial" panose="020B0604020202020204" pitchFamily="34" charset="0"/>
                <a:ea typeface="宋体" panose="02010600030101010101" pitchFamily="2" charset="-122"/>
                <a:cs typeface="Arial" panose="020B0604020202020204" pitchFamily="34" charset="0"/>
              </a:rPr>
              <a:t>AV™ CRT</a:t>
            </a:r>
            <a:r>
              <a:rPr lang="zh-CN" altLang="en-US" dirty="0">
                <a:latin typeface="Arial" panose="020B0604020202020204" pitchFamily="34" charset="0"/>
                <a:ea typeface="宋体" panose="02010600030101010101" pitchFamily="2" charset="-122"/>
                <a:cs typeface="Arial" panose="020B0604020202020204" pitchFamily="34" charset="0"/>
              </a:rPr>
              <a:t>程控</a:t>
            </a:r>
            <a:r>
              <a:rPr lang="zh-CN" b="1" i="0" u="none" dirty="0">
                <a:latin typeface="Arial" panose="020B0604020202020204" pitchFamily="34" charset="0"/>
                <a:ea typeface="宋体" panose="02010600030101010101" pitchFamily="2" charset="-122"/>
                <a:cs typeface="Arial" panose="020B0604020202020204" pitchFamily="34" charset="0"/>
              </a:rPr>
              <a:t>为打开</a:t>
            </a:r>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4" name="Group 3"/>
          <p:cNvGrpSpPr/>
          <p:nvPr/>
        </p:nvGrpSpPr>
        <p:grpSpPr>
          <a:xfrm>
            <a:off x="7759722" y="312461"/>
            <a:ext cx="1024702" cy="1310415"/>
            <a:chOff x="648025" y="1025367"/>
            <a:chExt cx="429018" cy="548640"/>
          </a:xfrm>
          <a:effectLst>
            <a:reflection blurRad="6350" stA="52000" endPos="20000" dir="5400000" sy="-100000" algn="bl" rotWithShape="0"/>
          </a:effectLst>
        </p:grpSpPr>
        <p:grpSp>
          <p:nvGrpSpPr>
            <p:cNvPr id="5" name="Group 4"/>
            <p:cNvGrpSpPr/>
            <p:nvPr/>
          </p:nvGrpSpPr>
          <p:grpSpPr>
            <a:xfrm>
              <a:off x="648025" y="1025367"/>
              <a:ext cx="214895" cy="548640"/>
              <a:chOff x="609600" y="1245870"/>
              <a:chExt cx="457200" cy="1097280"/>
            </a:xfrm>
            <a:effectLst/>
          </p:grpSpPr>
          <p:sp>
            <p:nvSpPr>
              <p:cNvPr id="33" name="Rectangle 32"/>
              <p:cNvSpPr/>
              <p:nvPr/>
            </p:nvSpPr>
            <p:spPr bwMode="auto">
              <a:xfrm>
                <a:off x="609600" y="1245870"/>
                <a:ext cx="457200" cy="10972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34" name="Group 33"/>
              <p:cNvGrpSpPr/>
              <p:nvPr/>
            </p:nvGrpSpPr>
            <p:grpSpPr>
              <a:xfrm>
                <a:off x="648037" y="1330779"/>
                <a:ext cx="380326" cy="91440"/>
                <a:chOff x="639593" y="1200150"/>
                <a:chExt cx="380326" cy="91440"/>
              </a:xfrm>
            </p:grpSpPr>
            <p:sp>
              <p:nvSpPr>
                <p:cNvPr id="56" name="Rectangle 55"/>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7" name="Rectangle 56"/>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8" name="Rectangle 57"/>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5" name="Group 34"/>
              <p:cNvGrpSpPr/>
              <p:nvPr/>
            </p:nvGrpSpPr>
            <p:grpSpPr>
              <a:xfrm>
                <a:off x="648037" y="1467939"/>
                <a:ext cx="380326" cy="91440"/>
                <a:chOff x="639593" y="1200150"/>
                <a:chExt cx="380326" cy="91440"/>
              </a:xfrm>
            </p:grpSpPr>
            <p:sp>
              <p:nvSpPr>
                <p:cNvPr id="53" name="Rectangle 5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4" name="Rectangle 5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5" name="Rectangle 5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6" name="Group 35"/>
              <p:cNvGrpSpPr/>
              <p:nvPr/>
            </p:nvGrpSpPr>
            <p:grpSpPr>
              <a:xfrm>
                <a:off x="648037" y="1605099"/>
                <a:ext cx="380326" cy="91440"/>
                <a:chOff x="639593" y="1200150"/>
                <a:chExt cx="380326" cy="91440"/>
              </a:xfrm>
            </p:grpSpPr>
            <p:sp>
              <p:nvSpPr>
                <p:cNvPr id="50" name="Rectangle 49"/>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1" name="Rectangle 50"/>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2" name="Rectangle 51"/>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7" name="Group 36"/>
              <p:cNvGrpSpPr/>
              <p:nvPr/>
            </p:nvGrpSpPr>
            <p:grpSpPr>
              <a:xfrm>
                <a:off x="648037" y="1742259"/>
                <a:ext cx="380326" cy="91440"/>
                <a:chOff x="639593" y="1200150"/>
                <a:chExt cx="380326" cy="91440"/>
              </a:xfrm>
            </p:grpSpPr>
            <p:sp>
              <p:nvSpPr>
                <p:cNvPr id="47" name="Rectangle 46"/>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8" name="Rectangle 47"/>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48"/>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8" name="Group 37"/>
              <p:cNvGrpSpPr/>
              <p:nvPr/>
            </p:nvGrpSpPr>
            <p:grpSpPr>
              <a:xfrm>
                <a:off x="648037" y="1879419"/>
                <a:ext cx="380326" cy="91440"/>
                <a:chOff x="639593" y="1200150"/>
                <a:chExt cx="380326" cy="91440"/>
              </a:xfrm>
            </p:grpSpPr>
            <p:sp>
              <p:nvSpPr>
                <p:cNvPr id="44" name="Rectangle 43"/>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Rectangle 44"/>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6" name="Rectangle 45"/>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9" name="Group 38"/>
              <p:cNvGrpSpPr/>
              <p:nvPr/>
            </p:nvGrpSpPr>
            <p:grpSpPr>
              <a:xfrm>
                <a:off x="648037" y="2016579"/>
                <a:ext cx="380326" cy="91440"/>
                <a:chOff x="639593" y="1200150"/>
                <a:chExt cx="380326" cy="91440"/>
              </a:xfrm>
            </p:grpSpPr>
            <p:sp>
              <p:nvSpPr>
                <p:cNvPr id="41" name="Rectangle 40"/>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2" name="Rectangle 41"/>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3" name="Rectangle 42"/>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0" name="Rectangle 39"/>
              <p:cNvSpPr/>
              <p:nvPr/>
            </p:nvSpPr>
            <p:spPr bwMode="auto">
              <a:xfrm>
                <a:off x="783336" y="2205990"/>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6" name="Group 5"/>
            <p:cNvGrpSpPr/>
            <p:nvPr/>
          </p:nvGrpSpPr>
          <p:grpSpPr>
            <a:xfrm>
              <a:off x="799331" y="1208245"/>
              <a:ext cx="277712" cy="365760"/>
              <a:chOff x="1573487" y="1833698"/>
              <a:chExt cx="601287" cy="773431"/>
            </a:xfrm>
            <a:effectLst/>
          </p:grpSpPr>
          <p:sp>
            <p:nvSpPr>
              <p:cNvPr id="7" name="Rectangle 6"/>
              <p:cNvSpPr/>
              <p:nvPr/>
            </p:nvSpPr>
            <p:spPr bwMode="auto">
              <a:xfrm>
                <a:off x="1573487" y="1833698"/>
                <a:ext cx="601287" cy="773431"/>
              </a:xfrm>
              <a:prstGeom prst="rect">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8" name="Group 7"/>
              <p:cNvGrpSpPr/>
              <p:nvPr/>
            </p:nvGrpSpPr>
            <p:grpSpPr>
              <a:xfrm>
                <a:off x="1612212" y="1885950"/>
                <a:ext cx="523837" cy="91440"/>
                <a:chOff x="1611924" y="1594985"/>
                <a:chExt cx="523837" cy="91440"/>
              </a:xfrm>
            </p:grpSpPr>
            <p:grpSp>
              <p:nvGrpSpPr>
                <p:cNvPr id="28" name="Group 27"/>
                <p:cNvGrpSpPr/>
                <p:nvPr/>
              </p:nvGrpSpPr>
              <p:grpSpPr>
                <a:xfrm>
                  <a:off x="1611924" y="1594985"/>
                  <a:ext cx="380326" cy="91440"/>
                  <a:chOff x="639593" y="1200150"/>
                  <a:chExt cx="380326" cy="91440"/>
                </a:xfrm>
              </p:grpSpPr>
              <p:sp>
                <p:nvSpPr>
                  <p:cNvPr id="30" name="Rectangle 29"/>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1" name="Rectangle 30"/>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2" name="Rectangle 31"/>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9" name="Rectangle 28"/>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9" name="Rectangle 8"/>
              <p:cNvSpPr/>
              <p:nvPr/>
            </p:nvSpPr>
            <p:spPr bwMode="auto">
              <a:xfrm>
                <a:off x="1819266" y="2469969"/>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0" name="Group 9"/>
              <p:cNvGrpSpPr/>
              <p:nvPr/>
            </p:nvGrpSpPr>
            <p:grpSpPr>
              <a:xfrm>
                <a:off x="1612212" y="2022611"/>
                <a:ext cx="523837" cy="91440"/>
                <a:chOff x="1611924" y="1594985"/>
                <a:chExt cx="523837" cy="91440"/>
              </a:xfrm>
            </p:grpSpPr>
            <p:grpSp>
              <p:nvGrpSpPr>
                <p:cNvPr id="23" name="Group 22"/>
                <p:cNvGrpSpPr/>
                <p:nvPr/>
              </p:nvGrpSpPr>
              <p:grpSpPr>
                <a:xfrm>
                  <a:off x="1611924" y="1594985"/>
                  <a:ext cx="380326" cy="91440"/>
                  <a:chOff x="639593" y="1200150"/>
                  <a:chExt cx="380326" cy="91440"/>
                </a:xfrm>
              </p:grpSpPr>
              <p:sp>
                <p:nvSpPr>
                  <p:cNvPr id="25" name="Rectangle 2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6" name="Rectangle 2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7" name="Rectangle 2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4" name="Rectangle 23"/>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1" name="Group 10"/>
              <p:cNvGrpSpPr/>
              <p:nvPr/>
            </p:nvGrpSpPr>
            <p:grpSpPr>
              <a:xfrm>
                <a:off x="1612212" y="2159272"/>
                <a:ext cx="523837" cy="91440"/>
                <a:chOff x="1611924" y="1594985"/>
                <a:chExt cx="523837" cy="91440"/>
              </a:xfrm>
            </p:grpSpPr>
            <p:grpSp>
              <p:nvGrpSpPr>
                <p:cNvPr id="18" name="Group 17"/>
                <p:cNvGrpSpPr/>
                <p:nvPr/>
              </p:nvGrpSpPr>
              <p:grpSpPr>
                <a:xfrm>
                  <a:off x="1611924" y="1594985"/>
                  <a:ext cx="380326" cy="91440"/>
                  <a:chOff x="639593" y="1200150"/>
                  <a:chExt cx="380326" cy="91440"/>
                </a:xfrm>
              </p:grpSpPr>
              <p:sp>
                <p:nvSpPr>
                  <p:cNvPr id="20" name="Rectangle 19"/>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1" name="Rectangle 20"/>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2" name="Rectangle 21"/>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9" name="Rectangle 18"/>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2" name="Group 11"/>
              <p:cNvGrpSpPr/>
              <p:nvPr/>
            </p:nvGrpSpPr>
            <p:grpSpPr>
              <a:xfrm>
                <a:off x="1612212" y="2295933"/>
                <a:ext cx="523837" cy="91440"/>
                <a:chOff x="1611924" y="1594985"/>
                <a:chExt cx="523837" cy="91440"/>
              </a:xfrm>
            </p:grpSpPr>
            <p:grpSp>
              <p:nvGrpSpPr>
                <p:cNvPr id="13" name="Group 12"/>
                <p:cNvGrpSpPr/>
                <p:nvPr/>
              </p:nvGrpSpPr>
              <p:grpSpPr>
                <a:xfrm>
                  <a:off x="1611924" y="1594985"/>
                  <a:ext cx="380326" cy="91440"/>
                  <a:chOff x="639593" y="1200150"/>
                  <a:chExt cx="380326" cy="91440"/>
                </a:xfrm>
              </p:grpSpPr>
              <p:sp>
                <p:nvSpPr>
                  <p:cNvPr id="15" name="Rectangle 1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6" name="Rectangle 1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Rectangle 1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4" name="Rectangle 13"/>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grpSp>
        <p:nvGrpSpPr>
          <p:cNvPr id="59" name="Group 58"/>
          <p:cNvGrpSpPr/>
          <p:nvPr/>
        </p:nvGrpSpPr>
        <p:grpSpPr>
          <a:xfrm>
            <a:off x="7820902" y="1428750"/>
            <a:ext cx="942098" cy="501184"/>
            <a:chOff x="475915" y="2881019"/>
            <a:chExt cx="1280728" cy="681331"/>
          </a:xfrm>
        </p:grpSpPr>
        <p:grpSp>
          <p:nvGrpSpPr>
            <p:cNvPr id="60" name="Group 59"/>
            <p:cNvGrpSpPr/>
            <p:nvPr/>
          </p:nvGrpSpPr>
          <p:grpSpPr>
            <a:xfrm>
              <a:off x="1227483" y="2881019"/>
              <a:ext cx="529160" cy="681331"/>
              <a:chOff x="2703361" y="1085850"/>
              <a:chExt cx="1114128" cy="1434516"/>
            </a:xfrm>
            <a:effectLst>
              <a:reflection blurRad="6350" stA="52000" endA="300" endPos="35000" dir="5400000" sy="-100000" algn="bl" rotWithShape="0"/>
            </a:effectLst>
          </p:grpSpPr>
          <p:sp>
            <p:nvSpPr>
              <p:cNvPr id="66" name="Oval 65"/>
              <p:cNvSpPr/>
              <p:nvPr/>
            </p:nvSpPr>
            <p:spPr bwMode="auto">
              <a:xfrm>
                <a:off x="3034416" y="1085850"/>
                <a:ext cx="457200" cy="457200"/>
              </a:xfrm>
              <a:prstGeom prst="ellipse">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7" name="Round Same Side Corner Rectangle 66"/>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8" name="Round Same Side Corner Rectangle 67"/>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9" name="Round Same Side Corner Rectangle 68"/>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0" name="Left Brace 69"/>
              <p:cNvSpPr/>
              <p:nvPr/>
            </p:nvSpPr>
            <p:spPr bwMode="auto">
              <a:xfrm rot="16200000">
                <a:off x="3069786" y="1542985"/>
                <a:ext cx="400050" cy="470785"/>
              </a:xfrm>
              <a:prstGeom prst="leftBrace">
                <a:avLst>
                  <a:gd name="adj1" fmla="val 2942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1" name="Oval 70"/>
              <p:cNvSpPr/>
              <p:nvPr/>
            </p:nvSpPr>
            <p:spPr bwMode="auto">
              <a:xfrm>
                <a:off x="3224091" y="1987811"/>
                <a:ext cx="91440" cy="91440"/>
              </a:xfrm>
              <a:prstGeom prst="ellipse">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endParaRPr lang="zh-CN" sz="8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61" name="Group 60"/>
            <p:cNvGrpSpPr/>
            <p:nvPr/>
          </p:nvGrpSpPr>
          <p:grpSpPr>
            <a:xfrm>
              <a:off x="475915" y="2881019"/>
              <a:ext cx="529160" cy="681331"/>
              <a:chOff x="2703361" y="1085850"/>
              <a:chExt cx="1114128" cy="1434516"/>
            </a:xfrm>
            <a:effectLst>
              <a:reflection blurRad="6350" stA="52000" endA="300" endPos="35000" dir="5400000" sy="-100000" algn="bl" rotWithShape="0"/>
            </a:effectLst>
          </p:grpSpPr>
          <p:sp>
            <p:nvSpPr>
              <p:cNvPr id="62" name="Oval 61"/>
              <p:cNvSpPr/>
              <p:nvPr/>
            </p:nvSpPr>
            <p:spPr bwMode="auto">
              <a:xfrm>
                <a:off x="3034416" y="1085850"/>
                <a:ext cx="457200" cy="45720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Round Same Side Corner Rectangle 62"/>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4" name="Round Same Side Corner Rectangle 63"/>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5" name="Round Same Side Corner Rectangle 64"/>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89" name="Rectangle 88"/>
          <p:cNvSpPr/>
          <p:nvPr/>
        </p:nvSpPr>
        <p:spPr>
          <a:xfrm>
            <a:off x="247187" y="884536"/>
            <a:ext cx="2496013" cy="3293209"/>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l" rtl="0">
              <a:buFont typeface="+mj-lt"/>
              <a:buAutoNum type="arabicPeriod"/>
            </a:pPr>
            <a:r>
              <a:rPr lang="zh-CN" sz="1600" b="0" i="0" u="none" dirty="0">
                <a:latin typeface="Arial" panose="020B0604020202020204" pitchFamily="34" charset="0"/>
                <a:ea typeface="宋体" panose="02010600030101010101" pitchFamily="2" charset="-122"/>
                <a:cs typeface="Arial" panose="020B0604020202020204" pitchFamily="34" charset="0"/>
              </a:rPr>
              <a:t>SyncAV™ CRT</a:t>
            </a:r>
            <a:r>
              <a:rPr lang="zh-CN" altLang="en-US" sz="1600" b="0" dirty="0">
                <a:latin typeface="Arial" panose="020B0604020202020204" pitchFamily="34" charset="0"/>
                <a:ea typeface="宋体" panose="02010600030101010101" pitchFamily="2" charset="-122"/>
                <a:cs typeface="Arial" panose="020B0604020202020204" pitchFamily="34" charset="0"/>
              </a:rPr>
              <a:t>程控</a:t>
            </a:r>
            <a:r>
              <a:rPr lang="zh-CN" sz="1600" b="0" i="0" u="none" dirty="0">
                <a:latin typeface="Arial" panose="020B0604020202020204" pitchFamily="34" charset="0"/>
                <a:ea typeface="宋体" panose="02010600030101010101" pitchFamily="2" charset="-122"/>
                <a:cs typeface="Arial" panose="020B0604020202020204" pitchFamily="34" charset="0"/>
              </a:rPr>
              <a:t>为</a:t>
            </a:r>
            <a:r>
              <a:rPr lang="zh-CN" sz="1600" b="1" i="0" u="none" dirty="0">
                <a:solidFill>
                  <a:srgbClr val="61116A"/>
                </a:solidFill>
                <a:latin typeface="Arial" panose="020B0604020202020204" pitchFamily="34" charset="0"/>
                <a:ea typeface="宋体" panose="02010600030101010101" pitchFamily="2" charset="-122"/>
                <a:cs typeface="Arial" panose="020B0604020202020204" pitchFamily="34" charset="0"/>
              </a:rPr>
              <a:t>打开</a:t>
            </a:r>
          </a:p>
          <a:p>
            <a:pPr marL="342900" indent="-342900" algn="l" rtl="0">
              <a:buFont typeface="+mj-lt"/>
              <a:buAutoNum type="arabicPeriod"/>
            </a:pPr>
            <a:endParaRPr lang="zh-CN" sz="1600" b="0" dirty="0">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r>
              <a:rPr lang="zh-CN" sz="1600" b="0" i="0" u="none" dirty="0">
                <a:latin typeface="Arial" panose="020B0604020202020204" pitchFamily="34" charset="0"/>
                <a:ea typeface="宋体" panose="02010600030101010101" pitchFamily="2" charset="-122"/>
                <a:cs typeface="Arial" panose="020B0604020202020204" pitchFamily="34" charset="0"/>
              </a:rPr>
              <a:t>每256个心动周期，</a:t>
            </a: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自动测量</a:t>
            </a:r>
            <a:r>
              <a:rPr lang="zh-CN" altLang="en-US" sz="1600" b="0" dirty="0">
                <a:solidFill>
                  <a:schemeClr val="tx1"/>
                </a:solidFill>
                <a:latin typeface="Arial" panose="020B0604020202020204" pitchFamily="34" charset="0"/>
                <a:ea typeface="宋体" panose="02010600030101010101" pitchFamily="2" charset="-122"/>
                <a:cs typeface="Arial" panose="020B0604020202020204" pitchFamily="34" charset="0"/>
              </a:rPr>
              <a:t>自身</a:t>
            </a: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AV传导间期</a:t>
            </a:r>
          </a:p>
          <a:p>
            <a:pPr marL="342900" indent="-342900" algn="l" rtl="0">
              <a:buFont typeface="+mj-lt"/>
              <a:buAutoNum type="arabicPeriod"/>
            </a:pPr>
            <a:endParaRPr lang="zh-CN" sz="1600" b="0" dirty="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SyncAV™ CRT delta</a:t>
            </a:r>
            <a:r>
              <a:rPr lang="zh-CN" sz="1600" b="0" i="0" u="none" dirty="0">
                <a:latin typeface="Arial" panose="020B0604020202020204" pitchFamily="34" charset="0"/>
                <a:ea typeface="宋体" panose="02010600030101010101" pitchFamily="2" charset="-122"/>
                <a:cs typeface="Arial" panose="020B0604020202020204" pitchFamily="34" charset="0"/>
              </a:rPr>
              <a:t>根据实测</a:t>
            </a:r>
            <a:r>
              <a:rPr lang="zh-CN" altLang="en-US" sz="1600" b="0" i="0" u="none" dirty="0">
                <a:latin typeface="Arial" panose="020B0604020202020204" pitchFamily="34" charset="0"/>
                <a:ea typeface="宋体" panose="02010600030101010101" pitchFamily="2" charset="-122"/>
                <a:cs typeface="Arial" panose="020B0604020202020204" pitchFamily="34" charset="0"/>
              </a:rPr>
              <a:t>自身</a:t>
            </a:r>
            <a:r>
              <a:rPr lang="zh-CN" sz="1600" b="0" i="0" u="none" dirty="0">
                <a:latin typeface="Arial" panose="020B0604020202020204" pitchFamily="34" charset="0"/>
                <a:ea typeface="宋体" panose="02010600030101010101" pitchFamily="2" charset="-122"/>
                <a:cs typeface="Arial" panose="020B0604020202020204" pitchFamily="34" charset="0"/>
              </a:rPr>
              <a:t>AV间期</a:t>
            </a:r>
            <a:br>
              <a:rPr lang="zh-CN" sz="1600" b="0" dirty="0">
                <a:solidFill>
                  <a:srgbClr val="FF00FF"/>
                </a:solidFill>
                <a:latin typeface="Arial" panose="020B0604020202020204" pitchFamily="34" charset="0"/>
                <a:ea typeface="宋体" panose="02010600030101010101" pitchFamily="2" charset="-122"/>
                <a:cs typeface="Arial" panose="020B0604020202020204" pitchFamily="34" charset="0"/>
              </a:rPr>
            </a:b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调整起搏/感知AV延迟</a:t>
            </a:r>
            <a:endParaRPr lang="zh-CN" sz="1600" b="0" dirty="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endParaRPr lang="zh-CN" sz="1600" b="0" dirty="0">
              <a:solidFill>
                <a:schemeClr val="tx1"/>
              </a:solidFill>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endParaRPr lang="zh-CN" sz="1600" b="0" dirty="0">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endParaRPr lang="zh-CN" sz="1600" b="0" dirty="0">
              <a:latin typeface="Arial" panose="020B0604020202020204" pitchFamily="34" charset="0"/>
              <a:ea typeface="宋体" panose="02010600030101010101" pitchFamily="2" charset="-122"/>
              <a:cs typeface="Arial" panose="020B0604020202020204" pitchFamily="34" charset="0"/>
            </a:endParaRPr>
          </a:p>
        </p:txBody>
      </p:sp>
      <p:sp>
        <p:nvSpPr>
          <p:cNvPr id="88" name="Left Brace 87"/>
          <p:cNvSpPr/>
          <p:nvPr/>
        </p:nvSpPr>
        <p:spPr bwMode="auto">
          <a:xfrm rot="16200000">
            <a:off x="4947015" y="3048825"/>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215</a:t>
            </a:r>
            <a:endParaRPr kumimoji="0" lang="zh-CN" i="0" u="none" strike="noStrike" cap="none" normalizeH="0" baseline="0" dirty="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90" name="Left Brace 89"/>
          <p:cNvSpPr/>
          <p:nvPr/>
        </p:nvSpPr>
        <p:spPr bwMode="auto">
          <a:xfrm rot="16200000">
            <a:off x="5861415" y="3045837"/>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203</a:t>
            </a:r>
            <a:endParaRPr lang="zh-CN" sz="1400" dirty="0">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91" name="Left Brace 90"/>
          <p:cNvSpPr/>
          <p:nvPr/>
        </p:nvSpPr>
        <p:spPr bwMode="auto">
          <a:xfrm rot="16200000">
            <a:off x="6699615" y="3051017"/>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rPr>
              <a:t>203</a:t>
            </a:r>
          </a:p>
        </p:txBody>
      </p:sp>
      <p:sp>
        <p:nvSpPr>
          <p:cNvPr id="92" name="Circular Arrow 91"/>
          <p:cNvSpPr/>
          <p:nvPr/>
        </p:nvSpPr>
        <p:spPr>
          <a:xfrm>
            <a:off x="2582627" y="1919341"/>
            <a:ext cx="914400" cy="957298"/>
          </a:xfrm>
          <a:prstGeom prst="circularArrow">
            <a:avLst>
              <a:gd name="adj1" fmla="val 12500"/>
              <a:gd name="adj2" fmla="val 1142319"/>
              <a:gd name="adj3" fmla="val 20457681"/>
              <a:gd name="adj4" fmla="val 832942"/>
              <a:gd name="adj5" fmla="val 125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rtl="0"/>
            <a:r>
              <a:rPr lang="zh-CN" sz="1600" b="1" i="0" u="none" dirty="0">
                <a:solidFill>
                  <a:schemeClr val="tx1"/>
                </a:solidFill>
                <a:latin typeface="Arial" panose="020B0604020202020204" pitchFamily="34" charset="0"/>
                <a:ea typeface="宋体" panose="02010600030101010101" pitchFamily="2" charset="-122"/>
                <a:cs typeface="Arial" panose="020B0604020202020204" pitchFamily="34" charset="0"/>
              </a:rPr>
              <a:t>256</a:t>
            </a:r>
            <a:endParaRPr lang="zh-CN" sz="1600" dirty="0">
              <a:solidFill>
                <a:schemeClr val="tx1"/>
              </a:solidFill>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479910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anim calcmode="lin" valueType="num">
                                      <p:cBhvr>
                                        <p:cTn id="8" dur="500" fill="hold"/>
                                        <p:tgtEl>
                                          <p:spTgt spid="88"/>
                                        </p:tgtEl>
                                        <p:attrNameLst>
                                          <p:attrName>ppt_x</p:attrName>
                                        </p:attrNameLst>
                                      </p:cBhvr>
                                      <p:tavLst>
                                        <p:tav tm="0">
                                          <p:val>
                                            <p:strVal val="#ppt_x"/>
                                          </p:val>
                                        </p:tav>
                                        <p:tav tm="100000">
                                          <p:val>
                                            <p:strVal val="#ppt_x"/>
                                          </p:val>
                                        </p:tav>
                                      </p:tavLst>
                                    </p:anim>
                                    <p:anim calcmode="lin" valueType="num">
                                      <p:cBhvr>
                                        <p:cTn id="9" dur="500" fill="hold"/>
                                        <p:tgtEl>
                                          <p:spTgt spid="8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fade">
                                      <p:cBhvr>
                                        <p:cTn id="13" dur="500"/>
                                        <p:tgtEl>
                                          <p:spTgt spid="90"/>
                                        </p:tgtEl>
                                      </p:cBhvr>
                                    </p:animEffect>
                                    <p:anim calcmode="lin" valueType="num">
                                      <p:cBhvr>
                                        <p:cTn id="14" dur="500" fill="hold"/>
                                        <p:tgtEl>
                                          <p:spTgt spid="90"/>
                                        </p:tgtEl>
                                        <p:attrNameLst>
                                          <p:attrName>ppt_x</p:attrName>
                                        </p:attrNameLst>
                                      </p:cBhvr>
                                      <p:tavLst>
                                        <p:tav tm="0">
                                          <p:val>
                                            <p:strVal val="#ppt_x"/>
                                          </p:val>
                                        </p:tav>
                                        <p:tav tm="100000">
                                          <p:val>
                                            <p:strVal val="#ppt_x"/>
                                          </p:val>
                                        </p:tav>
                                      </p:tavLst>
                                    </p:anim>
                                    <p:anim calcmode="lin" valueType="num">
                                      <p:cBhvr>
                                        <p:cTn id="15" dur="500" fill="hold"/>
                                        <p:tgtEl>
                                          <p:spTgt spid="90"/>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anim calcmode="lin" valueType="num">
                                      <p:cBhvr>
                                        <p:cTn id="20" dur="500" fill="hold"/>
                                        <p:tgtEl>
                                          <p:spTgt spid="91"/>
                                        </p:tgtEl>
                                        <p:attrNameLst>
                                          <p:attrName>ppt_x</p:attrName>
                                        </p:attrNameLst>
                                      </p:cBhvr>
                                      <p:tavLst>
                                        <p:tav tm="0">
                                          <p:val>
                                            <p:strVal val="#ppt_x"/>
                                          </p:val>
                                        </p:tav>
                                        <p:tav tm="100000">
                                          <p:val>
                                            <p:strVal val="#ppt_x"/>
                                          </p:val>
                                        </p:tav>
                                      </p:tavLst>
                                    </p:anim>
                                    <p:anim calcmode="lin" valueType="num">
                                      <p:cBhvr>
                                        <p:cTn id="21" dur="500" fill="hold"/>
                                        <p:tgtEl>
                                          <p:spTgt spid="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0" grpId="0" animBg="1"/>
      <p:bldP spid="9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rtl="0"/>
            <a:r>
              <a:rPr lang="zh-CN" b="1" i="0" u="none" dirty="0">
                <a:solidFill>
                  <a:srgbClr val="006C56"/>
                </a:solidFill>
                <a:latin typeface="Arial" panose="020B0604020202020204" pitchFamily="34" charset="0"/>
                <a:ea typeface="宋体" panose="02010600030101010101" pitchFamily="2" charset="-122"/>
                <a:cs typeface="Arial" panose="020B0604020202020204" pitchFamily="34" charset="0"/>
              </a:rPr>
              <a:t>S</a:t>
            </a:r>
            <a:r>
              <a:rPr lang="zh-CN" b="1" i="0" u="none" cap="none" dirty="0">
                <a:solidFill>
                  <a:srgbClr val="006C56"/>
                </a:solidFill>
                <a:latin typeface="Arial" panose="020B0604020202020204" pitchFamily="34" charset="0"/>
                <a:ea typeface="宋体" panose="02010600030101010101" pitchFamily="2" charset="-122"/>
                <a:cs typeface="Arial" panose="020B0604020202020204" pitchFamily="34" charset="0"/>
              </a:rPr>
              <a:t>ync</a:t>
            </a:r>
            <a:r>
              <a:rPr lang="zh-CN" b="1" i="0" u="none" dirty="0">
                <a:solidFill>
                  <a:srgbClr val="006C56"/>
                </a:solidFill>
                <a:latin typeface="Arial" panose="020B0604020202020204" pitchFamily="34" charset="0"/>
                <a:ea typeface="宋体" panose="02010600030101010101" pitchFamily="2" charset="-122"/>
                <a:cs typeface="Arial" panose="020B0604020202020204" pitchFamily="34" charset="0"/>
              </a:rPr>
              <a:t>AV</a:t>
            </a:r>
            <a:r>
              <a:rPr lang="zh-CN" b="1" i="0" u="none" dirty="0">
                <a:latin typeface="Arial" panose="020B0604020202020204" pitchFamily="34" charset="0"/>
                <a:ea typeface="宋体" panose="02010600030101010101" pitchFamily="2" charset="-122"/>
                <a:cs typeface="Arial" panose="020B0604020202020204" pitchFamily="34" charset="0"/>
              </a:rPr>
              <a:t>™ CRT是什么？</a:t>
            </a:r>
          </a:p>
        </p:txBody>
      </p:sp>
      <p:sp>
        <p:nvSpPr>
          <p:cNvPr id="3" name="Content Placeholder 2"/>
          <p:cNvSpPr>
            <a:spLocks noGrp="1"/>
          </p:cNvSpPr>
          <p:nvPr>
            <p:ph sz="half" idx="1"/>
          </p:nvPr>
        </p:nvSpPr>
        <p:spPr>
          <a:xfrm>
            <a:off x="392114" y="942976"/>
            <a:ext cx="4408486" cy="3527424"/>
          </a:xfrm>
        </p:spPr>
        <p:txBody>
          <a:bodyPr/>
          <a:lstStyle/>
          <a:p>
            <a:pPr algn="l" rtl="0"/>
            <a:r>
              <a:rPr lang="zh-CN" b="0" i="0" u="none" dirty="0">
                <a:latin typeface="Arial" panose="020B0604020202020204" pitchFamily="34" charset="0"/>
                <a:ea typeface="宋体" panose="02010600030101010101" pitchFamily="2" charset="-122"/>
                <a:cs typeface="Arial" panose="020B0604020202020204" pitchFamily="34" charset="0"/>
              </a:rPr>
              <a:t>新算法</a:t>
            </a:r>
          </a:p>
          <a:p>
            <a:pPr algn="l" rtl="0"/>
            <a:r>
              <a:rPr lang="zh-CN" b="0" i="1" u="none" dirty="0">
                <a:latin typeface="Arial" panose="020B0604020202020204" pitchFamily="34" charset="0"/>
                <a:ea typeface="宋体" panose="02010600030101010101" pitchFamily="2" charset="-122"/>
                <a:cs typeface="Arial" panose="020B0604020202020204" pitchFamily="34" charset="0"/>
              </a:rPr>
              <a:t>以负</a:t>
            </a:r>
            <a:r>
              <a:rPr lang="zh-CN" altLang="en-US" b="0" i="1" u="none" dirty="0">
                <a:latin typeface="Arial" panose="020B0604020202020204" pitchFamily="34" charset="0"/>
                <a:ea typeface="宋体" panose="02010600030101010101" pitchFamily="2" charset="-122"/>
                <a:cs typeface="Arial" panose="020B0604020202020204" pitchFamily="34" charset="0"/>
              </a:rPr>
              <a:t>向</a:t>
            </a:r>
            <a:r>
              <a:rPr lang="en-US" altLang="zh-CN" b="0" i="1" u="none" dirty="0">
                <a:latin typeface="Arial" panose="020B0604020202020204" pitchFamily="34" charset="0"/>
                <a:ea typeface="宋体" panose="02010600030101010101" pitchFamily="2" charset="-122"/>
                <a:cs typeface="Arial" panose="020B0604020202020204" pitchFamily="34" charset="0"/>
              </a:rPr>
              <a:t>AV</a:t>
            </a:r>
            <a:r>
              <a:rPr lang="zh-CN" b="0" i="1" u="none" dirty="0">
                <a:latin typeface="Arial" panose="020B0604020202020204" pitchFamily="34" charset="0"/>
                <a:ea typeface="宋体" panose="02010600030101010101" pitchFamily="2" charset="-122"/>
                <a:cs typeface="Arial" panose="020B0604020202020204" pitchFamily="34" charset="0"/>
              </a:rPr>
              <a:t>滞后</a:t>
            </a:r>
            <a:r>
              <a:rPr lang="zh-CN" altLang="en-US" b="0" i="1" u="none" dirty="0">
                <a:latin typeface="Arial" panose="020B0604020202020204" pitchFamily="34" charset="0"/>
                <a:ea typeface="宋体" panose="02010600030101010101" pitchFamily="2" charset="-122"/>
                <a:cs typeface="Arial" panose="020B0604020202020204" pitchFamily="34" charset="0"/>
              </a:rPr>
              <a:t>功能</a:t>
            </a:r>
            <a:r>
              <a:rPr lang="zh-CN" b="0" i="1" u="none" dirty="0">
                <a:latin typeface="Arial" panose="020B0604020202020204" pitchFamily="34" charset="0"/>
                <a:ea typeface="宋体" panose="02010600030101010101" pitchFamily="2" charset="-122"/>
                <a:cs typeface="Arial" panose="020B0604020202020204" pitchFamily="34" charset="0"/>
              </a:rPr>
              <a:t>为基础 </a:t>
            </a:r>
            <a:endParaRPr lang="zh-CN" b="0" i="0" u="none" dirty="0">
              <a:latin typeface="Arial" panose="020B0604020202020204" pitchFamily="34" charset="0"/>
              <a:ea typeface="宋体" panose="02010600030101010101" pitchFamily="2" charset="-122"/>
              <a:cs typeface="Arial" panose="020B0604020202020204" pitchFamily="34" charset="0"/>
            </a:endParaRPr>
          </a:p>
          <a:p>
            <a:pPr algn="l" rtl="0"/>
            <a:r>
              <a:rPr lang="zh-CN" b="0" i="0" u="none" dirty="0">
                <a:latin typeface="Arial" panose="020B0604020202020204" pitchFamily="34" charset="0"/>
                <a:ea typeface="宋体" panose="02010600030101010101" pitchFamily="2" charset="-122"/>
                <a:cs typeface="Arial" panose="020B0604020202020204" pitchFamily="34" charset="0"/>
              </a:rPr>
              <a:t>让医师更加个性化</a:t>
            </a:r>
            <a:r>
              <a:rPr lang="zh-CN" altLang="en-US" b="0" i="0" u="none" dirty="0">
                <a:latin typeface="Arial" panose="020B0604020202020204" pitchFamily="34" charset="0"/>
                <a:ea typeface="宋体" panose="02010600030101010101" pitchFamily="2" charset="-122"/>
                <a:cs typeface="Arial" panose="020B0604020202020204" pitchFamily="34" charset="0"/>
              </a:rPr>
              <a:t>地</a:t>
            </a:r>
            <a:r>
              <a:rPr lang="zh-CN" b="0" i="0" u="none" dirty="0">
                <a:latin typeface="Arial" panose="020B0604020202020204" pitchFamily="34" charset="0"/>
                <a:ea typeface="宋体" panose="02010600030101010101" pitchFamily="2" charset="-122"/>
                <a:cs typeface="Arial" panose="020B0604020202020204" pitchFamily="34" charset="0"/>
              </a:rPr>
              <a:t>使用CRT</a:t>
            </a:r>
          </a:p>
          <a:p>
            <a:pPr algn="l" rtl="0"/>
            <a:r>
              <a:rPr lang="zh-CN" b="0" i="0" u="none" dirty="0">
                <a:latin typeface="Arial" panose="020B0604020202020204" pitchFamily="34" charset="0"/>
                <a:ea typeface="宋体" panose="02010600030101010101" pitchFamily="2" charset="-122"/>
                <a:cs typeface="Arial" panose="020B0604020202020204" pitchFamily="34" charset="0"/>
              </a:rPr>
              <a:t>动态算法可在</a:t>
            </a:r>
            <a:r>
              <a:rPr lang="zh-CN" altLang="en-US" b="0" i="1" u="none" dirty="0">
                <a:latin typeface="Arial" panose="020B0604020202020204" pitchFamily="34" charset="0"/>
                <a:ea typeface="宋体" panose="02010600030101010101" pitchFamily="2" charset="-122"/>
                <a:cs typeface="Arial" panose="020B0604020202020204" pitchFamily="34" charset="0"/>
              </a:rPr>
              <a:t>院</a:t>
            </a:r>
            <a:r>
              <a:rPr lang="zh-CN" b="0" i="1" u="none" dirty="0">
                <a:latin typeface="Arial" panose="020B0604020202020204" pitchFamily="34" charset="0"/>
                <a:ea typeface="宋体" panose="02010600030101010101" pitchFamily="2" charset="-122"/>
                <a:cs typeface="Arial" panose="020B0604020202020204" pitchFamily="34" charset="0"/>
              </a:rPr>
              <a:t>外</a:t>
            </a:r>
            <a:r>
              <a:rPr lang="zh-CN" altLang="en-US" b="0" i="1" u="none" dirty="0">
                <a:latin typeface="Arial" panose="020B0604020202020204" pitchFamily="34" charset="0"/>
                <a:ea typeface="宋体" panose="02010600030101010101" pitchFamily="2" charset="-122"/>
                <a:cs typeface="Arial" panose="020B0604020202020204" pitchFamily="34" charset="0"/>
              </a:rPr>
              <a:t>自动</a:t>
            </a:r>
            <a:r>
              <a:rPr lang="zh-CN" b="0" i="0" u="none" dirty="0">
                <a:latin typeface="Arial" panose="020B0604020202020204" pitchFamily="34" charset="0"/>
                <a:ea typeface="宋体" panose="02010600030101010101" pitchFamily="2" charset="-122"/>
                <a:cs typeface="Arial" panose="020B0604020202020204" pitchFamily="34" charset="0"/>
              </a:rPr>
              <a:t>更改参数</a:t>
            </a:r>
          </a:p>
          <a:p>
            <a:pPr algn="l" rtl="0">
              <a:spcAft>
                <a:spcPts val="1200"/>
              </a:spcAft>
            </a:pPr>
            <a:r>
              <a:rPr lang="zh-CN" b="0" i="0" u="none" dirty="0">
                <a:latin typeface="Arial" panose="020B0604020202020204" pitchFamily="34" charset="0"/>
                <a:ea typeface="宋体" panose="02010600030101010101" pitchFamily="2" charset="-122"/>
                <a:cs typeface="Arial" panose="020B0604020202020204" pitchFamily="34" charset="0"/>
              </a:rPr>
              <a:t>可与Medtronic的AdaptivCRT™算法同台竞争</a:t>
            </a:r>
          </a:p>
          <a:p>
            <a:pPr marL="0" indent="0" algn="l" rtl="0">
              <a:buNone/>
            </a:pPr>
            <a:r>
              <a:rPr lang="zh-CN" b="1" i="0" u="none" dirty="0">
                <a:solidFill>
                  <a:srgbClr val="006C56"/>
                </a:solidFill>
                <a:latin typeface="Arial" panose="020B0604020202020204" pitchFamily="34" charset="0"/>
                <a:ea typeface="宋体" panose="02010600030101010101" pitchFamily="2" charset="-122"/>
                <a:cs typeface="Arial" panose="020B0604020202020204" pitchFamily="34" charset="0"/>
              </a:rPr>
              <a:t>软件版本</a:t>
            </a:r>
          </a:p>
          <a:p>
            <a:pPr marL="0" indent="0" algn="l" rtl="0">
              <a:buNone/>
            </a:pPr>
            <a:r>
              <a:rPr lang="zh-CN" b="1" i="0" u="none" dirty="0">
                <a:solidFill>
                  <a:srgbClr val="00AF9E"/>
                </a:solidFill>
                <a:latin typeface="Arial" panose="020B0604020202020204" pitchFamily="34" charset="0"/>
                <a:ea typeface="宋体" panose="02010600030101010101" pitchFamily="2" charset="-122"/>
                <a:cs typeface="Arial" panose="020B0604020202020204" pitchFamily="34" charset="0"/>
              </a:rPr>
              <a:t>美国：</a:t>
            </a:r>
            <a:r>
              <a:rPr lang="zh-CN" b="0" i="0" u="none" dirty="0">
                <a:solidFill>
                  <a:srgbClr val="00AF9E"/>
                </a:solidFill>
                <a:latin typeface="Arial" panose="020B0604020202020204" pitchFamily="34" charset="0"/>
                <a:ea typeface="宋体" panose="02010600030101010101" pitchFamily="2" charset="-122"/>
                <a:cs typeface="Arial" panose="020B0604020202020204" pitchFamily="34" charset="0"/>
              </a:rPr>
              <a:t>v.22.0.1 </a:t>
            </a:r>
          </a:p>
          <a:p>
            <a:pPr marL="0" indent="0" algn="l" rtl="0">
              <a:buNone/>
            </a:pPr>
            <a:r>
              <a:rPr lang="zh-CN" b="1" i="0" u="none" dirty="0">
                <a:solidFill>
                  <a:srgbClr val="61116A"/>
                </a:solidFill>
                <a:latin typeface="Arial" panose="020B0604020202020204" pitchFamily="34" charset="0"/>
                <a:ea typeface="宋体" panose="02010600030101010101" pitchFamily="2" charset="-122"/>
                <a:cs typeface="Arial" panose="020B0604020202020204" pitchFamily="34" charset="0"/>
              </a:rPr>
              <a:t>欧洲：</a:t>
            </a:r>
            <a:r>
              <a:rPr lang="zh-CN" b="0" i="0" u="none" dirty="0">
                <a:solidFill>
                  <a:srgbClr val="61116A"/>
                </a:solidFill>
                <a:latin typeface="Arial" panose="020B0604020202020204" pitchFamily="34" charset="0"/>
                <a:ea typeface="宋体" panose="02010600030101010101" pitchFamily="2" charset="-122"/>
                <a:cs typeface="Arial" panose="020B0604020202020204" pitchFamily="34" charset="0"/>
              </a:rPr>
              <a:t>v.22.0.2</a:t>
            </a:r>
            <a:endParaRPr lang="zh-CN" dirty="0">
              <a:solidFill>
                <a:srgbClr val="61116A"/>
              </a:solidFill>
              <a:latin typeface="Arial" panose="020B0604020202020204" pitchFamily="34" charset="0"/>
              <a:ea typeface="宋体" panose="02010600030101010101" pitchFamily="2" charset="-122"/>
              <a:cs typeface="Arial" panose="020B0604020202020204" pitchFamily="34" charset="0"/>
            </a:endParaRPr>
          </a:p>
          <a:p>
            <a:pPr marL="0" indent="0" algn="l" rtl="0">
              <a:buNone/>
            </a:pP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9" name="Content Placeholder 8"/>
          <p:cNvSpPr>
            <a:spLocks noGrp="1"/>
          </p:cNvSpPr>
          <p:nvPr>
            <p:ph sz="half" idx="2"/>
          </p:nvPr>
        </p:nvSpPr>
        <p:spPr>
          <a:xfrm>
            <a:off x="4748218" y="942976"/>
            <a:ext cx="4063999" cy="3527424"/>
          </a:xfrm>
        </p:spPr>
        <p:txBody>
          <a:bodyPr/>
          <a:lstStyle/>
          <a:p>
            <a:pPr marL="0" indent="0" algn="ctr" rtl="0">
              <a:buNone/>
            </a:pPr>
            <a:r>
              <a:rPr lang="zh-CN" sz="1800" b="1" i="0" u="none" dirty="0">
                <a:solidFill>
                  <a:srgbClr val="00AF9E"/>
                </a:solidFill>
                <a:latin typeface="Arial" panose="020B0604020202020204" pitchFamily="34" charset="0"/>
                <a:ea typeface="宋体" panose="02010600030101010101" pitchFamily="2" charset="-122"/>
                <a:cs typeface="Arial" panose="020B0604020202020204" pitchFamily="34" charset="0"/>
              </a:rPr>
              <a:t>可用于以下器械</a:t>
            </a:r>
          </a:p>
          <a:p>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2</a:t>
            </a:fld>
            <a:endParaRPr lang="zh-CN"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925631315"/>
              </p:ext>
            </p:extLst>
          </p:nvPr>
        </p:nvGraphicFramePr>
        <p:xfrm>
          <a:off x="5103813" y="1352551"/>
          <a:ext cx="3352800" cy="24331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810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35280">
                <a:tc>
                  <a:txBody>
                    <a:bodyPr/>
                    <a:lstStyle/>
                    <a:p>
                      <a:endParaRPr lang="zh-CN" sz="1600" dirty="0">
                        <a:latin typeface="+mn-lt"/>
                      </a:endParaRPr>
                    </a:p>
                  </a:txBody>
                  <a:tcPr anchor="ctr"/>
                </a:tc>
                <a:tc>
                  <a:txBody>
                    <a:bodyPr/>
                    <a:lstStyle/>
                    <a:p>
                      <a:pPr algn="ctr" rtl="0"/>
                      <a:r>
                        <a:rPr lang="zh-CN" sz="1600" b="1" i="0" u="none" dirty="0">
                          <a:latin typeface="宋体" panose="02010600030101010101" pitchFamily="2" charset="-122"/>
                          <a:ea typeface="宋体" panose="02010600030101010101" pitchFamily="2" charset="-122"/>
                        </a:rPr>
                        <a:t>型号名称</a:t>
                      </a:r>
                      <a:endParaRPr lang="zh-CN" sz="1600" dirty="0">
                        <a:latin typeface="宋体" panose="02010600030101010101" pitchFamily="2" charset="-122"/>
                        <a:ea typeface="宋体" panose="02010600030101010101" pitchFamily="2" charset="-122"/>
                      </a:endParaRPr>
                    </a:p>
                  </a:txBody>
                  <a:tcPr anchor="ctr"/>
                </a:tc>
                <a:extLst>
                  <a:ext uri="{0D108BD9-81ED-4DB2-BD59-A6C34878D82A}">
                    <a16:rowId xmlns:a16="http://schemas.microsoft.com/office/drawing/2014/main" val="10000"/>
                  </a:ext>
                </a:extLst>
              </a:tr>
              <a:tr h="1457780">
                <a:tc>
                  <a:txBody>
                    <a:bodyPr/>
                    <a:lstStyle/>
                    <a:p>
                      <a:pPr algn="ctr" rtl="0" fontAlgn="b"/>
                      <a:r>
                        <a:rPr lang="zh-CN" sz="1600" b="1" i="0" u="none" strike="noStrike">
                          <a:solidFill>
                            <a:schemeClr val="bg1"/>
                          </a:solidFill>
                          <a:effectLst/>
                          <a:latin typeface="+mn-lt"/>
                        </a:rPr>
                        <a:t>CRT-P</a:t>
                      </a:r>
                      <a:endParaRPr lang="zh-CN" sz="1600" b="1" i="0" u="none" strike="noStrike" dirty="0">
                        <a:solidFill>
                          <a:schemeClr val="bg1"/>
                        </a:solidFill>
                        <a:effectLst/>
                        <a:latin typeface="+mn-lt"/>
                      </a:endParaRPr>
                    </a:p>
                  </a:txBody>
                  <a:tcPr marL="9525" marR="9525" marT="9525" marB="0" vert="vert270" anchor="ctr">
                    <a:solidFill>
                      <a:srgbClr val="61116A"/>
                    </a:solidFill>
                  </a:tcPr>
                </a:tc>
                <a:tc>
                  <a:txBody>
                    <a:bodyPr/>
                    <a:lstStyle/>
                    <a:p>
                      <a:pPr marL="115888" indent="0" algn="l" rtl="0" fontAlgn="b"/>
                      <a:r>
                        <a:rPr lang="zh-CN" sz="1600" b="0" i="0" u="none" strike="noStrike">
                          <a:solidFill>
                            <a:srgbClr val="000000"/>
                          </a:solidFill>
                          <a:effectLst/>
                          <a:latin typeface="+mn-lt"/>
                        </a:rPr>
                        <a:t>Allure Quadra</a:t>
                      </a:r>
                    </a:p>
                    <a:p>
                      <a:pPr marL="115888" indent="0" algn="l" rtl="0" fontAlgn="b"/>
                      <a:r>
                        <a:rPr lang="zh-CN" sz="1600" b="0" i="0" u="none" strike="noStrike">
                          <a:solidFill>
                            <a:srgbClr val="000000"/>
                          </a:solidFill>
                          <a:effectLst/>
                          <a:latin typeface="+mn-lt"/>
                        </a:rPr>
                        <a:t>Allure Quadra™ RF</a:t>
                      </a:r>
                    </a:p>
                    <a:p>
                      <a:pPr marL="115888" indent="0" algn="l" rtl="0" fontAlgn="b"/>
                      <a:r>
                        <a:rPr lang="zh-CN" sz="1600" b="0" i="0" u="none" strike="noStrike">
                          <a:solidFill>
                            <a:srgbClr val="000000"/>
                          </a:solidFill>
                          <a:effectLst/>
                          <a:latin typeface="+mn-lt"/>
                        </a:rPr>
                        <a:t>Quadra Allure™</a:t>
                      </a:r>
                    </a:p>
                    <a:p>
                      <a:pPr marL="115888" indent="0" algn="l" rtl="0" fontAlgn="b"/>
                      <a:r>
                        <a:rPr lang="zh-CN" sz="1600" b="0" i="0" u="none" strike="noStrike">
                          <a:solidFill>
                            <a:srgbClr val="000000"/>
                          </a:solidFill>
                          <a:effectLst/>
                          <a:latin typeface="+mn-lt"/>
                        </a:rPr>
                        <a:t>Quadra Allure MP™</a:t>
                      </a:r>
                    </a:p>
                    <a:p>
                      <a:pPr marL="115888" indent="0" algn="l" rtl="0" fontAlgn="b"/>
                      <a:r>
                        <a:rPr lang="zh-CN" sz="1600" b="0" i="0" u="none" strike="noStrike">
                          <a:solidFill>
                            <a:srgbClr val="000000"/>
                          </a:solidFill>
                          <a:effectLst/>
                          <a:latin typeface="+mn-lt"/>
                        </a:rPr>
                        <a:t>Quadra Allure MP™ RF</a:t>
                      </a:r>
                    </a:p>
                  </a:txBody>
                  <a:tcPr marL="9525" marR="9525" marT="9525" marB="0" anchor="ctr"/>
                </a:tc>
                <a:extLst>
                  <a:ext uri="{0D108BD9-81ED-4DB2-BD59-A6C34878D82A}">
                    <a16:rowId xmlns:a16="http://schemas.microsoft.com/office/drawing/2014/main" val="10001"/>
                  </a:ext>
                </a:extLst>
              </a:tr>
              <a:tr h="640080">
                <a:tc>
                  <a:txBody>
                    <a:bodyPr/>
                    <a:lstStyle/>
                    <a:p>
                      <a:pPr algn="ctr" rtl="0" fontAlgn="b"/>
                      <a:r>
                        <a:rPr lang="zh-CN" sz="1600" b="1" i="0" u="none" strike="noStrike">
                          <a:solidFill>
                            <a:schemeClr val="bg1"/>
                          </a:solidFill>
                          <a:effectLst/>
                          <a:latin typeface="+mn-lt"/>
                        </a:rPr>
                        <a:t>CRT-D</a:t>
                      </a:r>
                      <a:endParaRPr lang="zh-CN" sz="1600" b="1" i="0" u="none" strike="noStrike" dirty="0">
                        <a:solidFill>
                          <a:schemeClr val="bg1"/>
                        </a:solidFill>
                        <a:effectLst/>
                        <a:latin typeface="+mn-lt"/>
                      </a:endParaRPr>
                    </a:p>
                  </a:txBody>
                  <a:tcPr marL="9525" marR="9525" marT="9525" marB="0" vert="vert270" anchor="ctr">
                    <a:solidFill>
                      <a:srgbClr val="913120"/>
                    </a:solidFill>
                  </a:tcPr>
                </a:tc>
                <a:tc>
                  <a:txBody>
                    <a:bodyPr/>
                    <a:lstStyle/>
                    <a:p>
                      <a:pPr marL="115888" indent="0" algn="l" rtl="0" fontAlgn="b"/>
                      <a:r>
                        <a:rPr lang="zh-CN" sz="1600" b="0" i="0" u="none" strike="noStrike" dirty="0">
                          <a:solidFill>
                            <a:srgbClr val="000000"/>
                          </a:solidFill>
                          <a:effectLst/>
                          <a:latin typeface="+mn-lt"/>
                        </a:rPr>
                        <a:t>Quadra Assura™</a:t>
                      </a:r>
                    </a:p>
                    <a:p>
                      <a:pPr marL="115888" indent="0" algn="l" rtl="0" fontAlgn="b"/>
                      <a:r>
                        <a:rPr lang="zh-CN" sz="1600" b="0" i="0" u="none" strike="noStrike" dirty="0">
                          <a:solidFill>
                            <a:srgbClr val="000000"/>
                          </a:solidFill>
                          <a:effectLst/>
                          <a:latin typeface="+mn-lt"/>
                        </a:rPr>
                        <a:t>Quadra Assura MP™</a:t>
                      </a:r>
                    </a:p>
                  </a:txBody>
                  <a:tcPr marL="9525" marR="9525" marT="9525" marB="0" anchor="ctr"/>
                </a:tc>
                <a:extLst>
                  <a:ext uri="{0D108BD9-81ED-4DB2-BD59-A6C34878D82A}">
                    <a16:rowId xmlns:a16="http://schemas.microsoft.com/office/drawing/2014/main" val="10002"/>
                  </a:ext>
                </a:extLst>
              </a:tr>
            </a:tbl>
          </a:graphicData>
        </a:graphic>
      </p:graphicFrame>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4" y="209550"/>
            <a:ext cx="598021"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0646990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40292" y="3529341"/>
            <a:ext cx="1505769" cy="26161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62" name="Right Arrow 2061"/>
          <p:cNvSpPr/>
          <p:nvPr/>
        </p:nvSpPr>
        <p:spPr bwMode="auto">
          <a:xfrm>
            <a:off x="646061" y="2872059"/>
            <a:ext cx="7242897" cy="484632"/>
          </a:xfrm>
          <a:prstGeom prst="rightArrow">
            <a:avLst/>
          </a:prstGeom>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2" name="Group 21"/>
          <p:cNvGrpSpPr/>
          <p:nvPr/>
        </p:nvGrpSpPr>
        <p:grpSpPr>
          <a:xfrm>
            <a:off x="417545" y="1145658"/>
            <a:ext cx="1393024" cy="1781434"/>
            <a:chOff x="648025" y="1025367"/>
            <a:chExt cx="429018" cy="548640"/>
          </a:xfrm>
          <a:effectLst>
            <a:reflection blurRad="6350" stA="52000" endA="300" endPos="18000" dir="5400000" sy="-100000" algn="bl" rotWithShape="0"/>
          </a:effectLst>
        </p:grpSpPr>
        <p:grpSp>
          <p:nvGrpSpPr>
            <p:cNvPr id="23" name="Group 22"/>
            <p:cNvGrpSpPr/>
            <p:nvPr/>
          </p:nvGrpSpPr>
          <p:grpSpPr>
            <a:xfrm>
              <a:off x="648025" y="1025367"/>
              <a:ext cx="214895" cy="548640"/>
              <a:chOff x="609600" y="1245870"/>
              <a:chExt cx="457200" cy="1097280"/>
            </a:xfrm>
            <a:effectLst/>
          </p:grpSpPr>
          <p:sp>
            <p:nvSpPr>
              <p:cNvPr id="51" name="Rectangle 50"/>
              <p:cNvSpPr/>
              <p:nvPr/>
            </p:nvSpPr>
            <p:spPr bwMode="auto">
              <a:xfrm>
                <a:off x="609600" y="1245870"/>
                <a:ext cx="457200" cy="10972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2" name="Group 51"/>
              <p:cNvGrpSpPr/>
              <p:nvPr/>
            </p:nvGrpSpPr>
            <p:grpSpPr>
              <a:xfrm>
                <a:off x="648037" y="1330779"/>
                <a:ext cx="380326" cy="91440"/>
                <a:chOff x="639593" y="1200150"/>
                <a:chExt cx="380326" cy="91440"/>
              </a:xfrm>
            </p:grpSpPr>
            <p:sp>
              <p:nvSpPr>
                <p:cNvPr id="74" name="Rectangle 73"/>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5" name="Rectangle 74"/>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6" name="Rectangle 75"/>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3" name="Group 52"/>
              <p:cNvGrpSpPr/>
              <p:nvPr/>
            </p:nvGrpSpPr>
            <p:grpSpPr>
              <a:xfrm>
                <a:off x="648037" y="1467939"/>
                <a:ext cx="380326" cy="91440"/>
                <a:chOff x="639593" y="1200150"/>
                <a:chExt cx="380326" cy="91440"/>
              </a:xfrm>
            </p:grpSpPr>
            <p:sp>
              <p:nvSpPr>
                <p:cNvPr id="71" name="Rectangle 70"/>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2" name="Rectangle 71"/>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3" name="Rectangle 72"/>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4" name="Group 53"/>
              <p:cNvGrpSpPr/>
              <p:nvPr/>
            </p:nvGrpSpPr>
            <p:grpSpPr>
              <a:xfrm>
                <a:off x="648037" y="1605099"/>
                <a:ext cx="380326" cy="91440"/>
                <a:chOff x="639593" y="1200150"/>
                <a:chExt cx="380326" cy="91440"/>
              </a:xfrm>
            </p:grpSpPr>
            <p:sp>
              <p:nvSpPr>
                <p:cNvPr id="68" name="Rectangle 6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9" name="Rectangle 6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0" name="Rectangle 6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5" name="Group 54"/>
              <p:cNvGrpSpPr/>
              <p:nvPr/>
            </p:nvGrpSpPr>
            <p:grpSpPr>
              <a:xfrm>
                <a:off x="648037" y="1742259"/>
                <a:ext cx="380326" cy="91440"/>
                <a:chOff x="639593" y="1200150"/>
                <a:chExt cx="380326" cy="91440"/>
              </a:xfrm>
            </p:grpSpPr>
            <p:sp>
              <p:nvSpPr>
                <p:cNvPr id="65" name="Rectangle 6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6" name="Rectangle 6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7" name="Rectangle 6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6" name="Group 55"/>
              <p:cNvGrpSpPr/>
              <p:nvPr/>
            </p:nvGrpSpPr>
            <p:grpSpPr>
              <a:xfrm>
                <a:off x="648037" y="1879419"/>
                <a:ext cx="380326" cy="91440"/>
                <a:chOff x="639593" y="1200150"/>
                <a:chExt cx="380326" cy="91440"/>
              </a:xfrm>
            </p:grpSpPr>
            <p:sp>
              <p:nvSpPr>
                <p:cNvPr id="62" name="Rectangle 61"/>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Rectangle 62"/>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4" name="Rectangle 63"/>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7" name="Group 56"/>
              <p:cNvGrpSpPr/>
              <p:nvPr/>
            </p:nvGrpSpPr>
            <p:grpSpPr>
              <a:xfrm>
                <a:off x="648037" y="2016579"/>
                <a:ext cx="380326" cy="91440"/>
                <a:chOff x="639593" y="1200150"/>
                <a:chExt cx="380326" cy="91440"/>
              </a:xfrm>
            </p:grpSpPr>
            <p:sp>
              <p:nvSpPr>
                <p:cNvPr id="59" name="Rectangle 58"/>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0" name="Rectangle 59"/>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1" name="Rectangle 60"/>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8" name="Rectangle 57"/>
              <p:cNvSpPr/>
              <p:nvPr/>
            </p:nvSpPr>
            <p:spPr bwMode="auto">
              <a:xfrm>
                <a:off x="783336" y="2205990"/>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4" name="Group 23"/>
            <p:cNvGrpSpPr/>
            <p:nvPr/>
          </p:nvGrpSpPr>
          <p:grpSpPr>
            <a:xfrm>
              <a:off x="799331" y="1208245"/>
              <a:ext cx="277712" cy="365760"/>
              <a:chOff x="1573487" y="1833698"/>
              <a:chExt cx="601287" cy="773431"/>
            </a:xfrm>
            <a:effectLst/>
          </p:grpSpPr>
          <p:sp>
            <p:nvSpPr>
              <p:cNvPr id="25" name="Rectangle 24"/>
              <p:cNvSpPr/>
              <p:nvPr/>
            </p:nvSpPr>
            <p:spPr bwMode="auto">
              <a:xfrm>
                <a:off x="1573487" y="1833698"/>
                <a:ext cx="601287" cy="773431"/>
              </a:xfrm>
              <a:prstGeom prst="rect">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6" name="Group 25"/>
              <p:cNvGrpSpPr/>
              <p:nvPr/>
            </p:nvGrpSpPr>
            <p:grpSpPr>
              <a:xfrm>
                <a:off x="1612212" y="1885950"/>
                <a:ext cx="523837" cy="91440"/>
                <a:chOff x="1611924" y="1594985"/>
                <a:chExt cx="523837" cy="91440"/>
              </a:xfrm>
            </p:grpSpPr>
            <p:grpSp>
              <p:nvGrpSpPr>
                <p:cNvPr id="46" name="Group 45"/>
                <p:cNvGrpSpPr/>
                <p:nvPr/>
              </p:nvGrpSpPr>
              <p:grpSpPr>
                <a:xfrm>
                  <a:off x="1611924" y="1594985"/>
                  <a:ext cx="380326" cy="91440"/>
                  <a:chOff x="639593" y="1200150"/>
                  <a:chExt cx="380326" cy="91440"/>
                </a:xfrm>
              </p:grpSpPr>
              <p:sp>
                <p:nvSpPr>
                  <p:cNvPr id="48" name="Rectangle 4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4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0" name="Rectangle 4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7" name="Rectangle 4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7" name="Rectangle 26"/>
              <p:cNvSpPr/>
              <p:nvPr/>
            </p:nvSpPr>
            <p:spPr bwMode="auto">
              <a:xfrm>
                <a:off x="1819266" y="2469969"/>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8" name="Group 27"/>
              <p:cNvGrpSpPr/>
              <p:nvPr/>
            </p:nvGrpSpPr>
            <p:grpSpPr>
              <a:xfrm>
                <a:off x="1612212" y="2022611"/>
                <a:ext cx="523837" cy="91440"/>
                <a:chOff x="1611924" y="1594985"/>
                <a:chExt cx="523837" cy="91440"/>
              </a:xfrm>
            </p:grpSpPr>
            <p:grpSp>
              <p:nvGrpSpPr>
                <p:cNvPr id="41" name="Group 40"/>
                <p:cNvGrpSpPr/>
                <p:nvPr/>
              </p:nvGrpSpPr>
              <p:grpSpPr>
                <a:xfrm>
                  <a:off x="1611924" y="1594985"/>
                  <a:ext cx="380326" cy="91440"/>
                  <a:chOff x="639593" y="1200150"/>
                  <a:chExt cx="380326" cy="91440"/>
                </a:xfrm>
              </p:grpSpPr>
              <p:sp>
                <p:nvSpPr>
                  <p:cNvPr id="43" name="Rectangle 4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4" name="Rectangle 4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Rectangle 4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2" name="Rectangle 4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9" name="Group 28"/>
              <p:cNvGrpSpPr/>
              <p:nvPr/>
            </p:nvGrpSpPr>
            <p:grpSpPr>
              <a:xfrm>
                <a:off x="1612212" y="2159272"/>
                <a:ext cx="523837" cy="91440"/>
                <a:chOff x="1611924" y="1594985"/>
                <a:chExt cx="523837" cy="91440"/>
              </a:xfrm>
            </p:grpSpPr>
            <p:grpSp>
              <p:nvGrpSpPr>
                <p:cNvPr id="36" name="Group 35"/>
                <p:cNvGrpSpPr/>
                <p:nvPr/>
              </p:nvGrpSpPr>
              <p:grpSpPr>
                <a:xfrm>
                  <a:off x="1611924" y="1594985"/>
                  <a:ext cx="380326" cy="91440"/>
                  <a:chOff x="639593" y="1200150"/>
                  <a:chExt cx="380326" cy="91440"/>
                </a:xfrm>
              </p:grpSpPr>
              <p:sp>
                <p:nvSpPr>
                  <p:cNvPr id="38" name="Rectangle 3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9" name="Rectangle 3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Rectangle 3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7" name="Rectangle 3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0" name="Group 29"/>
              <p:cNvGrpSpPr/>
              <p:nvPr/>
            </p:nvGrpSpPr>
            <p:grpSpPr>
              <a:xfrm>
                <a:off x="1612212" y="2295933"/>
                <a:ext cx="523837" cy="91440"/>
                <a:chOff x="1611924" y="1594985"/>
                <a:chExt cx="523837" cy="91440"/>
              </a:xfrm>
            </p:grpSpPr>
            <p:grpSp>
              <p:nvGrpSpPr>
                <p:cNvPr id="31" name="Group 30"/>
                <p:cNvGrpSpPr/>
                <p:nvPr/>
              </p:nvGrpSpPr>
              <p:grpSpPr>
                <a:xfrm>
                  <a:off x="1611924" y="1594985"/>
                  <a:ext cx="380326" cy="91440"/>
                  <a:chOff x="639593" y="1200150"/>
                  <a:chExt cx="380326" cy="91440"/>
                </a:xfrm>
              </p:grpSpPr>
              <p:sp>
                <p:nvSpPr>
                  <p:cNvPr id="33" name="Rectangle 3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4" name="Rectangle 3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5" name="Rectangle 3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2" name="Rectangle 3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20</a:t>
            </a:fld>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2060" name="Group 2059"/>
          <p:cNvGrpSpPr/>
          <p:nvPr/>
        </p:nvGrpSpPr>
        <p:grpSpPr>
          <a:xfrm>
            <a:off x="475915" y="2626762"/>
            <a:ext cx="1280728" cy="681331"/>
            <a:chOff x="475915" y="2881019"/>
            <a:chExt cx="1280728" cy="681331"/>
          </a:xfrm>
        </p:grpSpPr>
        <p:grpSp>
          <p:nvGrpSpPr>
            <p:cNvPr id="6" name="Group 5"/>
            <p:cNvGrpSpPr/>
            <p:nvPr/>
          </p:nvGrpSpPr>
          <p:grpSpPr>
            <a:xfrm>
              <a:off x="1227483" y="2881019"/>
              <a:ext cx="529160" cy="681331"/>
              <a:chOff x="2703361" y="1085850"/>
              <a:chExt cx="1114128" cy="1434516"/>
            </a:xfrm>
            <a:effectLst>
              <a:reflection blurRad="6350" stA="52000" endA="300" endPos="35000" dir="5400000" sy="-100000" algn="bl" rotWithShape="0"/>
            </a:effectLst>
          </p:grpSpPr>
          <p:sp>
            <p:nvSpPr>
              <p:cNvPr id="7" name="Oval 6"/>
              <p:cNvSpPr/>
              <p:nvPr/>
            </p:nvSpPr>
            <p:spPr bwMode="auto">
              <a:xfrm>
                <a:off x="3034416" y="1085850"/>
                <a:ext cx="457200" cy="457200"/>
              </a:xfrm>
              <a:prstGeom prst="ellipse">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Left Brace 10"/>
              <p:cNvSpPr/>
              <p:nvPr/>
            </p:nvSpPr>
            <p:spPr bwMode="auto">
              <a:xfrm rot="16200000">
                <a:off x="3069786" y="1542985"/>
                <a:ext cx="400050" cy="470785"/>
              </a:xfrm>
              <a:prstGeom prst="leftBrace">
                <a:avLst>
                  <a:gd name="adj1" fmla="val 2942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Oval 11"/>
              <p:cNvSpPr/>
              <p:nvPr/>
            </p:nvSpPr>
            <p:spPr bwMode="auto">
              <a:xfrm>
                <a:off x="3224091" y="1987811"/>
                <a:ext cx="91440" cy="91440"/>
              </a:xfrm>
              <a:prstGeom prst="ellipse">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endParaRPr lang="zh-CN" sz="8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5" name="Group 14"/>
            <p:cNvGrpSpPr/>
            <p:nvPr/>
          </p:nvGrpSpPr>
          <p:grpSpPr>
            <a:xfrm>
              <a:off x="475915" y="2881019"/>
              <a:ext cx="529160" cy="681331"/>
              <a:chOff x="2703361" y="1085850"/>
              <a:chExt cx="1114128" cy="1434516"/>
            </a:xfrm>
            <a:effectLst>
              <a:reflection blurRad="6350" stA="52000" endA="300" endPos="35000" dir="5400000" sy="-100000" algn="bl" rotWithShape="0"/>
            </a:effectLst>
          </p:grpSpPr>
          <p:sp>
            <p:nvSpPr>
              <p:cNvPr id="16" name="Oval 15"/>
              <p:cNvSpPr/>
              <p:nvPr/>
            </p:nvSpPr>
            <p:spPr bwMode="auto">
              <a:xfrm>
                <a:off x="3034416" y="1085850"/>
                <a:ext cx="457200" cy="45720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Round Same Side Corner Rectangle 16"/>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Round Same Side Corner Rectangle 17"/>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ound Same Side Corner Rectangle 18"/>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nvGrpSpPr>
          <p:cNvPr id="111" name="Group 110"/>
          <p:cNvGrpSpPr/>
          <p:nvPr/>
        </p:nvGrpSpPr>
        <p:grpSpPr>
          <a:xfrm>
            <a:off x="2754369" y="2300224"/>
            <a:ext cx="1372529" cy="1007869"/>
            <a:chOff x="4914901" y="1805517"/>
            <a:chExt cx="1727199" cy="1268308"/>
          </a:xfrm>
          <a:effectLst>
            <a:reflection blurRad="6350" stA="52000" endA="300" endPos="35000" dir="5400000" sy="-100000" algn="bl" rotWithShape="0"/>
          </a:effectLst>
        </p:grpSpPr>
        <p:sp>
          <p:nvSpPr>
            <p:cNvPr id="109" name="Round Same Side Corner Rectangle 108"/>
            <p:cNvSpPr/>
            <p:nvPr>
              <p:custDataLst>
                <p:tags r:id="rId2"/>
              </p:custDataLst>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C:\Users\huovib01\AppData\Local\Microsoft\Windows\Temporary Internet Files\Content.IE5\LMQBPUQA\lgi01a201309290000[1].jpg"/>
            <p:cNvPicPr>
              <a:picLocks noChangeAspect="1" noChangeArrowheads="1"/>
            </p:cNvPicPr>
            <p:nvPr>
              <p:custDataLst>
                <p:tags r:id="rId3"/>
              </p:custDataLst>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92" name="Oval 91"/>
            <p:cNvSpPr/>
            <p:nvPr>
              <p:custDataLst>
                <p:tags r:id="rId4"/>
              </p:custDataLst>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Round Same Side Corner Rectangle 92"/>
            <p:cNvSpPr/>
            <p:nvPr>
              <p:custDataLst>
                <p:tags r:id="rId5"/>
              </p:custDataLst>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4" name="Round Same Side Corner Rectangle 93"/>
            <p:cNvSpPr/>
            <p:nvPr>
              <p:custDataLst>
                <p:tags r:id="rId6"/>
              </p:custDataLst>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5" name="Round Same Side Corner Rectangle 94"/>
            <p:cNvSpPr/>
            <p:nvPr>
              <p:custDataLst>
                <p:tags r:id="rId7"/>
              </p:custDataLst>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7" name="Round Same Side Corner Rectangle 96"/>
            <p:cNvSpPr/>
            <p:nvPr>
              <p:custDataLst>
                <p:tags r:id="rId8"/>
              </p:custDataLst>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6" name="Round Same Side Corner Rectangle 95"/>
            <p:cNvSpPr/>
            <p:nvPr>
              <p:custDataLst>
                <p:tags r:id="rId9"/>
              </p:custDataLst>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0" name="Round Same Side Corner Rectangle 99"/>
            <p:cNvSpPr/>
            <p:nvPr>
              <p:custDataLst>
                <p:tags r:id="rId10"/>
              </p:custDataLst>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48" name="Group 2047"/>
          <p:cNvGrpSpPr/>
          <p:nvPr/>
        </p:nvGrpSpPr>
        <p:grpSpPr>
          <a:xfrm>
            <a:off x="5124616" y="1892751"/>
            <a:ext cx="1116662" cy="1415340"/>
            <a:chOff x="5218562" y="2216789"/>
            <a:chExt cx="1571576" cy="1991931"/>
          </a:xfrm>
          <a:effectLst>
            <a:reflection blurRad="6350" stA="52000" endA="300" endPos="35000" dir="5400000" sy="-100000" algn="bl" rotWithShape="0"/>
          </a:effectLst>
        </p:grpSpPr>
        <p:sp>
          <p:nvSpPr>
            <p:cNvPr id="114" name="Freeform 113"/>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7" name="Freeform 126"/>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6" name="Round Same Side Corner Rectangle 125"/>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8" name="Round Same Side Corner Rectangle 117"/>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6" name="Oval 115"/>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9" name="Round Same Side Corner Rectangle 118"/>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2" name="Round Same Side Corner Rectangle 121"/>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3" name="Round Same Side Corner Rectangle 122"/>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4" name="Round Same Side Corner Rectangle 123"/>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7" name="Round Same Side Corner Rectangle 116"/>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5" name="Round Same Side Corner Rectangle 124"/>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59" name="Group 2058"/>
          <p:cNvGrpSpPr/>
          <p:nvPr/>
        </p:nvGrpSpPr>
        <p:grpSpPr>
          <a:xfrm>
            <a:off x="7239001" y="2028492"/>
            <a:ext cx="1530333" cy="1279601"/>
            <a:chOff x="1558967" y="3107194"/>
            <a:chExt cx="1530333" cy="1279601"/>
          </a:xfrm>
          <a:effectLst>
            <a:reflection blurRad="6350" stA="52000" endA="300" endPos="35000" dir="5400000" sy="-100000" algn="bl" rotWithShape="0"/>
          </a:effectLst>
        </p:grpSpPr>
        <p:sp>
          <p:nvSpPr>
            <p:cNvPr id="136" name="Round Same Side Corner Rectangle 135"/>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8" name="Oval 137"/>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9" name="Round Same Side Corner Rectangle 138"/>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0" name="Round Same Side Corner Rectangle 139"/>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1" name="Round Same Side Corner Rectangle 140"/>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7" name="Group 2056"/>
            <p:cNvGrpSpPr/>
            <p:nvPr/>
          </p:nvGrpSpPr>
          <p:grpSpPr>
            <a:xfrm>
              <a:off x="2571578" y="3472395"/>
              <a:ext cx="517722" cy="914400"/>
              <a:chOff x="2571578" y="3472395"/>
              <a:chExt cx="517722" cy="914400"/>
            </a:xfrm>
          </p:grpSpPr>
          <p:sp>
            <p:nvSpPr>
              <p:cNvPr id="148" name="Round Same Side Corner Rectangle 147"/>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9" name="Rectangle 148"/>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0" name="Rectangle 149"/>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52" name="Round Same Side Corner Rectangle 151"/>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5" name="Trapezoid 2054"/>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6" name="Rectangle 2055"/>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8" name="Group 2057"/>
            <p:cNvGrpSpPr/>
            <p:nvPr/>
          </p:nvGrpSpPr>
          <p:grpSpPr>
            <a:xfrm>
              <a:off x="1558967" y="3655408"/>
              <a:ext cx="914400" cy="731387"/>
              <a:chOff x="1558967" y="3646678"/>
              <a:chExt cx="914400" cy="731387"/>
            </a:xfrm>
          </p:grpSpPr>
          <p:sp>
            <p:nvSpPr>
              <p:cNvPr id="142" name="Round Same Side Corner Rectangle 141"/>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5" name="Rectangle 144"/>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7" name="Rectangle 146"/>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2061" name="TextBox 2060"/>
          <p:cNvSpPr txBox="1"/>
          <p:nvPr/>
        </p:nvSpPr>
        <p:spPr>
          <a:xfrm>
            <a:off x="475186"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患者程控</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3" name="TextBox 162"/>
          <p:cNvSpPr txBox="1"/>
          <p:nvPr/>
        </p:nvSpPr>
        <p:spPr>
          <a:xfrm>
            <a:off x="2918867" y="3529340"/>
            <a:ext cx="777777" cy="261610"/>
          </a:xfrm>
          <a:prstGeom prst="rect">
            <a:avLst/>
          </a:prstGeom>
          <a:noFill/>
        </p:spPr>
        <p:txBody>
          <a:bodyPr wrap="none" rtlCol="0">
            <a:spAutoFit/>
          </a:bodyPr>
          <a:lstStyle/>
          <a:p>
            <a:pPr algn="l" rtl="0"/>
            <a:r>
              <a:rPr lang="zh-CN" sz="1100" b="0" i="0" u="none" dirty="0">
                <a:latin typeface="Arial" panose="020B0604020202020204" pitchFamily="34" charset="0"/>
                <a:ea typeface="宋体" panose="02010600030101010101" pitchFamily="2" charset="-122"/>
                <a:cs typeface="Arial" panose="020B0604020202020204" pitchFamily="34" charset="0"/>
              </a:rPr>
              <a:t>患者</a:t>
            </a:r>
            <a:r>
              <a:rPr lang="zh-CN" altLang="en-US" sz="1100" b="0" dirty="0">
                <a:latin typeface="Arial" panose="020B0604020202020204" pitchFamily="34" charset="0"/>
                <a:ea typeface="宋体" panose="02010600030101010101" pitchFamily="2" charset="-122"/>
                <a:cs typeface="Arial" panose="020B0604020202020204" pitchFamily="34" charset="0"/>
              </a:rPr>
              <a:t>休息</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4" name="TextBox 163"/>
          <p:cNvSpPr txBox="1"/>
          <p:nvPr/>
        </p:nvSpPr>
        <p:spPr>
          <a:xfrm>
            <a:off x="5379079"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5" name="TextBox 164"/>
          <p:cNvSpPr txBox="1"/>
          <p:nvPr/>
        </p:nvSpPr>
        <p:spPr>
          <a:xfrm>
            <a:off x="7533995" y="3529340"/>
            <a:ext cx="1031051"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患者略微活动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349104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2.46914E-7 L 0.24723 2.46914E-7 " pathEditMode="relative" rAng="0" ptsTypes="AA">
                                      <p:cBhvr>
                                        <p:cTn id="6" dur="2000" fill="hold"/>
                                        <p:tgtEl>
                                          <p:spTgt spid="4"/>
                                        </p:tgtEl>
                                        <p:attrNameLst>
                                          <p:attrName>ppt_x</p:attrName>
                                          <p:attrName>ppt_y</p:attrName>
                                        </p:attrNameLst>
                                      </p:cBhvr>
                                      <p:rCtr x="123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7467600" y="268483"/>
            <a:ext cx="1372529" cy="1007869"/>
            <a:chOff x="4914901" y="1805517"/>
            <a:chExt cx="1727199" cy="1268308"/>
          </a:xfrm>
          <a:effectLst>
            <a:reflection blurRad="6350" stA="52000" endA="300" endPos="23000" dir="5400000" sy="-100000" algn="bl" rotWithShape="0"/>
          </a:effectLst>
        </p:grpSpPr>
        <p:sp>
          <p:nvSpPr>
            <p:cNvPr id="16" name="Round Same Side Corner Rectangle 15"/>
            <p:cNvSpPr/>
            <p:nvPr>
              <p:custDataLst>
                <p:tags r:id="rId2"/>
              </p:custDataLst>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17" name="Picture 2" descr="C:\Users\huovib01\AppData\Local\Microsoft\Windows\Temporary Internet Files\Content.IE5\LMQBPUQA\lgi01a201309290000[1].jpg"/>
            <p:cNvPicPr>
              <a:picLocks noChangeAspect="1" noChangeArrowheads="1"/>
            </p:cNvPicPr>
            <p:nvPr>
              <p:custDataLst>
                <p:tags r:id="rId3"/>
              </p:custDataLst>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18" name="Oval 17"/>
            <p:cNvSpPr/>
            <p:nvPr>
              <p:custDataLst>
                <p:tags r:id="rId4"/>
              </p:custDataLst>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ound Same Side Corner Rectangle 18"/>
            <p:cNvSpPr/>
            <p:nvPr>
              <p:custDataLst>
                <p:tags r:id="rId5"/>
              </p:custDataLst>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 name="Round Same Side Corner Rectangle 19"/>
            <p:cNvSpPr/>
            <p:nvPr>
              <p:custDataLst>
                <p:tags r:id="rId6"/>
              </p:custDataLst>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1" name="Round Same Side Corner Rectangle 20"/>
            <p:cNvSpPr/>
            <p:nvPr>
              <p:custDataLst>
                <p:tags r:id="rId7"/>
              </p:custDataLst>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2" name="Round Same Side Corner Rectangle 21"/>
            <p:cNvSpPr/>
            <p:nvPr>
              <p:custDataLst>
                <p:tags r:id="rId8"/>
              </p:custDataLst>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3" name="Round Same Side Corner Rectangle 22"/>
            <p:cNvSpPr/>
            <p:nvPr>
              <p:custDataLst>
                <p:tags r:id="rId9"/>
              </p:custDataLst>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4" name="Round Same Side Corner Rectangle 23"/>
            <p:cNvSpPr/>
            <p:nvPr>
              <p:custDataLst>
                <p:tags r:id="rId10"/>
              </p:custDataLst>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pic>
        <p:nvPicPr>
          <p:cNvPr id="5122" name="Picture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33800" y="1386523"/>
            <a:ext cx="4514850" cy="28479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21</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Title 2"/>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患者放松</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25" name="Rectangle 24"/>
          <p:cNvSpPr/>
          <p:nvPr/>
        </p:nvSpPr>
        <p:spPr>
          <a:xfrm>
            <a:off x="152400" y="1395390"/>
            <a:ext cx="3505200" cy="2062103"/>
          </a:xfrm>
          <a:prstGeom prst="rect">
            <a:avLst/>
          </a:prstGeom>
        </p:spPr>
        <p:txBody>
          <a:bodyPr wrap="square">
            <a:spAutoFit/>
          </a:bodyPr>
          <a:lstStyle/>
          <a:p>
            <a:pPr marL="228600" indent="-22860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每256个心动周期（约4分钟），</a:t>
            </a:r>
            <a:br>
              <a:rPr lang="zh-CN" sz="1600" b="0" dirty="0">
                <a:solidFill>
                  <a:srgbClr val="FF00FF"/>
                </a:solidFill>
                <a:latin typeface="Arial" panose="020B0604020202020204" pitchFamily="34" charset="0"/>
                <a:ea typeface="宋体" panose="02010600030101010101" pitchFamily="2" charset="-122"/>
                <a:cs typeface="Arial" panose="020B0604020202020204" pitchFamily="34" charset="0"/>
              </a:rPr>
            </a:br>
            <a:r>
              <a:rPr lang="zh-CN" sz="1600" b="0" i="0" u="none" dirty="0">
                <a:latin typeface="Arial" panose="020B0604020202020204" pitchFamily="34" charset="0"/>
                <a:ea typeface="宋体" panose="02010600030101010101" pitchFamily="2" charset="-122"/>
                <a:cs typeface="Arial" panose="020B0604020202020204" pitchFamily="34" charset="0"/>
              </a:rPr>
              <a:t>SyncAV™ CRT将</a:t>
            </a:r>
            <a:r>
              <a:rPr lang="zh-CN" altLang="zh-CN" sz="1600" b="0" dirty="0">
                <a:latin typeface="Arial" panose="020B0604020202020204" pitchFamily="34" charset="0"/>
                <a:ea typeface="宋体" panose="02010600030101010101" pitchFamily="2" charset="-122"/>
                <a:cs typeface="Arial" panose="020B0604020202020204" pitchFamily="34" charset="0"/>
              </a:rPr>
              <a:t>暂时延长</a:t>
            </a:r>
            <a:r>
              <a:rPr lang="zh-CN" sz="1600" b="0" i="0" u="none" dirty="0">
                <a:latin typeface="Arial" panose="020B0604020202020204" pitchFamily="34" charset="0"/>
                <a:ea typeface="宋体" panose="02010600030101010101" pitchFamily="2" charset="-122"/>
                <a:cs typeface="Arial" panose="020B0604020202020204" pitchFamily="34" charset="0"/>
              </a:rPr>
              <a:t>起搏/感知AV延迟至</a:t>
            </a:r>
            <a:r>
              <a:rPr lang="zh-CN" altLang="en-US" sz="1600" b="0" dirty="0">
                <a:latin typeface="Arial" panose="020B0604020202020204" pitchFamily="34" charset="0"/>
                <a:ea typeface="宋体" panose="02010600030101010101" pitchFamily="2" charset="-122"/>
                <a:cs typeface="Arial" panose="020B0604020202020204" pitchFamily="34" charset="0"/>
              </a:rPr>
              <a:t>程控</a:t>
            </a:r>
            <a:r>
              <a:rPr lang="zh-CN" altLang="zh-CN" sz="1600" b="0" dirty="0">
                <a:latin typeface="Arial" panose="020B0604020202020204" pitchFamily="34" charset="0"/>
                <a:ea typeface="宋体" panose="02010600030101010101" pitchFamily="2" charset="-122"/>
                <a:cs typeface="Arial" panose="020B0604020202020204" pitchFamily="34" charset="0"/>
              </a:rPr>
              <a:t>值</a:t>
            </a:r>
            <a:r>
              <a:rPr lang="zh-CN" altLang="en-US" sz="1600" b="0" dirty="0">
                <a:latin typeface="Arial" panose="020B0604020202020204" pitchFamily="34" charset="0"/>
                <a:ea typeface="宋体" panose="02010600030101010101" pitchFamily="2" charset="-122"/>
                <a:cs typeface="Arial" panose="020B0604020202020204" pitchFamily="34" charset="0"/>
              </a:rPr>
              <a:t>，观察</a:t>
            </a:r>
            <a:r>
              <a:rPr lang="zh-CN" sz="1600" b="0" i="0" u="none" dirty="0">
                <a:latin typeface="Arial" panose="020B0604020202020204" pitchFamily="34" charset="0"/>
                <a:ea typeface="宋体" panose="02010600030101010101" pitchFamily="2" charset="-122"/>
                <a:cs typeface="Arial" panose="020B0604020202020204" pitchFamily="34" charset="0"/>
              </a:rPr>
              <a:t>3次心跳以测量</a:t>
            </a:r>
            <a:r>
              <a:rPr lang="zh-CN" altLang="en-US" sz="1600" b="0" dirty="0">
                <a:latin typeface="Arial" panose="020B0604020202020204" pitchFamily="34" charset="0"/>
                <a:ea typeface="宋体" panose="02010600030101010101" pitchFamily="2" charset="-122"/>
                <a:cs typeface="Arial" panose="020B0604020202020204" pitchFamily="34" charset="0"/>
              </a:rPr>
              <a:t>自身</a:t>
            </a:r>
            <a:r>
              <a:rPr lang="zh-CN" sz="1600" b="0" i="0" u="none" dirty="0">
                <a:latin typeface="Arial" panose="020B0604020202020204" pitchFamily="34" charset="0"/>
                <a:ea typeface="宋体" panose="02010600030101010101" pitchFamily="2" charset="-122"/>
                <a:cs typeface="Arial" panose="020B0604020202020204" pitchFamily="34" charset="0"/>
              </a:rPr>
              <a:t>AV传导时间</a:t>
            </a:r>
          </a:p>
          <a:p>
            <a:pPr marL="228600" indent="-228600" algn="l" rtl="0">
              <a:buFont typeface="Wingdings" panose="05000000000000000000" pitchFamily="2" charset="2"/>
              <a:buChar char="§"/>
            </a:pPr>
            <a:endParaRPr lang="zh-CN" sz="1600" b="0" dirty="0">
              <a:latin typeface="Arial" panose="020B0604020202020204" pitchFamily="34" charset="0"/>
              <a:ea typeface="宋体" panose="02010600030101010101" pitchFamily="2" charset="-122"/>
              <a:cs typeface="Arial" panose="020B0604020202020204" pitchFamily="34" charset="0"/>
            </a:endParaRPr>
          </a:p>
          <a:p>
            <a:pPr marL="228600" indent="-22860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该算法</a:t>
            </a:r>
            <a:r>
              <a:rPr lang="zh-CN" altLang="en-US" sz="1600" b="0" dirty="0">
                <a:latin typeface="Arial" panose="020B0604020202020204" pitchFamily="34" charset="0"/>
                <a:ea typeface="宋体" panose="02010600030101010101" pitchFamily="2" charset="-122"/>
                <a:cs typeface="Arial" panose="020B0604020202020204" pitchFamily="34" charset="0"/>
              </a:rPr>
              <a:t>将基于</a:t>
            </a:r>
            <a:r>
              <a:rPr lang="zh-CN" sz="1600" b="0" i="0" u="none" dirty="0">
                <a:latin typeface="Arial" panose="020B0604020202020204" pitchFamily="34" charset="0"/>
                <a:ea typeface="宋体" panose="02010600030101010101" pitchFamily="2" charset="-122"/>
                <a:cs typeface="Arial" panose="020B0604020202020204" pitchFamily="34" charset="0"/>
              </a:rPr>
              <a:t>第3个实测</a:t>
            </a:r>
            <a:r>
              <a:rPr lang="zh-CN" altLang="en-US" sz="1600" b="0" dirty="0">
                <a:latin typeface="Arial" panose="020B0604020202020204" pitchFamily="34" charset="0"/>
                <a:ea typeface="宋体" panose="02010600030101010101" pitchFamily="2" charset="-122"/>
                <a:cs typeface="Arial" panose="020B0604020202020204" pitchFamily="34" charset="0"/>
              </a:rPr>
              <a:t>自身</a:t>
            </a:r>
            <a:r>
              <a:rPr lang="zh-CN" sz="1600" b="0" i="0" u="none" dirty="0">
                <a:latin typeface="Arial" panose="020B0604020202020204" pitchFamily="34" charset="0"/>
                <a:ea typeface="宋体" panose="02010600030101010101" pitchFamily="2" charset="-122"/>
                <a:cs typeface="Arial" panose="020B0604020202020204" pitchFamily="34" charset="0"/>
              </a:rPr>
              <a:t>AV传导间期和</a:t>
            </a:r>
            <a:r>
              <a:rPr lang="zh-CN" altLang="en-US" sz="1600" b="0" i="0" u="none" dirty="0">
                <a:latin typeface="Arial" panose="020B0604020202020204" pitchFamily="34" charset="0"/>
                <a:ea typeface="宋体" panose="02010600030101010101" pitchFamily="2" charset="-122"/>
                <a:cs typeface="Arial" panose="020B0604020202020204" pitchFamily="34" charset="0"/>
              </a:rPr>
              <a:t>已程控</a:t>
            </a:r>
            <a:r>
              <a:rPr lang="zh-CN" sz="1600" b="0" i="0" u="none" dirty="0">
                <a:latin typeface="Arial" panose="020B0604020202020204" pitchFamily="34" charset="0"/>
                <a:ea typeface="宋体" panose="02010600030101010101" pitchFamily="2" charset="-122"/>
                <a:cs typeface="Arial" panose="020B0604020202020204" pitchFamily="34" charset="0"/>
              </a:rPr>
              <a:t>的SyncAV™ CRT Delta</a:t>
            </a:r>
            <a:r>
              <a:rPr lang="zh-CN" altLang="en-US" sz="1600" b="0" i="0" u="none" dirty="0">
                <a:latin typeface="Arial" panose="020B0604020202020204" pitchFamily="34" charset="0"/>
                <a:ea typeface="宋体" panose="02010600030101010101" pitchFamily="2" charset="-122"/>
                <a:cs typeface="Arial" panose="020B0604020202020204" pitchFamily="34" charset="0"/>
              </a:rPr>
              <a:t>值来</a:t>
            </a:r>
            <a:r>
              <a:rPr lang="zh-CN" sz="1600" b="0" i="0" u="none" dirty="0">
                <a:latin typeface="Arial" panose="020B0604020202020204" pitchFamily="34" charset="0"/>
                <a:ea typeface="宋体" panose="02010600030101010101" pitchFamily="2" charset="-122"/>
                <a:cs typeface="Arial" panose="020B0604020202020204" pitchFamily="34" charset="0"/>
              </a:rPr>
              <a:t>计算新的AV延迟</a:t>
            </a:r>
            <a:endParaRPr lang="zh-CN" sz="1600" b="0" dirty="0">
              <a:latin typeface="Arial" panose="020B0604020202020204" pitchFamily="34" charset="0"/>
              <a:ea typeface="宋体" panose="02010600030101010101" pitchFamily="2" charset="-122"/>
              <a:cs typeface="Arial" panose="020B0604020202020204" pitchFamily="34" charset="0"/>
            </a:endParaRPr>
          </a:p>
        </p:txBody>
      </p:sp>
      <p:pic>
        <p:nvPicPr>
          <p:cNvPr id="5123" name="Picture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642" y="2705734"/>
            <a:ext cx="66675"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Left Brace 26"/>
          <p:cNvSpPr/>
          <p:nvPr/>
        </p:nvSpPr>
        <p:spPr bwMode="auto">
          <a:xfrm rot="16200000">
            <a:off x="5410639" y="3170727"/>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238</a:t>
            </a:r>
            <a:endParaRPr kumimoji="0" lang="zh-CN" i="0" u="none" strike="noStrike" cap="none" normalizeH="0" baseline="0" dirty="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36" name="Left Brace 35"/>
          <p:cNvSpPr/>
          <p:nvPr/>
        </p:nvSpPr>
        <p:spPr bwMode="auto">
          <a:xfrm rot="16200000">
            <a:off x="6146128" y="3182158"/>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234</a:t>
            </a:r>
            <a:endParaRPr lang="zh-CN" sz="1400" dirty="0">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37" name="Left Brace 36"/>
          <p:cNvSpPr/>
          <p:nvPr/>
        </p:nvSpPr>
        <p:spPr bwMode="auto">
          <a:xfrm rot="16200000">
            <a:off x="6823595" y="3187337"/>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rPr>
              <a:t>234</a:t>
            </a:r>
            <a:endParaRPr lang="zh-CN" sz="1400" dirty="0">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endParaRPr>
          </a:p>
        </p:txBody>
      </p:sp>
      <p:sp>
        <p:nvSpPr>
          <p:cNvPr id="12" name="Rectangle 11"/>
          <p:cNvSpPr/>
          <p:nvPr/>
        </p:nvSpPr>
        <p:spPr bwMode="auto">
          <a:xfrm>
            <a:off x="5335151" y="1882140"/>
            <a:ext cx="2011680" cy="914400"/>
          </a:xfrm>
          <a:prstGeom prst="rect">
            <a:avLst/>
          </a:prstGeom>
          <a:gradFill>
            <a:gsLst>
              <a:gs pos="0">
                <a:srgbClr val="F0B310">
                  <a:alpha val="48000"/>
                </a:srgbClr>
              </a:gs>
              <a:gs pos="100000">
                <a:srgbClr val="F0B310">
                  <a:alpha val="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Rounded Rectangle 10"/>
          <p:cNvSpPr/>
          <p:nvPr/>
        </p:nvSpPr>
        <p:spPr bwMode="auto">
          <a:xfrm>
            <a:off x="5289431" y="1882140"/>
            <a:ext cx="2103120" cy="1828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内在传导测量结果</a:t>
            </a:r>
            <a:endParaRPr kumimoji="0" 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Rectangle 39"/>
          <p:cNvSpPr/>
          <p:nvPr/>
        </p:nvSpPr>
        <p:spPr bwMode="auto">
          <a:xfrm>
            <a:off x="7650483" y="2670810"/>
            <a:ext cx="1189649" cy="41148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1798320"/>
              <a:gd name="connsiteY0" fmla="*/ 266700 h 914400"/>
              <a:gd name="connsiteX1" fmla="*/ 1798320 w 1798320"/>
              <a:gd name="connsiteY1" fmla="*/ 0 h 914400"/>
              <a:gd name="connsiteX2" fmla="*/ 1798320 w 1798320"/>
              <a:gd name="connsiteY2" fmla="*/ 914400 h 914400"/>
              <a:gd name="connsiteX3" fmla="*/ 883920 w 1798320"/>
              <a:gd name="connsiteY3" fmla="*/ 914400 h 914400"/>
              <a:gd name="connsiteX4" fmla="*/ 0 w 1798320"/>
              <a:gd name="connsiteY4" fmla="*/ 266700 h 914400"/>
              <a:gd name="connsiteX0" fmla="*/ 0 w 1798320"/>
              <a:gd name="connsiteY0" fmla="*/ 266700 h 914400"/>
              <a:gd name="connsiteX1" fmla="*/ 1798320 w 1798320"/>
              <a:gd name="connsiteY1" fmla="*/ 0 h 914400"/>
              <a:gd name="connsiteX2" fmla="*/ 1798320 w 1798320"/>
              <a:gd name="connsiteY2" fmla="*/ 914400 h 914400"/>
              <a:gd name="connsiteX3" fmla="*/ 121920 w 1798320"/>
              <a:gd name="connsiteY3" fmla="*/ 647700 h 914400"/>
              <a:gd name="connsiteX4" fmla="*/ 0 w 1798320"/>
              <a:gd name="connsiteY4" fmla="*/ 266700 h 914400"/>
              <a:gd name="connsiteX0" fmla="*/ 0 w 1798320"/>
              <a:gd name="connsiteY0" fmla="*/ 266700 h 662940"/>
              <a:gd name="connsiteX1" fmla="*/ 1798320 w 1798320"/>
              <a:gd name="connsiteY1" fmla="*/ 0 h 662940"/>
              <a:gd name="connsiteX2" fmla="*/ 1188720 w 1798320"/>
              <a:gd name="connsiteY2" fmla="*/ 662940 h 662940"/>
              <a:gd name="connsiteX3" fmla="*/ 121920 w 1798320"/>
              <a:gd name="connsiteY3" fmla="*/ 647700 h 662940"/>
              <a:gd name="connsiteX4" fmla="*/ 0 w 1798320"/>
              <a:gd name="connsiteY4" fmla="*/ 266700 h 662940"/>
              <a:gd name="connsiteX0" fmla="*/ 0 w 1188720"/>
              <a:gd name="connsiteY0" fmla="*/ 15240 h 411480"/>
              <a:gd name="connsiteX1" fmla="*/ 350520 w 1188720"/>
              <a:gd name="connsiteY1" fmla="*/ 0 h 411480"/>
              <a:gd name="connsiteX2" fmla="*/ 1188720 w 1188720"/>
              <a:gd name="connsiteY2" fmla="*/ 411480 h 411480"/>
              <a:gd name="connsiteX3" fmla="*/ 121920 w 1188720"/>
              <a:gd name="connsiteY3" fmla="*/ 396240 h 411480"/>
              <a:gd name="connsiteX4" fmla="*/ 0 w 1188720"/>
              <a:gd name="connsiteY4" fmla="*/ 15240 h 411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8720" h="411480">
                <a:moveTo>
                  <a:pt x="0" y="15240"/>
                </a:moveTo>
                <a:lnTo>
                  <a:pt x="350520" y="0"/>
                </a:lnTo>
                <a:lnTo>
                  <a:pt x="1188720" y="411480"/>
                </a:lnTo>
                <a:lnTo>
                  <a:pt x="121920" y="396240"/>
                </a:lnTo>
                <a:lnTo>
                  <a:pt x="0" y="15240"/>
                </a:lnTo>
                <a:close/>
              </a:path>
            </a:pathLst>
          </a:custGeom>
          <a:gradFill>
            <a:gsLst>
              <a:gs pos="7000">
                <a:srgbClr val="F0B310">
                  <a:alpha val="48000"/>
                </a:srgbClr>
              </a:gs>
              <a:gs pos="100000">
                <a:srgbClr val="F0B310">
                  <a:alpha val="0"/>
                </a:srgbClr>
              </a:gs>
            </a:gsLst>
            <a:lin ang="150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4" name="Group 13"/>
          <p:cNvGrpSpPr/>
          <p:nvPr/>
        </p:nvGrpSpPr>
        <p:grpSpPr>
          <a:xfrm>
            <a:off x="7773251" y="3068637"/>
            <a:ext cx="1103132" cy="1493520"/>
            <a:chOff x="7210142" y="2101850"/>
            <a:chExt cx="1103132" cy="1493520"/>
          </a:xfrm>
        </p:grpSpPr>
        <p:pic>
          <p:nvPicPr>
            <p:cNvPr id="39" name="Picture 2"/>
            <p:cNvPicPr>
              <a:picLocks noChangeAspect="1" noChangeArrowheads="1"/>
            </p:cNvPicPr>
            <p:nvPr/>
          </p:nvPicPr>
          <p:blipFill rotWithShape="1">
            <a:blip r:embed="rId15">
              <a:extLst>
                <a:ext uri="{28A0092B-C50C-407E-A947-70E740481C1C}">
                  <a14:useLocalDpi xmlns:a14="http://schemas.microsoft.com/office/drawing/2010/main" val="0"/>
                </a:ext>
              </a:extLst>
            </a:blip>
            <a:srcRect l="82699" t="25513" r="3629" b="45146"/>
            <a:stretch/>
          </p:blipFill>
          <p:spPr bwMode="auto">
            <a:xfrm>
              <a:off x="7210142" y="2101850"/>
              <a:ext cx="1103132" cy="14935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Oval 12"/>
            <p:cNvSpPr/>
            <p:nvPr/>
          </p:nvSpPr>
          <p:spPr bwMode="auto">
            <a:xfrm>
              <a:off x="7561526" y="3058160"/>
              <a:ext cx="362067" cy="519747"/>
            </a:xfrm>
            <a:prstGeom prst="ellipse">
              <a:avLst/>
            </a:prstGeom>
            <a:noFill/>
            <a:ln w="571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479910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up)">
                                      <p:cBhvr>
                                        <p:cTn id="11" dur="500"/>
                                        <p:tgtEl>
                                          <p:spTgt spid="1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anim calcmode="lin" valueType="num">
                                      <p:cBhvr>
                                        <p:cTn id="16" dur="500" fill="hold"/>
                                        <p:tgtEl>
                                          <p:spTgt spid="27"/>
                                        </p:tgtEl>
                                        <p:attrNameLst>
                                          <p:attrName>ppt_x</p:attrName>
                                        </p:attrNameLst>
                                      </p:cBhvr>
                                      <p:tavLst>
                                        <p:tav tm="0">
                                          <p:val>
                                            <p:strVal val="#ppt_x"/>
                                          </p:val>
                                        </p:tav>
                                        <p:tav tm="100000">
                                          <p:val>
                                            <p:strVal val="#ppt_x"/>
                                          </p:val>
                                        </p:tav>
                                      </p:tavLst>
                                    </p:anim>
                                    <p:anim calcmode="lin" valueType="num">
                                      <p:cBhvr>
                                        <p:cTn id="17" dur="500" fill="hold"/>
                                        <p:tgtEl>
                                          <p:spTgt spid="27"/>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anim calcmode="lin" valueType="num">
                                      <p:cBhvr>
                                        <p:cTn id="22" dur="500" fill="hold"/>
                                        <p:tgtEl>
                                          <p:spTgt spid="36"/>
                                        </p:tgtEl>
                                        <p:attrNameLst>
                                          <p:attrName>ppt_x</p:attrName>
                                        </p:attrNameLst>
                                      </p:cBhvr>
                                      <p:tavLst>
                                        <p:tav tm="0">
                                          <p:val>
                                            <p:strVal val="#ppt_x"/>
                                          </p:val>
                                        </p:tav>
                                        <p:tav tm="100000">
                                          <p:val>
                                            <p:strVal val="#ppt_x"/>
                                          </p:val>
                                        </p:tav>
                                      </p:tavLst>
                                    </p:anim>
                                    <p:anim calcmode="lin" valueType="num">
                                      <p:cBhvr>
                                        <p:cTn id="23" dur="500" fill="hold"/>
                                        <p:tgtEl>
                                          <p:spTgt spid="36"/>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anim calcmode="lin" valueType="num">
                                      <p:cBhvr>
                                        <p:cTn id="28" dur="500" fill="hold"/>
                                        <p:tgtEl>
                                          <p:spTgt spid="37"/>
                                        </p:tgtEl>
                                        <p:attrNameLst>
                                          <p:attrName>ppt_x</p:attrName>
                                        </p:attrNameLst>
                                      </p:cBhvr>
                                      <p:tavLst>
                                        <p:tav tm="0">
                                          <p:val>
                                            <p:strVal val="#ppt_x"/>
                                          </p:val>
                                        </p:tav>
                                        <p:tav tm="100000">
                                          <p:val>
                                            <p:strVal val="#ppt_x"/>
                                          </p:val>
                                        </p:tav>
                                      </p:tavLst>
                                    </p:anim>
                                    <p:anim calcmode="lin" valueType="num">
                                      <p:cBhvr>
                                        <p:cTn id="29" dur="5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6" grpId="0" animBg="1"/>
      <p:bldP spid="37" grpId="0" animBg="1"/>
      <p:bldP spid="12" grpId="0" animBg="1"/>
      <p:bldP spid="11"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2662271" y="3538865"/>
            <a:ext cx="1505769" cy="26161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62" name="Right Arrow 2061"/>
          <p:cNvSpPr/>
          <p:nvPr/>
        </p:nvSpPr>
        <p:spPr bwMode="auto">
          <a:xfrm>
            <a:off x="646061" y="2876550"/>
            <a:ext cx="7242897" cy="484632"/>
          </a:xfrm>
          <a:prstGeom prst="rightArrow">
            <a:avLst/>
          </a:prstGeom>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2" name="Group 21"/>
          <p:cNvGrpSpPr/>
          <p:nvPr/>
        </p:nvGrpSpPr>
        <p:grpSpPr>
          <a:xfrm>
            <a:off x="417545" y="1145658"/>
            <a:ext cx="1393024" cy="1781434"/>
            <a:chOff x="648025" y="1025367"/>
            <a:chExt cx="429018" cy="548640"/>
          </a:xfrm>
          <a:effectLst>
            <a:reflection blurRad="6350" stA="52000" endA="300" endPos="18000" dir="5400000" sy="-100000" algn="bl" rotWithShape="0"/>
          </a:effectLst>
        </p:grpSpPr>
        <p:grpSp>
          <p:nvGrpSpPr>
            <p:cNvPr id="23" name="Group 22"/>
            <p:cNvGrpSpPr/>
            <p:nvPr/>
          </p:nvGrpSpPr>
          <p:grpSpPr>
            <a:xfrm>
              <a:off x="648025" y="1025367"/>
              <a:ext cx="214895" cy="548640"/>
              <a:chOff x="609600" y="1245870"/>
              <a:chExt cx="457200" cy="1097280"/>
            </a:xfrm>
            <a:effectLst/>
          </p:grpSpPr>
          <p:sp>
            <p:nvSpPr>
              <p:cNvPr id="51" name="Rectangle 50"/>
              <p:cNvSpPr/>
              <p:nvPr/>
            </p:nvSpPr>
            <p:spPr bwMode="auto">
              <a:xfrm>
                <a:off x="609600" y="1245870"/>
                <a:ext cx="457200" cy="10972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2" name="Group 51"/>
              <p:cNvGrpSpPr/>
              <p:nvPr/>
            </p:nvGrpSpPr>
            <p:grpSpPr>
              <a:xfrm>
                <a:off x="648037" y="1330779"/>
                <a:ext cx="380326" cy="91440"/>
                <a:chOff x="639593" y="1200150"/>
                <a:chExt cx="380326" cy="91440"/>
              </a:xfrm>
            </p:grpSpPr>
            <p:sp>
              <p:nvSpPr>
                <p:cNvPr id="74" name="Rectangle 73"/>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5" name="Rectangle 74"/>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6" name="Rectangle 75"/>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3" name="Group 52"/>
              <p:cNvGrpSpPr/>
              <p:nvPr/>
            </p:nvGrpSpPr>
            <p:grpSpPr>
              <a:xfrm>
                <a:off x="648037" y="1467939"/>
                <a:ext cx="380326" cy="91440"/>
                <a:chOff x="639593" y="1200150"/>
                <a:chExt cx="380326" cy="91440"/>
              </a:xfrm>
            </p:grpSpPr>
            <p:sp>
              <p:nvSpPr>
                <p:cNvPr id="71" name="Rectangle 70"/>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2" name="Rectangle 71"/>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3" name="Rectangle 72"/>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4" name="Group 53"/>
              <p:cNvGrpSpPr/>
              <p:nvPr/>
            </p:nvGrpSpPr>
            <p:grpSpPr>
              <a:xfrm>
                <a:off x="648037" y="1605099"/>
                <a:ext cx="380326" cy="91440"/>
                <a:chOff x="639593" y="1200150"/>
                <a:chExt cx="380326" cy="91440"/>
              </a:xfrm>
            </p:grpSpPr>
            <p:sp>
              <p:nvSpPr>
                <p:cNvPr id="68" name="Rectangle 6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9" name="Rectangle 6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0" name="Rectangle 6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5" name="Group 54"/>
              <p:cNvGrpSpPr/>
              <p:nvPr/>
            </p:nvGrpSpPr>
            <p:grpSpPr>
              <a:xfrm>
                <a:off x="648037" y="1742259"/>
                <a:ext cx="380326" cy="91440"/>
                <a:chOff x="639593" y="1200150"/>
                <a:chExt cx="380326" cy="91440"/>
              </a:xfrm>
            </p:grpSpPr>
            <p:sp>
              <p:nvSpPr>
                <p:cNvPr id="65" name="Rectangle 6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6" name="Rectangle 6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7" name="Rectangle 6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6" name="Group 55"/>
              <p:cNvGrpSpPr/>
              <p:nvPr/>
            </p:nvGrpSpPr>
            <p:grpSpPr>
              <a:xfrm>
                <a:off x="648037" y="1879419"/>
                <a:ext cx="380326" cy="91440"/>
                <a:chOff x="639593" y="1200150"/>
                <a:chExt cx="380326" cy="91440"/>
              </a:xfrm>
            </p:grpSpPr>
            <p:sp>
              <p:nvSpPr>
                <p:cNvPr id="62" name="Rectangle 61"/>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Rectangle 62"/>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4" name="Rectangle 63"/>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7" name="Group 56"/>
              <p:cNvGrpSpPr/>
              <p:nvPr/>
            </p:nvGrpSpPr>
            <p:grpSpPr>
              <a:xfrm>
                <a:off x="648037" y="2016579"/>
                <a:ext cx="380326" cy="91440"/>
                <a:chOff x="639593" y="1200150"/>
                <a:chExt cx="380326" cy="91440"/>
              </a:xfrm>
            </p:grpSpPr>
            <p:sp>
              <p:nvSpPr>
                <p:cNvPr id="59" name="Rectangle 58"/>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0" name="Rectangle 59"/>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1" name="Rectangle 60"/>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8" name="Rectangle 57"/>
              <p:cNvSpPr/>
              <p:nvPr/>
            </p:nvSpPr>
            <p:spPr bwMode="auto">
              <a:xfrm>
                <a:off x="783336" y="2205990"/>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4" name="Group 23"/>
            <p:cNvGrpSpPr/>
            <p:nvPr/>
          </p:nvGrpSpPr>
          <p:grpSpPr>
            <a:xfrm>
              <a:off x="799331" y="1208245"/>
              <a:ext cx="277712" cy="365760"/>
              <a:chOff x="1573487" y="1833698"/>
              <a:chExt cx="601287" cy="773431"/>
            </a:xfrm>
            <a:effectLst/>
          </p:grpSpPr>
          <p:sp>
            <p:nvSpPr>
              <p:cNvPr id="25" name="Rectangle 24"/>
              <p:cNvSpPr/>
              <p:nvPr/>
            </p:nvSpPr>
            <p:spPr bwMode="auto">
              <a:xfrm>
                <a:off x="1573487" y="1833698"/>
                <a:ext cx="601287" cy="773431"/>
              </a:xfrm>
              <a:prstGeom prst="rect">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6" name="Group 25"/>
              <p:cNvGrpSpPr/>
              <p:nvPr/>
            </p:nvGrpSpPr>
            <p:grpSpPr>
              <a:xfrm>
                <a:off x="1612212" y="1885950"/>
                <a:ext cx="523837" cy="91440"/>
                <a:chOff x="1611924" y="1594985"/>
                <a:chExt cx="523837" cy="91440"/>
              </a:xfrm>
            </p:grpSpPr>
            <p:grpSp>
              <p:nvGrpSpPr>
                <p:cNvPr id="46" name="Group 45"/>
                <p:cNvGrpSpPr/>
                <p:nvPr/>
              </p:nvGrpSpPr>
              <p:grpSpPr>
                <a:xfrm>
                  <a:off x="1611924" y="1594985"/>
                  <a:ext cx="380326" cy="91440"/>
                  <a:chOff x="639593" y="1200150"/>
                  <a:chExt cx="380326" cy="91440"/>
                </a:xfrm>
              </p:grpSpPr>
              <p:sp>
                <p:nvSpPr>
                  <p:cNvPr id="48" name="Rectangle 4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4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0" name="Rectangle 4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7" name="Rectangle 4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7" name="Rectangle 26"/>
              <p:cNvSpPr/>
              <p:nvPr/>
            </p:nvSpPr>
            <p:spPr bwMode="auto">
              <a:xfrm>
                <a:off x="1819266" y="2469969"/>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8" name="Group 27"/>
              <p:cNvGrpSpPr/>
              <p:nvPr/>
            </p:nvGrpSpPr>
            <p:grpSpPr>
              <a:xfrm>
                <a:off x="1612212" y="2022611"/>
                <a:ext cx="523837" cy="91440"/>
                <a:chOff x="1611924" y="1594985"/>
                <a:chExt cx="523837" cy="91440"/>
              </a:xfrm>
            </p:grpSpPr>
            <p:grpSp>
              <p:nvGrpSpPr>
                <p:cNvPr id="41" name="Group 40"/>
                <p:cNvGrpSpPr/>
                <p:nvPr/>
              </p:nvGrpSpPr>
              <p:grpSpPr>
                <a:xfrm>
                  <a:off x="1611924" y="1594985"/>
                  <a:ext cx="380326" cy="91440"/>
                  <a:chOff x="639593" y="1200150"/>
                  <a:chExt cx="380326" cy="91440"/>
                </a:xfrm>
              </p:grpSpPr>
              <p:sp>
                <p:nvSpPr>
                  <p:cNvPr id="43" name="Rectangle 4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4" name="Rectangle 4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Rectangle 4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2" name="Rectangle 4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9" name="Group 28"/>
              <p:cNvGrpSpPr/>
              <p:nvPr/>
            </p:nvGrpSpPr>
            <p:grpSpPr>
              <a:xfrm>
                <a:off x="1612212" y="2159272"/>
                <a:ext cx="523837" cy="91440"/>
                <a:chOff x="1611924" y="1594985"/>
                <a:chExt cx="523837" cy="91440"/>
              </a:xfrm>
            </p:grpSpPr>
            <p:grpSp>
              <p:nvGrpSpPr>
                <p:cNvPr id="36" name="Group 35"/>
                <p:cNvGrpSpPr/>
                <p:nvPr/>
              </p:nvGrpSpPr>
              <p:grpSpPr>
                <a:xfrm>
                  <a:off x="1611924" y="1594985"/>
                  <a:ext cx="380326" cy="91440"/>
                  <a:chOff x="639593" y="1200150"/>
                  <a:chExt cx="380326" cy="91440"/>
                </a:xfrm>
              </p:grpSpPr>
              <p:sp>
                <p:nvSpPr>
                  <p:cNvPr id="38" name="Rectangle 3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9" name="Rectangle 3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Rectangle 3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7" name="Rectangle 3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0" name="Group 29"/>
              <p:cNvGrpSpPr/>
              <p:nvPr/>
            </p:nvGrpSpPr>
            <p:grpSpPr>
              <a:xfrm>
                <a:off x="1612212" y="2295933"/>
                <a:ext cx="523837" cy="91440"/>
                <a:chOff x="1611924" y="1594985"/>
                <a:chExt cx="523837" cy="91440"/>
              </a:xfrm>
            </p:grpSpPr>
            <p:grpSp>
              <p:nvGrpSpPr>
                <p:cNvPr id="31" name="Group 30"/>
                <p:cNvGrpSpPr/>
                <p:nvPr/>
              </p:nvGrpSpPr>
              <p:grpSpPr>
                <a:xfrm>
                  <a:off x="1611924" y="1594985"/>
                  <a:ext cx="380326" cy="91440"/>
                  <a:chOff x="639593" y="1200150"/>
                  <a:chExt cx="380326" cy="91440"/>
                </a:xfrm>
              </p:grpSpPr>
              <p:sp>
                <p:nvSpPr>
                  <p:cNvPr id="33" name="Rectangle 3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4" name="Rectangle 3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5" name="Rectangle 3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2" name="Rectangle 3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22</a:t>
            </a:fld>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2060" name="Group 2059"/>
          <p:cNvGrpSpPr/>
          <p:nvPr/>
        </p:nvGrpSpPr>
        <p:grpSpPr>
          <a:xfrm>
            <a:off x="475915" y="2626762"/>
            <a:ext cx="1280728" cy="681331"/>
            <a:chOff x="475915" y="2881019"/>
            <a:chExt cx="1280728" cy="681331"/>
          </a:xfrm>
        </p:grpSpPr>
        <p:grpSp>
          <p:nvGrpSpPr>
            <p:cNvPr id="6" name="Group 5"/>
            <p:cNvGrpSpPr/>
            <p:nvPr/>
          </p:nvGrpSpPr>
          <p:grpSpPr>
            <a:xfrm>
              <a:off x="1227483" y="2881019"/>
              <a:ext cx="529160" cy="681331"/>
              <a:chOff x="2703361" y="1085850"/>
              <a:chExt cx="1114128" cy="1434516"/>
            </a:xfrm>
            <a:effectLst>
              <a:reflection blurRad="6350" stA="52000" endA="300" endPos="35000" dir="5400000" sy="-100000" algn="bl" rotWithShape="0"/>
            </a:effectLst>
          </p:grpSpPr>
          <p:sp>
            <p:nvSpPr>
              <p:cNvPr id="7" name="Oval 6"/>
              <p:cNvSpPr/>
              <p:nvPr/>
            </p:nvSpPr>
            <p:spPr bwMode="auto">
              <a:xfrm>
                <a:off x="3034416" y="1085850"/>
                <a:ext cx="457200" cy="457200"/>
              </a:xfrm>
              <a:prstGeom prst="ellipse">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Left Brace 10"/>
              <p:cNvSpPr/>
              <p:nvPr/>
            </p:nvSpPr>
            <p:spPr bwMode="auto">
              <a:xfrm rot="16200000">
                <a:off x="3069786" y="1542985"/>
                <a:ext cx="400050" cy="470785"/>
              </a:xfrm>
              <a:prstGeom prst="leftBrace">
                <a:avLst>
                  <a:gd name="adj1" fmla="val 2942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Oval 11"/>
              <p:cNvSpPr/>
              <p:nvPr/>
            </p:nvSpPr>
            <p:spPr bwMode="auto">
              <a:xfrm>
                <a:off x="3224091" y="1987811"/>
                <a:ext cx="91440" cy="91440"/>
              </a:xfrm>
              <a:prstGeom prst="ellipse">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endParaRPr lang="zh-CN" sz="8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5" name="Group 14"/>
            <p:cNvGrpSpPr/>
            <p:nvPr/>
          </p:nvGrpSpPr>
          <p:grpSpPr>
            <a:xfrm>
              <a:off x="475915" y="2881019"/>
              <a:ext cx="529160" cy="681331"/>
              <a:chOff x="2703361" y="1085850"/>
              <a:chExt cx="1114128" cy="1434516"/>
            </a:xfrm>
            <a:effectLst>
              <a:reflection blurRad="6350" stA="52000" endA="300" endPos="35000" dir="5400000" sy="-100000" algn="bl" rotWithShape="0"/>
            </a:effectLst>
          </p:grpSpPr>
          <p:sp>
            <p:nvSpPr>
              <p:cNvPr id="16" name="Oval 15"/>
              <p:cNvSpPr/>
              <p:nvPr/>
            </p:nvSpPr>
            <p:spPr bwMode="auto">
              <a:xfrm>
                <a:off x="3034416" y="1085850"/>
                <a:ext cx="457200" cy="45720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Round Same Side Corner Rectangle 16"/>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Round Same Side Corner Rectangle 17"/>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ound Same Side Corner Rectangle 18"/>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nvGrpSpPr>
          <p:cNvPr id="111" name="Group 110"/>
          <p:cNvGrpSpPr/>
          <p:nvPr/>
        </p:nvGrpSpPr>
        <p:grpSpPr>
          <a:xfrm>
            <a:off x="2754369" y="2300224"/>
            <a:ext cx="1372529" cy="1007869"/>
            <a:chOff x="4914901" y="1805517"/>
            <a:chExt cx="1727199" cy="1268308"/>
          </a:xfrm>
          <a:effectLst>
            <a:reflection blurRad="6350" stA="52000" endA="300" endPos="35000" dir="5400000" sy="-100000" algn="bl" rotWithShape="0"/>
          </a:effectLst>
        </p:grpSpPr>
        <p:sp>
          <p:nvSpPr>
            <p:cNvPr id="109" name="Round Same Side Corner Rectangle 108"/>
            <p:cNvSpPr/>
            <p:nvPr>
              <p:custDataLst>
                <p:tags r:id="rId2"/>
              </p:custDataLst>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C:\Users\huovib01\AppData\Local\Microsoft\Windows\Temporary Internet Files\Content.IE5\LMQBPUQA\lgi01a201309290000[1].jpg"/>
            <p:cNvPicPr>
              <a:picLocks noChangeAspect="1" noChangeArrowheads="1"/>
            </p:cNvPicPr>
            <p:nvPr>
              <p:custDataLst>
                <p:tags r:id="rId3"/>
              </p:custDataLst>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92" name="Oval 91"/>
            <p:cNvSpPr/>
            <p:nvPr>
              <p:custDataLst>
                <p:tags r:id="rId4"/>
              </p:custDataLst>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Round Same Side Corner Rectangle 92"/>
            <p:cNvSpPr/>
            <p:nvPr>
              <p:custDataLst>
                <p:tags r:id="rId5"/>
              </p:custDataLst>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4" name="Round Same Side Corner Rectangle 93"/>
            <p:cNvSpPr/>
            <p:nvPr>
              <p:custDataLst>
                <p:tags r:id="rId6"/>
              </p:custDataLst>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5" name="Round Same Side Corner Rectangle 94"/>
            <p:cNvSpPr/>
            <p:nvPr>
              <p:custDataLst>
                <p:tags r:id="rId7"/>
              </p:custDataLst>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7" name="Round Same Side Corner Rectangle 96"/>
            <p:cNvSpPr/>
            <p:nvPr>
              <p:custDataLst>
                <p:tags r:id="rId8"/>
              </p:custDataLst>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6" name="Round Same Side Corner Rectangle 95"/>
            <p:cNvSpPr/>
            <p:nvPr>
              <p:custDataLst>
                <p:tags r:id="rId9"/>
              </p:custDataLst>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0" name="Round Same Side Corner Rectangle 99"/>
            <p:cNvSpPr/>
            <p:nvPr>
              <p:custDataLst>
                <p:tags r:id="rId10"/>
              </p:custDataLst>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48" name="Group 2047"/>
          <p:cNvGrpSpPr/>
          <p:nvPr/>
        </p:nvGrpSpPr>
        <p:grpSpPr>
          <a:xfrm>
            <a:off x="5124616" y="1892751"/>
            <a:ext cx="1116662" cy="1415340"/>
            <a:chOff x="5218562" y="2216789"/>
            <a:chExt cx="1571576" cy="1991931"/>
          </a:xfrm>
          <a:effectLst>
            <a:reflection blurRad="6350" stA="52000" endA="300" endPos="35000" dir="5400000" sy="-100000" algn="bl" rotWithShape="0"/>
          </a:effectLst>
        </p:grpSpPr>
        <p:sp>
          <p:nvSpPr>
            <p:cNvPr id="114" name="Freeform 113"/>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7" name="Freeform 126"/>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6" name="Round Same Side Corner Rectangle 125"/>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8" name="Round Same Side Corner Rectangle 117"/>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6" name="Oval 115"/>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9" name="Round Same Side Corner Rectangle 118"/>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2" name="Round Same Side Corner Rectangle 121"/>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3" name="Round Same Side Corner Rectangle 122"/>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4" name="Round Same Side Corner Rectangle 123"/>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7" name="Round Same Side Corner Rectangle 116"/>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5" name="Round Same Side Corner Rectangle 124"/>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59" name="Group 2058"/>
          <p:cNvGrpSpPr/>
          <p:nvPr/>
        </p:nvGrpSpPr>
        <p:grpSpPr>
          <a:xfrm>
            <a:off x="7239001" y="2028492"/>
            <a:ext cx="1530333" cy="1279601"/>
            <a:chOff x="1558967" y="3107194"/>
            <a:chExt cx="1530333" cy="1279601"/>
          </a:xfrm>
          <a:effectLst>
            <a:reflection blurRad="6350" stA="52000" endA="300" endPos="35000" dir="5400000" sy="-100000" algn="bl" rotWithShape="0"/>
          </a:effectLst>
        </p:grpSpPr>
        <p:sp>
          <p:nvSpPr>
            <p:cNvPr id="136" name="Round Same Side Corner Rectangle 135"/>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8" name="Oval 137"/>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9" name="Round Same Side Corner Rectangle 138"/>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0" name="Round Same Side Corner Rectangle 139"/>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1" name="Round Same Side Corner Rectangle 140"/>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7" name="Group 2056"/>
            <p:cNvGrpSpPr/>
            <p:nvPr/>
          </p:nvGrpSpPr>
          <p:grpSpPr>
            <a:xfrm>
              <a:off x="2571578" y="3472395"/>
              <a:ext cx="517722" cy="914400"/>
              <a:chOff x="2571578" y="3472395"/>
              <a:chExt cx="517722" cy="914400"/>
            </a:xfrm>
          </p:grpSpPr>
          <p:sp>
            <p:nvSpPr>
              <p:cNvPr id="148" name="Round Same Side Corner Rectangle 147"/>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9" name="Rectangle 148"/>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0" name="Rectangle 149"/>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52" name="Round Same Side Corner Rectangle 151"/>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5" name="Trapezoid 2054"/>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6" name="Rectangle 2055"/>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8" name="Group 2057"/>
            <p:cNvGrpSpPr/>
            <p:nvPr/>
          </p:nvGrpSpPr>
          <p:grpSpPr>
            <a:xfrm>
              <a:off x="1558967" y="3655408"/>
              <a:ext cx="914400" cy="731387"/>
              <a:chOff x="1558967" y="3646678"/>
              <a:chExt cx="914400" cy="731387"/>
            </a:xfrm>
          </p:grpSpPr>
          <p:sp>
            <p:nvSpPr>
              <p:cNvPr id="142" name="Round Same Side Corner Rectangle 141"/>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5" name="Rectangle 144"/>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7" name="Rectangle 146"/>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2061" name="TextBox 2060"/>
          <p:cNvSpPr txBox="1"/>
          <p:nvPr/>
        </p:nvSpPr>
        <p:spPr>
          <a:xfrm>
            <a:off x="476206"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患者程控</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3" name="TextBox 162"/>
          <p:cNvSpPr txBox="1"/>
          <p:nvPr/>
        </p:nvSpPr>
        <p:spPr>
          <a:xfrm>
            <a:off x="2918867" y="3529340"/>
            <a:ext cx="777777" cy="261610"/>
          </a:xfrm>
          <a:prstGeom prst="rect">
            <a:avLst/>
          </a:prstGeom>
          <a:noFill/>
        </p:spPr>
        <p:txBody>
          <a:bodyPr wrap="none" rtlCol="0">
            <a:spAutoFit/>
          </a:bodyPr>
          <a:lstStyle/>
          <a:p>
            <a:pPr algn="l" rtl="0"/>
            <a:r>
              <a:rPr lang="zh-CN" sz="1100" b="0" i="0" u="none" dirty="0">
                <a:latin typeface="Arial" panose="020B0604020202020204" pitchFamily="34" charset="0"/>
                <a:ea typeface="宋体" panose="02010600030101010101" pitchFamily="2" charset="-122"/>
                <a:cs typeface="Arial" panose="020B0604020202020204" pitchFamily="34" charset="0"/>
              </a:rPr>
              <a:t>患者</a:t>
            </a:r>
            <a:r>
              <a:rPr lang="zh-CN" altLang="en-US" sz="1100" b="0" dirty="0">
                <a:latin typeface="Arial" panose="020B0604020202020204" pitchFamily="34" charset="0"/>
                <a:ea typeface="宋体" panose="02010600030101010101" pitchFamily="2" charset="-122"/>
                <a:cs typeface="Arial" panose="020B0604020202020204" pitchFamily="34" charset="0"/>
              </a:rPr>
              <a:t>休息</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4" name="TextBox 163"/>
          <p:cNvSpPr txBox="1"/>
          <p:nvPr/>
        </p:nvSpPr>
        <p:spPr>
          <a:xfrm>
            <a:off x="5379079"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5" name="TextBox 164"/>
          <p:cNvSpPr txBox="1"/>
          <p:nvPr/>
        </p:nvSpPr>
        <p:spPr>
          <a:xfrm>
            <a:off x="7533995" y="3529340"/>
            <a:ext cx="1031051"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患者略微活动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17845504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1.60494E-6 L 0.25989 -1.60494E-6 " pathEditMode="relative" rAng="0" ptsTypes="AA">
                                      <p:cBhvr>
                                        <p:cTn id="6" dur="2000" fill="hold"/>
                                        <p:tgtEl>
                                          <p:spTgt spid="4"/>
                                        </p:tgtEl>
                                        <p:attrNameLst>
                                          <p:attrName>ppt_x</p:attrName>
                                          <p:attrName>ppt_y</p:attrName>
                                        </p:attrNameLst>
                                      </p:cBhvr>
                                      <p:rCtr x="1298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8249" y="873310"/>
            <a:ext cx="5096257" cy="34747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23</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Title 2"/>
          <p:cNvSpPr>
            <a:spLocks noGrp="1"/>
          </p:cNvSpPr>
          <p:nvPr>
            <p:ph type="title"/>
          </p:nvPr>
        </p:nvSpPr>
        <p:spPr/>
        <p:txBody>
          <a:bodyPr/>
          <a:lstStyle/>
          <a:p>
            <a:pPr algn="l" rtl="0"/>
            <a:r>
              <a:rPr lang="zh-CN" b="1" i="0" u="none" dirty="0">
                <a:latin typeface="Arial" panose="020B0604020202020204" pitchFamily="34" charset="0"/>
                <a:ea typeface="宋体" panose="02010600030101010101" pitchFamily="2" charset="-122"/>
                <a:cs typeface="Arial" panose="020B0604020202020204" pitchFamily="34" charset="0"/>
              </a:rPr>
              <a:t>患者活动增</a:t>
            </a:r>
            <a:r>
              <a:rPr lang="zh-CN" altLang="en-US" b="1" i="0" u="none" dirty="0">
                <a:latin typeface="Arial" panose="020B0604020202020204" pitchFamily="34" charset="0"/>
                <a:ea typeface="宋体" panose="02010600030101010101" pitchFamily="2" charset="-122"/>
                <a:cs typeface="Arial" panose="020B0604020202020204" pitchFamily="34" charset="0"/>
              </a:rPr>
              <a:t>加</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Prog: All"/>
          <p:cNvSpPr txBox="1"/>
          <p:nvPr/>
        </p:nvSpPr>
        <p:spPr>
          <a:xfrm>
            <a:off x="179304" y="666752"/>
            <a:ext cx="2418944" cy="3416320"/>
          </a:xfrm>
          <a:prstGeom prst="rect">
            <a:avLst/>
          </a:prstGeom>
          <a:noFill/>
        </p:spPr>
        <p:txBody>
          <a:bodyPr wrap="square" rtlCol="0">
            <a:spAutoFit/>
          </a:bodyPr>
          <a:lstStyle/>
          <a:p>
            <a:pPr marL="174625" indent="-174625" algn="l" rtl="0">
              <a:spcBef>
                <a:spcPts val="600"/>
              </a:spcBef>
              <a:spcAft>
                <a:spcPts val="0"/>
              </a:spcAft>
              <a:buFont typeface="Wingdings" panose="05000000000000000000" pitchFamily="2" charset="2"/>
              <a:buChar char="§"/>
            </a:pPr>
            <a:r>
              <a:rPr lang="zh-CN" altLang="en-US" sz="1400" b="0" dirty="0">
                <a:latin typeface="Arial" panose="020B0604020202020204" pitchFamily="34" charset="0"/>
                <a:ea typeface="宋体" panose="02010600030101010101" pitchFamily="2" charset="-122"/>
                <a:cs typeface="Arial" panose="020B0604020202020204" pitchFamily="34" charset="0"/>
              </a:rPr>
              <a:t>自身</a:t>
            </a:r>
            <a:r>
              <a:rPr lang="zh-CN" sz="1400" b="0" i="0" u="none" dirty="0">
                <a:latin typeface="Arial" panose="020B0604020202020204" pitchFamily="34" charset="0"/>
                <a:ea typeface="宋体" panose="02010600030101010101" pitchFamily="2" charset="-122"/>
                <a:cs typeface="Arial" panose="020B0604020202020204" pitchFamily="34" charset="0"/>
              </a:rPr>
              <a:t>AV传导缩短，发生VS事件</a:t>
            </a:r>
          </a:p>
          <a:p>
            <a:pPr marL="174625" indent="-174625" algn="l" rtl="0">
              <a:spcBef>
                <a:spcPts val="600"/>
              </a:spcBef>
              <a:spcAft>
                <a:spcPts val="0"/>
              </a:spcAft>
              <a:buFont typeface="Wingdings" panose="05000000000000000000" pitchFamily="2" charset="2"/>
              <a:buChar char="§"/>
            </a:pPr>
            <a:r>
              <a:rPr lang="zh-CN" sz="1400" b="0" i="0" u="none" dirty="0">
                <a:latin typeface="Arial" panose="020B0604020202020204" pitchFamily="34" charset="0"/>
                <a:ea typeface="宋体" panose="02010600030101010101" pitchFamily="2" charset="-122"/>
                <a:cs typeface="Arial" panose="020B0604020202020204" pitchFamily="34" charset="0"/>
              </a:rPr>
              <a:t>SyncAV™ CRT测量AV传导间期并缩短32个心动周期的AV延迟</a:t>
            </a:r>
            <a:endParaRPr lang="zh-CN" sz="1400" b="0" dirty="0">
              <a:latin typeface="Arial" panose="020B0604020202020204" pitchFamily="34" charset="0"/>
              <a:ea typeface="宋体" panose="02010600030101010101" pitchFamily="2" charset="-122"/>
              <a:cs typeface="Arial" panose="020B0604020202020204" pitchFamily="34" charset="0"/>
            </a:endParaRPr>
          </a:p>
          <a:p>
            <a:pPr marL="174625" indent="-174625">
              <a:spcBef>
                <a:spcPts val="600"/>
              </a:spcBef>
              <a:spcAft>
                <a:spcPts val="0"/>
              </a:spcAft>
              <a:buFont typeface="Wingdings" panose="05000000000000000000" pitchFamily="2" charset="2"/>
              <a:buChar char="§"/>
            </a:pPr>
            <a:r>
              <a:rPr lang="zh-CN" sz="1400" b="0" i="0" u="none" dirty="0">
                <a:latin typeface="Arial" panose="020B0604020202020204" pitchFamily="34" charset="0"/>
                <a:ea typeface="宋体" panose="02010600030101010101" pitchFamily="2" charset="-122"/>
                <a:cs typeface="Arial" panose="020B0604020202020204" pitchFamily="34" charset="0"/>
              </a:rPr>
              <a:t>在32个心动周期以后，AV延迟延长至起搏/感知AV延迟</a:t>
            </a:r>
            <a:r>
              <a:rPr lang="zh-CN" altLang="en-US" sz="1400" b="0" i="0" u="none" dirty="0">
                <a:latin typeface="Arial" panose="020B0604020202020204" pitchFamily="34" charset="0"/>
                <a:ea typeface="宋体" panose="02010600030101010101" pitchFamily="2" charset="-122"/>
                <a:cs typeface="Arial" panose="020B0604020202020204" pitchFamily="34" charset="0"/>
              </a:rPr>
              <a:t>的程控值观察</a:t>
            </a:r>
            <a:r>
              <a:rPr lang="zh-CN" altLang="zh-CN" sz="1400" b="0" dirty="0">
                <a:latin typeface="Arial" panose="020B0604020202020204" pitchFamily="34" charset="0"/>
                <a:ea typeface="宋体" panose="02010600030101010101" pitchFamily="2" charset="-122"/>
                <a:cs typeface="Arial" panose="020B0604020202020204" pitchFamily="34" charset="0"/>
              </a:rPr>
              <a:t>3</a:t>
            </a:r>
            <a:r>
              <a:rPr lang="zh-CN" altLang="en-US" sz="1400" b="0" dirty="0">
                <a:latin typeface="Arial" panose="020B0604020202020204" pitchFamily="34" charset="0"/>
                <a:ea typeface="宋体" panose="02010600030101010101" pitchFamily="2" charset="-122"/>
                <a:cs typeface="Arial" panose="020B0604020202020204" pitchFamily="34" charset="0"/>
              </a:rPr>
              <a:t>个</a:t>
            </a:r>
            <a:r>
              <a:rPr lang="zh-CN" altLang="zh-CN" sz="1400" b="0" dirty="0">
                <a:latin typeface="Arial" panose="020B0604020202020204" pitchFamily="34" charset="0"/>
                <a:ea typeface="宋体" panose="02010600030101010101" pitchFamily="2" charset="-122"/>
                <a:cs typeface="Arial" panose="020B0604020202020204" pitchFamily="34" charset="0"/>
              </a:rPr>
              <a:t>心跳</a:t>
            </a:r>
            <a:endParaRPr lang="zh-CN" sz="1400" b="0" i="0" u="none" dirty="0">
              <a:latin typeface="Arial" panose="020B0604020202020204" pitchFamily="34" charset="0"/>
              <a:ea typeface="宋体" panose="02010600030101010101" pitchFamily="2" charset="-122"/>
              <a:cs typeface="Arial" panose="020B0604020202020204" pitchFamily="34" charset="0"/>
            </a:endParaRPr>
          </a:p>
          <a:p>
            <a:pPr marL="174625" indent="-174625" algn="l" rtl="0">
              <a:spcBef>
                <a:spcPts val="600"/>
              </a:spcBef>
              <a:spcAft>
                <a:spcPts val="0"/>
              </a:spcAft>
              <a:buFont typeface="Wingdings" panose="05000000000000000000" pitchFamily="2" charset="2"/>
              <a:buChar char="§"/>
            </a:pPr>
            <a:r>
              <a:rPr lang="zh-CN" sz="1400" b="0" i="0" u="none" dirty="0">
                <a:latin typeface="Arial" panose="020B0604020202020204" pitchFamily="34" charset="0"/>
                <a:ea typeface="宋体" panose="02010600030101010101" pitchFamily="2" charset="-122"/>
                <a:cs typeface="Arial" panose="020B0604020202020204" pitchFamily="34" charset="0"/>
              </a:rPr>
              <a:t>测量</a:t>
            </a:r>
            <a:r>
              <a:rPr lang="zh-CN" altLang="en-US" sz="1400" b="0" dirty="0">
                <a:latin typeface="Arial" panose="020B0604020202020204" pitchFamily="34" charset="0"/>
                <a:ea typeface="宋体" panose="02010600030101010101" pitchFamily="2" charset="-122"/>
                <a:cs typeface="Arial" panose="020B0604020202020204" pitchFamily="34" charset="0"/>
              </a:rPr>
              <a:t>自身</a:t>
            </a:r>
            <a:r>
              <a:rPr lang="zh-CN" sz="1400" b="0" i="0" u="none" dirty="0">
                <a:latin typeface="Arial" panose="020B0604020202020204" pitchFamily="34" charset="0"/>
                <a:ea typeface="宋体" panose="02010600030101010101" pitchFamily="2" charset="-122"/>
                <a:cs typeface="Arial" panose="020B0604020202020204" pitchFamily="34" charset="0"/>
              </a:rPr>
              <a:t>AV传导时间，</a:t>
            </a:r>
            <a:r>
              <a:rPr lang="zh-CN" altLang="en-US" sz="1400" b="0" i="0" u="none" dirty="0">
                <a:latin typeface="Arial" panose="020B0604020202020204" pitchFamily="34" charset="0"/>
                <a:ea typeface="宋体" panose="02010600030101010101" pitchFamily="2" charset="-122"/>
                <a:cs typeface="Arial" panose="020B0604020202020204" pitchFamily="34" charset="0"/>
              </a:rPr>
              <a:t>运</a:t>
            </a:r>
            <a:r>
              <a:rPr lang="zh-CN" sz="1400" b="0" i="0" u="none" dirty="0">
                <a:latin typeface="Arial" panose="020B0604020202020204" pitchFamily="34" charset="0"/>
                <a:ea typeface="宋体" panose="02010600030101010101" pitchFamily="2" charset="-122"/>
                <a:cs typeface="Arial" panose="020B0604020202020204" pitchFamily="34" charset="0"/>
              </a:rPr>
              <a:t>用SyncAV™ CRT delta</a:t>
            </a:r>
            <a:r>
              <a:rPr lang="zh-CN" altLang="en-US" sz="1400" b="0" i="0" u="none" dirty="0">
                <a:latin typeface="Arial" panose="020B0604020202020204" pitchFamily="34" charset="0"/>
                <a:ea typeface="宋体" panose="02010600030101010101" pitchFamily="2" charset="-122"/>
                <a:cs typeface="Arial" panose="020B0604020202020204" pitchFamily="34" charset="0"/>
              </a:rPr>
              <a:t>值得到新的</a:t>
            </a:r>
            <a:r>
              <a:rPr lang="en-US" altLang="zh-CN" sz="1400" b="0" i="0" u="none" dirty="0">
                <a:latin typeface="Arial" panose="020B0604020202020204" pitchFamily="34" charset="0"/>
                <a:ea typeface="宋体" panose="02010600030101010101" pitchFamily="2" charset="-122"/>
                <a:cs typeface="Arial" panose="020B0604020202020204" pitchFamily="34" charset="0"/>
              </a:rPr>
              <a:t>AV</a:t>
            </a:r>
            <a:r>
              <a:rPr lang="zh-CN" altLang="en-US" sz="1400" b="0" dirty="0">
                <a:latin typeface="Arial" panose="020B0604020202020204" pitchFamily="34" charset="0"/>
                <a:ea typeface="宋体" panose="02010600030101010101" pitchFamily="2" charset="-122"/>
                <a:cs typeface="Arial" panose="020B0604020202020204" pitchFamily="34" charset="0"/>
              </a:rPr>
              <a:t>间期</a:t>
            </a:r>
            <a:endParaRPr lang="zh-CN" sz="1400" b="0" baseline="-25000" dirty="0">
              <a:latin typeface="Arial" panose="020B0604020202020204" pitchFamily="34" charset="0"/>
              <a:ea typeface="宋体" panose="02010600030101010101" pitchFamily="2" charset="-122"/>
              <a:cs typeface="Arial" panose="020B0604020202020204" pitchFamily="34" charset="0"/>
            </a:endParaRPr>
          </a:p>
          <a:p>
            <a:pPr marL="174625" indent="-174625">
              <a:spcBef>
                <a:spcPts val="600"/>
              </a:spcBef>
              <a:spcAft>
                <a:spcPts val="0"/>
              </a:spcAft>
              <a:buFont typeface="Wingdings" panose="05000000000000000000" pitchFamily="2" charset="2"/>
              <a:buChar char="§"/>
            </a:pPr>
            <a:r>
              <a:rPr lang="zh-CN" altLang="zh-CN" sz="1400" b="0" dirty="0">
                <a:latin typeface="Arial" panose="020B0604020202020204" pitchFamily="34" charset="0"/>
                <a:ea typeface="宋体" panose="02010600030101010101" pitchFamily="2" charset="-122"/>
                <a:cs typeface="Arial" panose="020B0604020202020204" pitchFamily="34" charset="0"/>
              </a:rPr>
              <a:t>使用缩短的AV延迟</a:t>
            </a:r>
            <a:r>
              <a:rPr lang="zh-CN" altLang="en-US" sz="1400" b="0" dirty="0">
                <a:latin typeface="Arial" panose="020B0604020202020204" pitchFamily="34" charset="0"/>
                <a:ea typeface="宋体" panose="02010600030101010101" pitchFamily="2" charset="-122"/>
                <a:cs typeface="Arial" panose="020B0604020202020204" pitchFamily="34" charset="0"/>
              </a:rPr>
              <a:t>运作</a:t>
            </a:r>
            <a:r>
              <a:rPr lang="zh-CN" sz="1400" b="0" i="0" u="none" dirty="0">
                <a:latin typeface="Arial" panose="020B0604020202020204" pitchFamily="34" charset="0"/>
                <a:ea typeface="宋体" panose="02010600030101010101" pitchFamily="2" charset="-122"/>
                <a:cs typeface="Arial" panose="020B0604020202020204" pitchFamily="34" charset="0"/>
              </a:rPr>
              <a:t>256个心动周期（约4分钟）直至算法再次</a:t>
            </a:r>
            <a:r>
              <a:rPr lang="zh-CN" altLang="en-US" sz="1400" b="0" i="0" u="none" dirty="0">
                <a:latin typeface="Arial" panose="020B0604020202020204" pitchFamily="34" charset="0"/>
                <a:ea typeface="宋体" panose="02010600030101010101" pitchFamily="2" charset="-122"/>
                <a:cs typeface="Arial" panose="020B0604020202020204" pitchFamily="34" charset="0"/>
              </a:rPr>
              <a:t>动态</a:t>
            </a:r>
            <a:r>
              <a:rPr lang="zh-CN" altLang="en-US" sz="1400" b="0" dirty="0">
                <a:latin typeface="Arial" panose="020B0604020202020204" pitchFamily="34" charset="0"/>
                <a:ea typeface="宋体" panose="02010600030101010101" pitchFamily="2" charset="-122"/>
                <a:cs typeface="Arial" panose="020B0604020202020204" pitchFamily="34" charset="0"/>
              </a:rPr>
              <a:t>调整</a:t>
            </a:r>
            <a:endParaRPr lang="zh-CN" sz="1400" b="0" i="0" u="none" dirty="0">
              <a:latin typeface="Arial" panose="020B0604020202020204" pitchFamily="34" charset="0"/>
              <a:ea typeface="宋体" panose="02010600030101010101" pitchFamily="2" charset="-122"/>
              <a:cs typeface="Arial" panose="020B0604020202020204" pitchFamily="34" charset="0"/>
            </a:endParaRPr>
          </a:p>
        </p:txBody>
      </p:sp>
      <p:grpSp>
        <p:nvGrpSpPr>
          <p:cNvPr id="5" name="Group 4"/>
          <p:cNvGrpSpPr/>
          <p:nvPr/>
        </p:nvGrpSpPr>
        <p:grpSpPr>
          <a:xfrm>
            <a:off x="8152154" y="234232"/>
            <a:ext cx="765734" cy="970548"/>
            <a:chOff x="5218562" y="2216789"/>
            <a:chExt cx="1571576" cy="1991931"/>
          </a:xfrm>
          <a:effectLst>
            <a:reflection blurRad="6350" stA="52000" endA="300" endPos="35000" dir="5400000" sy="-100000" algn="bl" rotWithShape="0"/>
          </a:effectLst>
        </p:grpSpPr>
        <p:sp>
          <p:nvSpPr>
            <p:cNvPr id="6" name="Freeform 5"/>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 name="Freeform 6"/>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Oval 9"/>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Round Same Side Corner Rectangle 10"/>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Round Same Side Corner Rectangle 11"/>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 name="Round Same Side Corner Rectangle 12"/>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 name="Round Same Side Corner Rectangle 13"/>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 name="Round Same Side Corner Rectangle 14"/>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6" name="Round Same Side Corner Rectangle 15"/>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9" name="Right Arrow 28"/>
          <p:cNvSpPr/>
          <p:nvPr/>
        </p:nvSpPr>
        <p:spPr bwMode="auto">
          <a:xfrm>
            <a:off x="7833360" y="2190750"/>
            <a:ext cx="1097280" cy="54864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256个心动周期</a:t>
            </a:r>
          </a:p>
        </p:txBody>
      </p:sp>
      <p:pic>
        <p:nvPicPr>
          <p:cNvPr id="7170" name="256 cycle im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5959" y="879930"/>
            <a:ext cx="4281978" cy="3474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bwMode="auto">
          <a:xfrm>
            <a:off x="4541520" y="1555426"/>
            <a:ext cx="2164080" cy="914400"/>
          </a:xfrm>
          <a:prstGeom prst="rect">
            <a:avLst/>
          </a:prstGeom>
          <a:gradFill>
            <a:gsLst>
              <a:gs pos="0">
                <a:srgbClr val="F0B310">
                  <a:alpha val="48000"/>
                </a:srgbClr>
              </a:gs>
              <a:gs pos="100000">
                <a:srgbClr val="F0B310">
                  <a:alpha val="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3" name="Rounded Rectangle 32"/>
          <p:cNvSpPr/>
          <p:nvPr/>
        </p:nvSpPr>
        <p:spPr bwMode="auto">
          <a:xfrm>
            <a:off x="4495803" y="1555426"/>
            <a:ext cx="2262447" cy="1828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200" b="0" i="0" u="none" strike="noStrike" cap="none" normalizeH="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发生V-感知事件</a:t>
            </a:r>
          </a:p>
        </p:txBody>
      </p:sp>
      <p:sp>
        <p:nvSpPr>
          <p:cNvPr id="34" name="Left Brace 33"/>
          <p:cNvSpPr/>
          <p:nvPr/>
        </p:nvSpPr>
        <p:spPr bwMode="auto">
          <a:xfrm rot="16200000">
            <a:off x="4556761" y="2889048"/>
            <a:ext cx="548640" cy="182880"/>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172</a:t>
            </a:r>
            <a:endParaRPr kumimoji="0" lang="zh-CN" i="0" u="none" strike="noStrike" cap="none" normalizeH="0" baseline="0" dirty="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37" name="Left Brace 36"/>
          <p:cNvSpPr/>
          <p:nvPr/>
        </p:nvSpPr>
        <p:spPr bwMode="auto">
          <a:xfrm rot="16200000">
            <a:off x="5376070" y="2900479"/>
            <a:ext cx="548640" cy="182880"/>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176</a:t>
            </a:r>
            <a:endParaRPr lang="zh-CN" sz="1400" dirty="0">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38" name="Left Brace 37"/>
          <p:cNvSpPr/>
          <p:nvPr/>
        </p:nvSpPr>
        <p:spPr bwMode="auto">
          <a:xfrm rot="16200000">
            <a:off x="6187440" y="2905658"/>
            <a:ext cx="548640" cy="182880"/>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rPr>
              <a:t>172</a:t>
            </a:r>
            <a:endParaRPr lang="zh-CN" sz="1400" dirty="0">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endParaRPr>
          </a:p>
        </p:txBody>
      </p:sp>
      <p:sp>
        <p:nvSpPr>
          <p:cNvPr id="41" name="Rectangle 39"/>
          <p:cNvSpPr/>
          <p:nvPr/>
        </p:nvSpPr>
        <p:spPr bwMode="auto">
          <a:xfrm>
            <a:off x="7193284" y="2465562"/>
            <a:ext cx="1423799" cy="43956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1798320"/>
              <a:gd name="connsiteY0" fmla="*/ 266700 h 914400"/>
              <a:gd name="connsiteX1" fmla="*/ 1798320 w 1798320"/>
              <a:gd name="connsiteY1" fmla="*/ 0 h 914400"/>
              <a:gd name="connsiteX2" fmla="*/ 1798320 w 1798320"/>
              <a:gd name="connsiteY2" fmla="*/ 914400 h 914400"/>
              <a:gd name="connsiteX3" fmla="*/ 883920 w 1798320"/>
              <a:gd name="connsiteY3" fmla="*/ 914400 h 914400"/>
              <a:gd name="connsiteX4" fmla="*/ 0 w 1798320"/>
              <a:gd name="connsiteY4" fmla="*/ 266700 h 914400"/>
              <a:gd name="connsiteX0" fmla="*/ 0 w 1798320"/>
              <a:gd name="connsiteY0" fmla="*/ 266700 h 914400"/>
              <a:gd name="connsiteX1" fmla="*/ 1798320 w 1798320"/>
              <a:gd name="connsiteY1" fmla="*/ 0 h 914400"/>
              <a:gd name="connsiteX2" fmla="*/ 1798320 w 1798320"/>
              <a:gd name="connsiteY2" fmla="*/ 914400 h 914400"/>
              <a:gd name="connsiteX3" fmla="*/ 121920 w 1798320"/>
              <a:gd name="connsiteY3" fmla="*/ 647700 h 914400"/>
              <a:gd name="connsiteX4" fmla="*/ 0 w 1798320"/>
              <a:gd name="connsiteY4" fmla="*/ 266700 h 914400"/>
              <a:gd name="connsiteX0" fmla="*/ 0 w 1798320"/>
              <a:gd name="connsiteY0" fmla="*/ 266700 h 662940"/>
              <a:gd name="connsiteX1" fmla="*/ 1798320 w 1798320"/>
              <a:gd name="connsiteY1" fmla="*/ 0 h 662940"/>
              <a:gd name="connsiteX2" fmla="*/ 1188720 w 1798320"/>
              <a:gd name="connsiteY2" fmla="*/ 662940 h 662940"/>
              <a:gd name="connsiteX3" fmla="*/ 121920 w 1798320"/>
              <a:gd name="connsiteY3" fmla="*/ 647700 h 662940"/>
              <a:gd name="connsiteX4" fmla="*/ 0 w 1798320"/>
              <a:gd name="connsiteY4" fmla="*/ 266700 h 662940"/>
              <a:gd name="connsiteX0" fmla="*/ 0 w 1188720"/>
              <a:gd name="connsiteY0" fmla="*/ 15240 h 411480"/>
              <a:gd name="connsiteX1" fmla="*/ 350520 w 1188720"/>
              <a:gd name="connsiteY1" fmla="*/ 0 h 411480"/>
              <a:gd name="connsiteX2" fmla="*/ 1188720 w 1188720"/>
              <a:gd name="connsiteY2" fmla="*/ 411480 h 411480"/>
              <a:gd name="connsiteX3" fmla="*/ 121920 w 1188720"/>
              <a:gd name="connsiteY3" fmla="*/ 396240 h 411480"/>
              <a:gd name="connsiteX4" fmla="*/ 0 w 1188720"/>
              <a:gd name="connsiteY4" fmla="*/ 15240 h 411480"/>
              <a:gd name="connsiteX0" fmla="*/ 0 w 1228823"/>
              <a:gd name="connsiteY0" fmla="*/ 97907 h 411480"/>
              <a:gd name="connsiteX1" fmla="*/ 390623 w 1228823"/>
              <a:gd name="connsiteY1" fmla="*/ 0 h 411480"/>
              <a:gd name="connsiteX2" fmla="*/ 1228823 w 1228823"/>
              <a:gd name="connsiteY2" fmla="*/ 411480 h 411480"/>
              <a:gd name="connsiteX3" fmla="*/ 162023 w 1228823"/>
              <a:gd name="connsiteY3" fmla="*/ 396240 h 411480"/>
              <a:gd name="connsiteX4" fmla="*/ 0 w 1228823"/>
              <a:gd name="connsiteY4" fmla="*/ 97907 h 411480"/>
              <a:gd name="connsiteX0" fmla="*/ 0 w 1228823"/>
              <a:gd name="connsiteY0" fmla="*/ 9335 h 322908"/>
              <a:gd name="connsiteX1" fmla="*/ 317101 w 1228823"/>
              <a:gd name="connsiteY1" fmla="*/ 0 h 322908"/>
              <a:gd name="connsiteX2" fmla="*/ 1228823 w 1228823"/>
              <a:gd name="connsiteY2" fmla="*/ 322908 h 322908"/>
              <a:gd name="connsiteX3" fmla="*/ 162023 w 1228823"/>
              <a:gd name="connsiteY3" fmla="*/ 307668 h 322908"/>
              <a:gd name="connsiteX4" fmla="*/ 0 w 1228823"/>
              <a:gd name="connsiteY4" fmla="*/ 9335 h 322908"/>
              <a:gd name="connsiteX0" fmla="*/ 0 w 1228823"/>
              <a:gd name="connsiteY0" fmla="*/ 9335 h 337192"/>
              <a:gd name="connsiteX1" fmla="*/ 317101 w 1228823"/>
              <a:gd name="connsiteY1" fmla="*/ 0 h 337192"/>
              <a:gd name="connsiteX2" fmla="*/ 1228823 w 1228823"/>
              <a:gd name="connsiteY2" fmla="*/ 322908 h 337192"/>
              <a:gd name="connsiteX3" fmla="*/ 202126 w 1228823"/>
              <a:gd name="connsiteY3" fmla="*/ 337192 h 337192"/>
              <a:gd name="connsiteX4" fmla="*/ 0 w 1228823"/>
              <a:gd name="connsiteY4" fmla="*/ 9335 h 337192"/>
              <a:gd name="connsiteX0" fmla="*/ 0 w 1248874"/>
              <a:gd name="connsiteY0" fmla="*/ 9335 h 340623"/>
              <a:gd name="connsiteX1" fmla="*/ 317101 w 1248874"/>
              <a:gd name="connsiteY1" fmla="*/ 0 h 340623"/>
              <a:gd name="connsiteX2" fmla="*/ 1248874 w 1248874"/>
              <a:gd name="connsiteY2" fmla="*/ 340623 h 340623"/>
              <a:gd name="connsiteX3" fmla="*/ 202126 w 1248874"/>
              <a:gd name="connsiteY3" fmla="*/ 337192 h 340623"/>
              <a:gd name="connsiteX4" fmla="*/ 0 w 1248874"/>
              <a:gd name="connsiteY4" fmla="*/ 9335 h 34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874" h="340623">
                <a:moveTo>
                  <a:pt x="0" y="9335"/>
                </a:moveTo>
                <a:lnTo>
                  <a:pt x="317101" y="0"/>
                </a:lnTo>
                <a:lnTo>
                  <a:pt x="1248874" y="340623"/>
                </a:lnTo>
                <a:lnTo>
                  <a:pt x="202126" y="337192"/>
                </a:lnTo>
                <a:lnTo>
                  <a:pt x="0" y="9335"/>
                </a:lnTo>
                <a:close/>
              </a:path>
            </a:pathLst>
          </a:custGeom>
          <a:gradFill>
            <a:gsLst>
              <a:gs pos="7000">
                <a:srgbClr val="F0B310">
                  <a:alpha val="48000"/>
                </a:srgbClr>
              </a:gs>
              <a:gs pos="100000">
                <a:srgbClr val="F0B310">
                  <a:alpha val="0"/>
                </a:srgbClr>
              </a:gs>
            </a:gsLst>
            <a:lin ang="150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7" name="Group 16"/>
          <p:cNvGrpSpPr/>
          <p:nvPr/>
        </p:nvGrpSpPr>
        <p:grpSpPr>
          <a:xfrm>
            <a:off x="7415913" y="2882264"/>
            <a:ext cx="1200399" cy="1703070"/>
            <a:chOff x="7577455" y="2403274"/>
            <a:chExt cx="1200399" cy="1703070"/>
          </a:xfrm>
        </p:grpSpPr>
        <p:pic>
          <p:nvPicPr>
            <p:cNvPr id="3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3137" t="26183" r="1054" b="40922"/>
            <a:stretch/>
          </p:blipFill>
          <p:spPr bwMode="auto">
            <a:xfrm>
              <a:off x="7577455" y="2403274"/>
              <a:ext cx="1200399" cy="17030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Oval 39"/>
            <p:cNvSpPr/>
            <p:nvPr/>
          </p:nvSpPr>
          <p:spPr bwMode="auto">
            <a:xfrm>
              <a:off x="8044030" y="3354402"/>
              <a:ext cx="362067" cy="519747"/>
            </a:xfrm>
            <a:prstGeom prst="ellipse">
              <a:avLst/>
            </a:prstGeom>
            <a:noFill/>
            <a:ln w="571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2" name="Right Arrow 21"/>
          <p:cNvSpPr/>
          <p:nvPr/>
        </p:nvSpPr>
        <p:spPr bwMode="auto">
          <a:xfrm>
            <a:off x="7816510" y="2190750"/>
            <a:ext cx="1005840" cy="54864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32个心动周期</a:t>
            </a:r>
          </a:p>
        </p:txBody>
      </p:sp>
      <p:sp>
        <p:nvSpPr>
          <p:cNvPr id="42" name="Rectangle 41"/>
          <p:cNvSpPr/>
          <p:nvPr/>
        </p:nvSpPr>
        <p:spPr bwMode="auto">
          <a:xfrm>
            <a:off x="4541520" y="1555426"/>
            <a:ext cx="2164080" cy="914400"/>
          </a:xfrm>
          <a:prstGeom prst="rect">
            <a:avLst/>
          </a:prstGeom>
          <a:gradFill>
            <a:gsLst>
              <a:gs pos="0">
                <a:srgbClr val="F0B310">
                  <a:alpha val="48000"/>
                </a:srgbClr>
              </a:gs>
              <a:gs pos="100000">
                <a:srgbClr val="F0B310">
                  <a:alpha val="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3" name="Rounded Rectangle 42"/>
          <p:cNvSpPr/>
          <p:nvPr/>
        </p:nvSpPr>
        <p:spPr bwMode="auto">
          <a:xfrm>
            <a:off x="4495803" y="1555426"/>
            <a:ext cx="2262447" cy="1828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rtl="0"/>
            <a:r>
              <a:rPr lang="zh-CN" sz="1200" b="0" i="0" u="none">
                <a:solidFill>
                  <a:schemeClr val="tx1"/>
                </a:solidFill>
                <a:latin typeface="Arial" panose="020B0604020202020204" pitchFamily="34" charset="0"/>
                <a:ea typeface="宋体" panose="02010600030101010101" pitchFamily="2" charset="-122"/>
                <a:cs typeface="Arial" panose="020B0604020202020204" pitchFamily="34" charset="0"/>
              </a:rPr>
              <a:t>内在传导测量结果</a:t>
            </a:r>
          </a:p>
        </p:txBody>
      </p:sp>
      <p:sp>
        <p:nvSpPr>
          <p:cNvPr id="46" name="Left Brace 45"/>
          <p:cNvSpPr/>
          <p:nvPr/>
        </p:nvSpPr>
        <p:spPr bwMode="auto">
          <a:xfrm rot="16200000">
            <a:off x="4419601" y="2900478"/>
            <a:ext cx="548640" cy="182880"/>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176</a:t>
            </a:r>
            <a:endParaRPr kumimoji="0" lang="zh-CN" i="0" u="none" strike="noStrike" cap="none" normalizeH="0" baseline="0" dirty="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47" name="Left Brace 46"/>
          <p:cNvSpPr/>
          <p:nvPr/>
        </p:nvSpPr>
        <p:spPr bwMode="auto">
          <a:xfrm rot="16200000">
            <a:off x="5238910" y="2911909"/>
            <a:ext cx="548640" cy="182880"/>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176</a:t>
            </a:r>
            <a:endParaRPr lang="zh-CN" sz="1400" dirty="0">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48" name="Left Brace 47"/>
          <p:cNvSpPr/>
          <p:nvPr/>
        </p:nvSpPr>
        <p:spPr bwMode="auto">
          <a:xfrm rot="16200000">
            <a:off x="6050280" y="2917088"/>
            <a:ext cx="548640" cy="182880"/>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rPr>
              <a:t>176</a:t>
            </a:r>
            <a:endParaRPr lang="zh-CN" sz="1400" dirty="0">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39"/>
          <p:cNvSpPr/>
          <p:nvPr/>
        </p:nvSpPr>
        <p:spPr bwMode="auto">
          <a:xfrm>
            <a:off x="7199571" y="2469828"/>
            <a:ext cx="1423799" cy="43956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1798320"/>
              <a:gd name="connsiteY0" fmla="*/ 266700 h 914400"/>
              <a:gd name="connsiteX1" fmla="*/ 1798320 w 1798320"/>
              <a:gd name="connsiteY1" fmla="*/ 0 h 914400"/>
              <a:gd name="connsiteX2" fmla="*/ 1798320 w 1798320"/>
              <a:gd name="connsiteY2" fmla="*/ 914400 h 914400"/>
              <a:gd name="connsiteX3" fmla="*/ 883920 w 1798320"/>
              <a:gd name="connsiteY3" fmla="*/ 914400 h 914400"/>
              <a:gd name="connsiteX4" fmla="*/ 0 w 1798320"/>
              <a:gd name="connsiteY4" fmla="*/ 266700 h 914400"/>
              <a:gd name="connsiteX0" fmla="*/ 0 w 1798320"/>
              <a:gd name="connsiteY0" fmla="*/ 266700 h 914400"/>
              <a:gd name="connsiteX1" fmla="*/ 1798320 w 1798320"/>
              <a:gd name="connsiteY1" fmla="*/ 0 h 914400"/>
              <a:gd name="connsiteX2" fmla="*/ 1798320 w 1798320"/>
              <a:gd name="connsiteY2" fmla="*/ 914400 h 914400"/>
              <a:gd name="connsiteX3" fmla="*/ 121920 w 1798320"/>
              <a:gd name="connsiteY3" fmla="*/ 647700 h 914400"/>
              <a:gd name="connsiteX4" fmla="*/ 0 w 1798320"/>
              <a:gd name="connsiteY4" fmla="*/ 266700 h 914400"/>
              <a:gd name="connsiteX0" fmla="*/ 0 w 1798320"/>
              <a:gd name="connsiteY0" fmla="*/ 266700 h 662940"/>
              <a:gd name="connsiteX1" fmla="*/ 1798320 w 1798320"/>
              <a:gd name="connsiteY1" fmla="*/ 0 h 662940"/>
              <a:gd name="connsiteX2" fmla="*/ 1188720 w 1798320"/>
              <a:gd name="connsiteY2" fmla="*/ 662940 h 662940"/>
              <a:gd name="connsiteX3" fmla="*/ 121920 w 1798320"/>
              <a:gd name="connsiteY3" fmla="*/ 647700 h 662940"/>
              <a:gd name="connsiteX4" fmla="*/ 0 w 1798320"/>
              <a:gd name="connsiteY4" fmla="*/ 266700 h 662940"/>
              <a:gd name="connsiteX0" fmla="*/ 0 w 1188720"/>
              <a:gd name="connsiteY0" fmla="*/ 15240 h 411480"/>
              <a:gd name="connsiteX1" fmla="*/ 350520 w 1188720"/>
              <a:gd name="connsiteY1" fmla="*/ 0 h 411480"/>
              <a:gd name="connsiteX2" fmla="*/ 1188720 w 1188720"/>
              <a:gd name="connsiteY2" fmla="*/ 411480 h 411480"/>
              <a:gd name="connsiteX3" fmla="*/ 121920 w 1188720"/>
              <a:gd name="connsiteY3" fmla="*/ 396240 h 411480"/>
              <a:gd name="connsiteX4" fmla="*/ 0 w 1188720"/>
              <a:gd name="connsiteY4" fmla="*/ 15240 h 411480"/>
              <a:gd name="connsiteX0" fmla="*/ 0 w 1228823"/>
              <a:gd name="connsiteY0" fmla="*/ 97907 h 411480"/>
              <a:gd name="connsiteX1" fmla="*/ 390623 w 1228823"/>
              <a:gd name="connsiteY1" fmla="*/ 0 h 411480"/>
              <a:gd name="connsiteX2" fmla="*/ 1228823 w 1228823"/>
              <a:gd name="connsiteY2" fmla="*/ 411480 h 411480"/>
              <a:gd name="connsiteX3" fmla="*/ 162023 w 1228823"/>
              <a:gd name="connsiteY3" fmla="*/ 396240 h 411480"/>
              <a:gd name="connsiteX4" fmla="*/ 0 w 1228823"/>
              <a:gd name="connsiteY4" fmla="*/ 97907 h 411480"/>
              <a:gd name="connsiteX0" fmla="*/ 0 w 1228823"/>
              <a:gd name="connsiteY0" fmla="*/ 9335 h 322908"/>
              <a:gd name="connsiteX1" fmla="*/ 317101 w 1228823"/>
              <a:gd name="connsiteY1" fmla="*/ 0 h 322908"/>
              <a:gd name="connsiteX2" fmla="*/ 1228823 w 1228823"/>
              <a:gd name="connsiteY2" fmla="*/ 322908 h 322908"/>
              <a:gd name="connsiteX3" fmla="*/ 162023 w 1228823"/>
              <a:gd name="connsiteY3" fmla="*/ 307668 h 322908"/>
              <a:gd name="connsiteX4" fmla="*/ 0 w 1228823"/>
              <a:gd name="connsiteY4" fmla="*/ 9335 h 322908"/>
              <a:gd name="connsiteX0" fmla="*/ 0 w 1228823"/>
              <a:gd name="connsiteY0" fmla="*/ 9335 h 337192"/>
              <a:gd name="connsiteX1" fmla="*/ 317101 w 1228823"/>
              <a:gd name="connsiteY1" fmla="*/ 0 h 337192"/>
              <a:gd name="connsiteX2" fmla="*/ 1228823 w 1228823"/>
              <a:gd name="connsiteY2" fmla="*/ 322908 h 337192"/>
              <a:gd name="connsiteX3" fmla="*/ 202126 w 1228823"/>
              <a:gd name="connsiteY3" fmla="*/ 337192 h 337192"/>
              <a:gd name="connsiteX4" fmla="*/ 0 w 1228823"/>
              <a:gd name="connsiteY4" fmla="*/ 9335 h 337192"/>
              <a:gd name="connsiteX0" fmla="*/ 0 w 1248874"/>
              <a:gd name="connsiteY0" fmla="*/ 9335 h 340623"/>
              <a:gd name="connsiteX1" fmla="*/ 317101 w 1248874"/>
              <a:gd name="connsiteY1" fmla="*/ 0 h 340623"/>
              <a:gd name="connsiteX2" fmla="*/ 1248874 w 1248874"/>
              <a:gd name="connsiteY2" fmla="*/ 340623 h 340623"/>
              <a:gd name="connsiteX3" fmla="*/ 202126 w 1248874"/>
              <a:gd name="connsiteY3" fmla="*/ 337192 h 340623"/>
              <a:gd name="connsiteX4" fmla="*/ 0 w 1248874"/>
              <a:gd name="connsiteY4" fmla="*/ 9335 h 34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874" h="340623">
                <a:moveTo>
                  <a:pt x="0" y="9335"/>
                </a:moveTo>
                <a:lnTo>
                  <a:pt x="317101" y="0"/>
                </a:lnTo>
                <a:lnTo>
                  <a:pt x="1248874" y="340623"/>
                </a:lnTo>
                <a:lnTo>
                  <a:pt x="202126" y="337192"/>
                </a:lnTo>
                <a:lnTo>
                  <a:pt x="0" y="9335"/>
                </a:lnTo>
                <a:close/>
              </a:path>
            </a:pathLst>
          </a:custGeom>
          <a:gradFill>
            <a:gsLst>
              <a:gs pos="7000">
                <a:srgbClr val="F0B310">
                  <a:alpha val="48000"/>
                </a:srgbClr>
              </a:gs>
              <a:gs pos="100000">
                <a:srgbClr val="F0B310">
                  <a:alpha val="0"/>
                </a:srgbClr>
              </a:gs>
            </a:gsLst>
            <a:lin ang="150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0" name="Group 49"/>
          <p:cNvGrpSpPr/>
          <p:nvPr/>
        </p:nvGrpSpPr>
        <p:grpSpPr>
          <a:xfrm>
            <a:off x="7422197" y="2886530"/>
            <a:ext cx="1200399" cy="1703070"/>
            <a:chOff x="7577455" y="2403274"/>
            <a:chExt cx="1200399" cy="1703070"/>
          </a:xfrm>
        </p:grpSpPr>
        <p:pic>
          <p:nvPicPr>
            <p:cNvPr id="51"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3137" t="26183" r="1054" b="40922"/>
            <a:stretch/>
          </p:blipFill>
          <p:spPr bwMode="auto">
            <a:xfrm>
              <a:off x="7577455" y="2403274"/>
              <a:ext cx="1200399" cy="17030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Oval 51"/>
            <p:cNvSpPr/>
            <p:nvPr/>
          </p:nvSpPr>
          <p:spPr bwMode="auto">
            <a:xfrm>
              <a:off x="8044030" y="3354402"/>
              <a:ext cx="362067" cy="519747"/>
            </a:xfrm>
            <a:prstGeom prst="ellipse">
              <a:avLst/>
            </a:prstGeom>
            <a:noFill/>
            <a:ln w="571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1646437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anim calcmode="lin" valueType="num">
                                      <p:cBhvr>
                                        <p:cTn id="22" dur="500" fill="hold"/>
                                        <p:tgtEl>
                                          <p:spTgt spid="37"/>
                                        </p:tgtEl>
                                        <p:attrNameLst>
                                          <p:attrName>ppt_x</p:attrName>
                                        </p:attrNameLst>
                                      </p:cBhvr>
                                      <p:tavLst>
                                        <p:tav tm="0">
                                          <p:val>
                                            <p:strVal val="#ppt_x"/>
                                          </p:val>
                                        </p:tav>
                                        <p:tav tm="100000">
                                          <p:val>
                                            <p:strVal val="#ppt_x"/>
                                          </p:val>
                                        </p:tav>
                                      </p:tavLst>
                                    </p:anim>
                                    <p:anim calcmode="lin" valueType="num">
                                      <p:cBhvr>
                                        <p:cTn id="23" dur="500" fill="hold"/>
                                        <p:tgtEl>
                                          <p:spTgt spid="37"/>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anim calcmode="lin" valueType="num">
                                      <p:cBhvr>
                                        <p:cTn id="28" dur="500" fill="hold"/>
                                        <p:tgtEl>
                                          <p:spTgt spid="38"/>
                                        </p:tgtEl>
                                        <p:attrNameLst>
                                          <p:attrName>ppt_x</p:attrName>
                                        </p:attrNameLst>
                                      </p:cBhvr>
                                      <p:tavLst>
                                        <p:tav tm="0">
                                          <p:val>
                                            <p:strVal val="#ppt_x"/>
                                          </p:val>
                                        </p:tav>
                                        <p:tav tm="100000">
                                          <p:val>
                                            <p:strVal val="#ppt_x"/>
                                          </p:val>
                                        </p:tav>
                                      </p:tavLst>
                                    </p:anim>
                                    <p:anim calcmode="lin" valueType="num">
                                      <p:cBhvr>
                                        <p:cTn id="29" dur="5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33"/>
                                        </p:tgtEl>
                                      </p:cBhvr>
                                    </p:animEffect>
                                    <p:set>
                                      <p:cBhvr>
                                        <p:cTn id="47" dur="1" fill="hold">
                                          <p:stCondLst>
                                            <p:cond delay="499"/>
                                          </p:stCondLst>
                                        </p:cTn>
                                        <p:tgtEl>
                                          <p:spTgt spid="33"/>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1"/>
                                        </p:tgtEl>
                                      </p:cBhvr>
                                    </p:animEffect>
                                    <p:set>
                                      <p:cBhvr>
                                        <p:cTn id="50" dur="1" fill="hold">
                                          <p:stCondLst>
                                            <p:cond delay="499"/>
                                          </p:stCondLst>
                                        </p:cTn>
                                        <p:tgtEl>
                                          <p:spTgt spid="31"/>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4"/>
                                        </p:tgtEl>
                                      </p:cBhvr>
                                    </p:animEffect>
                                    <p:set>
                                      <p:cBhvr>
                                        <p:cTn id="53" dur="1" fill="hold">
                                          <p:stCondLst>
                                            <p:cond delay="499"/>
                                          </p:stCondLst>
                                        </p:cTn>
                                        <p:tgtEl>
                                          <p:spTgt spid="3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8"/>
                                        </p:tgtEl>
                                      </p:cBhvr>
                                    </p:animEffect>
                                    <p:set>
                                      <p:cBhvr>
                                        <p:cTn id="59" dur="1" fill="hold">
                                          <p:stCondLst>
                                            <p:cond delay="499"/>
                                          </p:stCondLst>
                                        </p:cTn>
                                        <p:tgtEl>
                                          <p:spTgt spid="38"/>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41"/>
                                        </p:tgtEl>
                                      </p:cBhvr>
                                    </p:animEffect>
                                    <p:set>
                                      <p:cBhvr>
                                        <p:cTn id="62" dur="1" fill="hold">
                                          <p:stCondLst>
                                            <p:cond delay="499"/>
                                          </p:stCondLst>
                                        </p:cTn>
                                        <p:tgtEl>
                                          <p:spTgt spid="41"/>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17"/>
                                        </p:tgtEl>
                                      </p:cBhvr>
                                    </p:animEffect>
                                    <p:set>
                                      <p:cBhvr>
                                        <p:cTn id="65" dur="1" fill="hold">
                                          <p:stCondLst>
                                            <p:cond delay="499"/>
                                          </p:stCondLst>
                                        </p:cTn>
                                        <p:tgtEl>
                                          <p:spTgt spid="17"/>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22"/>
                                        </p:tgtEl>
                                      </p:cBhvr>
                                    </p:animEffect>
                                    <p:set>
                                      <p:cBhvr>
                                        <p:cTn id="68" dur="1" fill="hold">
                                          <p:stCondLst>
                                            <p:cond delay="499"/>
                                          </p:stCondLst>
                                        </p:cTn>
                                        <p:tgtEl>
                                          <p:spTgt spid="22"/>
                                        </p:tgtEl>
                                        <p:attrNameLst>
                                          <p:attrName>style.visibility</p:attrName>
                                        </p:attrNameLst>
                                      </p:cBhvr>
                                      <p:to>
                                        <p:strVal val="hidden"/>
                                      </p:to>
                                    </p:set>
                                  </p:childTnLst>
                                </p:cTn>
                              </p:par>
                            </p:childTnLst>
                          </p:cTn>
                        </p:par>
                        <p:par>
                          <p:cTn id="69" fill="hold">
                            <p:stCondLst>
                              <p:cond delay="500"/>
                            </p:stCondLst>
                            <p:childTnLst>
                              <p:par>
                                <p:cTn id="70" presetID="10" presetClass="entr" presetSubtype="0" fill="hold" nodeType="afterEffect">
                                  <p:stCondLst>
                                    <p:cond delay="0"/>
                                  </p:stCondLst>
                                  <p:childTnLst>
                                    <p:set>
                                      <p:cBhvr>
                                        <p:cTn id="71" dur="1" fill="hold">
                                          <p:stCondLst>
                                            <p:cond delay="0"/>
                                          </p:stCondLst>
                                        </p:cTn>
                                        <p:tgtEl>
                                          <p:spTgt spid="7170"/>
                                        </p:tgtEl>
                                        <p:attrNameLst>
                                          <p:attrName>style.visibility</p:attrName>
                                        </p:attrNameLst>
                                      </p:cBhvr>
                                      <p:to>
                                        <p:strVal val="visible"/>
                                      </p:to>
                                    </p:set>
                                    <p:animEffect transition="in" filter="fade">
                                      <p:cBhvr>
                                        <p:cTn id="72" dur="500"/>
                                        <p:tgtEl>
                                          <p:spTgt spid="7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up)">
                                      <p:cBhvr>
                                        <p:cTn id="81" dur="500"/>
                                        <p:tgtEl>
                                          <p:spTgt spid="42"/>
                                        </p:tgtEl>
                                      </p:cBhvr>
                                    </p:animEffect>
                                  </p:childTnLst>
                                </p:cTn>
                              </p:par>
                            </p:childTnLst>
                          </p:cTn>
                        </p:par>
                        <p:par>
                          <p:cTn id="82" fill="hold">
                            <p:stCondLst>
                              <p:cond delay="1000"/>
                            </p:stCondLst>
                            <p:childTnLst>
                              <p:par>
                                <p:cTn id="83" presetID="42" presetClass="entr" presetSubtype="0" fill="hold" grpId="0" nodeType="after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fade">
                                      <p:cBhvr>
                                        <p:cTn id="85" dur="500"/>
                                        <p:tgtEl>
                                          <p:spTgt spid="46"/>
                                        </p:tgtEl>
                                      </p:cBhvr>
                                    </p:animEffect>
                                    <p:anim calcmode="lin" valueType="num">
                                      <p:cBhvr>
                                        <p:cTn id="86" dur="500" fill="hold"/>
                                        <p:tgtEl>
                                          <p:spTgt spid="46"/>
                                        </p:tgtEl>
                                        <p:attrNameLst>
                                          <p:attrName>ppt_x</p:attrName>
                                        </p:attrNameLst>
                                      </p:cBhvr>
                                      <p:tavLst>
                                        <p:tav tm="0">
                                          <p:val>
                                            <p:strVal val="#ppt_x"/>
                                          </p:val>
                                        </p:tav>
                                        <p:tav tm="100000">
                                          <p:val>
                                            <p:strVal val="#ppt_x"/>
                                          </p:val>
                                        </p:tav>
                                      </p:tavLst>
                                    </p:anim>
                                    <p:anim calcmode="lin" valueType="num">
                                      <p:cBhvr>
                                        <p:cTn id="87" dur="500" fill="hold"/>
                                        <p:tgtEl>
                                          <p:spTgt spid="46"/>
                                        </p:tgtEl>
                                        <p:attrNameLst>
                                          <p:attrName>ppt_y</p:attrName>
                                        </p:attrNameLst>
                                      </p:cBhvr>
                                      <p:tavLst>
                                        <p:tav tm="0">
                                          <p:val>
                                            <p:strVal val="#ppt_y+.1"/>
                                          </p:val>
                                        </p:tav>
                                        <p:tav tm="100000">
                                          <p:val>
                                            <p:strVal val="#ppt_y"/>
                                          </p:val>
                                        </p:tav>
                                      </p:tavLst>
                                    </p:anim>
                                  </p:childTnLst>
                                </p:cTn>
                              </p:par>
                            </p:childTnLst>
                          </p:cTn>
                        </p:par>
                        <p:par>
                          <p:cTn id="88" fill="hold">
                            <p:stCondLst>
                              <p:cond delay="1500"/>
                            </p:stCondLst>
                            <p:childTnLst>
                              <p:par>
                                <p:cTn id="89" presetID="42" presetClass="entr" presetSubtype="0" fill="hold" grpId="0" nodeType="after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anim calcmode="lin" valueType="num">
                                      <p:cBhvr>
                                        <p:cTn id="92" dur="500" fill="hold"/>
                                        <p:tgtEl>
                                          <p:spTgt spid="47"/>
                                        </p:tgtEl>
                                        <p:attrNameLst>
                                          <p:attrName>ppt_x</p:attrName>
                                        </p:attrNameLst>
                                      </p:cBhvr>
                                      <p:tavLst>
                                        <p:tav tm="0">
                                          <p:val>
                                            <p:strVal val="#ppt_x"/>
                                          </p:val>
                                        </p:tav>
                                        <p:tav tm="100000">
                                          <p:val>
                                            <p:strVal val="#ppt_x"/>
                                          </p:val>
                                        </p:tav>
                                      </p:tavLst>
                                    </p:anim>
                                    <p:anim calcmode="lin" valueType="num">
                                      <p:cBhvr>
                                        <p:cTn id="93" dur="500" fill="hold"/>
                                        <p:tgtEl>
                                          <p:spTgt spid="47"/>
                                        </p:tgtEl>
                                        <p:attrNameLst>
                                          <p:attrName>ppt_y</p:attrName>
                                        </p:attrNameLst>
                                      </p:cBhvr>
                                      <p:tavLst>
                                        <p:tav tm="0">
                                          <p:val>
                                            <p:strVal val="#ppt_y+.1"/>
                                          </p:val>
                                        </p:tav>
                                        <p:tav tm="100000">
                                          <p:val>
                                            <p:strVal val="#ppt_y"/>
                                          </p:val>
                                        </p:tav>
                                      </p:tavLst>
                                    </p:anim>
                                  </p:childTnLst>
                                </p:cTn>
                              </p:par>
                            </p:childTnLst>
                          </p:cTn>
                        </p:par>
                        <p:par>
                          <p:cTn id="94" fill="hold">
                            <p:stCondLst>
                              <p:cond delay="2000"/>
                            </p:stCondLst>
                            <p:childTnLst>
                              <p:par>
                                <p:cTn id="95" presetID="42" presetClass="entr" presetSubtype="0"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500"/>
                                        <p:tgtEl>
                                          <p:spTgt spid="48"/>
                                        </p:tgtEl>
                                      </p:cBhvr>
                                    </p:animEffect>
                                    <p:anim calcmode="lin" valueType="num">
                                      <p:cBhvr>
                                        <p:cTn id="98" dur="500" fill="hold"/>
                                        <p:tgtEl>
                                          <p:spTgt spid="48"/>
                                        </p:tgtEl>
                                        <p:attrNameLst>
                                          <p:attrName>ppt_x</p:attrName>
                                        </p:attrNameLst>
                                      </p:cBhvr>
                                      <p:tavLst>
                                        <p:tav tm="0">
                                          <p:val>
                                            <p:strVal val="#ppt_x"/>
                                          </p:val>
                                        </p:tav>
                                        <p:tav tm="100000">
                                          <p:val>
                                            <p:strVal val="#ppt_x"/>
                                          </p:val>
                                        </p:tav>
                                      </p:tavLst>
                                    </p:anim>
                                    <p:anim calcmode="lin" valueType="num">
                                      <p:cBhvr>
                                        <p:cTn id="99" dur="5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fade">
                                      <p:cBhvr>
                                        <p:cTn id="104" dur="500"/>
                                        <p:tgtEl>
                                          <p:spTgt spid="49"/>
                                        </p:tgtEl>
                                      </p:cBhvr>
                                    </p:animEffect>
                                  </p:childTnLst>
                                </p:cTn>
                              </p:par>
                              <p:par>
                                <p:cTn id="105" presetID="10" presetClass="entr" presetSubtype="0" fill="hold"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500"/>
                                        <p:tgtEl>
                                          <p:spTgt spid="5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1" grpId="1" animBg="1"/>
      <p:bldP spid="33" grpId="0" animBg="1"/>
      <p:bldP spid="33" grpId="1" animBg="1"/>
      <p:bldP spid="34" grpId="0" animBg="1"/>
      <p:bldP spid="34" grpId="1" animBg="1"/>
      <p:bldP spid="37" grpId="0" animBg="1"/>
      <p:bldP spid="37" grpId="1" animBg="1"/>
      <p:bldP spid="38" grpId="0" animBg="1"/>
      <p:bldP spid="38" grpId="1" animBg="1"/>
      <p:bldP spid="41" grpId="0" animBg="1"/>
      <p:bldP spid="41" grpId="1" animBg="1"/>
      <p:bldP spid="22" grpId="0" animBg="1"/>
      <p:bldP spid="22" grpId="1" animBg="1"/>
      <p:bldP spid="42" grpId="0" animBg="1"/>
      <p:bldP spid="43" grpId="0" animBg="1"/>
      <p:bldP spid="46" grpId="0" animBg="1"/>
      <p:bldP spid="47" grpId="0" animBg="1"/>
      <p:bldP spid="48" grpId="0" animBg="1"/>
      <p:bldP spid="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5016396" y="3538865"/>
            <a:ext cx="1505769" cy="26161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62" name="Right Arrow 2061"/>
          <p:cNvSpPr/>
          <p:nvPr/>
        </p:nvSpPr>
        <p:spPr bwMode="auto">
          <a:xfrm>
            <a:off x="646061" y="2876550"/>
            <a:ext cx="7242897" cy="484632"/>
          </a:xfrm>
          <a:prstGeom prst="rightArrow">
            <a:avLst/>
          </a:prstGeom>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2" name="Group 21"/>
          <p:cNvGrpSpPr/>
          <p:nvPr/>
        </p:nvGrpSpPr>
        <p:grpSpPr>
          <a:xfrm>
            <a:off x="417545" y="1145658"/>
            <a:ext cx="1393024" cy="1781434"/>
            <a:chOff x="648025" y="1025367"/>
            <a:chExt cx="429018" cy="548640"/>
          </a:xfrm>
          <a:effectLst>
            <a:reflection blurRad="6350" stA="52000" endA="300" endPos="18000" dir="5400000" sy="-100000" algn="bl" rotWithShape="0"/>
          </a:effectLst>
        </p:grpSpPr>
        <p:grpSp>
          <p:nvGrpSpPr>
            <p:cNvPr id="23" name="Group 22"/>
            <p:cNvGrpSpPr/>
            <p:nvPr/>
          </p:nvGrpSpPr>
          <p:grpSpPr>
            <a:xfrm>
              <a:off x="648025" y="1025367"/>
              <a:ext cx="214895" cy="548640"/>
              <a:chOff x="609600" y="1245870"/>
              <a:chExt cx="457200" cy="1097280"/>
            </a:xfrm>
            <a:effectLst/>
          </p:grpSpPr>
          <p:sp>
            <p:nvSpPr>
              <p:cNvPr id="51" name="Rectangle 50"/>
              <p:cNvSpPr/>
              <p:nvPr/>
            </p:nvSpPr>
            <p:spPr bwMode="auto">
              <a:xfrm>
                <a:off x="609600" y="1245870"/>
                <a:ext cx="457200" cy="10972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2" name="Group 51"/>
              <p:cNvGrpSpPr/>
              <p:nvPr/>
            </p:nvGrpSpPr>
            <p:grpSpPr>
              <a:xfrm>
                <a:off x="648037" y="1330779"/>
                <a:ext cx="380326" cy="91440"/>
                <a:chOff x="639593" y="1200150"/>
                <a:chExt cx="380326" cy="91440"/>
              </a:xfrm>
            </p:grpSpPr>
            <p:sp>
              <p:nvSpPr>
                <p:cNvPr id="74" name="Rectangle 73"/>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5" name="Rectangle 74"/>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6" name="Rectangle 75"/>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3" name="Group 52"/>
              <p:cNvGrpSpPr/>
              <p:nvPr/>
            </p:nvGrpSpPr>
            <p:grpSpPr>
              <a:xfrm>
                <a:off x="648037" y="1467939"/>
                <a:ext cx="380326" cy="91440"/>
                <a:chOff x="639593" y="1200150"/>
                <a:chExt cx="380326" cy="91440"/>
              </a:xfrm>
            </p:grpSpPr>
            <p:sp>
              <p:nvSpPr>
                <p:cNvPr id="71" name="Rectangle 70"/>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2" name="Rectangle 71"/>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3" name="Rectangle 72"/>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4" name="Group 53"/>
              <p:cNvGrpSpPr/>
              <p:nvPr/>
            </p:nvGrpSpPr>
            <p:grpSpPr>
              <a:xfrm>
                <a:off x="648037" y="1605099"/>
                <a:ext cx="380326" cy="91440"/>
                <a:chOff x="639593" y="1200150"/>
                <a:chExt cx="380326" cy="91440"/>
              </a:xfrm>
            </p:grpSpPr>
            <p:sp>
              <p:nvSpPr>
                <p:cNvPr id="68" name="Rectangle 6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9" name="Rectangle 6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0" name="Rectangle 6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5" name="Group 54"/>
              <p:cNvGrpSpPr/>
              <p:nvPr/>
            </p:nvGrpSpPr>
            <p:grpSpPr>
              <a:xfrm>
                <a:off x="648037" y="1742259"/>
                <a:ext cx="380326" cy="91440"/>
                <a:chOff x="639593" y="1200150"/>
                <a:chExt cx="380326" cy="91440"/>
              </a:xfrm>
            </p:grpSpPr>
            <p:sp>
              <p:nvSpPr>
                <p:cNvPr id="65" name="Rectangle 6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6" name="Rectangle 6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7" name="Rectangle 6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6" name="Group 55"/>
              <p:cNvGrpSpPr/>
              <p:nvPr/>
            </p:nvGrpSpPr>
            <p:grpSpPr>
              <a:xfrm>
                <a:off x="648037" y="1879419"/>
                <a:ext cx="380326" cy="91440"/>
                <a:chOff x="639593" y="1200150"/>
                <a:chExt cx="380326" cy="91440"/>
              </a:xfrm>
            </p:grpSpPr>
            <p:sp>
              <p:nvSpPr>
                <p:cNvPr id="62" name="Rectangle 61"/>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Rectangle 62"/>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4" name="Rectangle 63"/>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7" name="Group 56"/>
              <p:cNvGrpSpPr/>
              <p:nvPr/>
            </p:nvGrpSpPr>
            <p:grpSpPr>
              <a:xfrm>
                <a:off x="648037" y="2016579"/>
                <a:ext cx="380326" cy="91440"/>
                <a:chOff x="639593" y="1200150"/>
                <a:chExt cx="380326" cy="91440"/>
              </a:xfrm>
            </p:grpSpPr>
            <p:sp>
              <p:nvSpPr>
                <p:cNvPr id="59" name="Rectangle 58"/>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0" name="Rectangle 59"/>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1" name="Rectangle 60"/>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8" name="Rectangle 57"/>
              <p:cNvSpPr/>
              <p:nvPr/>
            </p:nvSpPr>
            <p:spPr bwMode="auto">
              <a:xfrm>
                <a:off x="783336" y="2205990"/>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4" name="Group 23"/>
            <p:cNvGrpSpPr/>
            <p:nvPr/>
          </p:nvGrpSpPr>
          <p:grpSpPr>
            <a:xfrm>
              <a:off x="799331" y="1208245"/>
              <a:ext cx="277712" cy="365760"/>
              <a:chOff x="1573487" y="1833698"/>
              <a:chExt cx="601287" cy="773431"/>
            </a:xfrm>
            <a:effectLst/>
          </p:grpSpPr>
          <p:sp>
            <p:nvSpPr>
              <p:cNvPr id="25" name="Rectangle 24"/>
              <p:cNvSpPr/>
              <p:nvPr/>
            </p:nvSpPr>
            <p:spPr bwMode="auto">
              <a:xfrm>
                <a:off x="1573487" y="1833698"/>
                <a:ext cx="601287" cy="773431"/>
              </a:xfrm>
              <a:prstGeom prst="rect">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6" name="Group 25"/>
              <p:cNvGrpSpPr/>
              <p:nvPr/>
            </p:nvGrpSpPr>
            <p:grpSpPr>
              <a:xfrm>
                <a:off x="1612212" y="1885950"/>
                <a:ext cx="523837" cy="91440"/>
                <a:chOff x="1611924" y="1594985"/>
                <a:chExt cx="523837" cy="91440"/>
              </a:xfrm>
            </p:grpSpPr>
            <p:grpSp>
              <p:nvGrpSpPr>
                <p:cNvPr id="46" name="Group 45"/>
                <p:cNvGrpSpPr/>
                <p:nvPr/>
              </p:nvGrpSpPr>
              <p:grpSpPr>
                <a:xfrm>
                  <a:off x="1611924" y="1594985"/>
                  <a:ext cx="380326" cy="91440"/>
                  <a:chOff x="639593" y="1200150"/>
                  <a:chExt cx="380326" cy="91440"/>
                </a:xfrm>
              </p:grpSpPr>
              <p:sp>
                <p:nvSpPr>
                  <p:cNvPr id="48" name="Rectangle 4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4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0" name="Rectangle 4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7" name="Rectangle 4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7" name="Rectangle 26"/>
              <p:cNvSpPr/>
              <p:nvPr/>
            </p:nvSpPr>
            <p:spPr bwMode="auto">
              <a:xfrm>
                <a:off x="1819266" y="2469969"/>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8" name="Group 27"/>
              <p:cNvGrpSpPr/>
              <p:nvPr/>
            </p:nvGrpSpPr>
            <p:grpSpPr>
              <a:xfrm>
                <a:off x="1612212" y="2022611"/>
                <a:ext cx="523837" cy="91440"/>
                <a:chOff x="1611924" y="1594985"/>
                <a:chExt cx="523837" cy="91440"/>
              </a:xfrm>
            </p:grpSpPr>
            <p:grpSp>
              <p:nvGrpSpPr>
                <p:cNvPr id="41" name="Group 40"/>
                <p:cNvGrpSpPr/>
                <p:nvPr/>
              </p:nvGrpSpPr>
              <p:grpSpPr>
                <a:xfrm>
                  <a:off x="1611924" y="1594985"/>
                  <a:ext cx="380326" cy="91440"/>
                  <a:chOff x="639593" y="1200150"/>
                  <a:chExt cx="380326" cy="91440"/>
                </a:xfrm>
              </p:grpSpPr>
              <p:sp>
                <p:nvSpPr>
                  <p:cNvPr id="43" name="Rectangle 4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4" name="Rectangle 4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Rectangle 4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2" name="Rectangle 4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9" name="Group 28"/>
              <p:cNvGrpSpPr/>
              <p:nvPr/>
            </p:nvGrpSpPr>
            <p:grpSpPr>
              <a:xfrm>
                <a:off x="1612212" y="2159272"/>
                <a:ext cx="523837" cy="91440"/>
                <a:chOff x="1611924" y="1594985"/>
                <a:chExt cx="523837" cy="91440"/>
              </a:xfrm>
            </p:grpSpPr>
            <p:grpSp>
              <p:nvGrpSpPr>
                <p:cNvPr id="36" name="Group 35"/>
                <p:cNvGrpSpPr/>
                <p:nvPr/>
              </p:nvGrpSpPr>
              <p:grpSpPr>
                <a:xfrm>
                  <a:off x="1611924" y="1594985"/>
                  <a:ext cx="380326" cy="91440"/>
                  <a:chOff x="639593" y="1200150"/>
                  <a:chExt cx="380326" cy="91440"/>
                </a:xfrm>
              </p:grpSpPr>
              <p:sp>
                <p:nvSpPr>
                  <p:cNvPr id="38" name="Rectangle 3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9" name="Rectangle 3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Rectangle 3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7" name="Rectangle 3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0" name="Group 29"/>
              <p:cNvGrpSpPr/>
              <p:nvPr/>
            </p:nvGrpSpPr>
            <p:grpSpPr>
              <a:xfrm>
                <a:off x="1612212" y="2295933"/>
                <a:ext cx="523837" cy="91440"/>
                <a:chOff x="1611924" y="1594985"/>
                <a:chExt cx="523837" cy="91440"/>
              </a:xfrm>
            </p:grpSpPr>
            <p:grpSp>
              <p:nvGrpSpPr>
                <p:cNvPr id="31" name="Group 30"/>
                <p:cNvGrpSpPr/>
                <p:nvPr/>
              </p:nvGrpSpPr>
              <p:grpSpPr>
                <a:xfrm>
                  <a:off x="1611924" y="1594985"/>
                  <a:ext cx="380326" cy="91440"/>
                  <a:chOff x="639593" y="1200150"/>
                  <a:chExt cx="380326" cy="91440"/>
                </a:xfrm>
              </p:grpSpPr>
              <p:sp>
                <p:nvSpPr>
                  <p:cNvPr id="33" name="Rectangle 3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4" name="Rectangle 3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5" name="Rectangle 3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2" name="Rectangle 3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24</a:t>
            </a:fld>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2060" name="Group 2059"/>
          <p:cNvGrpSpPr/>
          <p:nvPr/>
        </p:nvGrpSpPr>
        <p:grpSpPr>
          <a:xfrm>
            <a:off x="475915" y="2626762"/>
            <a:ext cx="1280728" cy="681331"/>
            <a:chOff x="475915" y="2881019"/>
            <a:chExt cx="1280728" cy="681331"/>
          </a:xfrm>
        </p:grpSpPr>
        <p:grpSp>
          <p:nvGrpSpPr>
            <p:cNvPr id="6" name="Group 5"/>
            <p:cNvGrpSpPr/>
            <p:nvPr/>
          </p:nvGrpSpPr>
          <p:grpSpPr>
            <a:xfrm>
              <a:off x="1227483" y="2881019"/>
              <a:ext cx="529160" cy="681331"/>
              <a:chOff x="2703361" y="1085850"/>
              <a:chExt cx="1114128" cy="1434516"/>
            </a:xfrm>
            <a:effectLst>
              <a:reflection blurRad="6350" stA="52000" endA="300" endPos="35000" dir="5400000" sy="-100000" algn="bl" rotWithShape="0"/>
            </a:effectLst>
          </p:grpSpPr>
          <p:sp>
            <p:nvSpPr>
              <p:cNvPr id="7" name="Oval 6"/>
              <p:cNvSpPr/>
              <p:nvPr/>
            </p:nvSpPr>
            <p:spPr bwMode="auto">
              <a:xfrm>
                <a:off x="3034416" y="1085850"/>
                <a:ext cx="457200" cy="457200"/>
              </a:xfrm>
              <a:prstGeom prst="ellipse">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Left Brace 10"/>
              <p:cNvSpPr/>
              <p:nvPr/>
            </p:nvSpPr>
            <p:spPr bwMode="auto">
              <a:xfrm rot="16200000">
                <a:off x="3069786" y="1542985"/>
                <a:ext cx="400050" cy="470785"/>
              </a:xfrm>
              <a:prstGeom prst="leftBrace">
                <a:avLst>
                  <a:gd name="adj1" fmla="val 2942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Oval 11"/>
              <p:cNvSpPr/>
              <p:nvPr/>
            </p:nvSpPr>
            <p:spPr bwMode="auto">
              <a:xfrm>
                <a:off x="3224091" y="1987811"/>
                <a:ext cx="91440" cy="91440"/>
              </a:xfrm>
              <a:prstGeom prst="ellipse">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endParaRPr lang="zh-CN" sz="8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5" name="Group 14"/>
            <p:cNvGrpSpPr/>
            <p:nvPr/>
          </p:nvGrpSpPr>
          <p:grpSpPr>
            <a:xfrm>
              <a:off x="475915" y="2881019"/>
              <a:ext cx="529160" cy="681331"/>
              <a:chOff x="2703361" y="1085850"/>
              <a:chExt cx="1114128" cy="1434516"/>
            </a:xfrm>
            <a:effectLst>
              <a:reflection blurRad="6350" stA="52000" endA="300" endPos="35000" dir="5400000" sy="-100000" algn="bl" rotWithShape="0"/>
            </a:effectLst>
          </p:grpSpPr>
          <p:sp>
            <p:nvSpPr>
              <p:cNvPr id="16" name="Oval 15"/>
              <p:cNvSpPr/>
              <p:nvPr/>
            </p:nvSpPr>
            <p:spPr bwMode="auto">
              <a:xfrm>
                <a:off x="3034416" y="1085850"/>
                <a:ext cx="457200" cy="45720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Round Same Side Corner Rectangle 16"/>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Round Same Side Corner Rectangle 17"/>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ound Same Side Corner Rectangle 18"/>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nvGrpSpPr>
          <p:cNvPr id="111" name="Group 110"/>
          <p:cNvGrpSpPr/>
          <p:nvPr/>
        </p:nvGrpSpPr>
        <p:grpSpPr>
          <a:xfrm>
            <a:off x="2754369" y="2300224"/>
            <a:ext cx="1372529" cy="1007869"/>
            <a:chOff x="4914901" y="1805517"/>
            <a:chExt cx="1727199" cy="1268308"/>
          </a:xfrm>
          <a:effectLst>
            <a:reflection blurRad="6350" stA="52000" endA="300" endPos="35000" dir="5400000" sy="-100000" algn="bl" rotWithShape="0"/>
          </a:effectLst>
        </p:grpSpPr>
        <p:sp>
          <p:nvSpPr>
            <p:cNvPr id="109" name="Round Same Side Corner Rectangle 108"/>
            <p:cNvSpPr/>
            <p:nvPr>
              <p:custDataLst>
                <p:tags r:id="rId2"/>
              </p:custDataLst>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C:\Users\huovib01\AppData\Local\Microsoft\Windows\Temporary Internet Files\Content.IE5\LMQBPUQA\lgi01a201309290000[1].jpg"/>
            <p:cNvPicPr>
              <a:picLocks noChangeAspect="1" noChangeArrowheads="1"/>
            </p:cNvPicPr>
            <p:nvPr>
              <p:custDataLst>
                <p:tags r:id="rId3"/>
              </p:custDataLst>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92" name="Oval 91"/>
            <p:cNvSpPr/>
            <p:nvPr>
              <p:custDataLst>
                <p:tags r:id="rId4"/>
              </p:custDataLst>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Round Same Side Corner Rectangle 92"/>
            <p:cNvSpPr/>
            <p:nvPr>
              <p:custDataLst>
                <p:tags r:id="rId5"/>
              </p:custDataLst>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4" name="Round Same Side Corner Rectangle 93"/>
            <p:cNvSpPr/>
            <p:nvPr>
              <p:custDataLst>
                <p:tags r:id="rId6"/>
              </p:custDataLst>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5" name="Round Same Side Corner Rectangle 94"/>
            <p:cNvSpPr/>
            <p:nvPr>
              <p:custDataLst>
                <p:tags r:id="rId7"/>
              </p:custDataLst>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7" name="Round Same Side Corner Rectangle 96"/>
            <p:cNvSpPr/>
            <p:nvPr>
              <p:custDataLst>
                <p:tags r:id="rId8"/>
              </p:custDataLst>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6" name="Round Same Side Corner Rectangle 95"/>
            <p:cNvSpPr/>
            <p:nvPr>
              <p:custDataLst>
                <p:tags r:id="rId9"/>
              </p:custDataLst>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0" name="Round Same Side Corner Rectangle 99"/>
            <p:cNvSpPr/>
            <p:nvPr>
              <p:custDataLst>
                <p:tags r:id="rId10"/>
              </p:custDataLst>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48" name="Group 2047"/>
          <p:cNvGrpSpPr/>
          <p:nvPr/>
        </p:nvGrpSpPr>
        <p:grpSpPr>
          <a:xfrm>
            <a:off x="5124616" y="1892751"/>
            <a:ext cx="1116662" cy="1415340"/>
            <a:chOff x="5218562" y="2216789"/>
            <a:chExt cx="1571576" cy="1991931"/>
          </a:xfrm>
          <a:effectLst>
            <a:reflection blurRad="6350" stA="52000" endA="300" endPos="35000" dir="5400000" sy="-100000" algn="bl" rotWithShape="0"/>
          </a:effectLst>
        </p:grpSpPr>
        <p:sp>
          <p:nvSpPr>
            <p:cNvPr id="114" name="Freeform 113"/>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7" name="Freeform 126"/>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6" name="Round Same Side Corner Rectangle 125"/>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8" name="Round Same Side Corner Rectangle 117"/>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6" name="Oval 115"/>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9" name="Round Same Side Corner Rectangle 118"/>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2" name="Round Same Side Corner Rectangle 121"/>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3" name="Round Same Side Corner Rectangle 122"/>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4" name="Round Same Side Corner Rectangle 123"/>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7" name="Round Same Side Corner Rectangle 116"/>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5" name="Round Same Side Corner Rectangle 124"/>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59" name="Group 2058"/>
          <p:cNvGrpSpPr/>
          <p:nvPr/>
        </p:nvGrpSpPr>
        <p:grpSpPr>
          <a:xfrm>
            <a:off x="7239001" y="2028492"/>
            <a:ext cx="1530333" cy="1279601"/>
            <a:chOff x="1558967" y="3107194"/>
            <a:chExt cx="1530333" cy="1279601"/>
          </a:xfrm>
          <a:effectLst>
            <a:reflection blurRad="6350" stA="52000" endA="300" endPos="35000" dir="5400000" sy="-100000" algn="bl" rotWithShape="0"/>
          </a:effectLst>
        </p:grpSpPr>
        <p:sp>
          <p:nvSpPr>
            <p:cNvPr id="136" name="Round Same Side Corner Rectangle 135"/>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8" name="Oval 137"/>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9" name="Round Same Side Corner Rectangle 138"/>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0" name="Round Same Side Corner Rectangle 139"/>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1" name="Round Same Side Corner Rectangle 140"/>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7" name="Group 2056"/>
            <p:cNvGrpSpPr/>
            <p:nvPr/>
          </p:nvGrpSpPr>
          <p:grpSpPr>
            <a:xfrm>
              <a:off x="2571578" y="3472395"/>
              <a:ext cx="517722" cy="914400"/>
              <a:chOff x="2571578" y="3472395"/>
              <a:chExt cx="517722" cy="914400"/>
            </a:xfrm>
          </p:grpSpPr>
          <p:sp>
            <p:nvSpPr>
              <p:cNvPr id="148" name="Round Same Side Corner Rectangle 147"/>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9" name="Rectangle 148"/>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0" name="Rectangle 149"/>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52" name="Round Same Side Corner Rectangle 151"/>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5" name="Trapezoid 2054"/>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6" name="Rectangle 2055"/>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8" name="Group 2057"/>
            <p:cNvGrpSpPr/>
            <p:nvPr/>
          </p:nvGrpSpPr>
          <p:grpSpPr>
            <a:xfrm>
              <a:off x="1558967" y="3655408"/>
              <a:ext cx="914400" cy="731387"/>
              <a:chOff x="1558967" y="3646678"/>
              <a:chExt cx="914400" cy="731387"/>
            </a:xfrm>
          </p:grpSpPr>
          <p:sp>
            <p:nvSpPr>
              <p:cNvPr id="142" name="Round Same Side Corner Rectangle 141"/>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5" name="Rectangle 144"/>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7" name="Rectangle 146"/>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2061" name="TextBox 2060"/>
          <p:cNvSpPr txBox="1"/>
          <p:nvPr/>
        </p:nvSpPr>
        <p:spPr>
          <a:xfrm>
            <a:off x="476206"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患者程控</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3" name="TextBox 162"/>
          <p:cNvSpPr txBox="1"/>
          <p:nvPr/>
        </p:nvSpPr>
        <p:spPr>
          <a:xfrm>
            <a:off x="2918867" y="3529340"/>
            <a:ext cx="777777" cy="261610"/>
          </a:xfrm>
          <a:prstGeom prst="rect">
            <a:avLst/>
          </a:prstGeom>
          <a:noFill/>
        </p:spPr>
        <p:txBody>
          <a:bodyPr wrap="none" rtlCol="0">
            <a:spAutoFit/>
          </a:bodyPr>
          <a:lstStyle/>
          <a:p>
            <a:pPr algn="l" rtl="0"/>
            <a:r>
              <a:rPr lang="zh-CN" sz="1100" b="0" i="0" u="none" dirty="0">
                <a:latin typeface="Arial" panose="020B0604020202020204" pitchFamily="34" charset="0"/>
                <a:ea typeface="宋体" panose="02010600030101010101" pitchFamily="2" charset="-122"/>
                <a:cs typeface="Arial" panose="020B0604020202020204" pitchFamily="34" charset="0"/>
              </a:rPr>
              <a:t>患者</a:t>
            </a:r>
            <a:r>
              <a:rPr lang="zh-CN" altLang="en-US" sz="1100" b="0" dirty="0">
                <a:latin typeface="Arial" panose="020B0604020202020204" pitchFamily="34" charset="0"/>
                <a:ea typeface="宋体" panose="02010600030101010101" pitchFamily="2" charset="-122"/>
                <a:cs typeface="Arial" panose="020B0604020202020204" pitchFamily="34" charset="0"/>
              </a:rPr>
              <a:t>休息</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4" name="TextBox 163"/>
          <p:cNvSpPr txBox="1"/>
          <p:nvPr/>
        </p:nvSpPr>
        <p:spPr>
          <a:xfrm>
            <a:off x="5379079"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5" name="TextBox 164"/>
          <p:cNvSpPr txBox="1"/>
          <p:nvPr/>
        </p:nvSpPr>
        <p:spPr>
          <a:xfrm>
            <a:off x="7533995" y="3529340"/>
            <a:ext cx="1031051"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患者略微活动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41603996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77778E-6 -1.60494E-6 L 0.25243 -1.60494E-6 " pathEditMode="relative" rAng="0" ptsTypes="AA">
                                      <p:cBhvr>
                                        <p:cTn id="6" dur="2000" fill="hold"/>
                                        <p:tgtEl>
                                          <p:spTgt spid="4"/>
                                        </p:tgtEl>
                                        <p:attrNameLst>
                                          <p:attrName>ppt_x</p:attrName>
                                          <p:attrName>ppt_y</p:attrName>
                                        </p:attrNameLst>
                                      </p:cBhvr>
                                      <p:rCtr x="1262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078230"/>
            <a:ext cx="5541082" cy="34747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25</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Title 2"/>
          <p:cNvSpPr>
            <a:spLocks noGrp="1"/>
          </p:cNvSpPr>
          <p:nvPr>
            <p:ph type="title"/>
          </p:nvPr>
        </p:nvSpPr>
        <p:spPr/>
        <p:txBody>
          <a:bodyPr/>
          <a:lstStyle/>
          <a:p>
            <a:pPr algn="l" rtl="0"/>
            <a:r>
              <a:rPr lang="zh-CN" b="1" i="0" u="none" dirty="0">
                <a:latin typeface="Arial" panose="020B0604020202020204" pitchFamily="34" charset="0"/>
                <a:ea typeface="宋体" panose="02010600030101010101" pitchFamily="2" charset="-122"/>
                <a:cs typeface="Arial" panose="020B0604020202020204" pitchFamily="34" charset="0"/>
              </a:rPr>
              <a:t>患者活动度减小</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Prog: All"/>
          <p:cNvSpPr txBox="1"/>
          <p:nvPr/>
        </p:nvSpPr>
        <p:spPr>
          <a:xfrm>
            <a:off x="152400" y="1026751"/>
            <a:ext cx="1943100" cy="3123932"/>
          </a:xfrm>
          <a:prstGeom prst="rect">
            <a:avLst/>
          </a:prstGeom>
          <a:noFill/>
        </p:spPr>
        <p:txBody>
          <a:bodyPr wrap="square" rtlCol="0">
            <a:spAutoFit/>
          </a:bodyPr>
          <a:lstStyle/>
          <a:p>
            <a:pPr marL="174625" indent="-174625" algn="l" rtl="0">
              <a:spcAft>
                <a:spcPts val="600"/>
              </a:spcAft>
              <a:buFont typeface="Wingdings" panose="05000000000000000000" pitchFamily="2" charset="2"/>
              <a:buChar char="§"/>
            </a:pPr>
            <a:r>
              <a:rPr lang="zh-CN" altLang="en-US" sz="1400" b="0" dirty="0">
                <a:latin typeface="Arial" panose="020B0604020202020204" pitchFamily="34" charset="0"/>
                <a:ea typeface="宋体" panose="02010600030101010101" pitchFamily="2" charset="-122"/>
                <a:cs typeface="Arial" panose="020B0604020202020204" pitchFamily="34" charset="0"/>
              </a:rPr>
              <a:t>自身</a:t>
            </a:r>
            <a:r>
              <a:rPr lang="zh-CN" sz="1400" b="0" i="0" u="none" dirty="0">
                <a:latin typeface="Arial" panose="020B0604020202020204" pitchFamily="34" charset="0"/>
                <a:ea typeface="宋体" panose="02010600030101010101" pitchFamily="2" charset="-122"/>
                <a:cs typeface="Arial" panose="020B0604020202020204" pitchFamily="34" charset="0"/>
              </a:rPr>
              <a:t>AV传导延长</a:t>
            </a:r>
            <a:endParaRPr lang="zh-CN" sz="1400" b="0" dirty="0">
              <a:latin typeface="Arial" panose="020B0604020202020204" pitchFamily="34" charset="0"/>
              <a:ea typeface="宋体" panose="02010600030101010101" pitchFamily="2" charset="-122"/>
              <a:cs typeface="Arial" panose="020B0604020202020204" pitchFamily="34" charset="0"/>
            </a:endParaRPr>
          </a:p>
          <a:p>
            <a:pPr marL="174625" indent="-174625">
              <a:spcAft>
                <a:spcPts val="600"/>
              </a:spcAft>
              <a:buFont typeface="Wingdings" panose="05000000000000000000" pitchFamily="2" charset="2"/>
              <a:buChar char="§"/>
            </a:pPr>
            <a:r>
              <a:rPr lang="zh-CN" sz="1400" b="0" i="0" u="none" dirty="0">
                <a:latin typeface="Arial" panose="020B0604020202020204" pitchFamily="34" charset="0"/>
                <a:ea typeface="宋体" panose="02010600030101010101" pitchFamily="2" charset="-122"/>
                <a:cs typeface="Arial" panose="020B0604020202020204" pitchFamily="34" charset="0"/>
              </a:rPr>
              <a:t>在256个心动周期以后，AV延迟延长至起搏/感知AV延迟</a:t>
            </a:r>
            <a:r>
              <a:rPr lang="zh-CN" altLang="en-US" sz="1400" b="0" i="0" u="none" dirty="0">
                <a:latin typeface="Arial" panose="020B0604020202020204" pitchFamily="34" charset="0"/>
                <a:ea typeface="宋体" panose="02010600030101010101" pitchFamily="2" charset="-122"/>
                <a:cs typeface="Arial" panose="020B0604020202020204" pitchFamily="34" charset="0"/>
              </a:rPr>
              <a:t>的</a:t>
            </a:r>
            <a:r>
              <a:rPr lang="zh-CN" altLang="en-US" sz="1400" b="0" dirty="0">
                <a:latin typeface="Arial" panose="020B0604020202020204" pitchFamily="34" charset="0"/>
                <a:ea typeface="宋体" panose="02010600030101010101" pitchFamily="2" charset="-122"/>
                <a:cs typeface="Arial" panose="020B0604020202020204" pitchFamily="34" charset="0"/>
              </a:rPr>
              <a:t>程控值观察</a:t>
            </a:r>
            <a:r>
              <a:rPr lang="zh-CN" altLang="zh-CN" sz="1400" b="0" dirty="0">
                <a:latin typeface="Arial" panose="020B0604020202020204" pitchFamily="34" charset="0"/>
                <a:ea typeface="宋体" panose="02010600030101010101" pitchFamily="2" charset="-122"/>
                <a:cs typeface="Arial" panose="020B0604020202020204" pitchFamily="34" charset="0"/>
              </a:rPr>
              <a:t>3次心跳</a:t>
            </a:r>
            <a:endParaRPr lang="zh-CN" sz="1400" b="0" i="0" u="none" dirty="0">
              <a:latin typeface="Arial" panose="020B0604020202020204" pitchFamily="34" charset="0"/>
              <a:ea typeface="宋体" panose="02010600030101010101" pitchFamily="2" charset="-122"/>
              <a:cs typeface="Arial" panose="020B0604020202020204" pitchFamily="34" charset="0"/>
            </a:endParaRPr>
          </a:p>
          <a:p>
            <a:pPr marL="174625" indent="-174625">
              <a:spcAft>
                <a:spcPts val="600"/>
              </a:spcAft>
              <a:buFont typeface="Wingdings" panose="05000000000000000000" pitchFamily="2" charset="2"/>
              <a:buChar char="§"/>
            </a:pPr>
            <a:r>
              <a:rPr lang="zh-CN" sz="1400" b="0" i="0" u="none" dirty="0">
                <a:latin typeface="Arial" panose="020B0604020202020204" pitchFamily="34" charset="0"/>
                <a:ea typeface="宋体" panose="02010600030101010101" pitchFamily="2" charset="-122"/>
                <a:cs typeface="Arial" panose="020B0604020202020204" pitchFamily="34" charset="0"/>
              </a:rPr>
              <a:t>测量</a:t>
            </a:r>
            <a:r>
              <a:rPr lang="zh-CN" altLang="en-US" sz="1400" b="0" dirty="0">
                <a:latin typeface="Arial" panose="020B0604020202020204" pitchFamily="34" charset="0"/>
                <a:ea typeface="宋体" panose="02010600030101010101" pitchFamily="2" charset="-122"/>
                <a:cs typeface="Arial" panose="020B0604020202020204" pitchFamily="34" charset="0"/>
              </a:rPr>
              <a:t>自身</a:t>
            </a:r>
            <a:r>
              <a:rPr lang="zh-CN" sz="1400" b="0" i="0" u="none" dirty="0">
                <a:latin typeface="Arial" panose="020B0604020202020204" pitchFamily="34" charset="0"/>
                <a:ea typeface="宋体" panose="02010600030101010101" pitchFamily="2" charset="-122"/>
                <a:cs typeface="Arial" panose="020B0604020202020204" pitchFamily="34" charset="0"/>
              </a:rPr>
              <a:t>AV传导时间，</a:t>
            </a:r>
            <a:r>
              <a:rPr lang="zh-CN" altLang="en-US" sz="1400" b="0" i="0" u="none" dirty="0">
                <a:latin typeface="Arial" panose="020B0604020202020204" pitchFamily="34" charset="0"/>
                <a:ea typeface="宋体" panose="02010600030101010101" pitchFamily="2" charset="-122"/>
                <a:cs typeface="Arial" panose="020B0604020202020204" pitchFamily="34" charset="0"/>
              </a:rPr>
              <a:t>运</a:t>
            </a:r>
            <a:r>
              <a:rPr lang="zh-CN" sz="1400" b="0" i="0" u="none" dirty="0">
                <a:latin typeface="Arial" panose="020B0604020202020204" pitchFamily="34" charset="0"/>
                <a:ea typeface="宋体" panose="02010600030101010101" pitchFamily="2" charset="-122"/>
                <a:cs typeface="Arial" panose="020B0604020202020204" pitchFamily="34" charset="0"/>
              </a:rPr>
              <a:t>用SyncAV™ CRT delta</a:t>
            </a:r>
            <a:r>
              <a:rPr lang="zh-CN" altLang="en-US" sz="1400" b="0" dirty="0">
                <a:latin typeface="Arial" panose="020B0604020202020204" pitchFamily="34" charset="0"/>
                <a:ea typeface="宋体" panose="02010600030101010101" pitchFamily="2" charset="-122"/>
                <a:cs typeface="Arial" panose="020B0604020202020204" pitchFamily="34" charset="0"/>
              </a:rPr>
              <a:t>值得到新的</a:t>
            </a:r>
            <a:r>
              <a:rPr lang="en-US" altLang="zh-CN" sz="1400" b="0" dirty="0">
                <a:latin typeface="Arial" panose="020B0604020202020204" pitchFamily="34" charset="0"/>
                <a:ea typeface="宋体" panose="02010600030101010101" pitchFamily="2" charset="-122"/>
                <a:cs typeface="Arial" panose="020B0604020202020204" pitchFamily="34" charset="0"/>
              </a:rPr>
              <a:t>AV</a:t>
            </a:r>
            <a:r>
              <a:rPr lang="zh-CN" altLang="en-US" sz="1400" b="0" dirty="0">
                <a:latin typeface="Arial" panose="020B0604020202020204" pitchFamily="34" charset="0"/>
                <a:ea typeface="宋体" panose="02010600030101010101" pitchFamily="2" charset="-122"/>
                <a:cs typeface="Arial" panose="020B0604020202020204" pitchFamily="34" charset="0"/>
              </a:rPr>
              <a:t>间期</a:t>
            </a:r>
            <a:endParaRPr lang="zh-CN" sz="1400" b="0" dirty="0">
              <a:latin typeface="Arial" panose="020B0604020202020204" pitchFamily="34" charset="0"/>
              <a:ea typeface="宋体" panose="02010600030101010101" pitchFamily="2" charset="-122"/>
              <a:cs typeface="Arial" panose="020B0604020202020204" pitchFamily="34" charset="0"/>
            </a:endParaRPr>
          </a:p>
          <a:p>
            <a:pPr marL="174625" indent="-174625" algn="l" rtl="0">
              <a:spcAft>
                <a:spcPts val="600"/>
              </a:spcAft>
              <a:buFont typeface="Wingdings" panose="05000000000000000000" pitchFamily="2" charset="2"/>
              <a:buChar char="§"/>
            </a:pPr>
            <a:r>
              <a:rPr lang="zh-CN" sz="1400" b="0" i="0" u="none" dirty="0">
                <a:latin typeface="Arial" panose="020B0604020202020204" pitchFamily="34" charset="0"/>
                <a:ea typeface="宋体" panose="02010600030101010101" pitchFamily="2" charset="-122"/>
                <a:cs typeface="Arial" panose="020B0604020202020204" pitchFamily="34" charset="0"/>
              </a:rPr>
              <a:t>256个心动周期（约4分钟）使用新的AV延迟直至算法再次</a:t>
            </a:r>
            <a:r>
              <a:rPr lang="zh-CN" altLang="en-US" sz="1400" b="0" dirty="0">
                <a:latin typeface="Arial" panose="020B0604020202020204" pitchFamily="34" charset="0"/>
                <a:ea typeface="宋体" panose="02010600030101010101" pitchFamily="2" charset="-122"/>
                <a:cs typeface="Arial" panose="020B0604020202020204" pitchFamily="34" charset="0"/>
              </a:rPr>
              <a:t>动态调整</a:t>
            </a:r>
            <a:endParaRPr lang="zh-CN" sz="1400" b="0" i="0" u="none" dirty="0">
              <a:latin typeface="Arial" panose="020B0604020202020204" pitchFamily="34" charset="0"/>
              <a:ea typeface="宋体" panose="02010600030101010101" pitchFamily="2" charset="-122"/>
              <a:cs typeface="Arial" panose="020B0604020202020204" pitchFamily="34" charset="0"/>
            </a:endParaRPr>
          </a:p>
        </p:txBody>
      </p:sp>
      <p:grpSp>
        <p:nvGrpSpPr>
          <p:cNvPr id="6" name="Group 5"/>
          <p:cNvGrpSpPr/>
          <p:nvPr/>
        </p:nvGrpSpPr>
        <p:grpSpPr>
          <a:xfrm>
            <a:off x="7751378" y="209552"/>
            <a:ext cx="1055444" cy="882519"/>
            <a:chOff x="1558967" y="3107194"/>
            <a:chExt cx="1530333" cy="1279601"/>
          </a:xfrm>
          <a:effectLst>
            <a:reflection blurRad="6350" stA="52000" endA="300" endPos="35000" dir="5400000" sy="-100000" algn="bl" rotWithShape="0"/>
          </a:effectLst>
        </p:grpSpPr>
        <p:sp>
          <p:nvSpPr>
            <p:cNvPr id="7" name="Round Same Side Corner Rectangle 6"/>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Oval 7"/>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Round Same Side Corner Rectangle 10"/>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2" name="Group 11"/>
            <p:cNvGrpSpPr/>
            <p:nvPr/>
          </p:nvGrpSpPr>
          <p:grpSpPr>
            <a:xfrm>
              <a:off x="2571578" y="3472395"/>
              <a:ext cx="517722" cy="914400"/>
              <a:chOff x="2571578" y="3472395"/>
              <a:chExt cx="517722" cy="914400"/>
            </a:xfrm>
          </p:grpSpPr>
          <p:sp>
            <p:nvSpPr>
              <p:cNvPr id="20" name="Round Same Side Corner Rectangle 19"/>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1" name="Rectangle 20"/>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2" name="Rectangle 21"/>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3" name="Round Same Side Corner Rectangle 12"/>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 name="Trapezoid 13"/>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 name="Rectangle 14"/>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6" name="Group 15"/>
            <p:cNvGrpSpPr/>
            <p:nvPr/>
          </p:nvGrpSpPr>
          <p:grpSpPr>
            <a:xfrm>
              <a:off x="1558967" y="3655408"/>
              <a:ext cx="914400" cy="731387"/>
              <a:chOff x="1558967" y="3646678"/>
              <a:chExt cx="914400" cy="731387"/>
            </a:xfrm>
          </p:grpSpPr>
          <p:sp>
            <p:nvSpPr>
              <p:cNvPr id="17" name="Round Same Side Corner Rectangle 16"/>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Rectangle 17"/>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ectangle 18"/>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28" name="Right Arrow 27"/>
          <p:cNvSpPr/>
          <p:nvPr/>
        </p:nvSpPr>
        <p:spPr bwMode="auto">
          <a:xfrm>
            <a:off x="7782910" y="1946910"/>
            <a:ext cx="1097280" cy="54864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200" b="1"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256个心动周期</a:t>
            </a:r>
          </a:p>
        </p:txBody>
      </p:sp>
      <p:sp>
        <p:nvSpPr>
          <p:cNvPr id="32" name="Rectangle 31"/>
          <p:cNvSpPr/>
          <p:nvPr/>
        </p:nvSpPr>
        <p:spPr bwMode="auto">
          <a:xfrm>
            <a:off x="4312921" y="1738306"/>
            <a:ext cx="2164080" cy="914400"/>
          </a:xfrm>
          <a:prstGeom prst="rect">
            <a:avLst/>
          </a:prstGeom>
          <a:gradFill>
            <a:gsLst>
              <a:gs pos="0">
                <a:srgbClr val="F0B310">
                  <a:alpha val="48000"/>
                </a:srgbClr>
              </a:gs>
              <a:gs pos="100000">
                <a:srgbClr val="F0B310">
                  <a:alpha val="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3" name="Rounded Rectangle 32"/>
          <p:cNvSpPr/>
          <p:nvPr/>
        </p:nvSpPr>
        <p:spPr bwMode="auto">
          <a:xfrm>
            <a:off x="4267202" y="1738306"/>
            <a:ext cx="2262447" cy="18288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0" compatLnSpc="1">
            <a:prstTxWarp prst="textNoShape">
              <a:avLst/>
            </a:prstTxWarp>
          </a:bodyPr>
          <a:lstStyle/>
          <a:p>
            <a:pPr algn="ctr" rtl="0"/>
            <a:r>
              <a:rPr lang="zh-CN" sz="1200" b="0" i="0" u="none">
                <a:solidFill>
                  <a:schemeClr val="tx1"/>
                </a:solidFill>
                <a:latin typeface="Arial" panose="020B0604020202020204" pitchFamily="34" charset="0"/>
                <a:ea typeface="宋体" panose="02010600030101010101" pitchFamily="2" charset="-122"/>
                <a:cs typeface="Arial" panose="020B0604020202020204" pitchFamily="34" charset="0"/>
              </a:rPr>
              <a:t>内在传导测量结果</a:t>
            </a:r>
          </a:p>
        </p:txBody>
      </p:sp>
      <p:sp>
        <p:nvSpPr>
          <p:cNvPr id="34" name="Left Brace 33"/>
          <p:cNvSpPr/>
          <p:nvPr/>
        </p:nvSpPr>
        <p:spPr bwMode="auto">
          <a:xfrm rot="16200000">
            <a:off x="4300290" y="3162912"/>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400" b="1" i="0" u="none" strike="noStrike" cap="none" normalizeH="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199</a:t>
            </a:r>
            <a:endParaRPr kumimoji="0" lang="zh-CN" i="0" u="none" strike="noStrike" cap="none" normalizeH="0" baseline="0" dirty="0">
              <a:ln>
                <a:noFill/>
              </a:ln>
              <a:solidFill>
                <a:schemeClr val="tx1"/>
              </a:solidFill>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35" name="Left Brace 34"/>
          <p:cNvSpPr/>
          <p:nvPr/>
        </p:nvSpPr>
        <p:spPr bwMode="auto">
          <a:xfrm rot="16200000">
            <a:off x="5130547" y="3174343"/>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rPr>
              <a:t>199</a:t>
            </a:r>
            <a:endParaRPr lang="zh-CN" sz="1400" dirty="0">
              <a:effectLst>
                <a:glow rad="203200">
                  <a:schemeClr val="bg1">
                    <a:alpha val="50000"/>
                  </a:schemeClr>
                </a:glow>
              </a:effectLst>
              <a:latin typeface="Arial" panose="020B0604020202020204" pitchFamily="34" charset="0"/>
              <a:ea typeface="宋体" panose="02010600030101010101" pitchFamily="2" charset="-122"/>
              <a:cs typeface="Arial" panose="020B0604020202020204" pitchFamily="34" charset="0"/>
            </a:endParaRPr>
          </a:p>
        </p:txBody>
      </p:sp>
      <p:sp>
        <p:nvSpPr>
          <p:cNvPr id="36" name="Left Brace 35"/>
          <p:cNvSpPr/>
          <p:nvPr/>
        </p:nvSpPr>
        <p:spPr bwMode="auto">
          <a:xfrm rot="16200000">
            <a:off x="5965605" y="3179522"/>
            <a:ext cx="548640" cy="231869"/>
          </a:xfrm>
          <a:prstGeom prst="leftBrace">
            <a:avLst/>
          </a:prstGeom>
          <a:ln w="38100" cap="rnd">
            <a:headEnd type="none" w="med" len="med"/>
            <a:tailEnd type="none" w="med" len="med"/>
          </a:ln>
        </p:spPr>
        <p:style>
          <a:lnRef idx="2">
            <a:schemeClr val="accent5"/>
          </a:lnRef>
          <a:fillRef idx="0">
            <a:schemeClr val="accent5"/>
          </a:fillRef>
          <a:effectRef idx="1">
            <a:schemeClr val="accent5"/>
          </a:effectRef>
          <a:fontRef idx="minor">
            <a:schemeClr val="tx1"/>
          </a:fontRef>
        </p:style>
        <p:txBody>
          <a:bodyPr vert="vert" wrap="none" lIns="91440" tIns="45720" rIns="91440" bIns="45720" numCol="1" rtlCol="0" anchor="t" anchorCtr="0" compatLnSpc="1">
            <a:prstTxWarp prst="textNoShape">
              <a:avLst/>
            </a:prstTxWarp>
            <a:scene3d>
              <a:camera prst="orthographicFront">
                <a:rot lat="0" lon="0" rev="0"/>
              </a:camera>
              <a:lightRig rig="threePt" dir="t"/>
            </a:scene3d>
          </a:bodyPr>
          <a:lstStyle/>
          <a:p>
            <a:pPr algn="ctr" rtl="0"/>
            <a:r>
              <a:rPr lang="zh-CN" sz="1400" b="1" i="0" u="none">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rPr>
              <a:t>199</a:t>
            </a:r>
            <a:endParaRPr lang="zh-CN" sz="1400" dirty="0">
              <a:effectLst>
                <a:glow rad="203200">
                  <a:srgbClr val="F0B310">
                    <a:alpha val="50000"/>
                  </a:srgbClr>
                </a:glow>
              </a:effectLst>
              <a:latin typeface="Arial" panose="020B0604020202020204" pitchFamily="34" charset="0"/>
              <a:ea typeface="宋体" panose="02010600030101010101" pitchFamily="2" charset="-122"/>
              <a:cs typeface="Arial" panose="020B0604020202020204" pitchFamily="34" charset="0"/>
            </a:endParaRPr>
          </a:p>
        </p:txBody>
      </p:sp>
      <p:sp>
        <p:nvSpPr>
          <p:cNvPr id="38" name="Rectangle 39"/>
          <p:cNvSpPr/>
          <p:nvPr/>
        </p:nvSpPr>
        <p:spPr bwMode="auto">
          <a:xfrm>
            <a:off x="6953185" y="2642869"/>
            <a:ext cx="1450658" cy="322580"/>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1798320"/>
              <a:gd name="connsiteY0" fmla="*/ 266700 h 914400"/>
              <a:gd name="connsiteX1" fmla="*/ 1798320 w 1798320"/>
              <a:gd name="connsiteY1" fmla="*/ 0 h 914400"/>
              <a:gd name="connsiteX2" fmla="*/ 1798320 w 1798320"/>
              <a:gd name="connsiteY2" fmla="*/ 914400 h 914400"/>
              <a:gd name="connsiteX3" fmla="*/ 883920 w 1798320"/>
              <a:gd name="connsiteY3" fmla="*/ 914400 h 914400"/>
              <a:gd name="connsiteX4" fmla="*/ 0 w 1798320"/>
              <a:gd name="connsiteY4" fmla="*/ 266700 h 914400"/>
              <a:gd name="connsiteX0" fmla="*/ 0 w 1798320"/>
              <a:gd name="connsiteY0" fmla="*/ 266700 h 914400"/>
              <a:gd name="connsiteX1" fmla="*/ 1798320 w 1798320"/>
              <a:gd name="connsiteY1" fmla="*/ 0 h 914400"/>
              <a:gd name="connsiteX2" fmla="*/ 1798320 w 1798320"/>
              <a:gd name="connsiteY2" fmla="*/ 914400 h 914400"/>
              <a:gd name="connsiteX3" fmla="*/ 121920 w 1798320"/>
              <a:gd name="connsiteY3" fmla="*/ 647700 h 914400"/>
              <a:gd name="connsiteX4" fmla="*/ 0 w 1798320"/>
              <a:gd name="connsiteY4" fmla="*/ 266700 h 914400"/>
              <a:gd name="connsiteX0" fmla="*/ 0 w 1798320"/>
              <a:gd name="connsiteY0" fmla="*/ 266700 h 662940"/>
              <a:gd name="connsiteX1" fmla="*/ 1798320 w 1798320"/>
              <a:gd name="connsiteY1" fmla="*/ 0 h 662940"/>
              <a:gd name="connsiteX2" fmla="*/ 1188720 w 1798320"/>
              <a:gd name="connsiteY2" fmla="*/ 662940 h 662940"/>
              <a:gd name="connsiteX3" fmla="*/ 121920 w 1798320"/>
              <a:gd name="connsiteY3" fmla="*/ 647700 h 662940"/>
              <a:gd name="connsiteX4" fmla="*/ 0 w 1798320"/>
              <a:gd name="connsiteY4" fmla="*/ 266700 h 662940"/>
              <a:gd name="connsiteX0" fmla="*/ 0 w 1188720"/>
              <a:gd name="connsiteY0" fmla="*/ 15240 h 411480"/>
              <a:gd name="connsiteX1" fmla="*/ 350520 w 1188720"/>
              <a:gd name="connsiteY1" fmla="*/ 0 h 411480"/>
              <a:gd name="connsiteX2" fmla="*/ 1188720 w 1188720"/>
              <a:gd name="connsiteY2" fmla="*/ 411480 h 411480"/>
              <a:gd name="connsiteX3" fmla="*/ 121920 w 1188720"/>
              <a:gd name="connsiteY3" fmla="*/ 396240 h 411480"/>
              <a:gd name="connsiteX4" fmla="*/ 0 w 1188720"/>
              <a:gd name="connsiteY4" fmla="*/ 15240 h 411480"/>
              <a:gd name="connsiteX0" fmla="*/ 0 w 1152960"/>
              <a:gd name="connsiteY0" fmla="*/ 15240 h 411480"/>
              <a:gd name="connsiteX1" fmla="*/ 350520 w 1152960"/>
              <a:gd name="connsiteY1" fmla="*/ 0 h 411480"/>
              <a:gd name="connsiteX2" fmla="*/ 1152960 w 1152960"/>
              <a:gd name="connsiteY2" fmla="*/ 411480 h 411480"/>
              <a:gd name="connsiteX3" fmla="*/ 121920 w 1152960"/>
              <a:gd name="connsiteY3" fmla="*/ 396240 h 411480"/>
              <a:gd name="connsiteX4" fmla="*/ 0 w 1152960"/>
              <a:gd name="connsiteY4" fmla="*/ 15240 h 411480"/>
              <a:gd name="connsiteX0" fmla="*/ 0 w 1361560"/>
              <a:gd name="connsiteY0" fmla="*/ 91440 h 411480"/>
              <a:gd name="connsiteX1" fmla="*/ 559120 w 1361560"/>
              <a:gd name="connsiteY1" fmla="*/ 0 h 411480"/>
              <a:gd name="connsiteX2" fmla="*/ 1361560 w 1361560"/>
              <a:gd name="connsiteY2" fmla="*/ 411480 h 411480"/>
              <a:gd name="connsiteX3" fmla="*/ 330520 w 1361560"/>
              <a:gd name="connsiteY3" fmla="*/ 396240 h 411480"/>
              <a:gd name="connsiteX4" fmla="*/ 0 w 1361560"/>
              <a:gd name="connsiteY4" fmla="*/ 91440 h 411480"/>
              <a:gd name="connsiteX0" fmla="*/ 0 w 1361560"/>
              <a:gd name="connsiteY0" fmla="*/ 0 h 320040"/>
              <a:gd name="connsiteX1" fmla="*/ 338601 w 1361560"/>
              <a:gd name="connsiteY1" fmla="*/ 10160 h 320040"/>
              <a:gd name="connsiteX2" fmla="*/ 1361560 w 1361560"/>
              <a:gd name="connsiteY2" fmla="*/ 320040 h 320040"/>
              <a:gd name="connsiteX3" fmla="*/ 330520 w 1361560"/>
              <a:gd name="connsiteY3" fmla="*/ 304800 h 320040"/>
              <a:gd name="connsiteX4" fmla="*/ 0 w 1361560"/>
              <a:gd name="connsiteY4" fmla="*/ 0 h 320040"/>
              <a:gd name="connsiteX0" fmla="*/ 0 w 1361560"/>
              <a:gd name="connsiteY0" fmla="*/ 2540 h 322580"/>
              <a:gd name="connsiteX1" fmla="*/ 338601 w 1361560"/>
              <a:gd name="connsiteY1" fmla="*/ 0 h 322580"/>
              <a:gd name="connsiteX2" fmla="*/ 1361560 w 1361560"/>
              <a:gd name="connsiteY2" fmla="*/ 322580 h 322580"/>
              <a:gd name="connsiteX3" fmla="*/ 330520 w 1361560"/>
              <a:gd name="connsiteY3" fmla="*/ 307340 h 322580"/>
              <a:gd name="connsiteX4" fmla="*/ 0 w 1361560"/>
              <a:gd name="connsiteY4" fmla="*/ 2540 h 32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1560" h="322580">
                <a:moveTo>
                  <a:pt x="0" y="2540"/>
                </a:moveTo>
                <a:lnTo>
                  <a:pt x="338601" y="0"/>
                </a:lnTo>
                <a:lnTo>
                  <a:pt x="1361560" y="322580"/>
                </a:lnTo>
                <a:lnTo>
                  <a:pt x="330520" y="307340"/>
                </a:lnTo>
                <a:lnTo>
                  <a:pt x="0" y="2540"/>
                </a:lnTo>
                <a:close/>
              </a:path>
            </a:pathLst>
          </a:custGeom>
          <a:gradFill>
            <a:gsLst>
              <a:gs pos="7000">
                <a:srgbClr val="F0B310">
                  <a:alpha val="48000"/>
                </a:srgbClr>
              </a:gs>
              <a:gs pos="100000">
                <a:srgbClr val="F0B310">
                  <a:alpha val="0"/>
                </a:srgbClr>
              </a:gs>
            </a:gsLst>
            <a:lin ang="150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 name="Group 4"/>
          <p:cNvGrpSpPr/>
          <p:nvPr/>
        </p:nvGrpSpPr>
        <p:grpSpPr>
          <a:xfrm>
            <a:off x="7293585" y="2932660"/>
            <a:ext cx="1120308" cy="1664198"/>
            <a:chOff x="7293585" y="2932660"/>
            <a:chExt cx="1120308" cy="1664198"/>
          </a:xfrm>
        </p:grpSpPr>
        <p:pic>
          <p:nvPicPr>
            <p:cNvPr id="3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82723" t="22163" r="2750" b="43424"/>
            <a:stretch/>
          </p:blipFill>
          <p:spPr bwMode="auto">
            <a:xfrm>
              <a:off x="7293585" y="2932660"/>
              <a:ext cx="1120308" cy="166419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9" name="Oval 38"/>
            <p:cNvSpPr/>
            <p:nvPr/>
          </p:nvSpPr>
          <p:spPr bwMode="auto">
            <a:xfrm>
              <a:off x="7576694" y="4027988"/>
              <a:ext cx="362067" cy="519747"/>
            </a:xfrm>
            <a:prstGeom prst="ellipse">
              <a:avLst/>
            </a:prstGeom>
            <a:noFill/>
            <a:ln w="57150">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Tree>
    <p:custDataLst>
      <p:tags r:id="rId1"/>
    </p:custDataLst>
    <p:extLst>
      <p:ext uri="{BB962C8B-B14F-4D97-AF65-F5344CB8AC3E}">
        <p14:creationId xmlns:p14="http://schemas.microsoft.com/office/powerpoint/2010/main" val="2479910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up)">
                                      <p:cBhvr>
                                        <p:cTn id="11" dur="500"/>
                                        <p:tgtEl>
                                          <p:spTgt spid="32"/>
                                        </p:tgtEl>
                                      </p:cBhvr>
                                    </p:animEffect>
                                  </p:childTnLst>
                                </p:cTn>
                              </p:par>
                            </p:childTnLst>
                          </p:cTn>
                        </p:par>
                        <p:par>
                          <p:cTn id="12" fill="hold">
                            <p:stCondLst>
                              <p:cond delay="1000"/>
                            </p:stCondLst>
                            <p:childTnLst>
                              <p:par>
                                <p:cTn id="13" presetID="42" presetClass="entr" presetSubtype="0"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anim calcmode="lin" valueType="num">
                                      <p:cBhvr>
                                        <p:cTn id="16" dur="500" fill="hold"/>
                                        <p:tgtEl>
                                          <p:spTgt spid="34"/>
                                        </p:tgtEl>
                                        <p:attrNameLst>
                                          <p:attrName>ppt_x</p:attrName>
                                        </p:attrNameLst>
                                      </p:cBhvr>
                                      <p:tavLst>
                                        <p:tav tm="0">
                                          <p:val>
                                            <p:strVal val="#ppt_x"/>
                                          </p:val>
                                        </p:tav>
                                        <p:tav tm="100000">
                                          <p:val>
                                            <p:strVal val="#ppt_x"/>
                                          </p:val>
                                        </p:tav>
                                      </p:tavLst>
                                    </p:anim>
                                    <p:anim calcmode="lin" valueType="num">
                                      <p:cBhvr>
                                        <p:cTn id="17" dur="500" fill="hold"/>
                                        <p:tgtEl>
                                          <p:spTgt spid="3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anim calcmode="lin" valueType="num">
                                      <p:cBhvr>
                                        <p:cTn id="22" dur="500" fill="hold"/>
                                        <p:tgtEl>
                                          <p:spTgt spid="35"/>
                                        </p:tgtEl>
                                        <p:attrNameLst>
                                          <p:attrName>ppt_x</p:attrName>
                                        </p:attrNameLst>
                                      </p:cBhvr>
                                      <p:tavLst>
                                        <p:tav tm="0">
                                          <p:val>
                                            <p:strVal val="#ppt_x"/>
                                          </p:val>
                                        </p:tav>
                                        <p:tav tm="100000">
                                          <p:val>
                                            <p:strVal val="#ppt_x"/>
                                          </p:val>
                                        </p:tav>
                                      </p:tavLst>
                                    </p:anim>
                                    <p:anim calcmode="lin" valueType="num">
                                      <p:cBhvr>
                                        <p:cTn id="23" dur="500" fill="hold"/>
                                        <p:tgtEl>
                                          <p:spTgt spid="35"/>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anim calcmode="lin" valueType="num">
                                      <p:cBhvr>
                                        <p:cTn id="28" dur="500" fill="hold"/>
                                        <p:tgtEl>
                                          <p:spTgt spid="36"/>
                                        </p:tgtEl>
                                        <p:attrNameLst>
                                          <p:attrName>ppt_x</p:attrName>
                                        </p:attrNameLst>
                                      </p:cBhvr>
                                      <p:tavLst>
                                        <p:tav tm="0">
                                          <p:val>
                                            <p:strVal val="#ppt_x"/>
                                          </p:val>
                                        </p:tav>
                                        <p:tav tm="100000">
                                          <p:val>
                                            <p:strVal val="#ppt_x"/>
                                          </p:val>
                                        </p:tav>
                                      </p:tavLst>
                                    </p:anim>
                                    <p:anim calcmode="lin" valueType="num">
                                      <p:cBhvr>
                                        <p:cTn id="2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2" grpId="0" animBg="1"/>
      <p:bldP spid="33" grpId="0" animBg="1"/>
      <p:bldP spid="34" grpId="0" animBg="1"/>
      <p:bldP spid="35" grpId="0" animBg="1"/>
      <p:bldP spid="36" grpId="0" animBg="1"/>
      <p:bldP spid="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Rounded Rectangle 119"/>
          <p:cNvSpPr/>
          <p:nvPr/>
        </p:nvSpPr>
        <p:spPr bwMode="auto">
          <a:xfrm>
            <a:off x="2662271" y="3529341"/>
            <a:ext cx="1505769" cy="26161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 name="U-Turn Arrow 2"/>
          <p:cNvSpPr/>
          <p:nvPr/>
        </p:nvSpPr>
        <p:spPr bwMode="auto">
          <a:xfrm rot="10800000">
            <a:off x="3225792" y="3770473"/>
            <a:ext cx="4995084" cy="545359"/>
          </a:xfrm>
          <a:custGeom>
            <a:avLst/>
            <a:gdLst>
              <a:gd name="connsiteX0" fmla="*/ 0 w 4995084"/>
              <a:gd name="connsiteY0" fmla="*/ 727145 h 727145"/>
              <a:gd name="connsiteX1" fmla="*/ 0 w 4995084"/>
              <a:gd name="connsiteY1" fmla="*/ 318126 h 727145"/>
              <a:gd name="connsiteX2" fmla="*/ 318126 w 4995084"/>
              <a:gd name="connsiteY2" fmla="*/ 0 h 727145"/>
              <a:gd name="connsiteX3" fmla="*/ 4617529 w 4995084"/>
              <a:gd name="connsiteY3" fmla="*/ 0 h 727145"/>
              <a:gd name="connsiteX4" fmla="*/ 4935655 w 4995084"/>
              <a:gd name="connsiteY4" fmla="*/ 318126 h 727145"/>
              <a:gd name="connsiteX5" fmla="*/ 4935654 w 4995084"/>
              <a:gd name="connsiteY5" fmla="*/ 363573 h 727145"/>
              <a:gd name="connsiteX6" fmla="*/ 4995084 w 4995084"/>
              <a:gd name="connsiteY6" fmla="*/ 363573 h 727145"/>
              <a:gd name="connsiteX7" fmla="*/ 4813298 w 4995084"/>
              <a:gd name="connsiteY7" fmla="*/ 545359 h 727145"/>
              <a:gd name="connsiteX8" fmla="*/ 4631512 w 4995084"/>
              <a:gd name="connsiteY8" fmla="*/ 363573 h 727145"/>
              <a:gd name="connsiteX9" fmla="*/ 4690941 w 4995084"/>
              <a:gd name="connsiteY9" fmla="*/ 363573 h 727145"/>
              <a:gd name="connsiteX10" fmla="*/ 4690941 w 4995084"/>
              <a:gd name="connsiteY10" fmla="*/ 318126 h 727145"/>
              <a:gd name="connsiteX11" fmla="*/ 4617528 w 4995084"/>
              <a:gd name="connsiteY11" fmla="*/ 244713 h 727145"/>
              <a:gd name="connsiteX12" fmla="*/ 318126 w 4995084"/>
              <a:gd name="connsiteY12" fmla="*/ 244713 h 727145"/>
              <a:gd name="connsiteX13" fmla="*/ 244713 w 4995084"/>
              <a:gd name="connsiteY13" fmla="*/ 318126 h 727145"/>
              <a:gd name="connsiteX14" fmla="*/ 244713 w 4995084"/>
              <a:gd name="connsiteY14" fmla="*/ 727145 h 727145"/>
              <a:gd name="connsiteX15" fmla="*/ 0 w 4995084"/>
              <a:gd name="connsiteY15" fmla="*/ 727145 h 727145"/>
              <a:gd name="connsiteX0" fmla="*/ 0 w 4995084"/>
              <a:gd name="connsiteY0" fmla="*/ 727145 h 727145"/>
              <a:gd name="connsiteX1" fmla="*/ 0 w 4995084"/>
              <a:gd name="connsiteY1" fmla="*/ 318126 h 727145"/>
              <a:gd name="connsiteX2" fmla="*/ 318126 w 4995084"/>
              <a:gd name="connsiteY2" fmla="*/ 0 h 727145"/>
              <a:gd name="connsiteX3" fmla="*/ 4617529 w 4995084"/>
              <a:gd name="connsiteY3" fmla="*/ 0 h 727145"/>
              <a:gd name="connsiteX4" fmla="*/ 4935655 w 4995084"/>
              <a:gd name="connsiteY4" fmla="*/ 318126 h 727145"/>
              <a:gd name="connsiteX5" fmla="*/ 4935654 w 4995084"/>
              <a:gd name="connsiteY5" fmla="*/ 363573 h 727145"/>
              <a:gd name="connsiteX6" fmla="*/ 4995084 w 4995084"/>
              <a:gd name="connsiteY6" fmla="*/ 363573 h 727145"/>
              <a:gd name="connsiteX7" fmla="*/ 4813298 w 4995084"/>
              <a:gd name="connsiteY7" fmla="*/ 545359 h 727145"/>
              <a:gd name="connsiteX8" fmla="*/ 4631512 w 4995084"/>
              <a:gd name="connsiteY8" fmla="*/ 363573 h 727145"/>
              <a:gd name="connsiteX9" fmla="*/ 4690941 w 4995084"/>
              <a:gd name="connsiteY9" fmla="*/ 363573 h 727145"/>
              <a:gd name="connsiteX10" fmla="*/ 4690941 w 4995084"/>
              <a:gd name="connsiteY10" fmla="*/ 318126 h 727145"/>
              <a:gd name="connsiteX11" fmla="*/ 4617528 w 4995084"/>
              <a:gd name="connsiteY11" fmla="*/ 244713 h 727145"/>
              <a:gd name="connsiteX12" fmla="*/ 318126 w 4995084"/>
              <a:gd name="connsiteY12" fmla="*/ 244713 h 727145"/>
              <a:gd name="connsiteX13" fmla="*/ 244713 w 4995084"/>
              <a:gd name="connsiteY13" fmla="*/ 318126 h 727145"/>
              <a:gd name="connsiteX14" fmla="*/ 245276 w 4995084"/>
              <a:gd name="connsiteY14" fmla="*/ 502655 h 727145"/>
              <a:gd name="connsiteX15" fmla="*/ 244713 w 4995084"/>
              <a:gd name="connsiteY15" fmla="*/ 727145 h 727145"/>
              <a:gd name="connsiteX16" fmla="*/ 0 w 4995084"/>
              <a:gd name="connsiteY16" fmla="*/ 727145 h 727145"/>
              <a:gd name="connsiteX0" fmla="*/ 0 w 4995084"/>
              <a:gd name="connsiteY0" fmla="*/ 727145 h 727145"/>
              <a:gd name="connsiteX1" fmla="*/ 801 w 4995084"/>
              <a:gd name="connsiteY1" fmla="*/ 502655 h 727145"/>
              <a:gd name="connsiteX2" fmla="*/ 0 w 4995084"/>
              <a:gd name="connsiteY2" fmla="*/ 318126 h 727145"/>
              <a:gd name="connsiteX3" fmla="*/ 318126 w 4995084"/>
              <a:gd name="connsiteY3" fmla="*/ 0 h 727145"/>
              <a:gd name="connsiteX4" fmla="*/ 4617529 w 4995084"/>
              <a:gd name="connsiteY4" fmla="*/ 0 h 727145"/>
              <a:gd name="connsiteX5" fmla="*/ 4935655 w 4995084"/>
              <a:gd name="connsiteY5" fmla="*/ 318126 h 727145"/>
              <a:gd name="connsiteX6" fmla="*/ 4935654 w 4995084"/>
              <a:gd name="connsiteY6" fmla="*/ 363573 h 727145"/>
              <a:gd name="connsiteX7" fmla="*/ 4995084 w 4995084"/>
              <a:gd name="connsiteY7" fmla="*/ 363573 h 727145"/>
              <a:gd name="connsiteX8" fmla="*/ 4813298 w 4995084"/>
              <a:gd name="connsiteY8" fmla="*/ 545359 h 727145"/>
              <a:gd name="connsiteX9" fmla="*/ 4631512 w 4995084"/>
              <a:gd name="connsiteY9" fmla="*/ 363573 h 727145"/>
              <a:gd name="connsiteX10" fmla="*/ 4690941 w 4995084"/>
              <a:gd name="connsiteY10" fmla="*/ 363573 h 727145"/>
              <a:gd name="connsiteX11" fmla="*/ 4690941 w 4995084"/>
              <a:gd name="connsiteY11" fmla="*/ 318126 h 727145"/>
              <a:gd name="connsiteX12" fmla="*/ 4617528 w 4995084"/>
              <a:gd name="connsiteY12" fmla="*/ 244713 h 727145"/>
              <a:gd name="connsiteX13" fmla="*/ 318126 w 4995084"/>
              <a:gd name="connsiteY13" fmla="*/ 244713 h 727145"/>
              <a:gd name="connsiteX14" fmla="*/ 244713 w 4995084"/>
              <a:gd name="connsiteY14" fmla="*/ 318126 h 727145"/>
              <a:gd name="connsiteX15" fmla="*/ 245276 w 4995084"/>
              <a:gd name="connsiteY15" fmla="*/ 502655 h 727145"/>
              <a:gd name="connsiteX16" fmla="*/ 244713 w 4995084"/>
              <a:gd name="connsiteY16" fmla="*/ 727145 h 727145"/>
              <a:gd name="connsiteX17" fmla="*/ 0 w 4995084"/>
              <a:gd name="connsiteY17" fmla="*/ 727145 h 727145"/>
              <a:gd name="connsiteX0" fmla="*/ 244713 w 4995084"/>
              <a:gd name="connsiteY0" fmla="*/ 727145 h 727145"/>
              <a:gd name="connsiteX1" fmla="*/ 801 w 4995084"/>
              <a:gd name="connsiteY1" fmla="*/ 502655 h 727145"/>
              <a:gd name="connsiteX2" fmla="*/ 0 w 4995084"/>
              <a:gd name="connsiteY2" fmla="*/ 318126 h 727145"/>
              <a:gd name="connsiteX3" fmla="*/ 318126 w 4995084"/>
              <a:gd name="connsiteY3" fmla="*/ 0 h 727145"/>
              <a:gd name="connsiteX4" fmla="*/ 4617529 w 4995084"/>
              <a:gd name="connsiteY4" fmla="*/ 0 h 727145"/>
              <a:gd name="connsiteX5" fmla="*/ 4935655 w 4995084"/>
              <a:gd name="connsiteY5" fmla="*/ 318126 h 727145"/>
              <a:gd name="connsiteX6" fmla="*/ 4935654 w 4995084"/>
              <a:gd name="connsiteY6" fmla="*/ 363573 h 727145"/>
              <a:gd name="connsiteX7" fmla="*/ 4995084 w 4995084"/>
              <a:gd name="connsiteY7" fmla="*/ 363573 h 727145"/>
              <a:gd name="connsiteX8" fmla="*/ 4813298 w 4995084"/>
              <a:gd name="connsiteY8" fmla="*/ 545359 h 727145"/>
              <a:gd name="connsiteX9" fmla="*/ 4631512 w 4995084"/>
              <a:gd name="connsiteY9" fmla="*/ 363573 h 727145"/>
              <a:gd name="connsiteX10" fmla="*/ 4690941 w 4995084"/>
              <a:gd name="connsiteY10" fmla="*/ 363573 h 727145"/>
              <a:gd name="connsiteX11" fmla="*/ 4690941 w 4995084"/>
              <a:gd name="connsiteY11" fmla="*/ 318126 h 727145"/>
              <a:gd name="connsiteX12" fmla="*/ 4617528 w 4995084"/>
              <a:gd name="connsiteY12" fmla="*/ 244713 h 727145"/>
              <a:gd name="connsiteX13" fmla="*/ 318126 w 4995084"/>
              <a:gd name="connsiteY13" fmla="*/ 244713 h 727145"/>
              <a:gd name="connsiteX14" fmla="*/ 244713 w 4995084"/>
              <a:gd name="connsiteY14" fmla="*/ 318126 h 727145"/>
              <a:gd name="connsiteX15" fmla="*/ 245276 w 4995084"/>
              <a:gd name="connsiteY15" fmla="*/ 502655 h 727145"/>
              <a:gd name="connsiteX16" fmla="*/ 244713 w 4995084"/>
              <a:gd name="connsiteY16" fmla="*/ 727145 h 727145"/>
              <a:gd name="connsiteX0" fmla="*/ 245276 w 4995084"/>
              <a:gd name="connsiteY0" fmla="*/ 502655 h 545359"/>
              <a:gd name="connsiteX1" fmla="*/ 801 w 4995084"/>
              <a:gd name="connsiteY1" fmla="*/ 502655 h 545359"/>
              <a:gd name="connsiteX2" fmla="*/ 0 w 4995084"/>
              <a:gd name="connsiteY2" fmla="*/ 318126 h 545359"/>
              <a:gd name="connsiteX3" fmla="*/ 318126 w 4995084"/>
              <a:gd name="connsiteY3" fmla="*/ 0 h 545359"/>
              <a:gd name="connsiteX4" fmla="*/ 4617529 w 4995084"/>
              <a:gd name="connsiteY4" fmla="*/ 0 h 545359"/>
              <a:gd name="connsiteX5" fmla="*/ 4935655 w 4995084"/>
              <a:gd name="connsiteY5" fmla="*/ 318126 h 545359"/>
              <a:gd name="connsiteX6" fmla="*/ 4935654 w 4995084"/>
              <a:gd name="connsiteY6" fmla="*/ 363573 h 545359"/>
              <a:gd name="connsiteX7" fmla="*/ 4995084 w 4995084"/>
              <a:gd name="connsiteY7" fmla="*/ 363573 h 545359"/>
              <a:gd name="connsiteX8" fmla="*/ 4813298 w 4995084"/>
              <a:gd name="connsiteY8" fmla="*/ 545359 h 545359"/>
              <a:gd name="connsiteX9" fmla="*/ 4631512 w 4995084"/>
              <a:gd name="connsiteY9" fmla="*/ 363573 h 545359"/>
              <a:gd name="connsiteX10" fmla="*/ 4690941 w 4995084"/>
              <a:gd name="connsiteY10" fmla="*/ 363573 h 545359"/>
              <a:gd name="connsiteX11" fmla="*/ 4690941 w 4995084"/>
              <a:gd name="connsiteY11" fmla="*/ 318126 h 545359"/>
              <a:gd name="connsiteX12" fmla="*/ 4617528 w 4995084"/>
              <a:gd name="connsiteY12" fmla="*/ 244713 h 545359"/>
              <a:gd name="connsiteX13" fmla="*/ 318126 w 4995084"/>
              <a:gd name="connsiteY13" fmla="*/ 244713 h 545359"/>
              <a:gd name="connsiteX14" fmla="*/ 244713 w 4995084"/>
              <a:gd name="connsiteY14" fmla="*/ 318126 h 545359"/>
              <a:gd name="connsiteX15" fmla="*/ 245276 w 4995084"/>
              <a:gd name="connsiteY15" fmla="*/ 502655 h 54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95084" h="545359">
                <a:moveTo>
                  <a:pt x="245276" y="502655"/>
                </a:moveTo>
                <a:cubicBezTo>
                  <a:pt x="204624" y="533410"/>
                  <a:pt x="41680" y="533410"/>
                  <a:pt x="801" y="502655"/>
                </a:cubicBezTo>
                <a:lnTo>
                  <a:pt x="0" y="318126"/>
                </a:lnTo>
                <a:cubicBezTo>
                  <a:pt x="0" y="142430"/>
                  <a:pt x="142430" y="0"/>
                  <a:pt x="318126" y="0"/>
                </a:cubicBezTo>
                <a:lnTo>
                  <a:pt x="4617529" y="0"/>
                </a:lnTo>
                <a:cubicBezTo>
                  <a:pt x="4793225" y="0"/>
                  <a:pt x="4935655" y="142430"/>
                  <a:pt x="4935655" y="318126"/>
                </a:cubicBezTo>
                <a:cubicBezTo>
                  <a:pt x="4935655" y="333275"/>
                  <a:pt x="4935654" y="348424"/>
                  <a:pt x="4935654" y="363573"/>
                </a:cubicBezTo>
                <a:lnTo>
                  <a:pt x="4995084" y="363573"/>
                </a:lnTo>
                <a:lnTo>
                  <a:pt x="4813298" y="545359"/>
                </a:lnTo>
                <a:lnTo>
                  <a:pt x="4631512" y="363573"/>
                </a:lnTo>
                <a:lnTo>
                  <a:pt x="4690941" y="363573"/>
                </a:lnTo>
                <a:lnTo>
                  <a:pt x="4690941" y="318126"/>
                </a:lnTo>
                <a:cubicBezTo>
                  <a:pt x="4690941" y="277581"/>
                  <a:pt x="4658073" y="244713"/>
                  <a:pt x="4617528" y="244713"/>
                </a:cubicBezTo>
                <a:lnTo>
                  <a:pt x="318126" y="244713"/>
                </a:lnTo>
                <a:cubicBezTo>
                  <a:pt x="277581" y="244713"/>
                  <a:pt x="244713" y="277581"/>
                  <a:pt x="244713" y="318126"/>
                </a:cubicBezTo>
                <a:cubicBezTo>
                  <a:pt x="244901" y="379636"/>
                  <a:pt x="245088" y="441145"/>
                  <a:pt x="245276" y="502655"/>
                </a:cubicBezTo>
                <a:close/>
              </a:path>
            </a:pathLst>
          </a:cu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 name="Rounded Rectangle 3"/>
          <p:cNvSpPr/>
          <p:nvPr/>
        </p:nvSpPr>
        <p:spPr bwMode="auto">
          <a:xfrm>
            <a:off x="7354799" y="3540330"/>
            <a:ext cx="1505769" cy="26161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62" name="Right Arrow 2061"/>
          <p:cNvSpPr/>
          <p:nvPr/>
        </p:nvSpPr>
        <p:spPr bwMode="auto">
          <a:xfrm>
            <a:off x="646061" y="2879679"/>
            <a:ext cx="7242897" cy="484632"/>
          </a:xfrm>
          <a:prstGeom prst="rightArrow">
            <a:avLst/>
          </a:prstGeom>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2" name="Group 21"/>
          <p:cNvGrpSpPr/>
          <p:nvPr/>
        </p:nvGrpSpPr>
        <p:grpSpPr>
          <a:xfrm>
            <a:off x="417545" y="1145658"/>
            <a:ext cx="1393024" cy="1781434"/>
            <a:chOff x="648025" y="1025367"/>
            <a:chExt cx="429018" cy="548640"/>
          </a:xfrm>
          <a:effectLst>
            <a:reflection blurRad="6350" stA="52000" endA="300" endPos="18000" dir="5400000" sy="-100000" algn="bl" rotWithShape="0"/>
          </a:effectLst>
        </p:grpSpPr>
        <p:grpSp>
          <p:nvGrpSpPr>
            <p:cNvPr id="23" name="Group 22"/>
            <p:cNvGrpSpPr/>
            <p:nvPr/>
          </p:nvGrpSpPr>
          <p:grpSpPr>
            <a:xfrm>
              <a:off x="648025" y="1025367"/>
              <a:ext cx="214895" cy="548640"/>
              <a:chOff x="609600" y="1245870"/>
              <a:chExt cx="457200" cy="1097280"/>
            </a:xfrm>
            <a:effectLst/>
          </p:grpSpPr>
          <p:sp>
            <p:nvSpPr>
              <p:cNvPr id="51" name="Rectangle 50"/>
              <p:cNvSpPr/>
              <p:nvPr/>
            </p:nvSpPr>
            <p:spPr bwMode="auto">
              <a:xfrm>
                <a:off x="609600" y="1245870"/>
                <a:ext cx="457200" cy="109728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52" name="Group 51"/>
              <p:cNvGrpSpPr/>
              <p:nvPr/>
            </p:nvGrpSpPr>
            <p:grpSpPr>
              <a:xfrm>
                <a:off x="648037" y="1330779"/>
                <a:ext cx="380326" cy="91440"/>
                <a:chOff x="639593" y="1200150"/>
                <a:chExt cx="380326" cy="91440"/>
              </a:xfrm>
            </p:grpSpPr>
            <p:sp>
              <p:nvSpPr>
                <p:cNvPr id="74" name="Rectangle 73"/>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5" name="Rectangle 74"/>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6" name="Rectangle 75"/>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3" name="Group 52"/>
              <p:cNvGrpSpPr/>
              <p:nvPr/>
            </p:nvGrpSpPr>
            <p:grpSpPr>
              <a:xfrm>
                <a:off x="648037" y="1467939"/>
                <a:ext cx="380326" cy="91440"/>
                <a:chOff x="639593" y="1200150"/>
                <a:chExt cx="380326" cy="91440"/>
              </a:xfrm>
            </p:grpSpPr>
            <p:sp>
              <p:nvSpPr>
                <p:cNvPr id="71" name="Rectangle 70"/>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2" name="Rectangle 71"/>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3" name="Rectangle 72"/>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4" name="Group 53"/>
              <p:cNvGrpSpPr/>
              <p:nvPr/>
            </p:nvGrpSpPr>
            <p:grpSpPr>
              <a:xfrm>
                <a:off x="648037" y="1605099"/>
                <a:ext cx="380326" cy="91440"/>
                <a:chOff x="639593" y="1200150"/>
                <a:chExt cx="380326" cy="91440"/>
              </a:xfrm>
            </p:grpSpPr>
            <p:sp>
              <p:nvSpPr>
                <p:cNvPr id="68" name="Rectangle 6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9" name="Rectangle 6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0" name="Rectangle 6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5" name="Group 54"/>
              <p:cNvGrpSpPr/>
              <p:nvPr/>
            </p:nvGrpSpPr>
            <p:grpSpPr>
              <a:xfrm>
                <a:off x="648037" y="1742259"/>
                <a:ext cx="380326" cy="91440"/>
                <a:chOff x="639593" y="1200150"/>
                <a:chExt cx="380326" cy="91440"/>
              </a:xfrm>
            </p:grpSpPr>
            <p:sp>
              <p:nvSpPr>
                <p:cNvPr id="65" name="Rectangle 64"/>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6" name="Rectangle 65"/>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7" name="Rectangle 66"/>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6" name="Group 55"/>
              <p:cNvGrpSpPr/>
              <p:nvPr/>
            </p:nvGrpSpPr>
            <p:grpSpPr>
              <a:xfrm>
                <a:off x="648037" y="1879419"/>
                <a:ext cx="380326" cy="91440"/>
                <a:chOff x="639593" y="1200150"/>
                <a:chExt cx="380326" cy="91440"/>
              </a:xfrm>
            </p:grpSpPr>
            <p:sp>
              <p:nvSpPr>
                <p:cNvPr id="62" name="Rectangle 61"/>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Rectangle 62"/>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4" name="Rectangle 63"/>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57" name="Group 56"/>
              <p:cNvGrpSpPr/>
              <p:nvPr/>
            </p:nvGrpSpPr>
            <p:grpSpPr>
              <a:xfrm>
                <a:off x="648037" y="2016579"/>
                <a:ext cx="380326" cy="91440"/>
                <a:chOff x="639593" y="1200150"/>
                <a:chExt cx="380326" cy="91440"/>
              </a:xfrm>
            </p:grpSpPr>
            <p:sp>
              <p:nvSpPr>
                <p:cNvPr id="59" name="Rectangle 58"/>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0" name="Rectangle 59"/>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1" name="Rectangle 60"/>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8" name="Rectangle 57"/>
              <p:cNvSpPr/>
              <p:nvPr/>
            </p:nvSpPr>
            <p:spPr bwMode="auto">
              <a:xfrm>
                <a:off x="783336" y="2205990"/>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4" name="Group 23"/>
            <p:cNvGrpSpPr/>
            <p:nvPr/>
          </p:nvGrpSpPr>
          <p:grpSpPr>
            <a:xfrm>
              <a:off x="799331" y="1208245"/>
              <a:ext cx="277712" cy="365760"/>
              <a:chOff x="1573487" y="1833698"/>
              <a:chExt cx="601287" cy="773431"/>
            </a:xfrm>
            <a:effectLst/>
          </p:grpSpPr>
          <p:sp>
            <p:nvSpPr>
              <p:cNvPr id="25" name="Rectangle 24"/>
              <p:cNvSpPr/>
              <p:nvPr/>
            </p:nvSpPr>
            <p:spPr bwMode="auto">
              <a:xfrm>
                <a:off x="1573487" y="1833698"/>
                <a:ext cx="601287" cy="773431"/>
              </a:xfrm>
              <a:prstGeom prst="rect">
                <a:avLst/>
              </a:prstGeom>
              <a:ln>
                <a:no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6" name="Group 25"/>
              <p:cNvGrpSpPr/>
              <p:nvPr/>
            </p:nvGrpSpPr>
            <p:grpSpPr>
              <a:xfrm>
                <a:off x="1612212" y="1885950"/>
                <a:ext cx="523837" cy="91440"/>
                <a:chOff x="1611924" y="1594985"/>
                <a:chExt cx="523837" cy="91440"/>
              </a:xfrm>
            </p:grpSpPr>
            <p:grpSp>
              <p:nvGrpSpPr>
                <p:cNvPr id="46" name="Group 45"/>
                <p:cNvGrpSpPr/>
                <p:nvPr/>
              </p:nvGrpSpPr>
              <p:grpSpPr>
                <a:xfrm>
                  <a:off x="1611924" y="1594985"/>
                  <a:ext cx="380326" cy="91440"/>
                  <a:chOff x="639593" y="1200150"/>
                  <a:chExt cx="380326" cy="91440"/>
                </a:xfrm>
              </p:grpSpPr>
              <p:sp>
                <p:nvSpPr>
                  <p:cNvPr id="48" name="Rectangle 4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Rectangle 4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0" name="Rectangle 4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7" name="Rectangle 4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27" name="Rectangle 26"/>
              <p:cNvSpPr/>
              <p:nvPr/>
            </p:nvSpPr>
            <p:spPr bwMode="auto">
              <a:xfrm>
                <a:off x="1819266" y="2469969"/>
                <a:ext cx="109728" cy="13716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8" name="Group 27"/>
              <p:cNvGrpSpPr/>
              <p:nvPr/>
            </p:nvGrpSpPr>
            <p:grpSpPr>
              <a:xfrm>
                <a:off x="1612212" y="2022611"/>
                <a:ext cx="523837" cy="91440"/>
                <a:chOff x="1611924" y="1594985"/>
                <a:chExt cx="523837" cy="91440"/>
              </a:xfrm>
            </p:grpSpPr>
            <p:grpSp>
              <p:nvGrpSpPr>
                <p:cNvPr id="41" name="Group 40"/>
                <p:cNvGrpSpPr/>
                <p:nvPr/>
              </p:nvGrpSpPr>
              <p:grpSpPr>
                <a:xfrm>
                  <a:off x="1611924" y="1594985"/>
                  <a:ext cx="380326" cy="91440"/>
                  <a:chOff x="639593" y="1200150"/>
                  <a:chExt cx="380326" cy="91440"/>
                </a:xfrm>
              </p:grpSpPr>
              <p:sp>
                <p:nvSpPr>
                  <p:cNvPr id="43" name="Rectangle 4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4" name="Rectangle 4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Rectangle 4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2" name="Rectangle 4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9" name="Group 28"/>
              <p:cNvGrpSpPr/>
              <p:nvPr/>
            </p:nvGrpSpPr>
            <p:grpSpPr>
              <a:xfrm>
                <a:off x="1612212" y="2159272"/>
                <a:ext cx="523837" cy="91440"/>
                <a:chOff x="1611924" y="1594985"/>
                <a:chExt cx="523837" cy="91440"/>
              </a:xfrm>
            </p:grpSpPr>
            <p:grpSp>
              <p:nvGrpSpPr>
                <p:cNvPr id="36" name="Group 35"/>
                <p:cNvGrpSpPr/>
                <p:nvPr/>
              </p:nvGrpSpPr>
              <p:grpSpPr>
                <a:xfrm>
                  <a:off x="1611924" y="1594985"/>
                  <a:ext cx="380326" cy="91440"/>
                  <a:chOff x="639593" y="1200150"/>
                  <a:chExt cx="380326" cy="91440"/>
                </a:xfrm>
              </p:grpSpPr>
              <p:sp>
                <p:nvSpPr>
                  <p:cNvPr id="38" name="Rectangle 37"/>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9" name="Rectangle 38"/>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Rectangle 39"/>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7" name="Rectangle 36"/>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30" name="Group 29"/>
              <p:cNvGrpSpPr/>
              <p:nvPr/>
            </p:nvGrpSpPr>
            <p:grpSpPr>
              <a:xfrm>
                <a:off x="1612212" y="2295933"/>
                <a:ext cx="523837" cy="91440"/>
                <a:chOff x="1611924" y="1594985"/>
                <a:chExt cx="523837" cy="91440"/>
              </a:xfrm>
            </p:grpSpPr>
            <p:grpSp>
              <p:nvGrpSpPr>
                <p:cNvPr id="31" name="Group 30"/>
                <p:cNvGrpSpPr/>
                <p:nvPr/>
              </p:nvGrpSpPr>
              <p:grpSpPr>
                <a:xfrm>
                  <a:off x="1611924" y="1594985"/>
                  <a:ext cx="380326" cy="91440"/>
                  <a:chOff x="639593" y="1200150"/>
                  <a:chExt cx="380326" cy="91440"/>
                </a:xfrm>
              </p:grpSpPr>
              <p:sp>
                <p:nvSpPr>
                  <p:cNvPr id="33" name="Rectangle 32"/>
                  <p:cNvSpPr/>
                  <p:nvPr/>
                </p:nvSpPr>
                <p:spPr bwMode="auto">
                  <a:xfrm>
                    <a:off x="639593"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4" name="Rectangle 33"/>
                  <p:cNvSpPr/>
                  <p:nvPr/>
                </p:nvSpPr>
                <p:spPr bwMode="auto">
                  <a:xfrm>
                    <a:off x="784036"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5" name="Rectangle 34"/>
                  <p:cNvSpPr/>
                  <p:nvPr/>
                </p:nvSpPr>
                <p:spPr bwMode="auto">
                  <a:xfrm>
                    <a:off x="928479" y="1200150"/>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2" name="Rectangle 31"/>
                <p:cNvSpPr/>
                <p:nvPr/>
              </p:nvSpPr>
              <p:spPr bwMode="auto">
                <a:xfrm>
                  <a:off x="2044321" y="1594985"/>
                  <a:ext cx="91440" cy="9144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26</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5" name="Title 4"/>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根据患者心跳动态调整AV延迟</a:t>
            </a:r>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2060" name="Group 2059"/>
          <p:cNvGrpSpPr/>
          <p:nvPr/>
        </p:nvGrpSpPr>
        <p:grpSpPr>
          <a:xfrm>
            <a:off x="475915" y="2626762"/>
            <a:ext cx="1280728" cy="681331"/>
            <a:chOff x="475915" y="2881019"/>
            <a:chExt cx="1280728" cy="681331"/>
          </a:xfrm>
        </p:grpSpPr>
        <p:grpSp>
          <p:nvGrpSpPr>
            <p:cNvPr id="6" name="Group 5"/>
            <p:cNvGrpSpPr/>
            <p:nvPr/>
          </p:nvGrpSpPr>
          <p:grpSpPr>
            <a:xfrm>
              <a:off x="1227483" y="2881019"/>
              <a:ext cx="529160" cy="681331"/>
              <a:chOff x="2703361" y="1085850"/>
              <a:chExt cx="1114128" cy="1434516"/>
            </a:xfrm>
            <a:effectLst>
              <a:reflection blurRad="6350" stA="52000" endA="300" endPos="35000" dir="5400000" sy="-100000" algn="bl" rotWithShape="0"/>
            </a:effectLst>
          </p:grpSpPr>
          <p:sp>
            <p:nvSpPr>
              <p:cNvPr id="7" name="Oval 6"/>
              <p:cNvSpPr/>
              <p:nvPr/>
            </p:nvSpPr>
            <p:spPr bwMode="auto">
              <a:xfrm>
                <a:off x="3034416" y="1085850"/>
                <a:ext cx="457200" cy="457200"/>
              </a:xfrm>
              <a:prstGeom prst="ellipse">
                <a:avLst/>
              </a:prstGeom>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 name="Round Same Side Corner Rectangle 7"/>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 name="Round Same Side Corner Rectangle 8"/>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 name="Round Same Side Corner Rectangle 9"/>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 name="Left Brace 10"/>
              <p:cNvSpPr/>
              <p:nvPr/>
            </p:nvSpPr>
            <p:spPr bwMode="auto">
              <a:xfrm rot="16200000">
                <a:off x="3069786" y="1542985"/>
                <a:ext cx="400050" cy="470785"/>
              </a:xfrm>
              <a:prstGeom prst="leftBrace">
                <a:avLst>
                  <a:gd name="adj1" fmla="val 29420"/>
                  <a:gd name="adj2" fmla="val 50000"/>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Oval 11"/>
              <p:cNvSpPr/>
              <p:nvPr/>
            </p:nvSpPr>
            <p:spPr bwMode="auto">
              <a:xfrm>
                <a:off x="3224091" y="1987811"/>
                <a:ext cx="91440" cy="91440"/>
              </a:xfrm>
              <a:prstGeom prst="ellipse">
                <a:avLst/>
              </a:prstGeom>
              <a:noFill/>
              <a:ln w="19050" cap="flat" cmpd="sng" algn="ctr">
                <a:solidFill>
                  <a:schemeClr val="bg1"/>
                </a:solidFill>
                <a:prstDash val="solid"/>
                <a:round/>
                <a:headEnd type="none" w="med" len="med"/>
                <a:tailEnd type="none" w="med" len="med"/>
              </a:ln>
              <a:effectLst/>
            </p:spPr>
            <p:txBody>
              <a:bodyPr vert="horz" wrap="square" lIns="91440" tIns="0" rIns="91440" bIns="45720" numCol="1" rtlCol="0" anchor="t" anchorCtr="0" compatLnSpc="1">
                <a:prstTxWarp prst="textNoShape">
                  <a:avLst/>
                </a:prstTxWarp>
              </a:bodyPr>
              <a:lstStyle/>
              <a:p>
                <a:endParaRPr lang="zh-CN" sz="80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5" name="Group 14"/>
            <p:cNvGrpSpPr/>
            <p:nvPr/>
          </p:nvGrpSpPr>
          <p:grpSpPr>
            <a:xfrm>
              <a:off x="475915" y="2881019"/>
              <a:ext cx="529160" cy="681331"/>
              <a:chOff x="2703361" y="1085850"/>
              <a:chExt cx="1114128" cy="1434516"/>
            </a:xfrm>
            <a:effectLst>
              <a:reflection blurRad="6350" stA="52000" endA="300" endPos="35000" dir="5400000" sy="-100000" algn="bl" rotWithShape="0"/>
            </a:effectLst>
          </p:grpSpPr>
          <p:sp>
            <p:nvSpPr>
              <p:cNvPr id="16" name="Oval 15"/>
              <p:cNvSpPr/>
              <p:nvPr/>
            </p:nvSpPr>
            <p:spPr bwMode="auto">
              <a:xfrm>
                <a:off x="3034416" y="1085850"/>
                <a:ext cx="457200" cy="45720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Round Same Side Corner Rectangle 16"/>
              <p:cNvSpPr/>
              <p:nvPr/>
            </p:nvSpPr>
            <p:spPr bwMode="auto">
              <a:xfrm rot="12600000">
                <a:off x="2703361" y="1605966"/>
                <a:ext cx="247516" cy="914400"/>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8" name="Round Same Side Corner Rectangle 17"/>
              <p:cNvSpPr/>
              <p:nvPr/>
            </p:nvSpPr>
            <p:spPr bwMode="auto">
              <a:xfrm rot="9000000">
                <a:off x="3569973" y="1605966"/>
                <a:ext cx="247516" cy="914400"/>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9" name="Round Same Side Corner Rectangle 18"/>
              <p:cNvSpPr/>
              <p:nvPr/>
            </p:nvSpPr>
            <p:spPr bwMode="auto">
              <a:xfrm>
                <a:off x="2911519" y="1581150"/>
                <a:ext cx="702995" cy="813322"/>
              </a:xfrm>
              <a:prstGeom prst="round2SameRect">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nvGrpSpPr>
          <p:cNvPr id="111" name="Group 110"/>
          <p:cNvGrpSpPr/>
          <p:nvPr/>
        </p:nvGrpSpPr>
        <p:grpSpPr>
          <a:xfrm>
            <a:off x="2754369" y="2300224"/>
            <a:ext cx="1372529" cy="1007869"/>
            <a:chOff x="4914901" y="1805517"/>
            <a:chExt cx="1727199" cy="1268308"/>
          </a:xfrm>
          <a:effectLst>
            <a:reflection blurRad="6350" stA="52000" endA="300" endPos="35000" dir="5400000" sy="-100000" algn="bl" rotWithShape="0"/>
          </a:effectLst>
        </p:grpSpPr>
        <p:sp>
          <p:nvSpPr>
            <p:cNvPr id="109" name="Round Same Side Corner Rectangle 108"/>
            <p:cNvSpPr/>
            <p:nvPr>
              <p:custDataLst>
                <p:tags r:id="rId2"/>
              </p:custDataLst>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2050" name="Picture 2" descr="C:\Users\huovib01\AppData\Local\Microsoft\Windows\Temporary Internet Files\Content.IE5\LMQBPUQA\lgi01a201309290000[1].jpg"/>
            <p:cNvPicPr>
              <a:picLocks noChangeAspect="1" noChangeArrowheads="1"/>
            </p:cNvPicPr>
            <p:nvPr>
              <p:custDataLst>
                <p:tags r:id="rId3"/>
              </p:custDataLst>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92" name="Oval 91"/>
            <p:cNvSpPr/>
            <p:nvPr>
              <p:custDataLst>
                <p:tags r:id="rId4"/>
              </p:custDataLst>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Round Same Side Corner Rectangle 92"/>
            <p:cNvSpPr/>
            <p:nvPr>
              <p:custDataLst>
                <p:tags r:id="rId5"/>
              </p:custDataLst>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4" name="Round Same Side Corner Rectangle 93"/>
            <p:cNvSpPr/>
            <p:nvPr>
              <p:custDataLst>
                <p:tags r:id="rId6"/>
              </p:custDataLst>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5" name="Round Same Side Corner Rectangle 94"/>
            <p:cNvSpPr/>
            <p:nvPr>
              <p:custDataLst>
                <p:tags r:id="rId7"/>
              </p:custDataLst>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7" name="Round Same Side Corner Rectangle 96"/>
            <p:cNvSpPr/>
            <p:nvPr>
              <p:custDataLst>
                <p:tags r:id="rId8"/>
              </p:custDataLst>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6" name="Round Same Side Corner Rectangle 95"/>
            <p:cNvSpPr/>
            <p:nvPr>
              <p:custDataLst>
                <p:tags r:id="rId9"/>
              </p:custDataLst>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0" name="Round Same Side Corner Rectangle 99"/>
            <p:cNvSpPr/>
            <p:nvPr>
              <p:custDataLst>
                <p:tags r:id="rId10"/>
              </p:custDataLst>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48" name="Group 2047"/>
          <p:cNvGrpSpPr/>
          <p:nvPr/>
        </p:nvGrpSpPr>
        <p:grpSpPr>
          <a:xfrm>
            <a:off x="5124616" y="1892751"/>
            <a:ext cx="1116662" cy="1415340"/>
            <a:chOff x="5218562" y="2216789"/>
            <a:chExt cx="1571576" cy="1991931"/>
          </a:xfrm>
          <a:effectLst>
            <a:reflection blurRad="6350" stA="52000" endA="300" endPos="35000" dir="5400000" sy="-100000" algn="bl" rotWithShape="0"/>
          </a:effectLst>
        </p:grpSpPr>
        <p:sp>
          <p:nvSpPr>
            <p:cNvPr id="114" name="Freeform 113"/>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7" name="Freeform 126"/>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6" name="Round Same Side Corner Rectangle 125"/>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8" name="Round Same Side Corner Rectangle 117"/>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6" name="Oval 115"/>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9" name="Round Same Side Corner Rectangle 118"/>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2" name="Round Same Side Corner Rectangle 121"/>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3" name="Round Same Side Corner Rectangle 122"/>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4" name="Round Same Side Corner Rectangle 123"/>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7" name="Round Same Side Corner Rectangle 116"/>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5" name="Round Same Side Corner Rectangle 124"/>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2059" name="Group 2058"/>
          <p:cNvGrpSpPr/>
          <p:nvPr/>
        </p:nvGrpSpPr>
        <p:grpSpPr>
          <a:xfrm>
            <a:off x="7239001" y="2028492"/>
            <a:ext cx="1530333" cy="1279601"/>
            <a:chOff x="1558967" y="3107194"/>
            <a:chExt cx="1530333" cy="1279601"/>
          </a:xfrm>
          <a:effectLst>
            <a:reflection blurRad="6350" stA="52000" endA="300" endPos="35000" dir="5400000" sy="-100000" algn="bl" rotWithShape="0"/>
          </a:effectLst>
        </p:grpSpPr>
        <p:sp>
          <p:nvSpPr>
            <p:cNvPr id="136" name="Round Same Side Corner Rectangle 135"/>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8" name="Oval 137"/>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9" name="Round Same Side Corner Rectangle 138"/>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0" name="Round Same Side Corner Rectangle 139"/>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1" name="Round Same Side Corner Rectangle 140"/>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7" name="Group 2056"/>
            <p:cNvGrpSpPr/>
            <p:nvPr/>
          </p:nvGrpSpPr>
          <p:grpSpPr>
            <a:xfrm>
              <a:off x="2571578" y="3472395"/>
              <a:ext cx="517722" cy="914400"/>
              <a:chOff x="2571578" y="3472395"/>
              <a:chExt cx="517722" cy="914400"/>
            </a:xfrm>
          </p:grpSpPr>
          <p:sp>
            <p:nvSpPr>
              <p:cNvPr id="148" name="Round Same Side Corner Rectangle 147"/>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9" name="Rectangle 148"/>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0" name="Rectangle 149"/>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52" name="Round Same Side Corner Rectangle 151"/>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5" name="Trapezoid 2054"/>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56" name="Rectangle 2055"/>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058" name="Group 2057"/>
            <p:cNvGrpSpPr/>
            <p:nvPr/>
          </p:nvGrpSpPr>
          <p:grpSpPr>
            <a:xfrm>
              <a:off x="1558967" y="3655408"/>
              <a:ext cx="914400" cy="731387"/>
              <a:chOff x="1558967" y="3646678"/>
              <a:chExt cx="914400" cy="731387"/>
            </a:xfrm>
          </p:grpSpPr>
          <p:sp>
            <p:nvSpPr>
              <p:cNvPr id="142" name="Round Same Side Corner Rectangle 141"/>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5" name="Rectangle 144"/>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7" name="Rectangle 146"/>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2061" name="TextBox 2060"/>
          <p:cNvSpPr txBox="1"/>
          <p:nvPr/>
        </p:nvSpPr>
        <p:spPr>
          <a:xfrm>
            <a:off x="476206"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患者程控</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3" name="TextBox 162"/>
          <p:cNvSpPr txBox="1"/>
          <p:nvPr/>
        </p:nvSpPr>
        <p:spPr>
          <a:xfrm>
            <a:off x="2918867" y="3529340"/>
            <a:ext cx="777777" cy="261610"/>
          </a:xfrm>
          <a:prstGeom prst="rect">
            <a:avLst/>
          </a:prstGeom>
          <a:noFill/>
        </p:spPr>
        <p:txBody>
          <a:bodyPr wrap="none" rtlCol="0">
            <a:spAutoFit/>
          </a:bodyPr>
          <a:lstStyle/>
          <a:p>
            <a:pPr algn="l" rtl="0"/>
            <a:r>
              <a:rPr lang="zh-CN" sz="1100" b="0" i="0" u="none" dirty="0">
                <a:latin typeface="Arial" panose="020B0604020202020204" pitchFamily="34" charset="0"/>
                <a:ea typeface="宋体" panose="02010600030101010101" pitchFamily="2" charset="-122"/>
                <a:cs typeface="Arial" panose="020B0604020202020204" pitchFamily="34" charset="0"/>
              </a:rPr>
              <a:t>患者</a:t>
            </a:r>
            <a:r>
              <a:rPr lang="zh-CN" altLang="en-US" sz="1100" b="0" dirty="0">
                <a:latin typeface="Arial" panose="020B0604020202020204" pitchFamily="34" charset="0"/>
                <a:ea typeface="宋体" panose="02010600030101010101" pitchFamily="2" charset="-122"/>
                <a:cs typeface="Arial" panose="020B0604020202020204" pitchFamily="34" charset="0"/>
              </a:rPr>
              <a:t>休息</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4" name="TextBox 163"/>
          <p:cNvSpPr txBox="1"/>
          <p:nvPr/>
        </p:nvSpPr>
        <p:spPr>
          <a:xfrm>
            <a:off x="5379079" y="3529340"/>
            <a:ext cx="748923"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
        <p:nvSpPr>
          <p:cNvPr id="165" name="TextBox 164"/>
          <p:cNvSpPr txBox="1"/>
          <p:nvPr/>
        </p:nvSpPr>
        <p:spPr>
          <a:xfrm>
            <a:off x="7533995" y="3529340"/>
            <a:ext cx="1031051" cy="261610"/>
          </a:xfrm>
          <a:prstGeom prst="rect">
            <a:avLst/>
          </a:prstGeom>
          <a:noFill/>
        </p:spPr>
        <p:txBody>
          <a:bodyPr wrap="none" rtlCol="0">
            <a:spAutoFit/>
          </a:bodyPr>
          <a:lstStyle/>
          <a:p>
            <a:pPr algn="l" rtl="0"/>
            <a:r>
              <a:rPr lang="zh-CN" sz="1100" b="0" i="0" u="none">
                <a:latin typeface="Arial" panose="020B0604020202020204" pitchFamily="34" charset="0"/>
                <a:ea typeface="宋体" panose="02010600030101010101" pitchFamily="2" charset="-122"/>
                <a:cs typeface="Arial" panose="020B0604020202020204" pitchFamily="34" charset="0"/>
              </a:rPr>
              <a:t>患者略微活动</a:t>
            </a:r>
            <a:endParaRPr lang="zh-CN" sz="1100" b="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393374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10" presetClass="entr" presetSubtype="0" fill="hold" grpId="1" nodeType="with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1" animBg="1"/>
      <p:bldP spid="3"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r" rtl="0"/>
            <a:r>
              <a:rPr lang="zh-CN" b="1" i="0" u="none">
                <a:latin typeface="Arial" panose="020B0604020202020204" pitchFamily="34" charset="0"/>
                <a:ea typeface="宋体" panose="02010600030101010101" pitchFamily="2" charset="-122"/>
                <a:cs typeface="Arial" panose="020B0604020202020204" pitchFamily="34" charset="0"/>
              </a:rPr>
              <a:t>临床注意事项</a:t>
            </a:r>
          </a:p>
        </p:txBody>
      </p:sp>
      <p:sp>
        <p:nvSpPr>
          <p:cNvPr id="5" name="Subtitle 4"/>
          <p:cNvSpPr>
            <a:spLocks noGrp="1"/>
          </p:cNvSpPr>
          <p:nvPr>
            <p:ph type="subTitle" idx="1"/>
          </p:nvPr>
        </p:nvSpPr>
        <p:spPr/>
        <p:txBody>
          <a:bodyPr/>
          <a:lstStyle/>
          <a:p>
            <a:endParaRPr lang="zh-CN">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1"/>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27</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47991016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28</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5" name="Text Placeholder 4"/>
          <p:cNvSpPr>
            <a:spLocks noGrp="1"/>
          </p:cNvSpPr>
          <p:nvPr>
            <p:ph type="body" sz="quarter" idx="14"/>
          </p:nvPr>
        </p:nvSpPr>
        <p:spPr/>
        <p:txBody>
          <a:bodyPr/>
          <a:lstStyle/>
          <a:p>
            <a:pPr algn="l" rtl="0"/>
            <a:r>
              <a:rPr lang="zh-CN" b="0" i="0" u="none" dirty="0">
                <a:latin typeface="Arial" panose="020B0604020202020204" pitchFamily="34" charset="0"/>
                <a:ea typeface="宋体" panose="02010600030101010101" pitchFamily="2" charset="-122"/>
                <a:cs typeface="Arial" panose="020B0604020202020204" pitchFamily="34" charset="0"/>
              </a:rPr>
              <a:t>SyncAV™ CRT与AdaptivCRT™算法的患者状况相似</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9" name="Title 8"/>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应重点关注哪些患者？</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Rounded Rectangle 3"/>
          <p:cNvSpPr/>
          <p:nvPr/>
        </p:nvSpPr>
        <p:spPr>
          <a:xfrm>
            <a:off x="2247900" y="3714752"/>
            <a:ext cx="4648200" cy="751255"/>
          </a:xfrm>
          <a:prstGeom prst="roundRect">
            <a:avLst>
              <a:gd name="adj" fmla="val 7943"/>
            </a:avLst>
          </a:prstGeom>
        </p:spPr>
        <p:style>
          <a:lnRef idx="1">
            <a:schemeClr val="accent4"/>
          </a:lnRef>
          <a:fillRef idx="3">
            <a:schemeClr val="accent4"/>
          </a:fillRef>
          <a:effectRef idx="2">
            <a:schemeClr val="accent4"/>
          </a:effectRef>
          <a:fontRef idx="minor">
            <a:schemeClr val="lt1"/>
          </a:fontRef>
        </p:style>
        <p:txBody>
          <a:bodyPr wrap="square">
            <a:spAutoFit/>
          </a:bodyPr>
          <a:lstStyle/>
          <a:p>
            <a:pPr marL="1588" lvl="1" algn="l" rtl="0">
              <a:spcAft>
                <a:spcPts val="600"/>
              </a:spcAft>
            </a:pPr>
            <a:r>
              <a:rPr lang="zh-CN" sz="1200" b="1" i="0" u="none" dirty="0">
                <a:latin typeface="Arial" panose="020B0604020202020204" pitchFamily="34" charset="0"/>
                <a:ea typeface="宋体" panose="02010600030101010101" pitchFamily="2" charset="-122"/>
                <a:cs typeface="Arial" panose="020B0604020202020204" pitchFamily="34" charset="0"/>
              </a:rPr>
              <a:t>SyncAV</a:t>
            </a:r>
            <a:r>
              <a:rPr lang="zh-CN" sz="1200" b="0" i="0" u="none" dirty="0">
                <a:latin typeface="Arial" panose="020B0604020202020204" pitchFamily="34" charset="0"/>
                <a:ea typeface="宋体" panose="02010600030101010101" pitchFamily="2" charset="-122"/>
                <a:cs typeface="Arial" panose="020B0604020202020204" pitchFamily="34" charset="0"/>
              </a:rPr>
              <a:t>™</a:t>
            </a:r>
            <a:r>
              <a:rPr lang="zh-CN" sz="1200" b="1" i="0" u="none" dirty="0">
                <a:latin typeface="Arial" panose="020B0604020202020204" pitchFamily="34" charset="0"/>
                <a:ea typeface="宋体" panose="02010600030101010101" pitchFamily="2" charset="-122"/>
                <a:cs typeface="Arial" panose="020B0604020202020204" pitchFamily="34" charset="0"/>
              </a:rPr>
              <a:t> CRT预期不用于：</a:t>
            </a:r>
          </a:p>
          <a:p>
            <a:pPr marL="173038" lvl="1" indent="-171450" algn="l" rtl="0">
              <a:buFont typeface="Wingdings" panose="05000000000000000000" pitchFamily="2" charset="2"/>
              <a:buChar char="§"/>
            </a:pPr>
            <a:r>
              <a:rPr lang="zh-CN" sz="1200" b="0" i="0" u="none" dirty="0">
                <a:latin typeface="Arial" panose="020B0604020202020204" pitchFamily="34" charset="0"/>
                <a:ea typeface="宋体" panose="02010600030101010101" pitchFamily="2" charset="-122"/>
                <a:cs typeface="Arial" panose="020B0604020202020204" pitchFamily="34" charset="0"/>
              </a:rPr>
              <a:t>完全无1:1传导的心脏传导阻滞患者。</a:t>
            </a:r>
          </a:p>
          <a:p>
            <a:pPr marL="173038" lvl="1" indent="-171450" algn="l" rtl="0">
              <a:buFont typeface="Wingdings" panose="05000000000000000000" pitchFamily="2" charset="2"/>
              <a:buChar char="§"/>
            </a:pPr>
            <a:r>
              <a:rPr lang="zh-CN" sz="1200" b="0" i="0" u="none" dirty="0">
                <a:latin typeface="Arial" panose="020B0604020202020204" pitchFamily="34" charset="0"/>
                <a:ea typeface="宋体" panose="02010600030101010101" pitchFamily="2" charset="-122"/>
                <a:cs typeface="Arial" panose="020B0604020202020204" pitchFamily="34" charset="0"/>
              </a:rPr>
              <a:t>这些患者考虑使用QuickOpt™ AV优化。</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1761660275"/>
              </p:ext>
            </p:extLst>
          </p:nvPr>
        </p:nvGraphicFramePr>
        <p:xfrm>
          <a:off x="1253809" y="1581150"/>
          <a:ext cx="6636385" cy="19024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018155">
                  <a:extLst>
                    <a:ext uri="{9D8B030D-6E8A-4147-A177-3AD203B41FA5}">
                      <a16:colId xmlns:a16="http://schemas.microsoft.com/office/drawing/2014/main" val="20000"/>
                    </a:ext>
                  </a:extLst>
                </a:gridCol>
                <a:gridCol w="3618230">
                  <a:extLst>
                    <a:ext uri="{9D8B030D-6E8A-4147-A177-3AD203B41FA5}">
                      <a16:colId xmlns:a16="http://schemas.microsoft.com/office/drawing/2014/main" val="20001"/>
                    </a:ext>
                  </a:extLst>
                </a:gridCol>
              </a:tblGrid>
              <a:tr h="370840">
                <a:tc>
                  <a:txBody>
                    <a:bodyPr/>
                    <a:lstStyle/>
                    <a:p>
                      <a:pPr algn="l" rtl="0"/>
                      <a:r>
                        <a:rPr lang="zh-CN" sz="1600" b="1" i="0" u="none" dirty="0">
                          <a:latin typeface="Arial" panose="020B0604020202020204" pitchFamily="34" charset="0"/>
                          <a:ea typeface="宋体" panose="02010600030101010101" pitchFamily="2" charset="-122"/>
                          <a:cs typeface="Arial" panose="020B0604020202020204" pitchFamily="34" charset="0"/>
                        </a:rPr>
                        <a:t>SyncAV</a:t>
                      </a:r>
                      <a:r>
                        <a:rPr lang="zh-CN" sz="1600" b="0" i="0" u="none" dirty="0">
                          <a:latin typeface="Arial" panose="020B0604020202020204" pitchFamily="34" charset="0"/>
                          <a:ea typeface="宋体" panose="02010600030101010101" pitchFamily="2" charset="-122"/>
                          <a:cs typeface="Arial" panose="020B0604020202020204" pitchFamily="34" charset="0"/>
                        </a:rPr>
                        <a:t>™</a:t>
                      </a:r>
                      <a:r>
                        <a:rPr lang="zh-CN" sz="1600" b="1" i="0" u="none" dirty="0">
                          <a:latin typeface="Arial" panose="020B0604020202020204" pitchFamily="34" charset="0"/>
                          <a:ea typeface="宋体" panose="02010600030101010101" pitchFamily="2" charset="-122"/>
                          <a:cs typeface="Arial" panose="020B0604020202020204" pitchFamily="34" charset="0"/>
                        </a:rPr>
                        <a:t> CRT</a:t>
                      </a:r>
                      <a:endParaRPr lang="zh-CN" sz="1600" dirty="0">
                        <a:latin typeface="Arial" panose="020B0604020202020204" pitchFamily="34" charset="0"/>
                        <a:ea typeface="宋体" panose="02010600030101010101" pitchFamily="2" charset="-122"/>
                        <a:cs typeface="Arial" panose="020B0604020202020204" pitchFamily="34" charset="0"/>
                      </a:endParaRPr>
                    </a:p>
                  </a:txBody>
                  <a:tcPr/>
                </a:tc>
                <a:tc>
                  <a:txBody>
                    <a:bodyPr/>
                    <a:lstStyle/>
                    <a:p>
                      <a:pPr algn="l" rtl="0"/>
                      <a:r>
                        <a:rPr lang="zh-CN" sz="1600" b="1" i="0" u="none">
                          <a:latin typeface="Arial" panose="020B0604020202020204" pitchFamily="34" charset="0"/>
                          <a:ea typeface="宋体" panose="02010600030101010101" pitchFamily="2" charset="-122"/>
                          <a:cs typeface="Arial" panose="020B0604020202020204" pitchFamily="34" charset="0"/>
                        </a:rPr>
                        <a:t>AdaptivCRT™</a:t>
                      </a:r>
                      <a:endParaRPr lang="zh-CN" sz="1600" dirty="0">
                        <a:latin typeface="Arial" panose="020B0604020202020204" pitchFamily="34" charset="0"/>
                        <a:ea typeface="宋体" panose="02010600030101010101" pitchFamily="2" charset="-122"/>
                        <a:cs typeface="Arial" panose="020B0604020202020204" pitchFamily="34" charset="0"/>
                      </a:endParaRPr>
                    </a:p>
                  </a:txBody>
                  <a:tcPr/>
                </a:tc>
                <a:extLst>
                  <a:ext uri="{0D108BD9-81ED-4DB2-BD59-A6C34878D82A}">
                    <a16:rowId xmlns:a16="http://schemas.microsoft.com/office/drawing/2014/main" val="10000"/>
                  </a:ext>
                </a:extLst>
              </a:tr>
              <a:tr h="1531620">
                <a:tc>
                  <a:txBody>
                    <a:bodyPr/>
                    <a:lstStyle/>
                    <a:p>
                      <a:pPr marL="285750" indent="-285750" algn="l" rtl="0">
                        <a:buFont typeface="Wingdings" panose="05000000000000000000" pitchFamily="2" charset="2"/>
                        <a:buChar char="§"/>
                      </a:pPr>
                      <a:r>
                        <a:rPr lang="zh-CN" altLang="en-US" sz="1600" b="0" i="0" u="none" dirty="0">
                          <a:latin typeface="Arial" panose="020B0604020202020204" pitchFamily="34" charset="0"/>
                          <a:ea typeface="宋体" panose="02010600030101010101" pitchFamily="2" charset="-122"/>
                          <a:cs typeface="Arial" panose="020B0604020202020204" pitchFamily="34" charset="0"/>
                        </a:rPr>
                        <a:t>有自身</a:t>
                      </a:r>
                      <a:r>
                        <a:rPr lang="zh-CN" sz="1600" b="0" i="0" u="none" dirty="0">
                          <a:latin typeface="Arial" panose="020B0604020202020204" pitchFamily="34" charset="0"/>
                          <a:ea typeface="宋体" panose="02010600030101010101" pitchFamily="2" charset="-122"/>
                          <a:cs typeface="Arial" panose="020B0604020202020204" pitchFamily="34" charset="0"/>
                        </a:rPr>
                        <a:t>AV传导 </a:t>
                      </a:r>
                    </a:p>
                    <a:p>
                      <a:pPr marL="285750" indent="-28575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PR &lt; 300ms</a:t>
                      </a:r>
                    </a:p>
                    <a:p>
                      <a:pPr marL="285750" indent="-28575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左束支传导阻滞 </a:t>
                      </a:r>
                    </a:p>
                    <a:p>
                      <a:pPr marL="285750" indent="-28575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最小心室异位（PVC）</a:t>
                      </a:r>
                    </a:p>
                    <a:p>
                      <a:pPr marL="285750" indent="-28575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低AT/AF负荷 </a:t>
                      </a:r>
                    </a:p>
                  </a:txBody>
                  <a:tcPr/>
                </a:tc>
                <a:tc>
                  <a:txBody>
                    <a:bodyPr/>
                    <a:lstStyle/>
                    <a:p>
                      <a:pPr marL="285750" indent="-285750" algn="l" rtl="0">
                        <a:buFont typeface="Wingdings" panose="05000000000000000000" pitchFamily="2" charset="2"/>
                        <a:buChar char="§"/>
                      </a:pPr>
                      <a:r>
                        <a:rPr lang="zh-CN" altLang="en-US" sz="1600" b="0" i="0" u="none" dirty="0">
                          <a:latin typeface="Arial" panose="020B0604020202020204" pitchFamily="34" charset="0"/>
                          <a:ea typeface="宋体" panose="02010600030101010101" pitchFamily="2" charset="-122"/>
                          <a:cs typeface="Arial" panose="020B0604020202020204" pitchFamily="34" charset="0"/>
                        </a:rPr>
                        <a:t>有自身</a:t>
                      </a:r>
                      <a:r>
                        <a:rPr lang="zh-CN" sz="1600" b="0" i="0" u="none" dirty="0">
                          <a:latin typeface="Arial" panose="020B0604020202020204" pitchFamily="34" charset="0"/>
                          <a:ea typeface="宋体" panose="02010600030101010101" pitchFamily="2" charset="-122"/>
                          <a:cs typeface="Arial" panose="020B0604020202020204" pitchFamily="34" charset="0"/>
                        </a:rPr>
                        <a:t>AV传导</a:t>
                      </a:r>
                    </a:p>
                    <a:p>
                      <a:pPr marL="285750" indent="-28575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感知PR &lt; 200ms/起搏PR &lt; 250ms</a:t>
                      </a:r>
                    </a:p>
                    <a:p>
                      <a:pPr marL="285750" marR="0" indent="-285750" algn="l" defTabSz="914362"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zh-CN" sz="1600" b="0" i="0" u="none" dirty="0">
                          <a:latin typeface="Arial" panose="020B0604020202020204" pitchFamily="34" charset="0"/>
                          <a:ea typeface="宋体" panose="02010600030101010101" pitchFamily="2" charset="-122"/>
                          <a:cs typeface="Arial" panose="020B0604020202020204" pitchFamily="34" charset="0"/>
                        </a:rPr>
                        <a:t>左束支</a:t>
                      </a:r>
                    </a:p>
                    <a:p>
                      <a:pPr marL="285750" indent="-285750" algn="l" rtl="0">
                        <a:buFont typeface="Wingdings" panose="05000000000000000000" pitchFamily="2" charset="2"/>
                        <a:buChar char="§"/>
                      </a:pPr>
                      <a:r>
                        <a:rPr lang="zh-CN" sz="1600" b="0" i="0" u="none" dirty="0">
                          <a:latin typeface="Arial" panose="020B0604020202020204" pitchFamily="34" charset="0"/>
                          <a:ea typeface="宋体" panose="02010600030101010101" pitchFamily="2" charset="-122"/>
                          <a:cs typeface="Arial" panose="020B0604020202020204" pitchFamily="34" charset="0"/>
                        </a:rPr>
                        <a:t>心率&lt; 100 bpm</a:t>
                      </a:r>
                    </a:p>
                  </a:txBody>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4823058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l" rtl="0">
              <a:defRPr/>
            </a:pPr>
            <a:fld id="{47D1A5D2-1D70-5F49-8AFE-F28DA36D2BB4}" type="slidenum">
              <a:rPr>
                <a:solidFill>
                  <a:srgbClr val="000000"/>
                </a:solidFill>
                <a:latin typeface="Arial" panose="020B0604020202020204" pitchFamily="34" charset="0"/>
                <a:ea typeface="宋体" panose="02010600030101010101" pitchFamily="2" charset="-122"/>
                <a:cs typeface="Arial" panose="020B0604020202020204" pitchFamily="34" charset="0"/>
              </a:rPr>
              <a:pPr algn="l" rtl="0">
                <a:defRPr/>
              </a:pPr>
              <a:t>29</a:t>
            </a:fld>
            <a:endParaRPr lang="zh-CN" dirty="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
        <p:nvSpPr>
          <p:cNvPr id="5" name="Content Placeholder 4"/>
          <p:cNvSpPr>
            <a:spLocks noGrp="1"/>
          </p:cNvSpPr>
          <p:nvPr>
            <p:ph sz="quarter" idx="12"/>
          </p:nvPr>
        </p:nvSpPr>
        <p:spPr>
          <a:xfrm>
            <a:off x="336550" y="720727"/>
            <a:ext cx="4083050" cy="3527425"/>
          </a:xfrm>
        </p:spPr>
        <p:txBody>
          <a:bodyPr/>
          <a:lstStyle/>
          <a:p>
            <a:pPr algn="l" rtl="0"/>
            <a:r>
              <a:rPr lang="zh-CN" b="0" i="0" u="none" dirty="0">
                <a:latin typeface="Arial" panose="020B0604020202020204" pitchFamily="34" charset="0"/>
                <a:ea typeface="宋体" panose="02010600030101010101" pitchFamily="2" charset="-122"/>
                <a:cs typeface="Arial" panose="020B0604020202020204" pitchFamily="34" charset="0"/>
              </a:rPr>
              <a:t>与固定延迟相比动态AV计时</a:t>
            </a:r>
          </a:p>
          <a:p>
            <a:pPr algn="l" rtl="0"/>
            <a:r>
              <a:rPr lang="zh-CN" altLang="en-US" b="0" i="0" u="none" dirty="0">
                <a:latin typeface="Arial" panose="020B0604020202020204" pitchFamily="34" charset="0"/>
                <a:ea typeface="宋体" panose="02010600030101010101" pitchFamily="2" charset="-122"/>
                <a:cs typeface="Arial" panose="020B0604020202020204" pitchFamily="34" charset="0"/>
              </a:rPr>
              <a:t>大范围的</a:t>
            </a:r>
            <a:r>
              <a:rPr lang="zh-CN" b="0" i="0" u="none" dirty="0">
                <a:latin typeface="Arial" panose="020B0604020202020204" pitchFamily="34" charset="0"/>
                <a:ea typeface="宋体" panose="02010600030101010101" pitchFamily="2" charset="-122"/>
                <a:cs typeface="Arial" panose="020B0604020202020204" pitchFamily="34" charset="0"/>
              </a:rPr>
              <a:t>心率、AV传导时间和患者状态变化（即药物、活动程度等）可动态和自动调整  </a:t>
            </a:r>
          </a:p>
          <a:p>
            <a:pPr algn="l" rtl="0"/>
            <a:r>
              <a:rPr lang="zh-CN" b="0" i="0" u="none" dirty="0">
                <a:latin typeface="Arial" panose="020B0604020202020204" pitchFamily="34" charset="0"/>
                <a:ea typeface="宋体" panose="02010600030101010101" pitchFamily="2" charset="-122"/>
                <a:cs typeface="Arial" panose="020B0604020202020204" pitchFamily="34" charset="0"/>
              </a:rPr>
              <a:t>可缩窄QRS波或改善QRS波形态</a:t>
            </a:r>
            <a:r>
              <a:rPr lang="zh-CN" b="0" i="0" u="none" baseline="30000" dirty="0">
                <a:latin typeface="Arial" panose="020B0604020202020204" pitchFamily="34" charset="0"/>
                <a:ea typeface="宋体" panose="02010600030101010101" pitchFamily="2" charset="-122"/>
                <a:cs typeface="Arial" panose="020B0604020202020204" pitchFamily="34" charset="0"/>
              </a:rPr>
              <a:t>5</a:t>
            </a:r>
          </a:p>
          <a:p>
            <a:pPr marL="0" indent="0" algn="l" rtl="0">
              <a:spcBef>
                <a:spcPts val="600"/>
              </a:spcBef>
              <a:buNone/>
            </a:pPr>
            <a:r>
              <a:rPr lang="zh-CN" b="1" i="0" u="none" dirty="0">
                <a:solidFill>
                  <a:srgbClr val="61116A"/>
                </a:solidFill>
                <a:latin typeface="Arial" panose="020B0604020202020204" pitchFamily="34" charset="0"/>
                <a:ea typeface="宋体" panose="02010600030101010101" pitchFamily="2" charset="-122"/>
                <a:cs typeface="Arial" panose="020B0604020202020204" pitchFamily="34" charset="0"/>
              </a:rPr>
              <a:t>机制</a:t>
            </a:r>
          </a:p>
          <a:p>
            <a:pPr lvl="1" algn="l" rtl="0">
              <a:spcBef>
                <a:spcPts val="600"/>
              </a:spcBef>
            </a:pPr>
            <a:r>
              <a:rPr lang="zh-CN" b="0" i="0" u="none" dirty="0">
                <a:latin typeface="Arial" panose="020B0604020202020204" pitchFamily="34" charset="0"/>
                <a:ea typeface="宋体" panose="02010600030101010101" pitchFamily="2" charset="-122"/>
                <a:cs typeface="Arial" panose="020B0604020202020204" pitchFamily="34" charset="0"/>
              </a:rPr>
              <a:t>在双心室融合起搏中，BiV起搏刺激的时间设置确保与</a:t>
            </a:r>
            <a:r>
              <a:rPr lang="zh-CN" altLang="en-US" dirty="0">
                <a:latin typeface="Arial" panose="020B0604020202020204" pitchFamily="34" charset="0"/>
                <a:ea typeface="宋体" panose="02010600030101010101" pitchFamily="2" charset="-122"/>
                <a:cs typeface="Arial" panose="020B0604020202020204" pitchFamily="34" charset="0"/>
              </a:rPr>
              <a:t>自身</a:t>
            </a:r>
            <a:r>
              <a:rPr lang="zh-CN" b="0" i="0" u="none" dirty="0">
                <a:latin typeface="Arial" panose="020B0604020202020204" pitchFamily="34" charset="0"/>
                <a:ea typeface="宋体" panose="02010600030101010101" pitchFamily="2" charset="-122"/>
                <a:cs typeface="Arial" panose="020B0604020202020204" pitchFamily="34" charset="0"/>
              </a:rPr>
              <a:t>右束支去极化达到一致</a:t>
            </a:r>
            <a:r>
              <a:rPr lang="zh-CN" b="0" i="0" u="none" baseline="30000" dirty="0">
                <a:latin typeface="Arial" panose="020B0604020202020204" pitchFamily="34" charset="0"/>
                <a:ea typeface="宋体" panose="02010600030101010101" pitchFamily="2" charset="-122"/>
                <a:cs typeface="Arial" panose="020B0604020202020204" pitchFamily="34" charset="0"/>
              </a:rPr>
              <a:t>6</a:t>
            </a:r>
            <a:endParaRPr lang="zh-CN" dirty="0">
              <a:latin typeface="Arial" panose="020B0604020202020204" pitchFamily="34" charset="0"/>
              <a:ea typeface="宋体" panose="02010600030101010101" pitchFamily="2" charset="-122"/>
              <a:cs typeface="Arial" panose="020B0604020202020204" pitchFamily="34" charset="0"/>
            </a:endParaRPr>
          </a:p>
          <a:p>
            <a:pPr lvl="1" algn="l" rtl="0">
              <a:spcBef>
                <a:spcPts val="600"/>
              </a:spcBef>
            </a:pPr>
            <a:r>
              <a:rPr lang="zh-CN" b="0" i="0" u="none" dirty="0">
                <a:latin typeface="Arial" panose="020B0604020202020204" pitchFamily="34" charset="0"/>
                <a:ea typeface="宋体" panose="02010600030101010101" pitchFamily="2" charset="-122"/>
                <a:cs typeface="Arial" panose="020B0604020202020204" pitchFamily="34" charset="0"/>
              </a:rPr>
              <a:t>已经证明此法可改善急性LV血流动力学反应</a:t>
            </a:r>
            <a:r>
              <a:rPr lang="zh-CN" b="0" i="0" u="none" baseline="30000" dirty="0">
                <a:latin typeface="Arial" panose="020B0604020202020204" pitchFamily="34" charset="0"/>
                <a:ea typeface="宋体" panose="02010600030101010101" pitchFamily="2" charset="-122"/>
                <a:cs typeface="Arial" panose="020B0604020202020204" pitchFamily="34" charset="0"/>
              </a:rPr>
              <a:t>1,2</a:t>
            </a:r>
            <a:r>
              <a:rPr lang="zh-CN" b="0" i="0" u="none" dirty="0">
                <a:latin typeface="Arial" panose="020B0604020202020204" pitchFamily="34" charset="0"/>
                <a:ea typeface="宋体" panose="02010600030101010101" pitchFamily="2" charset="-122"/>
                <a:cs typeface="Arial" panose="020B0604020202020204" pitchFamily="34" charset="0"/>
              </a:rPr>
              <a:t>、提高逆重</a:t>
            </a:r>
            <a:r>
              <a:rPr lang="zh-CN" altLang="en-US" b="0" i="0" u="none" dirty="0">
                <a:latin typeface="Arial" panose="020B0604020202020204" pitchFamily="34" charset="0"/>
                <a:ea typeface="宋体" panose="02010600030101010101" pitchFamily="2" charset="-122"/>
                <a:cs typeface="Arial" panose="020B0604020202020204" pitchFamily="34" charset="0"/>
              </a:rPr>
              <a:t>构</a:t>
            </a:r>
            <a:r>
              <a:rPr lang="zh-CN" b="0" i="0" u="none" baseline="30000" dirty="0">
                <a:latin typeface="Arial" panose="020B0604020202020204" pitchFamily="34" charset="0"/>
                <a:ea typeface="宋体" panose="02010600030101010101" pitchFamily="2" charset="-122"/>
                <a:cs typeface="Arial" panose="020B0604020202020204" pitchFamily="34" charset="0"/>
              </a:rPr>
              <a:t>3,4</a:t>
            </a:r>
            <a:r>
              <a:rPr lang="zh-CN" b="0" i="0" u="none" dirty="0">
                <a:latin typeface="Arial" panose="020B0604020202020204" pitchFamily="34" charset="0"/>
                <a:ea typeface="宋体" panose="02010600030101010101" pitchFamily="2" charset="-122"/>
                <a:cs typeface="Arial" panose="020B0604020202020204" pitchFamily="34" charset="0"/>
              </a:rPr>
              <a:t>和缩短QRS波时限</a:t>
            </a:r>
            <a:r>
              <a:rPr lang="zh-CN" b="0" i="0" u="none" baseline="30000" dirty="0">
                <a:latin typeface="Arial" panose="020B0604020202020204" pitchFamily="34" charset="0"/>
                <a:ea typeface="宋体" panose="02010600030101010101" pitchFamily="2" charset="-122"/>
                <a:cs typeface="Arial" panose="020B0604020202020204" pitchFamily="34" charset="0"/>
              </a:rPr>
              <a:t>5</a:t>
            </a:r>
            <a:r>
              <a:rPr lang="zh-CN" b="0" i="0" u="none" dirty="0">
                <a:latin typeface="Arial" panose="020B0604020202020204" pitchFamily="34" charset="0"/>
                <a:ea typeface="宋体" panose="02010600030101010101" pitchFamily="2" charset="-122"/>
                <a:cs typeface="Arial" panose="020B0604020202020204" pitchFamily="34" charset="0"/>
              </a:rPr>
              <a:t>。</a:t>
            </a:r>
          </a:p>
          <a:p>
            <a:pPr algn="l" rtl="0"/>
            <a:r>
              <a:rPr lang="zh-CN" b="0" i="0" u="none" dirty="0">
                <a:latin typeface="Arial" panose="020B0604020202020204" pitchFamily="34" charset="0"/>
                <a:ea typeface="宋体" panose="02010600030101010101" pitchFamily="2" charset="-122"/>
                <a:cs typeface="Arial" panose="020B0604020202020204" pitchFamily="34" charset="0"/>
              </a:rPr>
              <a:t> </a:t>
            </a:r>
            <a:endParaRPr lang="zh-CN" dirty="0">
              <a:latin typeface="Arial" panose="020B0604020202020204" pitchFamily="34" charset="0"/>
              <a:ea typeface="宋体" panose="02010600030101010101" pitchFamily="2" charset="-122"/>
              <a:cs typeface="Arial" panose="020B0604020202020204" pitchFamily="34" charset="0"/>
            </a:endParaRPr>
          </a:p>
          <a:p>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临床受益</a:t>
            </a:r>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7" name="Group 6"/>
          <p:cNvGrpSpPr/>
          <p:nvPr/>
        </p:nvGrpSpPr>
        <p:grpSpPr>
          <a:xfrm>
            <a:off x="4551666" y="682744"/>
            <a:ext cx="4292119" cy="2879606"/>
            <a:chOff x="479575" y="872175"/>
            <a:chExt cx="5659819" cy="3797202"/>
          </a:xfrm>
        </p:grpSpPr>
        <p:grpSp>
          <p:nvGrpSpPr>
            <p:cNvPr id="8" name="Group 7"/>
            <p:cNvGrpSpPr/>
            <p:nvPr/>
          </p:nvGrpSpPr>
          <p:grpSpPr>
            <a:xfrm>
              <a:off x="4478399" y="1141180"/>
              <a:ext cx="914400" cy="914400"/>
              <a:chOff x="7391400" y="1212312"/>
              <a:chExt cx="914400" cy="914400"/>
            </a:xfrm>
          </p:grpSpPr>
          <p:grpSp>
            <p:nvGrpSpPr>
              <p:cNvPr id="69" name="Group 68"/>
              <p:cNvGrpSpPr/>
              <p:nvPr/>
            </p:nvGrpSpPr>
            <p:grpSpPr>
              <a:xfrm>
                <a:off x="7391400" y="1212312"/>
                <a:ext cx="914400" cy="914400"/>
                <a:chOff x="6347460" y="1486632"/>
                <a:chExt cx="914400" cy="914400"/>
              </a:xfrm>
            </p:grpSpPr>
            <p:sp>
              <p:nvSpPr>
                <p:cNvPr id="73" name="Oval 72"/>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4" name="Oval 73"/>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600" b="1" i="0" u="none" strike="noStrike" cap="none" normalizeH="0" dirty="0">
                      <a:ln>
                        <a:noFill/>
                      </a:ln>
                      <a:solidFill>
                        <a:srgbClr val="0070C0"/>
                      </a:solidFill>
                      <a:effectLst/>
                      <a:latin typeface="Arial" panose="020B0604020202020204" pitchFamily="34" charset="0"/>
                      <a:ea typeface="宋体" panose="02010600030101010101" pitchFamily="2" charset="-122"/>
                      <a:cs typeface="Arial" panose="020B0604020202020204" pitchFamily="34" charset="0"/>
                    </a:rPr>
                    <a:t>AdaptivCRT™</a:t>
                  </a:r>
                </a:p>
              </p:txBody>
            </p:sp>
          </p:grpSp>
          <p:sp>
            <p:nvSpPr>
              <p:cNvPr id="70" name="Arc 69"/>
              <p:cNvSpPr/>
              <p:nvPr/>
            </p:nvSpPr>
            <p:spPr bwMode="auto">
              <a:xfrm>
                <a:off x="7482840" y="1303752"/>
                <a:ext cx="731520" cy="731520"/>
              </a:xfrm>
              <a:prstGeom prst="arc">
                <a:avLst>
                  <a:gd name="adj1" fmla="val 16261498"/>
                  <a:gd name="adj2" fmla="val 4758497"/>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72" name="Arc 71"/>
              <p:cNvSpPr/>
              <p:nvPr/>
            </p:nvSpPr>
            <p:spPr bwMode="auto">
              <a:xfrm>
                <a:off x="7482840" y="1303752"/>
                <a:ext cx="731520" cy="731520"/>
              </a:xfrm>
              <a:prstGeom prst="arc">
                <a:avLst>
                  <a:gd name="adj1" fmla="val 5492201"/>
                  <a:gd name="adj2" fmla="val 15835011"/>
                </a:avLst>
              </a:prstGeom>
              <a:ln cmpd="sng">
                <a:solidFill>
                  <a:schemeClr val="tx1"/>
                </a:solidFill>
                <a:prstDash val="solid"/>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9" name="Group 8"/>
            <p:cNvGrpSpPr/>
            <p:nvPr/>
          </p:nvGrpSpPr>
          <p:grpSpPr>
            <a:xfrm>
              <a:off x="4478399" y="2201087"/>
              <a:ext cx="914400" cy="914400"/>
              <a:chOff x="7391400" y="1212312"/>
              <a:chExt cx="914400" cy="914400"/>
            </a:xfrm>
          </p:grpSpPr>
          <p:grpSp>
            <p:nvGrpSpPr>
              <p:cNvPr id="64" name="Group 63"/>
              <p:cNvGrpSpPr/>
              <p:nvPr/>
            </p:nvGrpSpPr>
            <p:grpSpPr>
              <a:xfrm>
                <a:off x="7391400" y="1212312"/>
                <a:ext cx="914400" cy="914400"/>
                <a:chOff x="6347460" y="1486632"/>
                <a:chExt cx="914400" cy="914400"/>
              </a:xfrm>
            </p:grpSpPr>
            <p:sp>
              <p:nvSpPr>
                <p:cNvPr id="67" name="Oval 66"/>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8" name="Oval 67"/>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65" name="Arc 64"/>
              <p:cNvSpPr/>
              <p:nvPr/>
            </p:nvSpPr>
            <p:spPr bwMode="auto">
              <a:xfrm>
                <a:off x="7482840" y="1303752"/>
                <a:ext cx="731520" cy="731520"/>
              </a:xfrm>
              <a:prstGeom prst="arc">
                <a:avLst>
                  <a:gd name="adj1" fmla="val 18512493"/>
                  <a:gd name="adj2" fmla="val 2614728"/>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6" name="Arc 65"/>
              <p:cNvSpPr/>
              <p:nvPr/>
            </p:nvSpPr>
            <p:spPr bwMode="auto">
              <a:xfrm>
                <a:off x="7482840" y="1303752"/>
                <a:ext cx="731520" cy="731520"/>
              </a:xfrm>
              <a:prstGeom prst="arc">
                <a:avLst>
                  <a:gd name="adj1" fmla="val 3062463"/>
                  <a:gd name="adj2" fmla="val 17940603"/>
                </a:avLst>
              </a:prstGeom>
              <a:ln cmpd="sng">
                <a:solidFill>
                  <a:schemeClr val="tx1"/>
                </a:solidFill>
                <a:prstDash val="solid"/>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0" name="Group 9"/>
            <p:cNvGrpSpPr/>
            <p:nvPr/>
          </p:nvGrpSpPr>
          <p:grpSpPr>
            <a:xfrm>
              <a:off x="4478399" y="3281668"/>
              <a:ext cx="914400" cy="914400"/>
              <a:chOff x="7391400" y="1212312"/>
              <a:chExt cx="914400" cy="914400"/>
            </a:xfrm>
          </p:grpSpPr>
          <p:grpSp>
            <p:nvGrpSpPr>
              <p:cNvPr id="60" name="Group 59"/>
              <p:cNvGrpSpPr/>
              <p:nvPr/>
            </p:nvGrpSpPr>
            <p:grpSpPr>
              <a:xfrm>
                <a:off x="7391400" y="1212312"/>
                <a:ext cx="914400" cy="914400"/>
                <a:chOff x="6347460" y="1486632"/>
                <a:chExt cx="914400" cy="914400"/>
              </a:xfrm>
            </p:grpSpPr>
            <p:sp>
              <p:nvSpPr>
                <p:cNvPr id="62" name="Oval 61"/>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3" name="Oval 62"/>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61" name="Arc 60"/>
              <p:cNvSpPr/>
              <p:nvPr/>
            </p:nvSpPr>
            <p:spPr bwMode="auto">
              <a:xfrm>
                <a:off x="7482840" y="1303752"/>
                <a:ext cx="731520" cy="731520"/>
              </a:xfrm>
              <a:prstGeom prst="arc">
                <a:avLst>
                  <a:gd name="adj1" fmla="val 470526"/>
                  <a:gd name="adj2" fmla="val 20996782"/>
                </a:avLst>
              </a:prstGeom>
              <a:ln>
                <a:solidFill>
                  <a:schemeClr val="tx1"/>
                </a:solidFill>
                <a:prstDash val="solid"/>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1" name="Group 10"/>
            <p:cNvGrpSpPr/>
            <p:nvPr/>
          </p:nvGrpSpPr>
          <p:grpSpPr>
            <a:xfrm>
              <a:off x="3350639" y="1141180"/>
              <a:ext cx="914400" cy="914400"/>
              <a:chOff x="7391400" y="1212312"/>
              <a:chExt cx="914400" cy="914400"/>
            </a:xfrm>
          </p:grpSpPr>
          <p:grpSp>
            <p:nvGrpSpPr>
              <p:cNvPr id="55" name="Group 54"/>
              <p:cNvGrpSpPr/>
              <p:nvPr/>
            </p:nvGrpSpPr>
            <p:grpSpPr>
              <a:xfrm>
                <a:off x="7391400" y="1212312"/>
                <a:ext cx="914400" cy="914400"/>
                <a:chOff x="6347460" y="1486632"/>
                <a:chExt cx="914400" cy="914400"/>
              </a:xfrm>
            </p:grpSpPr>
            <p:sp>
              <p:nvSpPr>
                <p:cNvPr id="58" name="Oval 57"/>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9" name="Oval 58"/>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6" name="Arc 55"/>
              <p:cNvSpPr/>
              <p:nvPr/>
            </p:nvSpPr>
            <p:spPr bwMode="auto">
              <a:xfrm>
                <a:off x="7482840" y="1303752"/>
                <a:ext cx="731520" cy="731520"/>
              </a:xfrm>
              <a:prstGeom prst="arc">
                <a:avLst>
                  <a:gd name="adj1" fmla="val 14441075"/>
                  <a:gd name="adj2" fmla="val 6906024"/>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7" name="Arc 56"/>
              <p:cNvSpPr/>
              <p:nvPr/>
            </p:nvSpPr>
            <p:spPr bwMode="auto">
              <a:xfrm>
                <a:off x="7482840" y="1303752"/>
                <a:ext cx="731520" cy="731520"/>
              </a:xfrm>
              <a:prstGeom prst="arc">
                <a:avLst>
                  <a:gd name="adj1" fmla="val 7438288"/>
                  <a:gd name="adj2" fmla="val 13794031"/>
                </a:avLst>
              </a:prstGeom>
              <a:ln cmpd="dbl">
                <a:solidFill>
                  <a:schemeClr val="tx1"/>
                </a:solidFill>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2" name="Group 11"/>
            <p:cNvGrpSpPr/>
            <p:nvPr/>
          </p:nvGrpSpPr>
          <p:grpSpPr>
            <a:xfrm>
              <a:off x="3350639" y="2201087"/>
              <a:ext cx="914400" cy="914400"/>
              <a:chOff x="7391400" y="1191638"/>
              <a:chExt cx="914400" cy="914400"/>
            </a:xfrm>
          </p:grpSpPr>
          <p:grpSp>
            <p:nvGrpSpPr>
              <p:cNvPr id="50" name="Group 49"/>
              <p:cNvGrpSpPr/>
              <p:nvPr/>
            </p:nvGrpSpPr>
            <p:grpSpPr>
              <a:xfrm>
                <a:off x="7391400" y="1191638"/>
                <a:ext cx="914400" cy="914400"/>
                <a:chOff x="6347460" y="1465958"/>
                <a:chExt cx="914400" cy="914400"/>
              </a:xfrm>
            </p:grpSpPr>
            <p:sp>
              <p:nvSpPr>
                <p:cNvPr id="53" name="Oval 52"/>
                <p:cNvSpPr/>
                <p:nvPr/>
              </p:nvSpPr>
              <p:spPr bwMode="auto">
                <a:xfrm>
                  <a:off x="6347460" y="1465958"/>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4" name="Oval 53"/>
                <p:cNvSpPr/>
                <p:nvPr/>
              </p:nvSpPr>
              <p:spPr bwMode="auto">
                <a:xfrm>
                  <a:off x="6530340" y="1648838"/>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rtl="0"/>
                  <a:r>
                    <a:rPr lang="zh-CN" sz="600" b="1" i="0" u="none" dirty="0">
                      <a:solidFill>
                        <a:schemeClr val="accent1"/>
                      </a:solidFill>
                      <a:latin typeface="Arial" panose="020B0604020202020204" pitchFamily="34" charset="0"/>
                      <a:ea typeface="宋体" panose="02010600030101010101" pitchFamily="2" charset="-122"/>
                      <a:cs typeface="Arial" panose="020B0604020202020204" pitchFamily="34" charset="0"/>
                    </a:rPr>
                    <a:t>SyncAV™</a:t>
                  </a:r>
                </a:p>
                <a:p>
                  <a:pPr algn="ctr" rtl="0"/>
                  <a:r>
                    <a:rPr lang="zh-CN" sz="600" b="1" i="0" u="none" dirty="0">
                      <a:solidFill>
                        <a:schemeClr val="accent1"/>
                      </a:solidFill>
                      <a:latin typeface="Arial" panose="020B0604020202020204" pitchFamily="34" charset="0"/>
                      <a:ea typeface="宋体" panose="02010600030101010101" pitchFamily="2" charset="-122"/>
                      <a:cs typeface="Arial" panose="020B0604020202020204" pitchFamily="34" charset="0"/>
                    </a:rPr>
                    <a:t>CRT</a:t>
                  </a:r>
                  <a:endParaRPr lang="zh-CN" sz="600" dirty="0">
                    <a:solidFill>
                      <a:schemeClr val="accent1"/>
                    </a:solidFill>
                    <a:latin typeface="Arial" panose="020B0604020202020204" pitchFamily="34" charset="0"/>
                    <a:ea typeface="宋体" panose="02010600030101010101" pitchFamily="2" charset="-122"/>
                    <a:cs typeface="Arial" panose="020B0604020202020204" pitchFamily="34" charset="0"/>
                  </a:endParaRPr>
                </a:p>
              </p:txBody>
            </p:sp>
          </p:grpSp>
          <p:sp>
            <p:nvSpPr>
              <p:cNvPr id="51" name="Arc 50"/>
              <p:cNvSpPr/>
              <p:nvPr/>
            </p:nvSpPr>
            <p:spPr bwMode="auto">
              <a:xfrm>
                <a:off x="7482840" y="1283078"/>
                <a:ext cx="731520" cy="731520"/>
              </a:xfrm>
              <a:prstGeom prst="arc">
                <a:avLst>
                  <a:gd name="adj1" fmla="val 16261498"/>
                  <a:gd name="adj2" fmla="val 4758497"/>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52" name="Arc 51"/>
              <p:cNvSpPr/>
              <p:nvPr/>
            </p:nvSpPr>
            <p:spPr bwMode="auto">
              <a:xfrm>
                <a:off x="7482840" y="1283078"/>
                <a:ext cx="731520" cy="731520"/>
              </a:xfrm>
              <a:prstGeom prst="arc">
                <a:avLst>
                  <a:gd name="adj1" fmla="val 5492201"/>
                  <a:gd name="adj2" fmla="val 15835011"/>
                </a:avLst>
              </a:prstGeom>
              <a:ln cmpd="dbl">
                <a:solidFill>
                  <a:schemeClr val="tx1"/>
                </a:solidFill>
                <a:prstDash val="solid"/>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3" name="Group 12"/>
            <p:cNvGrpSpPr/>
            <p:nvPr/>
          </p:nvGrpSpPr>
          <p:grpSpPr>
            <a:xfrm>
              <a:off x="3350639" y="3281668"/>
              <a:ext cx="914400" cy="914400"/>
              <a:chOff x="7391400" y="1212312"/>
              <a:chExt cx="914400" cy="914400"/>
            </a:xfrm>
          </p:grpSpPr>
          <p:grpSp>
            <p:nvGrpSpPr>
              <p:cNvPr id="46" name="Group 45"/>
              <p:cNvGrpSpPr/>
              <p:nvPr/>
            </p:nvGrpSpPr>
            <p:grpSpPr>
              <a:xfrm>
                <a:off x="7391400" y="1212312"/>
                <a:ext cx="914400" cy="914400"/>
                <a:chOff x="6347460" y="1486632"/>
                <a:chExt cx="914400" cy="914400"/>
              </a:xfrm>
            </p:grpSpPr>
            <p:sp>
              <p:nvSpPr>
                <p:cNvPr id="48" name="Oval 47"/>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9" name="Oval 48"/>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7" name="Arc 46"/>
              <p:cNvSpPr/>
              <p:nvPr/>
            </p:nvSpPr>
            <p:spPr bwMode="auto">
              <a:xfrm>
                <a:off x="7482840" y="1303752"/>
                <a:ext cx="731520" cy="731520"/>
              </a:xfrm>
              <a:prstGeom prst="arc">
                <a:avLst>
                  <a:gd name="adj1" fmla="val 470526"/>
                  <a:gd name="adj2" fmla="val 20996782"/>
                </a:avLst>
              </a:prstGeom>
              <a:ln>
                <a:solidFill>
                  <a:schemeClr val="tx1"/>
                </a:solidFill>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4" name="Group 13"/>
            <p:cNvGrpSpPr/>
            <p:nvPr/>
          </p:nvGrpSpPr>
          <p:grpSpPr>
            <a:xfrm>
              <a:off x="2212207" y="1141180"/>
              <a:ext cx="914400" cy="914400"/>
              <a:chOff x="7391400" y="1212312"/>
              <a:chExt cx="914400" cy="914400"/>
            </a:xfrm>
          </p:grpSpPr>
          <p:grpSp>
            <p:nvGrpSpPr>
              <p:cNvPr id="41" name="Group 40"/>
              <p:cNvGrpSpPr/>
              <p:nvPr/>
            </p:nvGrpSpPr>
            <p:grpSpPr>
              <a:xfrm>
                <a:off x="7391400" y="1212312"/>
                <a:ext cx="914400" cy="914400"/>
                <a:chOff x="6347460" y="1486632"/>
                <a:chExt cx="914400" cy="914400"/>
              </a:xfrm>
            </p:grpSpPr>
            <p:sp>
              <p:nvSpPr>
                <p:cNvPr id="44" name="Oval 43"/>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5" name="Oval 44"/>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42" name="Arc 41"/>
              <p:cNvSpPr/>
              <p:nvPr/>
            </p:nvSpPr>
            <p:spPr bwMode="auto">
              <a:xfrm>
                <a:off x="7482840" y="1303752"/>
                <a:ext cx="731520" cy="731520"/>
              </a:xfrm>
              <a:prstGeom prst="arc">
                <a:avLst>
                  <a:gd name="adj1" fmla="val 12852463"/>
                  <a:gd name="adj2" fmla="val 8481597"/>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3" name="Arc 42"/>
              <p:cNvSpPr/>
              <p:nvPr/>
            </p:nvSpPr>
            <p:spPr bwMode="auto">
              <a:xfrm>
                <a:off x="7482840" y="1303752"/>
                <a:ext cx="731520" cy="731520"/>
              </a:xfrm>
              <a:prstGeom prst="arc">
                <a:avLst>
                  <a:gd name="adj1" fmla="val 8828651"/>
                  <a:gd name="adj2" fmla="val 12477900"/>
                </a:avLst>
              </a:prstGeom>
              <a:ln>
                <a:solidFill>
                  <a:schemeClr val="tx1"/>
                </a:solidFill>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5" name="Group 14"/>
            <p:cNvGrpSpPr/>
            <p:nvPr/>
          </p:nvGrpSpPr>
          <p:grpSpPr>
            <a:xfrm>
              <a:off x="2212207" y="2201087"/>
              <a:ext cx="914400" cy="914400"/>
              <a:chOff x="7391400" y="1212312"/>
              <a:chExt cx="914400" cy="914400"/>
            </a:xfrm>
          </p:grpSpPr>
          <p:grpSp>
            <p:nvGrpSpPr>
              <p:cNvPr id="36" name="Group 35"/>
              <p:cNvGrpSpPr/>
              <p:nvPr/>
            </p:nvGrpSpPr>
            <p:grpSpPr>
              <a:xfrm>
                <a:off x="7391400" y="1212312"/>
                <a:ext cx="914400" cy="914400"/>
                <a:chOff x="6347460" y="1486632"/>
                <a:chExt cx="914400" cy="914400"/>
              </a:xfrm>
            </p:grpSpPr>
            <p:sp>
              <p:nvSpPr>
                <p:cNvPr id="39" name="Oval 38"/>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0" name="Oval 39"/>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rtl="0"/>
                  <a:r>
                    <a:rPr lang="zh-CN" sz="600" b="1" i="0" u="none">
                      <a:solidFill>
                        <a:schemeClr val="accent3"/>
                      </a:solidFill>
                      <a:latin typeface="Arial" panose="020B0604020202020204" pitchFamily="34" charset="0"/>
                      <a:ea typeface="宋体" panose="02010600030101010101" pitchFamily="2" charset="-122"/>
                      <a:cs typeface="Arial" panose="020B0604020202020204" pitchFamily="34" charset="0"/>
                    </a:rPr>
                    <a:t>传统</a:t>
                  </a:r>
                  <a:r>
                    <a:rPr lang="zh-CN" sz="600" b="0" i="0" u="none">
                      <a:solidFill>
                        <a:schemeClr val="accent3"/>
                      </a:solidFill>
                      <a:latin typeface="Arial" panose="020B0604020202020204" pitchFamily="34" charset="0"/>
                      <a:ea typeface="宋体" panose="02010600030101010101" pitchFamily="2" charset="-122"/>
                      <a:cs typeface="Arial" panose="020B0604020202020204" pitchFamily="34" charset="0"/>
                    </a:rPr>
                    <a:t> </a:t>
                  </a:r>
                </a:p>
                <a:p>
                  <a:pPr algn="ctr" rtl="0"/>
                  <a:r>
                    <a:rPr lang="zh-CN" sz="600" b="1" i="0" u="none">
                      <a:solidFill>
                        <a:schemeClr val="accent3"/>
                      </a:solidFill>
                      <a:latin typeface="Arial" panose="020B0604020202020204" pitchFamily="34" charset="0"/>
                      <a:ea typeface="宋体" panose="02010600030101010101" pitchFamily="2" charset="-122"/>
                      <a:cs typeface="Arial" panose="020B0604020202020204" pitchFamily="34" charset="0"/>
                    </a:rPr>
                    <a:t>CRT</a:t>
                  </a:r>
                  <a:endParaRPr lang="zh-CN" sz="600" dirty="0">
                    <a:solidFill>
                      <a:schemeClr val="accent3"/>
                    </a:solidFill>
                    <a:latin typeface="Arial" panose="020B0604020202020204" pitchFamily="34" charset="0"/>
                    <a:ea typeface="宋体" panose="02010600030101010101" pitchFamily="2" charset="-122"/>
                    <a:cs typeface="Arial" panose="020B0604020202020204" pitchFamily="34" charset="0"/>
                  </a:endParaRPr>
                </a:p>
              </p:txBody>
            </p:sp>
          </p:grpSp>
          <p:sp>
            <p:nvSpPr>
              <p:cNvPr id="37" name="Arc 36"/>
              <p:cNvSpPr/>
              <p:nvPr/>
            </p:nvSpPr>
            <p:spPr bwMode="auto">
              <a:xfrm>
                <a:off x="7482840" y="1303752"/>
                <a:ext cx="731520" cy="731520"/>
              </a:xfrm>
              <a:prstGeom prst="arc">
                <a:avLst>
                  <a:gd name="adj1" fmla="val 16261498"/>
                  <a:gd name="adj2" fmla="val 4758497"/>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8" name="Arc 37"/>
              <p:cNvSpPr/>
              <p:nvPr/>
            </p:nvSpPr>
            <p:spPr bwMode="auto">
              <a:xfrm>
                <a:off x="7482840" y="1303752"/>
                <a:ext cx="731520" cy="731520"/>
              </a:xfrm>
              <a:prstGeom prst="arc">
                <a:avLst>
                  <a:gd name="adj1" fmla="val 5492201"/>
                  <a:gd name="adj2" fmla="val 15835011"/>
                </a:avLst>
              </a:prstGeom>
              <a:ln>
                <a:solidFill>
                  <a:schemeClr val="tx1"/>
                </a:solidFill>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6" name="Group 15"/>
            <p:cNvGrpSpPr/>
            <p:nvPr/>
          </p:nvGrpSpPr>
          <p:grpSpPr>
            <a:xfrm>
              <a:off x="2212207" y="3281668"/>
              <a:ext cx="914400" cy="914400"/>
              <a:chOff x="7391400" y="1212312"/>
              <a:chExt cx="914400" cy="914400"/>
            </a:xfrm>
          </p:grpSpPr>
          <p:grpSp>
            <p:nvGrpSpPr>
              <p:cNvPr id="31" name="Group 30"/>
              <p:cNvGrpSpPr/>
              <p:nvPr/>
            </p:nvGrpSpPr>
            <p:grpSpPr>
              <a:xfrm>
                <a:off x="7391400" y="1212312"/>
                <a:ext cx="914400" cy="914400"/>
                <a:chOff x="6347460" y="1486632"/>
                <a:chExt cx="914400" cy="914400"/>
              </a:xfrm>
            </p:grpSpPr>
            <p:sp>
              <p:nvSpPr>
                <p:cNvPr id="34" name="Oval 33"/>
                <p:cNvSpPr/>
                <p:nvPr/>
              </p:nvSpPr>
              <p:spPr bwMode="auto">
                <a:xfrm>
                  <a:off x="6347460" y="1486632"/>
                  <a:ext cx="914400" cy="91440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5" name="Oval 34"/>
                <p:cNvSpPr/>
                <p:nvPr/>
              </p:nvSpPr>
              <p:spPr bwMode="auto">
                <a:xfrm>
                  <a:off x="6530340" y="1669512"/>
                  <a:ext cx="548640" cy="548640"/>
                </a:xfrm>
                <a:prstGeom prst="ellipse">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32" name="Arc 31"/>
              <p:cNvSpPr/>
              <p:nvPr/>
            </p:nvSpPr>
            <p:spPr bwMode="auto">
              <a:xfrm>
                <a:off x="7482840" y="1303752"/>
                <a:ext cx="731520" cy="731520"/>
              </a:xfrm>
              <a:prstGeom prst="arc">
                <a:avLst>
                  <a:gd name="adj1" fmla="val 18512493"/>
                  <a:gd name="adj2" fmla="val 2614728"/>
                </a:avLst>
              </a:prstGeom>
              <a:ln>
                <a:solidFill>
                  <a:schemeClr val="bg1">
                    <a:lumMod val="65000"/>
                  </a:schemeClr>
                </a:solidFill>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33" name="Arc 32"/>
              <p:cNvSpPr/>
              <p:nvPr/>
            </p:nvSpPr>
            <p:spPr bwMode="auto">
              <a:xfrm>
                <a:off x="7482840" y="1303752"/>
                <a:ext cx="731520" cy="731520"/>
              </a:xfrm>
              <a:prstGeom prst="arc">
                <a:avLst>
                  <a:gd name="adj1" fmla="val 3062463"/>
                  <a:gd name="adj2" fmla="val 17940603"/>
                </a:avLst>
              </a:prstGeom>
              <a:ln>
                <a:solidFill>
                  <a:schemeClr val="tx1"/>
                </a:solidFill>
                <a:prstDash val="sysDot"/>
                <a:headEnd type="triangle" w="med" len="med"/>
                <a:tailEnd type="triangl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7" name="TextBox 16"/>
            <p:cNvSpPr txBox="1"/>
            <p:nvPr/>
          </p:nvSpPr>
          <p:spPr>
            <a:xfrm>
              <a:off x="1125599" y="1444492"/>
              <a:ext cx="681069"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首先LV</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18" name="TextBox 17"/>
            <p:cNvSpPr txBox="1"/>
            <p:nvPr/>
          </p:nvSpPr>
          <p:spPr>
            <a:xfrm>
              <a:off x="1125599" y="2514736"/>
              <a:ext cx="514077" cy="284096"/>
            </a:xfrm>
            <a:prstGeom prst="rect">
              <a:avLst/>
            </a:prstGeom>
            <a:noFill/>
          </p:spPr>
          <p:txBody>
            <a:bodyPr wrap="none" rtlCol="0">
              <a:spAutoFit/>
            </a:bodyPr>
            <a:lstStyle/>
            <a:p>
              <a:pPr algn="l" rtl="0"/>
              <a:r>
                <a:rPr lang="zh-CN" sz="800" b="0" i="0" u="none" dirty="0">
                  <a:latin typeface="Arial" panose="020B0604020202020204" pitchFamily="34" charset="0"/>
                  <a:ea typeface="宋体" panose="02010600030101010101" pitchFamily="2" charset="-122"/>
                  <a:cs typeface="Arial" panose="020B0604020202020204" pitchFamily="34" charset="0"/>
                </a:rPr>
                <a:t>同时</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19" name="TextBox 18"/>
            <p:cNvSpPr txBox="1"/>
            <p:nvPr/>
          </p:nvSpPr>
          <p:spPr>
            <a:xfrm>
              <a:off x="1125599" y="3584980"/>
              <a:ext cx="702207"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首先RV</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20" name="Rectangle 83"/>
            <p:cNvSpPr/>
            <p:nvPr/>
          </p:nvSpPr>
          <p:spPr bwMode="auto">
            <a:xfrm>
              <a:off x="953391" y="1368006"/>
              <a:ext cx="4439408" cy="3184944"/>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914400 w 1005840"/>
                <a:gd name="connsiteY0" fmla="*/ 0 h 914400"/>
                <a:gd name="connsiteX1" fmla="*/ 914400 w 1005840"/>
                <a:gd name="connsiteY1" fmla="*/ 914400 h 914400"/>
                <a:gd name="connsiteX2" fmla="*/ 0 w 1005840"/>
                <a:gd name="connsiteY2" fmla="*/ 914400 h 914400"/>
                <a:gd name="connsiteX3" fmla="*/ 0 w 1005840"/>
                <a:gd name="connsiteY3" fmla="*/ 0 h 914400"/>
                <a:gd name="connsiteX4" fmla="*/ 1005840 w 1005840"/>
                <a:gd name="connsiteY4" fmla="*/ 91440 h 914400"/>
                <a:gd name="connsiteX0" fmla="*/ 914400 w 914400"/>
                <a:gd name="connsiteY0" fmla="*/ 0 h 914400"/>
                <a:gd name="connsiteX1" fmla="*/ 914400 w 914400"/>
                <a:gd name="connsiteY1" fmla="*/ 914400 h 914400"/>
                <a:gd name="connsiteX2" fmla="*/ 0 w 914400"/>
                <a:gd name="connsiteY2" fmla="*/ 914400 h 914400"/>
                <a:gd name="connsiteX3" fmla="*/ 0 w 914400"/>
                <a:gd name="connsiteY3" fmla="*/ 0 h 914400"/>
                <a:gd name="connsiteX0" fmla="*/ 914400 w 914400"/>
                <a:gd name="connsiteY0" fmla="*/ 914400 h 914400"/>
                <a:gd name="connsiteX1" fmla="*/ 0 w 914400"/>
                <a:gd name="connsiteY1" fmla="*/ 914400 h 914400"/>
                <a:gd name="connsiteX2" fmla="*/ 0 w 914400"/>
                <a:gd name="connsiteY2" fmla="*/ 0 h 914400"/>
              </a:gdLst>
              <a:ahLst/>
              <a:cxnLst>
                <a:cxn ang="0">
                  <a:pos x="connsiteX0" y="connsiteY0"/>
                </a:cxn>
                <a:cxn ang="0">
                  <a:pos x="connsiteX1" y="connsiteY1"/>
                </a:cxn>
                <a:cxn ang="0">
                  <a:pos x="connsiteX2" y="connsiteY2"/>
                </a:cxn>
              </a:cxnLst>
              <a:rect l="l" t="t" r="r" b="b"/>
              <a:pathLst>
                <a:path w="914400" h="914400">
                  <a:moveTo>
                    <a:pt x="914400" y="914400"/>
                  </a:moveTo>
                  <a:lnTo>
                    <a:pt x="0" y="914400"/>
                  </a:lnTo>
                  <a:lnTo>
                    <a:pt x="0" y="0"/>
                  </a:lnTo>
                </a:path>
              </a:pathLst>
            </a:custGeom>
            <a:ln>
              <a:headEnd type="triangle" w="med" len="med"/>
              <a:tailEnd type="triangle"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6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1" name="TextBox 20"/>
            <p:cNvSpPr txBox="1"/>
            <p:nvPr/>
          </p:nvSpPr>
          <p:spPr>
            <a:xfrm>
              <a:off x="5392797" y="4385281"/>
              <a:ext cx="746597" cy="284096"/>
            </a:xfrm>
            <a:prstGeom prst="rect">
              <a:avLst/>
            </a:prstGeom>
            <a:noFill/>
          </p:spPr>
          <p:txBody>
            <a:bodyPr wrap="none" rtlCol="0">
              <a:spAutoFit/>
            </a:bodyPr>
            <a:lstStyle/>
            <a:p>
              <a:pPr algn="l" rtl="0"/>
              <a:r>
                <a:rPr lang="zh-CN" sz="800" b="1" i="0" u="none">
                  <a:latin typeface="Arial" panose="020B0604020202020204" pitchFamily="34" charset="0"/>
                  <a:ea typeface="宋体" panose="02010600030101010101" pitchFamily="2" charset="-122"/>
                  <a:cs typeface="Arial" panose="020B0604020202020204" pitchFamily="34" charset="0"/>
                </a:rPr>
                <a:t>AV-延迟</a:t>
              </a:r>
              <a:endParaRPr lang="zh-CN" sz="800" dirty="0">
                <a:latin typeface="Arial" panose="020B0604020202020204" pitchFamily="34" charset="0"/>
                <a:ea typeface="宋体" panose="02010600030101010101" pitchFamily="2" charset="-122"/>
                <a:cs typeface="Arial" panose="020B0604020202020204" pitchFamily="34" charset="0"/>
              </a:endParaRPr>
            </a:p>
          </p:txBody>
        </p:sp>
        <p:sp>
          <p:nvSpPr>
            <p:cNvPr id="22" name="TextBox 21"/>
            <p:cNvSpPr txBox="1"/>
            <p:nvPr/>
          </p:nvSpPr>
          <p:spPr>
            <a:xfrm>
              <a:off x="479575" y="1059471"/>
              <a:ext cx="740255" cy="284096"/>
            </a:xfrm>
            <a:prstGeom prst="rect">
              <a:avLst/>
            </a:prstGeom>
            <a:noFill/>
          </p:spPr>
          <p:txBody>
            <a:bodyPr wrap="none" rtlCol="0">
              <a:spAutoFit/>
            </a:bodyPr>
            <a:lstStyle/>
            <a:p>
              <a:pPr algn="l" rtl="0"/>
              <a:r>
                <a:rPr lang="zh-CN" sz="800" b="1" i="0" u="none">
                  <a:latin typeface="Arial" panose="020B0604020202020204" pitchFamily="34" charset="0"/>
                  <a:ea typeface="宋体" panose="02010600030101010101" pitchFamily="2" charset="-122"/>
                  <a:cs typeface="Arial" panose="020B0604020202020204" pitchFamily="34" charset="0"/>
                </a:rPr>
                <a:t>VV-间期</a:t>
              </a:r>
              <a:endParaRPr lang="zh-CN" sz="800" dirty="0">
                <a:latin typeface="Arial" panose="020B0604020202020204" pitchFamily="34" charset="0"/>
                <a:ea typeface="宋体" panose="02010600030101010101" pitchFamily="2" charset="-122"/>
                <a:cs typeface="Arial" panose="020B0604020202020204" pitchFamily="34" charset="0"/>
              </a:endParaRPr>
            </a:p>
          </p:txBody>
        </p:sp>
        <p:sp>
          <p:nvSpPr>
            <p:cNvPr id="23" name="TextBox 22"/>
            <p:cNvSpPr txBox="1"/>
            <p:nvPr/>
          </p:nvSpPr>
          <p:spPr>
            <a:xfrm>
              <a:off x="1916041" y="1467575"/>
              <a:ext cx="385137" cy="243510"/>
            </a:xfrm>
            <a:prstGeom prst="rect">
              <a:avLst/>
            </a:prstGeom>
            <a:noFill/>
          </p:spPr>
          <p:txBody>
            <a:bodyPr wrap="none" rtlCol="0">
              <a:spAutoFit/>
            </a:bodyPr>
            <a:lstStyle/>
            <a:p>
              <a:pPr algn="l" rtl="0"/>
              <a:r>
                <a:rPr lang="zh-CN" sz="600" b="0" i="0" u="none">
                  <a:latin typeface="Arial" panose="020B0604020202020204" pitchFamily="34" charset="0"/>
                  <a:ea typeface="宋体" panose="02010600030101010101" pitchFamily="2" charset="-122"/>
                  <a:cs typeface="Arial" panose="020B0604020202020204" pitchFamily="34" charset="0"/>
                </a:rPr>
                <a:t>RV</a:t>
              </a:r>
              <a:endParaRPr lang="zh-CN" sz="600" b="0" dirty="0">
                <a:latin typeface="Arial" panose="020B0604020202020204" pitchFamily="34" charset="0"/>
                <a:ea typeface="宋体" panose="02010600030101010101" pitchFamily="2" charset="-122"/>
                <a:cs typeface="Arial" panose="020B0604020202020204" pitchFamily="34" charset="0"/>
              </a:endParaRPr>
            </a:p>
          </p:txBody>
        </p:sp>
        <p:sp>
          <p:nvSpPr>
            <p:cNvPr id="24" name="TextBox 23"/>
            <p:cNvSpPr txBox="1"/>
            <p:nvPr/>
          </p:nvSpPr>
          <p:spPr>
            <a:xfrm>
              <a:off x="3066357" y="1467575"/>
              <a:ext cx="368226" cy="243510"/>
            </a:xfrm>
            <a:prstGeom prst="rect">
              <a:avLst/>
            </a:prstGeom>
            <a:noFill/>
          </p:spPr>
          <p:txBody>
            <a:bodyPr wrap="none" rtlCol="0">
              <a:spAutoFit/>
            </a:bodyPr>
            <a:lstStyle/>
            <a:p>
              <a:pPr algn="l" rtl="0"/>
              <a:r>
                <a:rPr lang="zh-CN" sz="600" b="0" i="0" u="none">
                  <a:latin typeface="Arial" panose="020B0604020202020204" pitchFamily="34" charset="0"/>
                  <a:ea typeface="宋体" panose="02010600030101010101" pitchFamily="2" charset="-122"/>
                  <a:cs typeface="Arial" panose="020B0604020202020204" pitchFamily="34" charset="0"/>
                </a:rPr>
                <a:t>LV</a:t>
              </a:r>
              <a:endParaRPr lang="zh-CN" sz="600" b="0" dirty="0">
                <a:latin typeface="Arial" panose="020B0604020202020204" pitchFamily="34" charset="0"/>
                <a:ea typeface="宋体" panose="02010600030101010101" pitchFamily="2" charset="-122"/>
                <a:cs typeface="Arial" panose="020B0604020202020204" pitchFamily="34" charset="0"/>
              </a:endParaRPr>
            </a:p>
          </p:txBody>
        </p:sp>
        <p:sp>
          <p:nvSpPr>
            <p:cNvPr id="25" name="TextBox 24"/>
            <p:cNvSpPr txBox="1"/>
            <p:nvPr/>
          </p:nvSpPr>
          <p:spPr>
            <a:xfrm>
              <a:off x="2153139" y="872175"/>
              <a:ext cx="1177812"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RV/LV起搏融合</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26" name="TextBox 25"/>
            <p:cNvSpPr txBox="1"/>
            <p:nvPr/>
          </p:nvSpPr>
          <p:spPr>
            <a:xfrm>
              <a:off x="3287505" y="872175"/>
              <a:ext cx="1357487"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RBBc/RV起搏融合</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27" name="TextBox 26"/>
            <p:cNvSpPr txBox="1"/>
            <p:nvPr/>
          </p:nvSpPr>
          <p:spPr>
            <a:xfrm>
              <a:off x="4422478" y="872175"/>
              <a:ext cx="1336349"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RBBc/LV起搏融合</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28" name="TextBox 27"/>
            <p:cNvSpPr txBox="1"/>
            <p:nvPr/>
          </p:nvSpPr>
          <p:spPr>
            <a:xfrm>
              <a:off x="2362200" y="4245173"/>
              <a:ext cx="378794"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短</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29" name="TextBox 28"/>
            <p:cNvSpPr txBox="1"/>
            <p:nvPr/>
          </p:nvSpPr>
          <p:spPr>
            <a:xfrm>
              <a:off x="3449783" y="4245173"/>
              <a:ext cx="514077"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内在</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30" name="TextBox 29"/>
            <p:cNvSpPr txBox="1"/>
            <p:nvPr/>
          </p:nvSpPr>
          <p:spPr>
            <a:xfrm>
              <a:off x="4669919" y="4248150"/>
              <a:ext cx="378794" cy="284096"/>
            </a:xfrm>
            <a:prstGeom prst="rect">
              <a:avLst/>
            </a:prstGeom>
            <a:noFill/>
          </p:spPr>
          <p:txBody>
            <a:bodyPr wrap="none" rtlCol="0">
              <a:spAutoFit/>
            </a:bodyPr>
            <a:lstStyle/>
            <a:p>
              <a:pPr algn="l" rtl="0"/>
              <a:r>
                <a:rPr lang="zh-CN" sz="800" b="0" i="0" u="none">
                  <a:latin typeface="Arial" panose="020B0604020202020204" pitchFamily="34" charset="0"/>
                  <a:ea typeface="宋体" panose="02010600030101010101" pitchFamily="2" charset="-122"/>
                  <a:cs typeface="Arial" panose="020B0604020202020204" pitchFamily="34" charset="0"/>
                </a:rPr>
                <a:t>长</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grpSp>
      <p:sp>
        <p:nvSpPr>
          <p:cNvPr id="6" name="Rectangle 5"/>
          <p:cNvSpPr/>
          <p:nvPr/>
        </p:nvSpPr>
        <p:spPr>
          <a:xfrm>
            <a:off x="4517799" y="336272"/>
            <a:ext cx="2740366" cy="369332"/>
          </a:xfrm>
          <a:prstGeom prst="rect">
            <a:avLst/>
          </a:prstGeom>
        </p:spPr>
        <p:txBody>
          <a:bodyPr wrap="none">
            <a:spAutoFit/>
          </a:bodyPr>
          <a:lstStyle/>
          <a:p>
            <a:pPr algn="l" rtl="0"/>
            <a:r>
              <a:rPr lang="zh-CN" b="1" i="0" u="none">
                <a:solidFill>
                  <a:srgbClr val="00AF9E"/>
                </a:solidFill>
                <a:latin typeface="Arial" panose="020B0604020202020204" pitchFamily="34" charset="0"/>
                <a:ea typeface="宋体" panose="02010600030101010101" pitchFamily="2" charset="-122"/>
                <a:cs typeface="Arial" panose="020B0604020202020204" pitchFamily="34" charset="0"/>
              </a:rPr>
              <a:t>AV和VV计时之间的关系</a:t>
            </a:r>
            <a:r>
              <a:rPr lang="zh-CN" b="1" i="0" u="none" baseline="30000">
                <a:solidFill>
                  <a:srgbClr val="00AF9E"/>
                </a:solidFill>
                <a:latin typeface="Arial" panose="020B0604020202020204" pitchFamily="34" charset="0"/>
                <a:ea typeface="宋体" panose="02010600030101010101" pitchFamily="2" charset="-122"/>
                <a:cs typeface="Arial" panose="020B0604020202020204" pitchFamily="34" charset="0"/>
              </a:rPr>
              <a:t>6</a:t>
            </a:r>
            <a:endParaRPr lang="zh-CN" baseline="30000" dirty="0">
              <a:solidFill>
                <a:srgbClr val="00AF9E"/>
              </a:solidFill>
              <a:latin typeface="Arial" panose="020B0604020202020204" pitchFamily="34" charset="0"/>
              <a:ea typeface="宋体" panose="02010600030101010101" pitchFamily="2" charset="-122"/>
              <a:cs typeface="Arial" panose="020B0604020202020204" pitchFamily="34" charset="0"/>
            </a:endParaRPr>
          </a:p>
        </p:txBody>
      </p:sp>
      <p:grpSp>
        <p:nvGrpSpPr>
          <p:cNvPr id="75" name="Group 74"/>
          <p:cNvGrpSpPr/>
          <p:nvPr/>
        </p:nvGrpSpPr>
        <p:grpSpPr>
          <a:xfrm>
            <a:off x="5455287" y="3714750"/>
            <a:ext cx="2683632" cy="738664"/>
            <a:chOff x="572400" y="2376632"/>
            <a:chExt cx="2683632" cy="738664"/>
          </a:xfrm>
        </p:grpSpPr>
        <p:sp>
          <p:nvSpPr>
            <p:cNvPr id="76" name="Rectangle 75"/>
            <p:cNvSpPr/>
            <p:nvPr/>
          </p:nvSpPr>
          <p:spPr>
            <a:xfrm>
              <a:off x="572400" y="2376632"/>
              <a:ext cx="2683632" cy="738664"/>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628650" algn="l" rtl="0"/>
              <a:r>
                <a:rPr lang="zh-CN" sz="1050" b="0" i="0" u="none" dirty="0">
                  <a:latin typeface="Arial" panose="020B0604020202020204" pitchFamily="34" charset="0"/>
                  <a:ea typeface="宋体" panose="02010600030101010101" pitchFamily="2" charset="-122"/>
                  <a:cs typeface="Arial" panose="020B0604020202020204" pitchFamily="34" charset="0"/>
                </a:rPr>
                <a:t>LV起搏激活</a:t>
              </a:r>
              <a:endParaRPr lang="zh-CN" sz="1050" b="0" dirty="0">
                <a:latin typeface="Arial" panose="020B0604020202020204" pitchFamily="34" charset="0"/>
                <a:ea typeface="宋体" panose="02010600030101010101" pitchFamily="2" charset="-122"/>
                <a:cs typeface="Arial" panose="020B0604020202020204" pitchFamily="34" charset="0"/>
              </a:endParaRPr>
            </a:p>
            <a:p>
              <a:pPr marL="628650" algn="l" rtl="0"/>
              <a:r>
                <a:rPr lang="zh-CN" sz="1050" b="0" i="0" u="none" dirty="0">
                  <a:latin typeface="Arial" panose="020B0604020202020204" pitchFamily="34" charset="0"/>
                  <a:ea typeface="宋体" panose="02010600030101010101" pitchFamily="2" charset="-122"/>
                  <a:cs typeface="Arial" panose="020B0604020202020204" pitchFamily="34" charset="0"/>
                </a:rPr>
                <a:t>RV起搏激活</a:t>
              </a:r>
              <a:endParaRPr lang="zh-CN" sz="1050" b="0" dirty="0">
                <a:latin typeface="Arial" panose="020B0604020202020204" pitchFamily="34" charset="0"/>
                <a:ea typeface="宋体" panose="02010600030101010101" pitchFamily="2" charset="-122"/>
                <a:cs typeface="Arial" panose="020B0604020202020204" pitchFamily="34" charset="0"/>
              </a:endParaRPr>
            </a:p>
            <a:p>
              <a:pPr marL="628650" algn="l" rtl="0"/>
              <a:r>
                <a:rPr lang="zh-CN" sz="1050" b="0" i="0" u="none" dirty="0">
                  <a:latin typeface="Arial" panose="020B0604020202020204" pitchFamily="34" charset="0"/>
                  <a:ea typeface="宋体" panose="02010600030101010101" pitchFamily="2" charset="-122"/>
                  <a:cs typeface="Arial" panose="020B0604020202020204" pitchFamily="34" charset="0"/>
                </a:rPr>
                <a:t>RV起搏RBBc融合激活</a:t>
              </a:r>
              <a:endParaRPr lang="zh-CN" sz="1050" b="0" dirty="0">
                <a:latin typeface="Arial" panose="020B0604020202020204" pitchFamily="34" charset="0"/>
                <a:ea typeface="宋体" panose="02010600030101010101" pitchFamily="2" charset="-122"/>
                <a:cs typeface="Arial" panose="020B0604020202020204" pitchFamily="34" charset="0"/>
              </a:endParaRPr>
            </a:p>
            <a:p>
              <a:pPr marL="628650" algn="l" rtl="0"/>
              <a:r>
                <a:rPr lang="zh-CN" sz="1050" b="0" i="0" u="none" dirty="0">
                  <a:latin typeface="Arial" panose="020B0604020202020204" pitchFamily="34" charset="0"/>
                  <a:ea typeface="宋体" panose="02010600030101010101" pitchFamily="2" charset="-122"/>
                  <a:cs typeface="Arial" panose="020B0604020202020204" pitchFamily="34" charset="0"/>
                </a:rPr>
                <a:t>RBBc激活（</a:t>
              </a:r>
              <a:r>
                <a:rPr lang="zh-CN" altLang="en-US" sz="1050" b="0" dirty="0">
                  <a:latin typeface="Arial" panose="020B0604020202020204" pitchFamily="34" charset="0"/>
                  <a:ea typeface="宋体" panose="02010600030101010101" pitchFamily="2" charset="-122"/>
                  <a:cs typeface="Arial" panose="020B0604020202020204" pitchFamily="34" charset="0"/>
                </a:rPr>
                <a:t>自身</a:t>
              </a:r>
              <a:r>
                <a:rPr lang="zh-CN" sz="1050" b="0" i="0" u="none" dirty="0">
                  <a:latin typeface="Arial" panose="020B0604020202020204" pitchFamily="34" charset="0"/>
                  <a:ea typeface="宋体" panose="02010600030101010101" pitchFamily="2" charset="-122"/>
                  <a:cs typeface="Arial" panose="020B0604020202020204" pitchFamily="34" charset="0"/>
                </a:rPr>
                <a:t>传导</a:t>
              </a:r>
              <a:r>
                <a:rPr lang="zh-CN" altLang="en-US" sz="1050" b="0" i="0" u="none" dirty="0">
                  <a:latin typeface="Arial" panose="020B0604020202020204" pitchFamily="34" charset="0"/>
                  <a:ea typeface="宋体" panose="02010600030101010101" pitchFamily="2" charset="-122"/>
                  <a:cs typeface="Arial" panose="020B0604020202020204" pitchFamily="34" charset="0"/>
                </a:rPr>
                <a:t>）</a:t>
              </a:r>
              <a:endParaRPr lang="zh-CN" sz="1050" b="0" dirty="0">
                <a:latin typeface="Arial" panose="020B0604020202020204" pitchFamily="34" charset="0"/>
                <a:ea typeface="宋体" panose="02010600030101010101" pitchFamily="2" charset="-122"/>
                <a:cs typeface="Arial" panose="020B0604020202020204" pitchFamily="34" charset="0"/>
              </a:endParaRPr>
            </a:p>
          </p:txBody>
        </p:sp>
        <p:cxnSp>
          <p:nvCxnSpPr>
            <p:cNvPr id="77" name="Straight Connector 76"/>
            <p:cNvCxnSpPr/>
            <p:nvPr/>
          </p:nvCxnSpPr>
          <p:spPr bwMode="auto">
            <a:xfrm flipH="1">
              <a:off x="717232" y="2985501"/>
              <a:ext cx="45720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bwMode="auto">
            <a:xfrm flipH="1">
              <a:off x="717232" y="2670541"/>
              <a:ext cx="457200" cy="0"/>
            </a:xfrm>
            <a:prstGeom prst="line">
              <a:avLst/>
            </a:prstGeom>
            <a:ln cmpd="sng">
              <a:prstDash val="sysDot"/>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bwMode="auto">
            <a:xfrm flipH="1">
              <a:off x="717232" y="2828021"/>
              <a:ext cx="457200" cy="0"/>
            </a:xfrm>
            <a:prstGeom prst="line">
              <a:avLst/>
            </a:prstGeom>
            <a:ln cmpd="db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80" name="Straight Connector 79"/>
            <p:cNvCxnSpPr/>
            <p:nvPr/>
          </p:nvCxnSpPr>
          <p:spPr bwMode="auto">
            <a:xfrm flipH="1">
              <a:off x="717232" y="2513061"/>
              <a:ext cx="457200" cy="0"/>
            </a:xfrm>
            <a:prstGeom prst="line">
              <a:avLst/>
            </a:prstGeom>
            <a:ln>
              <a:solidFill>
                <a:schemeClr val="bg1">
                  <a:lumMod val="65000"/>
                </a:schemeClr>
              </a:solidFill>
              <a:headEnd type="none" w="med" len="med"/>
              <a:tailEnd type="none" w="med" len="med"/>
            </a:ln>
          </p:spPr>
          <p:style>
            <a:lnRef idx="2">
              <a:schemeClr val="dk1"/>
            </a:lnRef>
            <a:fillRef idx="0">
              <a:schemeClr val="dk1"/>
            </a:fillRef>
            <a:effectRef idx="1">
              <a:schemeClr val="dk1"/>
            </a:effectRef>
            <a:fontRef idx="minor">
              <a:schemeClr val="tx1"/>
            </a:fontRef>
          </p:style>
        </p:cxnSp>
      </p:grpSp>
    </p:spTree>
    <p:custDataLst>
      <p:tags r:id="rId1"/>
    </p:custDataLst>
    <p:extLst>
      <p:ext uri="{BB962C8B-B14F-4D97-AF65-F5344CB8AC3E}">
        <p14:creationId xmlns:p14="http://schemas.microsoft.com/office/powerpoint/2010/main" val="30804659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lgn="l" rtl="0">
              <a:defRPr/>
            </a:pPr>
            <a:fld id="{B5E5DBCF-1D51-C641-BCE7-C1621196A4B9}" type="slidenum">
              <a:rPr>
                <a:latin typeface="Arial" panose="020B0604020202020204" pitchFamily="34" charset="0"/>
                <a:ea typeface="宋体" panose="02010600030101010101" pitchFamily="2" charset="-122"/>
                <a:cs typeface="Arial" panose="020B0604020202020204" pitchFamily="34" charset="0"/>
              </a:rPr>
              <a:pPr algn="l" rtl="0">
                <a:defRPr/>
              </a:pPr>
              <a:t>3</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6" name="Content Placeholder 5"/>
          <p:cNvSpPr>
            <a:spLocks noGrp="1"/>
          </p:cNvSpPr>
          <p:nvPr>
            <p:ph sz="quarter" idx="12"/>
          </p:nvPr>
        </p:nvSpPr>
        <p:spPr>
          <a:xfrm>
            <a:off x="382134" y="1809750"/>
            <a:ext cx="6817518" cy="2660650"/>
          </a:xfrm>
        </p:spPr>
        <p:txBody>
          <a:bodyPr/>
          <a:lstStyle/>
          <a:p>
            <a:pPr algn="l" rtl="0"/>
            <a:r>
              <a:rPr lang="zh-CN" b="0" i="0" u="none" dirty="0">
                <a:latin typeface="Arial" panose="020B0604020202020204" pitchFamily="34" charset="0"/>
                <a:ea typeface="宋体" panose="02010600030101010101" pitchFamily="2" charset="-122"/>
                <a:cs typeface="Arial" panose="020B0604020202020204" pitchFamily="34" charset="0"/>
              </a:rPr>
              <a:t>AdaptivCRT™算法是根据MDT“优化”CRT而来的算法 - 作为“</a:t>
            </a:r>
            <a:r>
              <a:rPr lang="zh-CN" altLang="en-US" b="0" i="1" u="none" dirty="0">
                <a:latin typeface="Arial" panose="020B0604020202020204" pitchFamily="34" charset="0"/>
                <a:ea typeface="宋体" panose="02010600030101010101" pitchFamily="2" charset="-122"/>
                <a:cs typeface="Arial" panose="020B0604020202020204" pitchFamily="34" charset="0"/>
              </a:rPr>
              <a:t>院外</a:t>
            </a:r>
            <a:r>
              <a:rPr lang="zh-CN" b="0" i="0" u="none" dirty="0">
                <a:latin typeface="Arial" panose="020B0604020202020204" pitchFamily="34" charset="0"/>
                <a:ea typeface="宋体" panose="02010600030101010101" pitchFamily="2" charset="-122"/>
                <a:cs typeface="Arial" panose="020B0604020202020204" pitchFamily="34" charset="0"/>
              </a:rPr>
              <a:t>QuickOpt™优化”</a:t>
            </a:r>
          </a:p>
          <a:p>
            <a:endParaRPr lang="zh-CN" dirty="0">
              <a:latin typeface="Arial" panose="020B0604020202020204" pitchFamily="34" charset="0"/>
              <a:ea typeface="宋体" panose="02010600030101010101" pitchFamily="2" charset="-122"/>
              <a:cs typeface="Arial" panose="020B0604020202020204" pitchFamily="34" charset="0"/>
            </a:endParaRPr>
          </a:p>
          <a:p>
            <a:r>
              <a:rPr lang="zh-CN" b="0" u="none" dirty="0">
                <a:latin typeface="Arial" panose="020B0604020202020204" pitchFamily="34" charset="0"/>
                <a:ea typeface="宋体" panose="02010600030101010101" pitchFamily="2" charset="-122"/>
                <a:cs typeface="Arial" panose="020B0604020202020204" pitchFamily="34" charset="0"/>
              </a:rPr>
              <a:t>非劣效性</a:t>
            </a:r>
            <a:r>
              <a:rPr lang="zh-CN" altLang="en-US" dirty="0">
                <a:latin typeface="Arial" panose="020B0604020202020204" pitchFamily="34" charset="0"/>
                <a:ea typeface="宋体" panose="02010600030101010101" pitchFamily="2" charset="-122"/>
                <a:cs typeface="Arial" panose="020B0604020202020204" pitchFamily="34" charset="0"/>
              </a:rPr>
              <a:t>研究亚组</a:t>
            </a:r>
            <a:r>
              <a:rPr lang="zh-CN" b="0" u="none" dirty="0">
                <a:latin typeface="Arial" panose="020B0604020202020204" pitchFamily="34" charset="0"/>
                <a:ea typeface="宋体" panose="02010600030101010101" pitchFamily="2" charset="-122"/>
                <a:cs typeface="Arial" panose="020B0604020202020204" pitchFamily="34" charset="0"/>
              </a:rPr>
              <a:t>分析的多项临床</a:t>
            </a:r>
            <a:r>
              <a:rPr lang="zh-CN" altLang="en-US" b="0" u="none" dirty="0">
                <a:latin typeface="Arial" panose="020B0604020202020204" pitchFamily="34" charset="0"/>
                <a:ea typeface="宋体" panose="02010600030101010101" pitchFamily="2" charset="-122"/>
                <a:cs typeface="Arial" panose="020B0604020202020204" pitchFamily="34" charset="0"/>
              </a:rPr>
              <a:t>声明</a:t>
            </a:r>
            <a:r>
              <a:rPr lang="zh-CN" b="0" u="none" dirty="0">
                <a:latin typeface="Arial" panose="020B0604020202020204" pitchFamily="34" charset="0"/>
                <a:ea typeface="宋体" panose="02010600030101010101" pitchFamily="2" charset="-122"/>
                <a:cs typeface="Arial" panose="020B0604020202020204" pitchFamily="34" charset="0"/>
              </a:rPr>
              <a:t>，</a:t>
            </a:r>
            <a:br>
              <a:rPr lang="zh-CN" dirty="0">
                <a:solidFill>
                  <a:srgbClr val="FF00FF"/>
                </a:solidFill>
                <a:latin typeface="Arial" panose="020B0604020202020204" pitchFamily="34" charset="0"/>
                <a:ea typeface="宋体" panose="02010600030101010101" pitchFamily="2" charset="-122"/>
                <a:cs typeface="Arial" panose="020B0604020202020204" pitchFamily="34" charset="0"/>
              </a:rPr>
            </a:br>
            <a:r>
              <a:rPr lang="zh-CN" altLang="en-US" b="0" u="none" dirty="0">
                <a:latin typeface="Arial" panose="020B0604020202020204" pitchFamily="34" charset="0"/>
                <a:ea typeface="宋体" panose="02010600030101010101" pitchFamily="2" charset="-122"/>
                <a:cs typeface="Arial" panose="020B0604020202020204" pitchFamily="34" charset="0"/>
              </a:rPr>
              <a:t>并</a:t>
            </a:r>
            <a:r>
              <a:rPr lang="zh-CN" b="0" u="none" dirty="0">
                <a:latin typeface="Arial" panose="020B0604020202020204" pitchFamily="34" charset="0"/>
                <a:ea typeface="宋体" panose="02010600030101010101" pitchFamily="2" charset="-122"/>
                <a:cs typeface="Arial" panose="020B0604020202020204" pitchFamily="34" charset="0"/>
              </a:rPr>
              <a:t>启动了一项大型临床</a:t>
            </a:r>
            <a:r>
              <a:rPr lang="zh-CN" altLang="en-US" b="0" u="none" dirty="0">
                <a:latin typeface="Arial" panose="020B0604020202020204" pitchFamily="34" charset="0"/>
                <a:ea typeface="宋体" panose="02010600030101010101" pitchFamily="2" charset="-122"/>
                <a:cs typeface="Arial" panose="020B0604020202020204" pitchFamily="34" charset="0"/>
              </a:rPr>
              <a:t>研究“</a:t>
            </a:r>
            <a:r>
              <a:rPr lang="en-US" altLang="zh-CN" dirty="0" err="1">
                <a:latin typeface="Arial" panose="020B0604020202020204" pitchFamily="34" charset="0"/>
                <a:ea typeface="宋体" panose="02010600030101010101" pitchFamily="2" charset="-122"/>
                <a:cs typeface="Arial" panose="020B0604020202020204" pitchFamily="34" charset="0"/>
              </a:rPr>
              <a:t>AdaptResponse</a:t>
            </a:r>
            <a:r>
              <a:rPr lang="zh-CN" b="0" u="none" dirty="0">
                <a:latin typeface="Arial" panose="020B0604020202020204" pitchFamily="34" charset="0"/>
                <a:ea typeface="宋体" panose="02010600030101010101" pitchFamily="2" charset="-122"/>
                <a:cs typeface="Arial" panose="020B0604020202020204" pitchFamily="34" charset="0"/>
              </a:rPr>
              <a:t>试验</a:t>
            </a:r>
            <a:r>
              <a:rPr lang="zh-CN" altLang="en-US" dirty="0">
                <a:latin typeface="Arial" panose="020B0604020202020204" pitchFamily="34" charset="0"/>
                <a:ea typeface="宋体" panose="02010600030101010101" pitchFamily="2" charset="-122"/>
                <a:cs typeface="Arial" panose="020B0604020202020204" pitchFamily="34" charset="0"/>
              </a:rPr>
              <a:t>”</a:t>
            </a:r>
            <a:endParaRPr lang="zh-CN" b="0" u="none" dirty="0">
              <a:latin typeface="Arial" panose="020B0604020202020204" pitchFamily="34" charset="0"/>
              <a:ea typeface="宋体" panose="02010600030101010101" pitchFamily="2" charset="-122"/>
              <a:cs typeface="Arial" panose="020B0604020202020204" pitchFamily="34" charset="0"/>
            </a:endParaRPr>
          </a:p>
          <a:p>
            <a:endParaRPr lang="zh-CN" dirty="0">
              <a:latin typeface="Arial" panose="020B0604020202020204" pitchFamily="34" charset="0"/>
              <a:ea typeface="宋体" panose="02010600030101010101" pitchFamily="2" charset="-122"/>
              <a:cs typeface="Arial" panose="020B0604020202020204" pitchFamily="34" charset="0"/>
            </a:endParaRPr>
          </a:p>
          <a:p>
            <a:r>
              <a:rPr lang="zh-CN" b="0" u="none" dirty="0">
                <a:latin typeface="Arial" panose="020B0604020202020204" pitchFamily="34" charset="0"/>
                <a:ea typeface="宋体" panose="02010600030101010101" pitchFamily="2" charset="-122"/>
                <a:cs typeface="Arial" panose="020B0604020202020204" pitchFamily="34" charset="0"/>
              </a:rPr>
              <a:t>MDT</a:t>
            </a:r>
            <a:r>
              <a:rPr lang="zh-CN" altLang="en-US" b="0" u="none" dirty="0">
                <a:latin typeface="Arial" panose="020B0604020202020204" pitchFamily="34" charset="0"/>
                <a:ea typeface="宋体" panose="02010600030101010101" pitchFamily="2" charset="-122"/>
                <a:cs typeface="Arial" panose="020B0604020202020204" pitchFamily="34" charset="0"/>
              </a:rPr>
              <a:t>通过</a:t>
            </a:r>
            <a:r>
              <a:rPr lang="zh-CN" b="0" u="none" dirty="0">
                <a:latin typeface="Arial" panose="020B0604020202020204" pitchFamily="34" charset="0"/>
                <a:ea typeface="宋体" panose="02010600030101010101" pitchFamily="2" charset="-122"/>
                <a:cs typeface="Arial" panose="020B0604020202020204" pitchFamily="34" charset="0"/>
              </a:rPr>
              <a:t>AdaptivCRT™</a:t>
            </a:r>
            <a:r>
              <a:rPr lang="zh-CN" altLang="en-US" dirty="0">
                <a:latin typeface="Arial" panose="020B0604020202020204" pitchFamily="34" charset="0"/>
                <a:ea typeface="宋体" panose="02010600030101010101" pitchFamily="2" charset="-122"/>
                <a:cs typeface="Arial" panose="020B0604020202020204" pitchFamily="34" charset="0"/>
              </a:rPr>
              <a:t>算法已经在部分客户中受到关注</a:t>
            </a:r>
            <a:r>
              <a:rPr lang="zh-CN" b="0" u="none" dirty="0">
                <a:latin typeface="Arial" panose="020B0604020202020204" pitchFamily="34" charset="0"/>
                <a:ea typeface="宋体" panose="02010600030101010101" pitchFamily="2" charset="-122"/>
                <a:cs typeface="Arial" panose="020B0604020202020204" pitchFamily="34" charset="0"/>
              </a:rPr>
              <a:t>，</a:t>
            </a:r>
            <a:r>
              <a:rPr lang="zh-CN" altLang="zh-CN" dirty="0"/>
              <a:t> </a:t>
            </a:r>
            <a:r>
              <a:rPr lang="zh-CN" b="0" u="none" dirty="0">
                <a:solidFill>
                  <a:schemeClr val="tx1"/>
                </a:solidFill>
                <a:latin typeface="Arial" panose="020B0604020202020204" pitchFamily="34" charset="0"/>
                <a:ea typeface="宋体" panose="02010600030101010101" pitchFamily="2" charset="-122"/>
                <a:cs typeface="Arial" panose="020B0604020202020204" pitchFamily="34" charset="0"/>
              </a:rPr>
              <a:t>但是</a:t>
            </a:r>
            <a:r>
              <a:rPr lang="en-US" altLang="zh-CN" dirty="0" err="1">
                <a:solidFill>
                  <a:schemeClr val="tx1"/>
                </a:solidFill>
                <a:latin typeface="Arial" panose="020B0604020202020204" pitchFamily="34" charset="0"/>
                <a:ea typeface="宋体" panose="02010600030101010101" pitchFamily="2" charset="-122"/>
                <a:cs typeface="Arial" panose="020B0604020202020204" pitchFamily="34" charset="0"/>
              </a:rPr>
              <a:t>SyncAV</a:t>
            </a:r>
            <a:r>
              <a:rPr lang="en-US" altLang="zh-CN" dirty="0">
                <a:solidFill>
                  <a:schemeClr val="tx1"/>
                </a:solidFill>
                <a:latin typeface="Arial" panose="020B0604020202020204" pitchFamily="34" charset="0"/>
                <a:ea typeface="宋体" panose="02010600030101010101" pitchFamily="2" charset="-122"/>
                <a:cs typeface="Arial" panose="020B0604020202020204" pitchFamily="34" charset="0"/>
              </a:rPr>
              <a:t>™ CRT</a:t>
            </a:r>
            <a:r>
              <a:rPr lang="zh-CN" b="0" u="none" dirty="0">
                <a:solidFill>
                  <a:schemeClr val="tx1"/>
                </a:solidFill>
                <a:latin typeface="Arial" panose="020B0604020202020204" pitchFamily="34" charset="0"/>
                <a:ea typeface="宋体" panose="02010600030101010101" pitchFamily="2" charset="-122"/>
                <a:cs typeface="Arial" panose="020B0604020202020204" pitchFamily="34" charset="0"/>
              </a:rPr>
              <a:t>算法</a:t>
            </a:r>
            <a:r>
              <a:rPr lang="zh-CN" altLang="en-US" b="0" u="none" dirty="0">
                <a:solidFill>
                  <a:schemeClr val="tx1"/>
                </a:solidFill>
                <a:latin typeface="Arial" panose="020B0604020202020204" pitchFamily="34" charset="0"/>
                <a:ea typeface="宋体" panose="02010600030101010101" pitchFamily="2" charset="-122"/>
                <a:cs typeface="Arial" panose="020B0604020202020204" pitchFamily="34" charset="0"/>
              </a:rPr>
              <a:t>可</a:t>
            </a:r>
            <a:r>
              <a:rPr lang="zh-CN" b="0" u="none" dirty="0">
                <a:solidFill>
                  <a:schemeClr val="tx1"/>
                </a:solidFill>
                <a:latin typeface="Arial" panose="020B0604020202020204" pitchFamily="34" charset="0"/>
                <a:ea typeface="宋体" panose="02010600030101010101" pitchFamily="2" charset="-122"/>
                <a:cs typeface="Arial" panose="020B0604020202020204" pitchFamily="34" charset="0"/>
              </a:rPr>
              <a:t>与之竞争</a:t>
            </a:r>
            <a:r>
              <a:rPr lang="zh-CN" b="0" u="none" dirty="0">
                <a:latin typeface="Arial" panose="020B0604020202020204" pitchFamily="34" charset="0"/>
                <a:ea typeface="宋体" panose="02010600030101010101" pitchFamily="2" charset="-122"/>
                <a:cs typeface="Arial" panose="020B0604020202020204" pitchFamily="34" charset="0"/>
              </a:rPr>
              <a:t>。</a:t>
            </a:r>
            <a:endParaRPr lang="zh-CN" dirty="0">
              <a:latin typeface="Arial" panose="020B0604020202020204" pitchFamily="34" charset="0"/>
              <a:ea typeface="宋体" panose="02010600030101010101" pitchFamily="2" charset="-122"/>
              <a:cs typeface="Arial" panose="020B0604020202020204" pitchFamily="34" charset="0"/>
            </a:endParaRPr>
          </a:p>
          <a:p>
            <a:endParaRPr lang="zh-CN" sz="1400" dirty="0">
              <a:latin typeface="Arial" panose="020B0604020202020204" pitchFamily="34" charset="0"/>
              <a:ea typeface="宋体" panose="02010600030101010101" pitchFamily="2" charset="-122"/>
              <a:cs typeface="Arial" panose="020B0604020202020204" pitchFamily="34" charset="0"/>
            </a:endParaRPr>
          </a:p>
        </p:txBody>
      </p:sp>
      <p:sp>
        <p:nvSpPr>
          <p:cNvPr id="7" name="Text Placeholder 6"/>
          <p:cNvSpPr>
            <a:spLocks noGrp="1"/>
          </p:cNvSpPr>
          <p:nvPr>
            <p:ph type="body" sz="quarter" idx="14"/>
          </p:nvPr>
        </p:nvSpPr>
        <p:spPr/>
        <p:txBody>
          <a:bodyPr/>
          <a:lstStyle/>
          <a:p>
            <a:pPr algn="l" rtl="0"/>
            <a:r>
              <a:rPr lang="zh-CN" b="1" i="0" u="none" dirty="0">
                <a:latin typeface="Arial" panose="020B0604020202020204" pitchFamily="34" charset="0"/>
                <a:ea typeface="宋体" panose="02010600030101010101" pitchFamily="2" charset="-122"/>
                <a:cs typeface="Arial" panose="020B0604020202020204" pitchFamily="34" charset="0"/>
              </a:rPr>
              <a:t>竞争背景：</a:t>
            </a:r>
            <a:r>
              <a:rPr lang="zh-CN" b="0" i="0" u="none" dirty="0">
                <a:latin typeface="Arial" panose="020B0604020202020204" pitchFamily="34" charset="0"/>
                <a:ea typeface="宋体" panose="02010600030101010101" pitchFamily="2" charset="-122"/>
                <a:cs typeface="Arial" panose="020B0604020202020204" pitchFamily="34" charset="0"/>
              </a:rPr>
              <a:t>Medtronic使用AdaptivCRT™算法作为其Quadripolar CRT-D系统的关键</a:t>
            </a:r>
            <a:r>
              <a:rPr lang="zh-CN" altLang="en-US" dirty="0">
                <a:latin typeface="Arial" panose="020B0604020202020204" pitchFamily="34" charset="0"/>
                <a:ea typeface="宋体" panose="02010600030101010101" pitchFamily="2" charset="-122"/>
                <a:cs typeface="Arial" panose="020B0604020202020204" pitchFamily="34" charset="0"/>
              </a:rPr>
              <a:t>区分功能</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5" name="Title 4"/>
          <p:cNvSpPr>
            <a:spLocks noGrp="1"/>
          </p:cNvSpPr>
          <p:nvPr>
            <p:ph type="title"/>
          </p:nvPr>
        </p:nvSpPr>
        <p:spPr>
          <a:xfrm>
            <a:off x="336550" y="249561"/>
            <a:ext cx="8464734" cy="307777"/>
          </a:xfrm>
        </p:spPr>
        <p:txBody>
          <a:bodyPr/>
          <a:lstStyle/>
          <a:p>
            <a:pPr algn="l" rtl="0"/>
            <a:r>
              <a:rPr lang="zh-CN" sz="2000" b="1" i="0" u="none">
                <a:latin typeface="Arial" panose="020B0604020202020204" pitchFamily="34" charset="0"/>
                <a:ea typeface="宋体" panose="02010600030101010101" pitchFamily="2" charset="-122"/>
                <a:cs typeface="Arial" panose="020B0604020202020204" pitchFamily="34" charset="0"/>
              </a:rPr>
              <a:t>与</a:t>
            </a:r>
            <a:r>
              <a:rPr lang="zh-CN" sz="2000" b="1" i="0" u="none" cap="none">
                <a:latin typeface="Arial" panose="020B0604020202020204" pitchFamily="34" charset="0"/>
                <a:ea typeface="宋体" panose="02010600030101010101" pitchFamily="2" charset="-122"/>
                <a:cs typeface="Arial" panose="020B0604020202020204" pitchFamily="34" charset="0"/>
              </a:rPr>
              <a:t>Adaptiv</a:t>
            </a:r>
            <a:r>
              <a:rPr lang="zh-CN" sz="2000" b="1" i="0" u="none">
                <a:latin typeface="Arial" panose="020B0604020202020204" pitchFamily="34" charset="0"/>
                <a:ea typeface="宋体" panose="02010600030101010101" pitchFamily="2" charset="-122"/>
                <a:cs typeface="Arial" panose="020B0604020202020204" pitchFamily="34" charset="0"/>
              </a:rPr>
              <a:t>CRT™算法的竞争</a:t>
            </a:r>
            <a:endParaRPr lang="zh-CN" sz="2000" dirty="0">
              <a:latin typeface="Arial" panose="020B0604020202020204" pitchFamily="34" charset="0"/>
              <a:ea typeface="宋体" panose="02010600030101010101" pitchFamily="2" charset="-122"/>
              <a:cs typeface="Arial" panose="020B0604020202020204" pitchFamily="34" charset="0"/>
            </a:endParaRPr>
          </a:p>
        </p:txBody>
      </p:sp>
      <p:sp>
        <p:nvSpPr>
          <p:cNvPr id="10" name="TextBox 9"/>
          <p:cNvSpPr txBox="1"/>
          <p:nvPr/>
        </p:nvSpPr>
        <p:spPr>
          <a:xfrm>
            <a:off x="5580184" y="236031"/>
            <a:ext cx="3352800" cy="683835"/>
          </a:xfrm>
          <a:prstGeom prst="roundRect">
            <a:avLst>
              <a:gd name="adj" fmla="val 10519"/>
            </a:avLst>
          </a:prstGeom>
        </p:spPr>
        <p:style>
          <a:lnRef idx="1">
            <a:schemeClr val="accent1"/>
          </a:lnRef>
          <a:fillRef idx="3">
            <a:schemeClr val="accent1"/>
          </a:fillRef>
          <a:effectRef idx="2">
            <a:schemeClr val="accent1"/>
          </a:effectRef>
          <a:fontRef idx="minor">
            <a:schemeClr val="lt1"/>
          </a:fontRef>
        </p:style>
        <p:txBody>
          <a:bodyPr wrap="square" rtlCol="0" anchor="ctr">
            <a:spAutoFit/>
          </a:bodyPr>
          <a:lstStyle/>
          <a:p>
            <a:pPr algn="ctr" rtl="0"/>
            <a:r>
              <a:rPr lang="zh-CN" b="1" i="0" u="none">
                <a:solidFill>
                  <a:schemeClr val="bg1"/>
                </a:solidFill>
                <a:latin typeface="Arial" panose="020B0604020202020204" pitchFamily="34" charset="0"/>
                <a:ea typeface="宋体" panose="02010600030101010101" pitchFamily="2" charset="-122"/>
                <a:cs typeface="Arial" panose="020B0604020202020204" pitchFamily="34" charset="0"/>
              </a:rPr>
              <a:t>提供AdaptivCRT™算法的竞争方案</a:t>
            </a:r>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976465097"/>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29280" y="-335985"/>
            <a:ext cx="4606720" cy="5016858"/>
          </a:xfrm>
          <a:prstGeom prst="rect">
            <a:avLst/>
          </a:prstGeom>
          <a:noFill/>
          <a:ln w="9525">
            <a:noFill/>
            <a:miter lim="800000"/>
            <a:headEnd/>
            <a:tailEnd/>
          </a:ln>
        </p:spPr>
      </p:pic>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30</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B</a:t>
            </a:r>
            <a:r>
              <a:rPr lang="zh-CN" b="1" i="0" u="none" cap="none">
                <a:latin typeface="Arial" panose="020B0604020202020204" pitchFamily="34" charset="0"/>
                <a:ea typeface="宋体" panose="02010600030101010101" pitchFamily="2" charset="-122"/>
                <a:cs typeface="Arial" panose="020B0604020202020204" pitchFamily="34" charset="0"/>
              </a:rPr>
              <a:t>i</a:t>
            </a:r>
            <a:r>
              <a:rPr lang="zh-CN" b="1" i="0" u="none">
                <a:latin typeface="Arial" panose="020B0604020202020204" pitchFamily="34" charset="0"/>
                <a:ea typeface="宋体" panose="02010600030101010101" pitchFamily="2" charset="-122"/>
                <a:cs typeface="Arial" panose="020B0604020202020204" pitchFamily="34" charset="0"/>
              </a:rPr>
              <a:t>V起搏示例</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11" name="Freeform 10"/>
          <p:cNvSpPr/>
          <p:nvPr/>
        </p:nvSpPr>
        <p:spPr bwMode="auto">
          <a:xfrm>
            <a:off x="5346427" y="2711732"/>
            <a:ext cx="2015350" cy="1710867"/>
          </a:xfrm>
          <a:custGeom>
            <a:avLst/>
            <a:gdLst>
              <a:gd name="connsiteX0" fmla="*/ 993579 w 2015516"/>
              <a:gd name="connsiteY0" fmla="*/ 988 h 1710867"/>
              <a:gd name="connsiteX1" fmla="*/ 1283139 w 2015516"/>
              <a:gd name="connsiteY1" fmla="*/ 282928 h 1710867"/>
              <a:gd name="connsiteX2" fmla="*/ 1542219 w 2015516"/>
              <a:gd name="connsiteY2" fmla="*/ 625828 h 1710867"/>
              <a:gd name="connsiteX3" fmla="*/ 1755579 w 2015516"/>
              <a:gd name="connsiteY3" fmla="*/ 945868 h 1710867"/>
              <a:gd name="connsiteX4" fmla="*/ 1938459 w 2015516"/>
              <a:gd name="connsiteY4" fmla="*/ 1243048 h 1710867"/>
              <a:gd name="connsiteX5" fmla="*/ 2014659 w 2015516"/>
              <a:gd name="connsiteY5" fmla="*/ 1494508 h 1710867"/>
              <a:gd name="connsiteX6" fmla="*/ 1968939 w 2015516"/>
              <a:gd name="connsiteY6" fmla="*/ 1624048 h 1710867"/>
              <a:gd name="connsiteX7" fmla="*/ 1816539 w 2015516"/>
              <a:gd name="connsiteY7" fmla="*/ 1700248 h 1710867"/>
              <a:gd name="connsiteX8" fmla="*/ 1610799 w 2015516"/>
              <a:gd name="connsiteY8" fmla="*/ 1707868 h 1710867"/>
              <a:gd name="connsiteX9" fmla="*/ 1374579 w 2015516"/>
              <a:gd name="connsiteY9" fmla="*/ 1677388 h 1710867"/>
              <a:gd name="connsiteX10" fmla="*/ 1062159 w 2015516"/>
              <a:gd name="connsiteY10" fmla="*/ 1593568 h 1710867"/>
              <a:gd name="connsiteX11" fmla="*/ 841179 w 2015516"/>
              <a:gd name="connsiteY11" fmla="*/ 1448788 h 1710867"/>
              <a:gd name="connsiteX12" fmla="*/ 566859 w 2015516"/>
              <a:gd name="connsiteY12" fmla="*/ 1364968 h 1710867"/>
              <a:gd name="connsiteX13" fmla="*/ 338259 w 2015516"/>
              <a:gd name="connsiteY13" fmla="*/ 1220188 h 1710867"/>
              <a:gd name="connsiteX14" fmla="*/ 162999 w 2015516"/>
              <a:gd name="connsiteY14" fmla="*/ 991588 h 1710867"/>
              <a:gd name="connsiteX15" fmla="*/ 79179 w 2015516"/>
              <a:gd name="connsiteY15" fmla="*/ 854428 h 1710867"/>
              <a:gd name="connsiteX16" fmla="*/ 41079 w 2015516"/>
              <a:gd name="connsiteY16" fmla="*/ 755368 h 1710867"/>
              <a:gd name="connsiteX17" fmla="*/ 25839 w 2015516"/>
              <a:gd name="connsiteY17" fmla="*/ 717268 h 1710867"/>
              <a:gd name="connsiteX18" fmla="*/ 414459 w 2015516"/>
              <a:gd name="connsiteY18" fmla="*/ 381988 h 1710867"/>
              <a:gd name="connsiteX19" fmla="*/ 993579 w 2015516"/>
              <a:gd name="connsiteY19" fmla="*/ 988 h 1710867"/>
              <a:gd name="connsiteX0" fmla="*/ 973038 w 1994975"/>
              <a:gd name="connsiteY0" fmla="*/ 988 h 1710867"/>
              <a:gd name="connsiteX1" fmla="*/ 1262598 w 1994975"/>
              <a:gd name="connsiteY1" fmla="*/ 282928 h 1710867"/>
              <a:gd name="connsiteX2" fmla="*/ 1521678 w 1994975"/>
              <a:gd name="connsiteY2" fmla="*/ 625828 h 1710867"/>
              <a:gd name="connsiteX3" fmla="*/ 1735038 w 1994975"/>
              <a:gd name="connsiteY3" fmla="*/ 945868 h 1710867"/>
              <a:gd name="connsiteX4" fmla="*/ 1917918 w 1994975"/>
              <a:gd name="connsiteY4" fmla="*/ 1243048 h 1710867"/>
              <a:gd name="connsiteX5" fmla="*/ 1994118 w 1994975"/>
              <a:gd name="connsiteY5" fmla="*/ 1494508 h 1710867"/>
              <a:gd name="connsiteX6" fmla="*/ 1948398 w 1994975"/>
              <a:gd name="connsiteY6" fmla="*/ 1624048 h 1710867"/>
              <a:gd name="connsiteX7" fmla="*/ 1795998 w 1994975"/>
              <a:gd name="connsiteY7" fmla="*/ 1700248 h 1710867"/>
              <a:gd name="connsiteX8" fmla="*/ 1590258 w 1994975"/>
              <a:gd name="connsiteY8" fmla="*/ 1707868 h 1710867"/>
              <a:gd name="connsiteX9" fmla="*/ 1354038 w 1994975"/>
              <a:gd name="connsiteY9" fmla="*/ 1677388 h 1710867"/>
              <a:gd name="connsiteX10" fmla="*/ 1041618 w 1994975"/>
              <a:gd name="connsiteY10" fmla="*/ 1593568 h 1710867"/>
              <a:gd name="connsiteX11" fmla="*/ 820638 w 1994975"/>
              <a:gd name="connsiteY11" fmla="*/ 1448788 h 1710867"/>
              <a:gd name="connsiteX12" fmla="*/ 546318 w 1994975"/>
              <a:gd name="connsiteY12" fmla="*/ 1364968 h 1710867"/>
              <a:gd name="connsiteX13" fmla="*/ 317718 w 1994975"/>
              <a:gd name="connsiteY13" fmla="*/ 1220188 h 1710867"/>
              <a:gd name="connsiteX14" fmla="*/ 142458 w 1994975"/>
              <a:gd name="connsiteY14" fmla="*/ 991588 h 1710867"/>
              <a:gd name="connsiteX15" fmla="*/ 58638 w 1994975"/>
              <a:gd name="connsiteY15" fmla="*/ 854428 h 1710867"/>
              <a:gd name="connsiteX16" fmla="*/ 20538 w 1994975"/>
              <a:gd name="connsiteY16" fmla="*/ 755368 h 1710867"/>
              <a:gd name="connsiteX17" fmla="*/ 393918 w 1994975"/>
              <a:gd name="connsiteY17" fmla="*/ 381988 h 1710867"/>
              <a:gd name="connsiteX18" fmla="*/ 973038 w 1994975"/>
              <a:gd name="connsiteY18" fmla="*/ 988 h 1710867"/>
              <a:gd name="connsiteX0" fmla="*/ 983317 w 2005254"/>
              <a:gd name="connsiteY0" fmla="*/ 988 h 1710867"/>
              <a:gd name="connsiteX1" fmla="*/ 1272877 w 2005254"/>
              <a:gd name="connsiteY1" fmla="*/ 282928 h 1710867"/>
              <a:gd name="connsiteX2" fmla="*/ 1531957 w 2005254"/>
              <a:gd name="connsiteY2" fmla="*/ 625828 h 1710867"/>
              <a:gd name="connsiteX3" fmla="*/ 1745317 w 2005254"/>
              <a:gd name="connsiteY3" fmla="*/ 945868 h 1710867"/>
              <a:gd name="connsiteX4" fmla="*/ 1928197 w 2005254"/>
              <a:gd name="connsiteY4" fmla="*/ 1243048 h 1710867"/>
              <a:gd name="connsiteX5" fmla="*/ 2004397 w 2005254"/>
              <a:gd name="connsiteY5" fmla="*/ 1494508 h 1710867"/>
              <a:gd name="connsiteX6" fmla="*/ 1958677 w 2005254"/>
              <a:gd name="connsiteY6" fmla="*/ 1624048 h 1710867"/>
              <a:gd name="connsiteX7" fmla="*/ 1806277 w 2005254"/>
              <a:gd name="connsiteY7" fmla="*/ 1700248 h 1710867"/>
              <a:gd name="connsiteX8" fmla="*/ 1600537 w 2005254"/>
              <a:gd name="connsiteY8" fmla="*/ 1707868 h 1710867"/>
              <a:gd name="connsiteX9" fmla="*/ 1364317 w 2005254"/>
              <a:gd name="connsiteY9" fmla="*/ 1677388 h 1710867"/>
              <a:gd name="connsiteX10" fmla="*/ 1051897 w 2005254"/>
              <a:gd name="connsiteY10" fmla="*/ 1593568 h 1710867"/>
              <a:gd name="connsiteX11" fmla="*/ 830917 w 2005254"/>
              <a:gd name="connsiteY11" fmla="*/ 1448788 h 1710867"/>
              <a:gd name="connsiteX12" fmla="*/ 556597 w 2005254"/>
              <a:gd name="connsiteY12" fmla="*/ 1364968 h 1710867"/>
              <a:gd name="connsiteX13" fmla="*/ 327997 w 2005254"/>
              <a:gd name="connsiteY13" fmla="*/ 1220188 h 1710867"/>
              <a:gd name="connsiteX14" fmla="*/ 152737 w 2005254"/>
              <a:gd name="connsiteY14" fmla="*/ 991588 h 1710867"/>
              <a:gd name="connsiteX15" fmla="*/ 68917 w 2005254"/>
              <a:gd name="connsiteY15" fmla="*/ 854428 h 1710867"/>
              <a:gd name="connsiteX16" fmla="*/ 18911 w 2005254"/>
              <a:gd name="connsiteY16" fmla="*/ 733937 h 1710867"/>
              <a:gd name="connsiteX17" fmla="*/ 404197 w 2005254"/>
              <a:gd name="connsiteY17" fmla="*/ 381988 h 1710867"/>
              <a:gd name="connsiteX18" fmla="*/ 983317 w 2005254"/>
              <a:gd name="connsiteY18" fmla="*/ 988 h 1710867"/>
              <a:gd name="connsiteX0" fmla="*/ 993413 w 2015350"/>
              <a:gd name="connsiteY0" fmla="*/ 988 h 1710867"/>
              <a:gd name="connsiteX1" fmla="*/ 1282973 w 2015350"/>
              <a:gd name="connsiteY1" fmla="*/ 282928 h 1710867"/>
              <a:gd name="connsiteX2" fmla="*/ 1542053 w 2015350"/>
              <a:gd name="connsiteY2" fmla="*/ 625828 h 1710867"/>
              <a:gd name="connsiteX3" fmla="*/ 1755413 w 2015350"/>
              <a:gd name="connsiteY3" fmla="*/ 945868 h 1710867"/>
              <a:gd name="connsiteX4" fmla="*/ 1938293 w 2015350"/>
              <a:gd name="connsiteY4" fmla="*/ 1243048 h 1710867"/>
              <a:gd name="connsiteX5" fmla="*/ 2014493 w 2015350"/>
              <a:gd name="connsiteY5" fmla="*/ 1494508 h 1710867"/>
              <a:gd name="connsiteX6" fmla="*/ 1968773 w 2015350"/>
              <a:gd name="connsiteY6" fmla="*/ 1624048 h 1710867"/>
              <a:gd name="connsiteX7" fmla="*/ 1816373 w 2015350"/>
              <a:gd name="connsiteY7" fmla="*/ 1700248 h 1710867"/>
              <a:gd name="connsiteX8" fmla="*/ 1610633 w 2015350"/>
              <a:gd name="connsiteY8" fmla="*/ 1707868 h 1710867"/>
              <a:gd name="connsiteX9" fmla="*/ 1374413 w 2015350"/>
              <a:gd name="connsiteY9" fmla="*/ 1677388 h 1710867"/>
              <a:gd name="connsiteX10" fmla="*/ 1061993 w 2015350"/>
              <a:gd name="connsiteY10" fmla="*/ 1593568 h 1710867"/>
              <a:gd name="connsiteX11" fmla="*/ 841013 w 2015350"/>
              <a:gd name="connsiteY11" fmla="*/ 1448788 h 1710867"/>
              <a:gd name="connsiteX12" fmla="*/ 566693 w 2015350"/>
              <a:gd name="connsiteY12" fmla="*/ 1364968 h 1710867"/>
              <a:gd name="connsiteX13" fmla="*/ 338093 w 2015350"/>
              <a:gd name="connsiteY13" fmla="*/ 1220188 h 1710867"/>
              <a:gd name="connsiteX14" fmla="*/ 162833 w 2015350"/>
              <a:gd name="connsiteY14" fmla="*/ 991588 h 1710867"/>
              <a:gd name="connsiteX15" fmla="*/ 79013 w 2015350"/>
              <a:gd name="connsiteY15" fmla="*/ 854428 h 1710867"/>
              <a:gd name="connsiteX16" fmla="*/ 29007 w 2015350"/>
              <a:gd name="connsiteY16" fmla="*/ 733937 h 1710867"/>
              <a:gd name="connsiteX17" fmla="*/ 414293 w 2015350"/>
              <a:gd name="connsiteY17" fmla="*/ 381988 h 1710867"/>
              <a:gd name="connsiteX18" fmla="*/ 993413 w 2015350"/>
              <a:gd name="connsiteY18" fmla="*/ 988 h 1710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15350" h="1710867">
                <a:moveTo>
                  <a:pt x="993413" y="988"/>
                </a:moveTo>
                <a:cubicBezTo>
                  <a:pt x="1138193" y="-15522"/>
                  <a:pt x="1191533" y="178788"/>
                  <a:pt x="1282973" y="282928"/>
                </a:cubicBezTo>
                <a:cubicBezTo>
                  <a:pt x="1374413" y="387068"/>
                  <a:pt x="1463313" y="515338"/>
                  <a:pt x="1542053" y="625828"/>
                </a:cubicBezTo>
                <a:cubicBezTo>
                  <a:pt x="1620793" y="736318"/>
                  <a:pt x="1689373" y="842998"/>
                  <a:pt x="1755413" y="945868"/>
                </a:cubicBezTo>
                <a:cubicBezTo>
                  <a:pt x="1821453" y="1048738"/>
                  <a:pt x="1895113" y="1151608"/>
                  <a:pt x="1938293" y="1243048"/>
                </a:cubicBezTo>
                <a:cubicBezTo>
                  <a:pt x="1981473" y="1334488"/>
                  <a:pt x="2009413" y="1431008"/>
                  <a:pt x="2014493" y="1494508"/>
                </a:cubicBezTo>
                <a:cubicBezTo>
                  <a:pt x="2019573" y="1558008"/>
                  <a:pt x="2001793" y="1589758"/>
                  <a:pt x="1968773" y="1624048"/>
                </a:cubicBezTo>
                <a:cubicBezTo>
                  <a:pt x="1935753" y="1658338"/>
                  <a:pt x="1876063" y="1686278"/>
                  <a:pt x="1816373" y="1700248"/>
                </a:cubicBezTo>
                <a:cubicBezTo>
                  <a:pt x="1756683" y="1714218"/>
                  <a:pt x="1684293" y="1711678"/>
                  <a:pt x="1610633" y="1707868"/>
                </a:cubicBezTo>
                <a:cubicBezTo>
                  <a:pt x="1536973" y="1704058"/>
                  <a:pt x="1465853" y="1696438"/>
                  <a:pt x="1374413" y="1677388"/>
                </a:cubicBezTo>
                <a:cubicBezTo>
                  <a:pt x="1282973" y="1658338"/>
                  <a:pt x="1150893" y="1631668"/>
                  <a:pt x="1061993" y="1593568"/>
                </a:cubicBezTo>
                <a:cubicBezTo>
                  <a:pt x="973093" y="1555468"/>
                  <a:pt x="923563" y="1486888"/>
                  <a:pt x="841013" y="1448788"/>
                </a:cubicBezTo>
                <a:cubicBezTo>
                  <a:pt x="758463" y="1410688"/>
                  <a:pt x="650513" y="1403068"/>
                  <a:pt x="566693" y="1364968"/>
                </a:cubicBezTo>
                <a:cubicBezTo>
                  <a:pt x="482873" y="1326868"/>
                  <a:pt x="405403" y="1282418"/>
                  <a:pt x="338093" y="1220188"/>
                </a:cubicBezTo>
                <a:cubicBezTo>
                  <a:pt x="270783" y="1157958"/>
                  <a:pt x="206013" y="1052548"/>
                  <a:pt x="162833" y="991588"/>
                </a:cubicBezTo>
                <a:cubicBezTo>
                  <a:pt x="119653" y="930628"/>
                  <a:pt x="101317" y="897370"/>
                  <a:pt x="79013" y="854428"/>
                </a:cubicBezTo>
                <a:cubicBezTo>
                  <a:pt x="56709" y="811486"/>
                  <a:pt x="-50686" y="786483"/>
                  <a:pt x="29007" y="733937"/>
                </a:cubicBezTo>
                <a:cubicBezTo>
                  <a:pt x="108700" y="681391"/>
                  <a:pt x="253559" y="504146"/>
                  <a:pt x="414293" y="381988"/>
                </a:cubicBezTo>
                <a:cubicBezTo>
                  <a:pt x="575027" y="259830"/>
                  <a:pt x="848633" y="17498"/>
                  <a:pt x="993413" y="988"/>
                </a:cubicBezTo>
                <a:close/>
              </a:path>
            </a:pathLst>
          </a:custGeom>
          <a:solidFill>
            <a:srgbClr val="F0B31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2" name="Freeform 11"/>
          <p:cNvSpPr/>
          <p:nvPr/>
        </p:nvSpPr>
        <p:spPr bwMode="auto">
          <a:xfrm>
            <a:off x="6471603" y="2030405"/>
            <a:ext cx="1700869" cy="1883938"/>
          </a:xfrm>
          <a:custGeom>
            <a:avLst/>
            <a:gdLst>
              <a:gd name="connsiteX0" fmla="*/ 24451 w 1700869"/>
              <a:gd name="connsiteY0" fmla="*/ 617545 h 1883938"/>
              <a:gd name="connsiteX1" fmla="*/ 100651 w 1700869"/>
              <a:gd name="connsiteY1" fmla="*/ 808045 h 1883938"/>
              <a:gd name="connsiteX2" fmla="*/ 259401 w 1700869"/>
              <a:gd name="connsiteY2" fmla="*/ 1036645 h 1883938"/>
              <a:gd name="connsiteX3" fmla="*/ 538801 w 1700869"/>
              <a:gd name="connsiteY3" fmla="*/ 1347795 h 1883938"/>
              <a:gd name="connsiteX4" fmla="*/ 888051 w 1700869"/>
              <a:gd name="connsiteY4" fmla="*/ 1652595 h 1883938"/>
              <a:gd name="connsiteX5" fmla="*/ 1345251 w 1700869"/>
              <a:gd name="connsiteY5" fmla="*/ 1862145 h 1883938"/>
              <a:gd name="connsiteX6" fmla="*/ 1554801 w 1700869"/>
              <a:gd name="connsiteY6" fmla="*/ 1849445 h 1883938"/>
              <a:gd name="connsiteX7" fmla="*/ 1675451 w 1700869"/>
              <a:gd name="connsiteY7" fmla="*/ 1614495 h 1883938"/>
              <a:gd name="connsiteX8" fmla="*/ 1694501 w 1700869"/>
              <a:gd name="connsiteY8" fmla="*/ 1296995 h 1883938"/>
              <a:gd name="connsiteX9" fmla="*/ 1592901 w 1700869"/>
              <a:gd name="connsiteY9" fmla="*/ 909645 h 1883938"/>
              <a:gd name="connsiteX10" fmla="*/ 1402401 w 1700869"/>
              <a:gd name="connsiteY10" fmla="*/ 452445 h 1883938"/>
              <a:gd name="connsiteX11" fmla="*/ 1123001 w 1700869"/>
              <a:gd name="connsiteY11" fmla="*/ 122245 h 1883938"/>
              <a:gd name="connsiteX12" fmla="*/ 907101 w 1700869"/>
              <a:gd name="connsiteY12" fmla="*/ 14295 h 1883938"/>
              <a:gd name="connsiteX13" fmla="*/ 780101 w 1700869"/>
              <a:gd name="connsiteY13" fmla="*/ 26995 h 1883938"/>
              <a:gd name="connsiteX14" fmla="*/ 538801 w 1700869"/>
              <a:gd name="connsiteY14" fmla="*/ 249245 h 1883938"/>
              <a:gd name="connsiteX15" fmla="*/ 24451 w 1700869"/>
              <a:gd name="connsiteY15" fmla="*/ 617545 h 188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00869" h="1883938">
                <a:moveTo>
                  <a:pt x="24451" y="617545"/>
                </a:moveTo>
                <a:cubicBezTo>
                  <a:pt x="-48574" y="710678"/>
                  <a:pt x="61493" y="738195"/>
                  <a:pt x="100651" y="808045"/>
                </a:cubicBezTo>
                <a:cubicBezTo>
                  <a:pt x="139809" y="877895"/>
                  <a:pt x="186376" y="946687"/>
                  <a:pt x="259401" y="1036645"/>
                </a:cubicBezTo>
                <a:cubicBezTo>
                  <a:pt x="332426" y="1126603"/>
                  <a:pt x="434026" y="1245137"/>
                  <a:pt x="538801" y="1347795"/>
                </a:cubicBezTo>
                <a:cubicBezTo>
                  <a:pt x="643576" y="1450453"/>
                  <a:pt x="753643" y="1566870"/>
                  <a:pt x="888051" y="1652595"/>
                </a:cubicBezTo>
                <a:cubicBezTo>
                  <a:pt x="1022459" y="1738320"/>
                  <a:pt x="1234126" y="1829337"/>
                  <a:pt x="1345251" y="1862145"/>
                </a:cubicBezTo>
                <a:cubicBezTo>
                  <a:pt x="1456376" y="1894953"/>
                  <a:pt x="1499768" y="1890720"/>
                  <a:pt x="1554801" y="1849445"/>
                </a:cubicBezTo>
                <a:cubicBezTo>
                  <a:pt x="1609834" y="1808170"/>
                  <a:pt x="1652168" y="1706570"/>
                  <a:pt x="1675451" y="1614495"/>
                </a:cubicBezTo>
                <a:cubicBezTo>
                  <a:pt x="1698734" y="1522420"/>
                  <a:pt x="1708259" y="1414470"/>
                  <a:pt x="1694501" y="1296995"/>
                </a:cubicBezTo>
                <a:cubicBezTo>
                  <a:pt x="1680743" y="1179520"/>
                  <a:pt x="1641584" y="1050403"/>
                  <a:pt x="1592901" y="909645"/>
                </a:cubicBezTo>
                <a:cubicBezTo>
                  <a:pt x="1544218" y="768887"/>
                  <a:pt x="1480718" y="583678"/>
                  <a:pt x="1402401" y="452445"/>
                </a:cubicBezTo>
                <a:cubicBezTo>
                  <a:pt x="1324084" y="321212"/>
                  <a:pt x="1205551" y="195270"/>
                  <a:pt x="1123001" y="122245"/>
                </a:cubicBezTo>
                <a:cubicBezTo>
                  <a:pt x="1040451" y="49220"/>
                  <a:pt x="964251" y="30170"/>
                  <a:pt x="907101" y="14295"/>
                </a:cubicBezTo>
                <a:cubicBezTo>
                  <a:pt x="849951" y="-1580"/>
                  <a:pt x="841484" y="-12163"/>
                  <a:pt x="780101" y="26995"/>
                </a:cubicBezTo>
                <a:cubicBezTo>
                  <a:pt x="718718" y="66153"/>
                  <a:pt x="664743" y="150820"/>
                  <a:pt x="538801" y="249245"/>
                </a:cubicBezTo>
                <a:cubicBezTo>
                  <a:pt x="412859" y="347670"/>
                  <a:pt x="97476" y="524412"/>
                  <a:pt x="24451" y="617545"/>
                </a:cubicBezTo>
                <a:close/>
              </a:path>
            </a:pathLst>
          </a:custGeom>
          <a:solidFill>
            <a:srgbClr val="F0B31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 name="Oval 12"/>
          <p:cNvSpPr/>
          <p:nvPr/>
        </p:nvSpPr>
        <p:spPr bwMode="auto">
          <a:xfrm>
            <a:off x="7534910" y="2256782"/>
            <a:ext cx="182880" cy="182880"/>
          </a:xfrm>
          <a:prstGeom prst="ellipse">
            <a:avLst/>
          </a:prstGeom>
          <a:solidFill>
            <a:srgbClr val="6111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 name="Oval 13"/>
          <p:cNvSpPr/>
          <p:nvPr/>
        </p:nvSpPr>
        <p:spPr bwMode="auto">
          <a:xfrm>
            <a:off x="8055628" y="3015409"/>
            <a:ext cx="182880" cy="182880"/>
          </a:xfrm>
          <a:prstGeom prst="ellipse">
            <a:avLst/>
          </a:prstGeom>
          <a:solidFill>
            <a:srgbClr val="6111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 name="Oval 14"/>
          <p:cNvSpPr/>
          <p:nvPr/>
        </p:nvSpPr>
        <p:spPr bwMode="auto">
          <a:xfrm>
            <a:off x="7139153" y="4149088"/>
            <a:ext cx="182880" cy="182880"/>
          </a:xfrm>
          <a:prstGeom prst="ellipse">
            <a:avLst/>
          </a:prstGeom>
          <a:solidFill>
            <a:srgbClr val="6111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6" name="Rectangle 15"/>
          <p:cNvSpPr/>
          <p:nvPr/>
        </p:nvSpPr>
        <p:spPr>
          <a:xfrm>
            <a:off x="457200" y="3240176"/>
            <a:ext cx="4114800" cy="707886"/>
          </a:xfrm>
          <a:prstGeom prst="rect">
            <a:avLst/>
          </a:prstGeom>
        </p:spPr>
        <p:txBody>
          <a:bodyPr wrap="square">
            <a:spAutoFit/>
          </a:bodyPr>
          <a:lstStyle/>
          <a:p>
            <a:pPr algn="l" rtl="0"/>
            <a:r>
              <a:rPr lang="zh-CN" altLang="en-US" sz="2000" b="0" i="0" u="none" dirty="0">
                <a:latin typeface="Arial" panose="020B0604020202020204" pitchFamily="34" charset="0"/>
                <a:ea typeface="宋体" panose="02010600030101010101" pitchFamily="2" charset="-122"/>
                <a:cs typeface="Arial" panose="020B0604020202020204" pitchFamily="34" charset="0"/>
              </a:rPr>
              <a:t>通过</a:t>
            </a:r>
            <a:r>
              <a:rPr lang="zh-CN" sz="2000" b="0" i="0" u="none" dirty="0">
                <a:latin typeface="Arial" panose="020B0604020202020204" pitchFamily="34" charset="0"/>
                <a:ea typeface="宋体" panose="02010600030101010101" pitchFamily="2" charset="-122"/>
                <a:cs typeface="Arial" panose="020B0604020202020204" pitchFamily="34" charset="0"/>
              </a:rPr>
              <a:t>短AV延迟，双心室起搏完全替代自体激活（无RBB传导融合）。</a:t>
            </a:r>
            <a:r>
              <a:rPr lang="zh-CN" sz="2000" b="0" i="0" u="none" baseline="30000" dirty="0">
                <a:latin typeface="Arial" panose="020B0604020202020204" pitchFamily="34" charset="0"/>
                <a:ea typeface="宋体" panose="02010600030101010101" pitchFamily="2" charset="-122"/>
                <a:cs typeface="Arial" panose="020B0604020202020204" pitchFamily="34" charset="0"/>
              </a:rPr>
              <a:t>6</a:t>
            </a:r>
            <a:endParaRPr lang="zh-CN" sz="2000" b="0" dirty="0">
              <a:latin typeface="Arial" panose="020B0604020202020204" pitchFamily="34" charset="0"/>
              <a:ea typeface="宋体" panose="02010600030101010101" pitchFamily="2" charset="-122"/>
              <a:cs typeface="Arial" panose="020B0604020202020204" pitchFamily="34" charset="0"/>
            </a:endParaRPr>
          </a:p>
        </p:txBody>
      </p:sp>
      <p:cxnSp>
        <p:nvCxnSpPr>
          <p:cNvPr id="30" name="Straight Connector 29"/>
          <p:cNvCxnSpPr>
            <a:endCxn id="31" idx="1"/>
          </p:cNvCxnSpPr>
          <p:nvPr/>
        </p:nvCxnSpPr>
        <p:spPr bwMode="auto">
          <a:xfrm flipV="1">
            <a:off x="7684659" y="2178797"/>
            <a:ext cx="489966" cy="9558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1" name="TextBox 30"/>
          <p:cNvSpPr txBox="1"/>
          <p:nvPr/>
        </p:nvSpPr>
        <p:spPr>
          <a:xfrm>
            <a:off x="8174625" y="2024908"/>
            <a:ext cx="400559" cy="307777"/>
          </a:xfrm>
          <a:prstGeom prst="rect">
            <a:avLst/>
          </a:prstGeom>
          <a:noFill/>
        </p:spPr>
        <p:txBody>
          <a:bodyPr wrap="none" rtlCol="0">
            <a:spAutoFit/>
          </a:bodyPr>
          <a:lstStyle/>
          <a:p>
            <a:pPr algn="l" rtl="0"/>
            <a:r>
              <a:rPr lang="zh-CN" sz="1400" b="1" i="0" u="none">
                <a:latin typeface="Arial" panose="020B0604020202020204" pitchFamily="34" charset="0"/>
                <a:ea typeface="宋体" panose="02010600030101010101" pitchFamily="2" charset="-122"/>
                <a:cs typeface="Arial" panose="020B0604020202020204" pitchFamily="34" charset="0"/>
              </a:rPr>
              <a:t>LV</a:t>
            </a:r>
            <a:endParaRPr lang="zh-CN" sz="1400" dirty="0">
              <a:latin typeface="Arial" panose="020B0604020202020204" pitchFamily="34" charset="0"/>
              <a:ea typeface="宋体" panose="02010600030101010101" pitchFamily="2" charset="-122"/>
              <a:cs typeface="Arial" panose="020B0604020202020204" pitchFamily="34" charset="0"/>
            </a:endParaRPr>
          </a:p>
        </p:txBody>
      </p:sp>
      <p:cxnSp>
        <p:nvCxnSpPr>
          <p:cNvPr id="32" name="Straight Connector 31"/>
          <p:cNvCxnSpPr>
            <a:endCxn id="31" idx="2"/>
          </p:cNvCxnSpPr>
          <p:nvPr/>
        </p:nvCxnSpPr>
        <p:spPr bwMode="auto">
          <a:xfrm flipV="1">
            <a:off x="8152706" y="2332685"/>
            <a:ext cx="222199" cy="68613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a:endCxn id="34" idx="1"/>
          </p:cNvCxnSpPr>
          <p:nvPr/>
        </p:nvCxnSpPr>
        <p:spPr bwMode="auto">
          <a:xfrm>
            <a:off x="7315686" y="4194808"/>
            <a:ext cx="355253" cy="18685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4" name="TextBox 33"/>
          <p:cNvSpPr txBox="1"/>
          <p:nvPr/>
        </p:nvSpPr>
        <p:spPr>
          <a:xfrm>
            <a:off x="7670939" y="4227770"/>
            <a:ext cx="431465" cy="307777"/>
          </a:xfrm>
          <a:prstGeom prst="rect">
            <a:avLst/>
          </a:prstGeom>
          <a:noFill/>
        </p:spPr>
        <p:txBody>
          <a:bodyPr wrap="none" rtlCol="0">
            <a:spAutoFit/>
          </a:bodyPr>
          <a:lstStyle/>
          <a:p>
            <a:pPr algn="l" rtl="0"/>
            <a:r>
              <a:rPr lang="zh-CN" sz="1400" b="1" i="0" u="none">
                <a:latin typeface="Arial" panose="020B0604020202020204" pitchFamily="34" charset="0"/>
                <a:ea typeface="宋体" panose="02010600030101010101" pitchFamily="2" charset="-122"/>
                <a:cs typeface="Arial" panose="020B0604020202020204" pitchFamily="34" charset="0"/>
              </a:rPr>
              <a:t>RV</a:t>
            </a:r>
            <a:endParaRPr lang="zh-CN" sz="140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9597430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2000"/>
                                        <p:tgtEl>
                                          <p:spTgt spid="11"/>
                                        </p:tgtEl>
                                      </p:cBhvr>
                                    </p:animEffect>
                                  </p:childTnLst>
                                </p:cTn>
                              </p:par>
                              <p:par>
                                <p:cTn id="11" presetID="27" presetClass="emph" presetSubtype="0" fill="hold" grpId="0" nodeType="withEffect">
                                  <p:stCondLst>
                                    <p:cond delay="0"/>
                                  </p:stCondLst>
                                  <p:childTnLst>
                                    <p:animClr clrSpc="rgb" dir="cw">
                                      <p:cBhvr override="childStyle">
                                        <p:cTn id="12" dur="250" autoRev="1" fill="remove"/>
                                        <p:tgtEl>
                                          <p:spTgt spid="13"/>
                                        </p:tgtEl>
                                        <p:attrNameLst>
                                          <p:attrName>style.color</p:attrName>
                                        </p:attrNameLst>
                                      </p:cBhvr>
                                      <p:to>
                                        <a:schemeClr val="bg1"/>
                                      </p:to>
                                    </p:animClr>
                                    <p:animClr clrSpc="rgb" dir="cw">
                                      <p:cBhvr>
                                        <p:cTn id="13" dur="250" autoRev="1" fill="remove"/>
                                        <p:tgtEl>
                                          <p:spTgt spid="13"/>
                                        </p:tgtEl>
                                        <p:attrNameLst>
                                          <p:attrName>fillcolor</p:attrName>
                                        </p:attrNameLst>
                                      </p:cBhvr>
                                      <p:to>
                                        <a:schemeClr val="bg1"/>
                                      </p:to>
                                    </p:animClr>
                                    <p:set>
                                      <p:cBhvr>
                                        <p:cTn id="14" dur="250" autoRev="1" fill="remove"/>
                                        <p:tgtEl>
                                          <p:spTgt spid="13"/>
                                        </p:tgtEl>
                                        <p:attrNameLst>
                                          <p:attrName>fill.type</p:attrName>
                                        </p:attrNameLst>
                                      </p:cBhvr>
                                      <p:to>
                                        <p:strVal val="solid"/>
                                      </p:to>
                                    </p:set>
                                    <p:set>
                                      <p:cBhvr>
                                        <p:cTn id="15" dur="250" autoRev="1" fill="remove"/>
                                        <p:tgtEl>
                                          <p:spTgt spid="13"/>
                                        </p:tgtEl>
                                        <p:attrNameLst>
                                          <p:attrName>fill.on</p:attrName>
                                        </p:attrNameLst>
                                      </p:cBhvr>
                                      <p:to>
                                        <p:strVal val="true"/>
                                      </p:to>
                                    </p:set>
                                  </p:childTnLst>
                                </p:cTn>
                              </p:par>
                              <p:par>
                                <p:cTn id="16" presetID="27" presetClass="emph" presetSubtype="0" fill="hold" grpId="0" nodeType="withEffect">
                                  <p:stCondLst>
                                    <p:cond delay="0"/>
                                  </p:stCondLst>
                                  <p:childTnLst>
                                    <p:animClr clrSpc="rgb" dir="cw">
                                      <p:cBhvr override="childStyle">
                                        <p:cTn id="17" dur="250" autoRev="1" fill="remove"/>
                                        <p:tgtEl>
                                          <p:spTgt spid="14"/>
                                        </p:tgtEl>
                                        <p:attrNameLst>
                                          <p:attrName>style.color</p:attrName>
                                        </p:attrNameLst>
                                      </p:cBhvr>
                                      <p:to>
                                        <a:schemeClr val="bg1"/>
                                      </p:to>
                                    </p:animClr>
                                    <p:animClr clrSpc="rgb" dir="cw">
                                      <p:cBhvr>
                                        <p:cTn id="18" dur="250" autoRev="1" fill="remove"/>
                                        <p:tgtEl>
                                          <p:spTgt spid="14"/>
                                        </p:tgtEl>
                                        <p:attrNameLst>
                                          <p:attrName>fillcolor</p:attrName>
                                        </p:attrNameLst>
                                      </p:cBhvr>
                                      <p:to>
                                        <a:schemeClr val="bg1"/>
                                      </p:to>
                                    </p:animClr>
                                    <p:set>
                                      <p:cBhvr>
                                        <p:cTn id="19" dur="250" autoRev="1" fill="remove"/>
                                        <p:tgtEl>
                                          <p:spTgt spid="14"/>
                                        </p:tgtEl>
                                        <p:attrNameLst>
                                          <p:attrName>fill.type</p:attrName>
                                        </p:attrNameLst>
                                      </p:cBhvr>
                                      <p:to>
                                        <p:strVal val="solid"/>
                                      </p:to>
                                    </p:set>
                                    <p:set>
                                      <p:cBhvr>
                                        <p:cTn id="20" dur="250" autoRev="1" fill="remove"/>
                                        <p:tgtEl>
                                          <p:spTgt spid="14"/>
                                        </p:tgtEl>
                                        <p:attrNameLst>
                                          <p:attrName>fill.on</p:attrName>
                                        </p:attrNameLst>
                                      </p:cBhvr>
                                      <p:to>
                                        <p:strVal val="true"/>
                                      </p:to>
                                    </p:set>
                                  </p:childTnLst>
                                </p:cTn>
                              </p:par>
                              <p:par>
                                <p:cTn id="21" presetID="27" presetClass="emph" presetSubtype="0" fill="hold" grpId="0" nodeType="withEffect">
                                  <p:stCondLst>
                                    <p:cond delay="0"/>
                                  </p:stCondLst>
                                  <p:childTnLst>
                                    <p:animClr clrSpc="rgb" dir="cw">
                                      <p:cBhvr override="childStyle">
                                        <p:cTn id="22" dur="250" autoRev="1" fill="remove"/>
                                        <p:tgtEl>
                                          <p:spTgt spid="15"/>
                                        </p:tgtEl>
                                        <p:attrNameLst>
                                          <p:attrName>style.color</p:attrName>
                                        </p:attrNameLst>
                                      </p:cBhvr>
                                      <p:to>
                                        <a:schemeClr val="bg1"/>
                                      </p:to>
                                    </p:animClr>
                                    <p:animClr clrSpc="rgb" dir="cw">
                                      <p:cBhvr>
                                        <p:cTn id="23" dur="250" autoRev="1" fill="remove"/>
                                        <p:tgtEl>
                                          <p:spTgt spid="15"/>
                                        </p:tgtEl>
                                        <p:attrNameLst>
                                          <p:attrName>fillcolor</p:attrName>
                                        </p:attrNameLst>
                                      </p:cBhvr>
                                      <p:to>
                                        <a:schemeClr val="bg1"/>
                                      </p:to>
                                    </p:animClr>
                                    <p:set>
                                      <p:cBhvr>
                                        <p:cTn id="24" dur="250" autoRev="1" fill="remove"/>
                                        <p:tgtEl>
                                          <p:spTgt spid="15"/>
                                        </p:tgtEl>
                                        <p:attrNameLst>
                                          <p:attrName>fill.type</p:attrName>
                                        </p:attrNameLst>
                                      </p:cBhvr>
                                      <p:to>
                                        <p:strVal val="solid"/>
                                      </p:to>
                                    </p:set>
                                    <p:set>
                                      <p:cBhvr>
                                        <p:cTn id="25" dur="250" autoRev="1" fill="remove"/>
                                        <p:tgtEl>
                                          <p:spTgt spid="15"/>
                                        </p:tgtEl>
                                        <p:attrNameLst>
                                          <p:attrName>fill.on</p:attrName>
                                        </p:attrNameLst>
                                      </p:cBhvr>
                                      <p:to>
                                        <p:strVal val="true"/>
                                      </p:to>
                                    </p:set>
                                  </p:childTnLst>
                                </p:cTn>
                              </p:par>
                            </p:childTnLst>
                          </p:cTn>
                        </p:par>
                        <p:par>
                          <p:cTn id="26" fill="hold">
                            <p:stCondLst>
                              <p:cond delay="2000"/>
                            </p:stCondLst>
                            <p:childTnLst>
                              <p:par>
                                <p:cTn id="27" presetID="22" presetClass="entr" presetSubtype="4" fill="hold" grpId="1"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2000"/>
                                        <p:tgtEl>
                                          <p:spTgt spid="11"/>
                                        </p:tgtEl>
                                      </p:cBhvr>
                                    </p:animEffect>
                                  </p:childTnLst>
                                </p:cTn>
                              </p:par>
                              <p:par>
                                <p:cTn id="30" presetID="22" presetClass="entr" presetSubtype="2" fill="hold" grpId="1"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right)">
                                      <p:cBhvr>
                                        <p:cTn id="32" dur="2000"/>
                                        <p:tgtEl>
                                          <p:spTgt spid="12"/>
                                        </p:tgtEl>
                                      </p:cBhvr>
                                    </p:animEffect>
                                  </p:childTnLst>
                                </p:cTn>
                              </p:par>
                              <p:par>
                                <p:cTn id="33" presetID="27" presetClass="emph" presetSubtype="0" fill="remove" grpId="1" nodeType="withEffect">
                                  <p:stCondLst>
                                    <p:cond delay="0"/>
                                  </p:stCondLst>
                                  <p:childTnLst>
                                    <p:animClr clrSpc="rgb" dir="cw">
                                      <p:cBhvr override="childStyle">
                                        <p:cTn id="34" dur="250" autoRev="1" fill="remove"/>
                                        <p:tgtEl>
                                          <p:spTgt spid="13"/>
                                        </p:tgtEl>
                                        <p:attrNameLst>
                                          <p:attrName>style.color</p:attrName>
                                        </p:attrNameLst>
                                      </p:cBhvr>
                                      <p:to>
                                        <a:schemeClr val="bg1"/>
                                      </p:to>
                                    </p:animClr>
                                    <p:animClr clrSpc="rgb" dir="cw">
                                      <p:cBhvr>
                                        <p:cTn id="35" dur="250" autoRev="1" fill="remove"/>
                                        <p:tgtEl>
                                          <p:spTgt spid="13"/>
                                        </p:tgtEl>
                                        <p:attrNameLst>
                                          <p:attrName>fillcolor</p:attrName>
                                        </p:attrNameLst>
                                      </p:cBhvr>
                                      <p:to>
                                        <a:schemeClr val="bg1"/>
                                      </p:to>
                                    </p:animClr>
                                    <p:set>
                                      <p:cBhvr>
                                        <p:cTn id="36" dur="250" autoRev="1" fill="remove"/>
                                        <p:tgtEl>
                                          <p:spTgt spid="13"/>
                                        </p:tgtEl>
                                        <p:attrNameLst>
                                          <p:attrName>fill.type</p:attrName>
                                        </p:attrNameLst>
                                      </p:cBhvr>
                                      <p:to>
                                        <p:strVal val="solid"/>
                                      </p:to>
                                    </p:set>
                                    <p:set>
                                      <p:cBhvr>
                                        <p:cTn id="37" dur="250" autoRev="1" fill="remove"/>
                                        <p:tgtEl>
                                          <p:spTgt spid="13"/>
                                        </p:tgtEl>
                                        <p:attrNameLst>
                                          <p:attrName>fill.on</p:attrName>
                                        </p:attrNameLst>
                                      </p:cBhvr>
                                      <p:to>
                                        <p:strVal val="true"/>
                                      </p:to>
                                    </p:set>
                                  </p:childTnLst>
                                </p:cTn>
                              </p:par>
                              <p:par>
                                <p:cTn id="38" presetID="27" presetClass="emph" presetSubtype="0" fill="remove" grpId="1" nodeType="withEffect">
                                  <p:stCondLst>
                                    <p:cond delay="0"/>
                                  </p:stCondLst>
                                  <p:childTnLst>
                                    <p:animClr clrSpc="rgb" dir="cw">
                                      <p:cBhvr override="childStyle">
                                        <p:cTn id="39" dur="250" autoRev="1" fill="remove"/>
                                        <p:tgtEl>
                                          <p:spTgt spid="14"/>
                                        </p:tgtEl>
                                        <p:attrNameLst>
                                          <p:attrName>style.color</p:attrName>
                                        </p:attrNameLst>
                                      </p:cBhvr>
                                      <p:to>
                                        <a:schemeClr val="bg1"/>
                                      </p:to>
                                    </p:animClr>
                                    <p:animClr clrSpc="rgb" dir="cw">
                                      <p:cBhvr>
                                        <p:cTn id="40" dur="250" autoRev="1" fill="remove"/>
                                        <p:tgtEl>
                                          <p:spTgt spid="14"/>
                                        </p:tgtEl>
                                        <p:attrNameLst>
                                          <p:attrName>fillcolor</p:attrName>
                                        </p:attrNameLst>
                                      </p:cBhvr>
                                      <p:to>
                                        <a:schemeClr val="bg1"/>
                                      </p:to>
                                    </p:animClr>
                                    <p:set>
                                      <p:cBhvr>
                                        <p:cTn id="41" dur="250" autoRev="1" fill="remove"/>
                                        <p:tgtEl>
                                          <p:spTgt spid="14"/>
                                        </p:tgtEl>
                                        <p:attrNameLst>
                                          <p:attrName>fill.type</p:attrName>
                                        </p:attrNameLst>
                                      </p:cBhvr>
                                      <p:to>
                                        <p:strVal val="solid"/>
                                      </p:to>
                                    </p:set>
                                    <p:set>
                                      <p:cBhvr>
                                        <p:cTn id="42" dur="250" autoRev="1" fill="remove"/>
                                        <p:tgtEl>
                                          <p:spTgt spid="14"/>
                                        </p:tgtEl>
                                        <p:attrNameLst>
                                          <p:attrName>fill.on</p:attrName>
                                        </p:attrNameLst>
                                      </p:cBhvr>
                                      <p:to>
                                        <p:strVal val="true"/>
                                      </p:to>
                                    </p:set>
                                  </p:childTnLst>
                                </p:cTn>
                              </p:par>
                              <p:par>
                                <p:cTn id="43" presetID="27" presetClass="emph" presetSubtype="0" fill="remove" grpId="1" nodeType="withEffect">
                                  <p:stCondLst>
                                    <p:cond delay="0"/>
                                  </p:stCondLst>
                                  <p:childTnLst>
                                    <p:animClr clrSpc="rgb" dir="cw">
                                      <p:cBhvr override="childStyle">
                                        <p:cTn id="44" dur="250" autoRev="1" fill="remove"/>
                                        <p:tgtEl>
                                          <p:spTgt spid="15"/>
                                        </p:tgtEl>
                                        <p:attrNameLst>
                                          <p:attrName>style.color</p:attrName>
                                        </p:attrNameLst>
                                      </p:cBhvr>
                                      <p:to>
                                        <a:schemeClr val="bg1"/>
                                      </p:to>
                                    </p:animClr>
                                    <p:animClr clrSpc="rgb" dir="cw">
                                      <p:cBhvr>
                                        <p:cTn id="45" dur="250" autoRev="1" fill="remove"/>
                                        <p:tgtEl>
                                          <p:spTgt spid="15"/>
                                        </p:tgtEl>
                                        <p:attrNameLst>
                                          <p:attrName>fillcolor</p:attrName>
                                        </p:attrNameLst>
                                      </p:cBhvr>
                                      <p:to>
                                        <a:schemeClr val="bg1"/>
                                      </p:to>
                                    </p:animClr>
                                    <p:set>
                                      <p:cBhvr>
                                        <p:cTn id="46" dur="250" autoRev="1" fill="remove"/>
                                        <p:tgtEl>
                                          <p:spTgt spid="15"/>
                                        </p:tgtEl>
                                        <p:attrNameLst>
                                          <p:attrName>fill.type</p:attrName>
                                        </p:attrNameLst>
                                      </p:cBhvr>
                                      <p:to>
                                        <p:strVal val="solid"/>
                                      </p:to>
                                    </p:set>
                                    <p:set>
                                      <p:cBhvr>
                                        <p:cTn id="47" dur="250" autoRev="1" fill="remove"/>
                                        <p:tgtEl>
                                          <p:spTgt spid="15"/>
                                        </p:tgtEl>
                                        <p:attrNameLst>
                                          <p:attrName>fill.on</p:attrName>
                                        </p:attrNameLst>
                                      </p:cBhvr>
                                      <p:to>
                                        <p:strVal val="true"/>
                                      </p:to>
                                    </p:set>
                                  </p:childTnLst>
                                </p:cTn>
                              </p:par>
                            </p:childTnLst>
                          </p:cTn>
                        </p:par>
                        <p:par>
                          <p:cTn id="48" fill="hold">
                            <p:stCondLst>
                              <p:cond delay="4000"/>
                            </p:stCondLst>
                            <p:childTnLst>
                              <p:par>
                                <p:cTn id="49" presetID="22" presetClass="entr" presetSubtype="4" fill="hold" grpId="2"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2000"/>
                                        <p:tgtEl>
                                          <p:spTgt spid="11"/>
                                        </p:tgtEl>
                                      </p:cBhvr>
                                    </p:animEffect>
                                  </p:childTnLst>
                                </p:cTn>
                              </p:par>
                              <p:par>
                                <p:cTn id="52" presetID="22" presetClass="entr" presetSubtype="2" fill="hold" grpId="2"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2000"/>
                                        <p:tgtEl>
                                          <p:spTgt spid="12"/>
                                        </p:tgtEl>
                                      </p:cBhvr>
                                    </p:animEffect>
                                  </p:childTnLst>
                                </p:cTn>
                              </p:par>
                              <p:par>
                                <p:cTn id="55" presetID="27" presetClass="emph" presetSubtype="0" fill="remove" grpId="2" nodeType="withEffect">
                                  <p:stCondLst>
                                    <p:cond delay="0"/>
                                  </p:stCondLst>
                                  <p:childTnLst>
                                    <p:animClr clrSpc="rgb" dir="cw">
                                      <p:cBhvr override="childStyle">
                                        <p:cTn id="56" dur="250" autoRev="1" fill="remove"/>
                                        <p:tgtEl>
                                          <p:spTgt spid="13"/>
                                        </p:tgtEl>
                                        <p:attrNameLst>
                                          <p:attrName>style.color</p:attrName>
                                        </p:attrNameLst>
                                      </p:cBhvr>
                                      <p:to>
                                        <a:schemeClr val="bg1"/>
                                      </p:to>
                                    </p:animClr>
                                    <p:animClr clrSpc="rgb" dir="cw">
                                      <p:cBhvr>
                                        <p:cTn id="57" dur="250" autoRev="1" fill="remove"/>
                                        <p:tgtEl>
                                          <p:spTgt spid="13"/>
                                        </p:tgtEl>
                                        <p:attrNameLst>
                                          <p:attrName>fillcolor</p:attrName>
                                        </p:attrNameLst>
                                      </p:cBhvr>
                                      <p:to>
                                        <a:schemeClr val="bg1"/>
                                      </p:to>
                                    </p:animClr>
                                    <p:set>
                                      <p:cBhvr>
                                        <p:cTn id="58" dur="250" autoRev="1" fill="remove"/>
                                        <p:tgtEl>
                                          <p:spTgt spid="13"/>
                                        </p:tgtEl>
                                        <p:attrNameLst>
                                          <p:attrName>fill.type</p:attrName>
                                        </p:attrNameLst>
                                      </p:cBhvr>
                                      <p:to>
                                        <p:strVal val="solid"/>
                                      </p:to>
                                    </p:set>
                                    <p:set>
                                      <p:cBhvr>
                                        <p:cTn id="59" dur="250" autoRev="1" fill="remove"/>
                                        <p:tgtEl>
                                          <p:spTgt spid="13"/>
                                        </p:tgtEl>
                                        <p:attrNameLst>
                                          <p:attrName>fill.on</p:attrName>
                                        </p:attrNameLst>
                                      </p:cBhvr>
                                      <p:to>
                                        <p:strVal val="true"/>
                                      </p:to>
                                    </p:set>
                                  </p:childTnLst>
                                </p:cTn>
                              </p:par>
                              <p:par>
                                <p:cTn id="60" presetID="27" presetClass="emph" presetSubtype="0" fill="remove" grpId="2" nodeType="withEffect">
                                  <p:stCondLst>
                                    <p:cond delay="0"/>
                                  </p:stCondLst>
                                  <p:childTnLst>
                                    <p:animClr clrSpc="rgb" dir="cw">
                                      <p:cBhvr override="childStyle">
                                        <p:cTn id="61" dur="250" autoRev="1" fill="remove"/>
                                        <p:tgtEl>
                                          <p:spTgt spid="14"/>
                                        </p:tgtEl>
                                        <p:attrNameLst>
                                          <p:attrName>style.color</p:attrName>
                                        </p:attrNameLst>
                                      </p:cBhvr>
                                      <p:to>
                                        <a:schemeClr val="bg1"/>
                                      </p:to>
                                    </p:animClr>
                                    <p:animClr clrSpc="rgb" dir="cw">
                                      <p:cBhvr>
                                        <p:cTn id="62" dur="250" autoRev="1" fill="remove"/>
                                        <p:tgtEl>
                                          <p:spTgt spid="14"/>
                                        </p:tgtEl>
                                        <p:attrNameLst>
                                          <p:attrName>fillcolor</p:attrName>
                                        </p:attrNameLst>
                                      </p:cBhvr>
                                      <p:to>
                                        <a:schemeClr val="bg1"/>
                                      </p:to>
                                    </p:animClr>
                                    <p:set>
                                      <p:cBhvr>
                                        <p:cTn id="63" dur="250" autoRev="1" fill="remove"/>
                                        <p:tgtEl>
                                          <p:spTgt spid="14"/>
                                        </p:tgtEl>
                                        <p:attrNameLst>
                                          <p:attrName>fill.type</p:attrName>
                                        </p:attrNameLst>
                                      </p:cBhvr>
                                      <p:to>
                                        <p:strVal val="solid"/>
                                      </p:to>
                                    </p:set>
                                    <p:set>
                                      <p:cBhvr>
                                        <p:cTn id="64" dur="250" autoRev="1" fill="remove"/>
                                        <p:tgtEl>
                                          <p:spTgt spid="14"/>
                                        </p:tgtEl>
                                        <p:attrNameLst>
                                          <p:attrName>fill.on</p:attrName>
                                        </p:attrNameLst>
                                      </p:cBhvr>
                                      <p:to>
                                        <p:strVal val="true"/>
                                      </p:to>
                                    </p:set>
                                  </p:childTnLst>
                                </p:cTn>
                              </p:par>
                              <p:par>
                                <p:cTn id="65" presetID="27" presetClass="emph" presetSubtype="0" fill="remove" grpId="2" nodeType="withEffect">
                                  <p:stCondLst>
                                    <p:cond delay="0"/>
                                  </p:stCondLst>
                                  <p:childTnLst>
                                    <p:animClr clrSpc="rgb" dir="cw">
                                      <p:cBhvr override="childStyle">
                                        <p:cTn id="66" dur="250" autoRev="1" fill="remove"/>
                                        <p:tgtEl>
                                          <p:spTgt spid="15"/>
                                        </p:tgtEl>
                                        <p:attrNameLst>
                                          <p:attrName>style.color</p:attrName>
                                        </p:attrNameLst>
                                      </p:cBhvr>
                                      <p:to>
                                        <a:schemeClr val="bg1"/>
                                      </p:to>
                                    </p:animClr>
                                    <p:animClr clrSpc="rgb" dir="cw">
                                      <p:cBhvr>
                                        <p:cTn id="67" dur="250" autoRev="1" fill="remove"/>
                                        <p:tgtEl>
                                          <p:spTgt spid="15"/>
                                        </p:tgtEl>
                                        <p:attrNameLst>
                                          <p:attrName>fillcolor</p:attrName>
                                        </p:attrNameLst>
                                      </p:cBhvr>
                                      <p:to>
                                        <a:schemeClr val="bg1"/>
                                      </p:to>
                                    </p:animClr>
                                    <p:set>
                                      <p:cBhvr>
                                        <p:cTn id="68" dur="250" autoRev="1" fill="remove"/>
                                        <p:tgtEl>
                                          <p:spTgt spid="15"/>
                                        </p:tgtEl>
                                        <p:attrNameLst>
                                          <p:attrName>fill.type</p:attrName>
                                        </p:attrNameLst>
                                      </p:cBhvr>
                                      <p:to>
                                        <p:strVal val="solid"/>
                                      </p:to>
                                    </p:set>
                                    <p:set>
                                      <p:cBhvr>
                                        <p:cTn id="69" dur="250" autoRev="1" fill="remove"/>
                                        <p:tgtEl>
                                          <p:spTgt spid="15"/>
                                        </p:tgtEl>
                                        <p:attrNameLst>
                                          <p:attrName>fill.on</p:attrName>
                                        </p:attrNameLst>
                                      </p:cBhvr>
                                      <p:to>
                                        <p:strVal val="true"/>
                                      </p:to>
                                    </p:set>
                                  </p:childTnLst>
                                </p:cTn>
                              </p:par>
                            </p:childTnLst>
                          </p:cTn>
                        </p:par>
                        <p:par>
                          <p:cTn id="70" fill="hold">
                            <p:stCondLst>
                              <p:cond delay="6000"/>
                            </p:stCondLst>
                            <p:childTnLst>
                              <p:par>
                                <p:cTn id="71" presetID="22" presetClass="entr" presetSubtype="4" fill="hold" grpId="3"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down)">
                                      <p:cBhvr>
                                        <p:cTn id="73" dur="2000"/>
                                        <p:tgtEl>
                                          <p:spTgt spid="11"/>
                                        </p:tgtEl>
                                      </p:cBhvr>
                                    </p:animEffect>
                                  </p:childTnLst>
                                </p:cTn>
                              </p:par>
                              <p:par>
                                <p:cTn id="74" presetID="22" presetClass="entr" presetSubtype="2" fill="hold" grpId="3"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wipe(right)">
                                      <p:cBhvr>
                                        <p:cTn id="76" dur="2000"/>
                                        <p:tgtEl>
                                          <p:spTgt spid="12"/>
                                        </p:tgtEl>
                                      </p:cBhvr>
                                    </p:animEffect>
                                  </p:childTnLst>
                                </p:cTn>
                              </p:par>
                              <p:par>
                                <p:cTn id="77" presetID="27" presetClass="emph" presetSubtype="0" fill="remove" grpId="3" nodeType="withEffect">
                                  <p:stCondLst>
                                    <p:cond delay="0"/>
                                  </p:stCondLst>
                                  <p:childTnLst>
                                    <p:animClr clrSpc="rgb" dir="cw">
                                      <p:cBhvr override="childStyle">
                                        <p:cTn id="78" dur="250" autoRev="1" fill="remove"/>
                                        <p:tgtEl>
                                          <p:spTgt spid="13"/>
                                        </p:tgtEl>
                                        <p:attrNameLst>
                                          <p:attrName>style.color</p:attrName>
                                        </p:attrNameLst>
                                      </p:cBhvr>
                                      <p:to>
                                        <a:schemeClr val="bg1"/>
                                      </p:to>
                                    </p:animClr>
                                    <p:animClr clrSpc="rgb" dir="cw">
                                      <p:cBhvr>
                                        <p:cTn id="79" dur="250" autoRev="1" fill="remove"/>
                                        <p:tgtEl>
                                          <p:spTgt spid="13"/>
                                        </p:tgtEl>
                                        <p:attrNameLst>
                                          <p:attrName>fillcolor</p:attrName>
                                        </p:attrNameLst>
                                      </p:cBhvr>
                                      <p:to>
                                        <a:schemeClr val="bg1"/>
                                      </p:to>
                                    </p:animClr>
                                    <p:set>
                                      <p:cBhvr>
                                        <p:cTn id="80" dur="250" autoRev="1" fill="remove"/>
                                        <p:tgtEl>
                                          <p:spTgt spid="13"/>
                                        </p:tgtEl>
                                        <p:attrNameLst>
                                          <p:attrName>fill.type</p:attrName>
                                        </p:attrNameLst>
                                      </p:cBhvr>
                                      <p:to>
                                        <p:strVal val="solid"/>
                                      </p:to>
                                    </p:set>
                                    <p:set>
                                      <p:cBhvr>
                                        <p:cTn id="81" dur="250" autoRev="1" fill="remove"/>
                                        <p:tgtEl>
                                          <p:spTgt spid="13"/>
                                        </p:tgtEl>
                                        <p:attrNameLst>
                                          <p:attrName>fill.on</p:attrName>
                                        </p:attrNameLst>
                                      </p:cBhvr>
                                      <p:to>
                                        <p:strVal val="true"/>
                                      </p:to>
                                    </p:set>
                                  </p:childTnLst>
                                </p:cTn>
                              </p:par>
                              <p:par>
                                <p:cTn id="82" presetID="27" presetClass="emph" presetSubtype="0" fill="remove" grpId="3" nodeType="withEffect">
                                  <p:stCondLst>
                                    <p:cond delay="0"/>
                                  </p:stCondLst>
                                  <p:childTnLst>
                                    <p:animClr clrSpc="rgb" dir="cw">
                                      <p:cBhvr override="childStyle">
                                        <p:cTn id="83" dur="250" autoRev="1" fill="remove"/>
                                        <p:tgtEl>
                                          <p:spTgt spid="14"/>
                                        </p:tgtEl>
                                        <p:attrNameLst>
                                          <p:attrName>style.color</p:attrName>
                                        </p:attrNameLst>
                                      </p:cBhvr>
                                      <p:to>
                                        <a:schemeClr val="bg1"/>
                                      </p:to>
                                    </p:animClr>
                                    <p:animClr clrSpc="rgb" dir="cw">
                                      <p:cBhvr>
                                        <p:cTn id="84" dur="250" autoRev="1" fill="remove"/>
                                        <p:tgtEl>
                                          <p:spTgt spid="14"/>
                                        </p:tgtEl>
                                        <p:attrNameLst>
                                          <p:attrName>fillcolor</p:attrName>
                                        </p:attrNameLst>
                                      </p:cBhvr>
                                      <p:to>
                                        <a:schemeClr val="bg1"/>
                                      </p:to>
                                    </p:animClr>
                                    <p:set>
                                      <p:cBhvr>
                                        <p:cTn id="85" dur="250" autoRev="1" fill="remove"/>
                                        <p:tgtEl>
                                          <p:spTgt spid="14"/>
                                        </p:tgtEl>
                                        <p:attrNameLst>
                                          <p:attrName>fill.type</p:attrName>
                                        </p:attrNameLst>
                                      </p:cBhvr>
                                      <p:to>
                                        <p:strVal val="solid"/>
                                      </p:to>
                                    </p:set>
                                    <p:set>
                                      <p:cBhvr>
                                        <p:cTn id="86" dur="250" autoRev="1" fill="remove"/>
                                        <p:tgtEl>
                                          <p:spTgt spid="14"/>
                                        </p:tgtEl>
                                        <p:attrNameLst>
                                          <p:attrName>fill.on</p:attrName>
                                        </p:attrNameLst>
                                      </p:cBhvr>
                                      <p:to>
                                        <p:strVal val="true"/>
                                      </p:to>
                                    </p:set>
                                  </p:childTnLst>
                                </p:cTn>
                              </p:par>
                              <p:par>
                                <p:cTn id="87" presetID="27" presetClass="emph" presetSubtype="0" fill="remove" grpId="3" nodeType="withEffect">
                                  <p:stCondLst>
                                    <p:cond delay="0"/>
                                  </p:stCondLst>
                                  <p:childTnLst>
                                    <p:animClr clrSpc="rgb" dir="cw">
                                      <p:cBhvr override="childStyle">
                                        <p:cTn id="88" dur="250" autoRev="1" fill="remove"/>
                                        <p:tgtEl>
                                          <p:spTgt spid="15"/>
                                        </p:tgtEl>
                                        <p:attrNameLst>
                                          <p:attrName>style.color</p:attrName>
                                        </p:attrNameLst>
                                      </p:cBhvr>
                                      <p:to>
                                        <a:schemeClr val="bg1"/>
                                      </p:to>
                                    </p:animClr>
                                    <p:animClr clrSpc="rgb" dir="cw">
                                      <p:cBhvr>
                                        <p:cTn id="89" dur="250" autoRev="1" fill="remove"/>
                                        <p:tgtEl>
                                          <p:spTgt spid="15"/>
                                        </p:tgtEl>
                                        <p:attrNameLst>
                                          <p:attrName>fillcolor</p:attrName>
                                        </p:attrNameLst>
                                      </p:cBhvr>
                                      <p:to>
                                        <a:schemeClr val="bg1"/>
                                      </p:to>
                                    </p:animClr>
                                    <p:set>
                                      <p:cBhvr>
                                        <p:cTn id="90" dur="250" autoRev="1" fill="remove"/>
                                        <p:tgtEl>
                                          <p:spTgt spid="15"/>
                                        </p:tgtEl>
                                        <p:attrNameLst>
                                          <p:attrName>fill.type</p:attrName>
                                        </p:attrNameLst>
                                      </p:cBhvr>
                                      <p:to>
                                        <p:strVal val="solid"/>
                                      </p:to>
                                    </p:set>
                                    <p:set>
                                      <p:cBhvr>
                                        <p:cTn id="91" dur="250" autoRev="1" fill="remove"/>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1" grpId="3" animBg="1"/>
      <p:bldP spid="12" grpId="0" animBg="1"/>
      <p:bldP spid="12" grpId="1" animBg="1"/>
      <p:bldP spid="12" grpId="2" animBg="1"/>
      <p:bldP spid="12" grpId="3" animBg="1"/>
      <p:bldP spid="13" grpId="0" animBg="1"/>
      <p:bldP spid="13" grpId="1" animBg="1"/>
      <p:bldP spid="13" grpId="2" animBg="1"/>
      <p:bldP spid="13" grpId="3" animBg="1"/>
      <p:bldP spid="14" grpId="0" animBg="1"/>
      <p:bldP spid="14" grpId="1" animBg="1"/>
      <p:bldP spid="14" grpId="2" animBg="1"/>
      <p:bldP spid="14" grpId="3" animBg="1"/>
      <p:bldP spid="15" grpId="0" animBg="1"/>
      <p:bldP spid="15" grpId="1" animBg="1"/>
      <p:bldP spid="15" grpId="2" animBg="1"/>
      <p:bldP spid="15" grpId="3"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4029280" y="-335985"/>
            <a:ext cx="4606720" cy="5016858"/>
          </a:xfrm>
          <a:prstGeom prst="rect">
            <a:avLst/>
          </a:prstGeom>
          <a:noFill/>
          <a:ln w="9525">
            <a:noFill/>
            <a:miter lim="800000"/>
            <a:headEnd/>
            <a:tailEnd/>
          </a:ln>
        </p:spPr>
      </p:pic>
      <p:sp>
        <p:nvSpPr>
          <p:cNvPr id="3" name="Freeform 2"/>
          <p:cNvSpPr/>
          <p:nvPr/>
        </p:nvSpPr>
        <p:spPr bwMode="auto">
          <a:xfrm>
            <a:off x="5332251" y="2532066"/>
            <a:ext cx="1672060" cy="1194472"/>
          </a:xfrm>
          <a:custGeom>
            <a:avLst/>
            <a:gdLst>
              <a:gd name="connsiteX0" fmla="*/ 466351 w 2011533"/>
              <a:gd name="connsiteY0" fmla="*/ 16002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0" fmla="*/ 374911 w 2011533"/>
              <a:gd name="connsiteY0" fmla="*/ 12954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0" fmla="*/ 374911 w 2011533"/>
              <a:gd name="connsiteY0" fmla="*/ 12954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20" fmla="*/ 374911 w 2011533"/>
              <a:gd name="connsiteY20" fmla="*/ 129540 h 1943247"/>
              <a:gd name="connsiteX0" fmla="*/ 552711 w 2011533"/>
              <a:gd name="connsiteY0" fmla="*/ 17399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20" fmla="*/ 552711 w 2011533"/>
              <a:gd name="connsiteY20" fmla="*/ 173990 h 194324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481591 w 2011533"/>
              <a:gd name="connsiteY7" fmla="*/ 1502410 h 1898797"/>
              <a:gd name="connsiteX8" fmla="*/ 786391 w 2011533"/>
              <a:gd name="connsiteY8" fmla="*/ 1609090 h 1898797"/>
              <a:gd name="connsiteX9" fmla="*/ 931171 w 2011533"/>
              <a:gd name="connsiteY9" fmla="*/ 170053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550171 w 2011533"/>
              <a:gd name="connsiteY7" fmla="*/ 1296670 h 1898797"/>
              <a:gd name="connsiteX8" fmla="*/ 786391 w 2011533"/>
              <a:gd name="connsiteY8" fmla="*/ 1609090 h 1898797"/>
              <a:gd name="connsiteX9" fmla="*/ 931171 w 2011533"/>
              <a:gd name="connsiteY9" fmla="*/ 170053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550171 w 2011533"/>
              <a:gd name="connsiteY7" fmla="*/ 1296670 h 1898797"/>
              <a:gd name="connsiteX8" fmla="*/ 915931 w 2011533"/>
              <a:gd name="connsiteY8" fmla="*/ 1342390 h 1898797"/>
              <a:gd name="connsiteX9" fmla="*/ 931171 w 2011533"/>
              <a:gd name="connsiteY9" fmla="*/ 170053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550171 w 2011533"/>
              <a:gd name="connsiteY7" fmla="*/ 1296670 h 1898797"/>
              <a:gd name="connsiteX8" fmla="*/ 915931 w 2011533"/>
              <a:gd name="connsiteY8" fmla="*/ 1342390 h 1898797"/>
              <a:gd name="connsiteX9" fmla="*/ 1190251 w 2011533"/>
              <a:gd name="connsiteY9" fmla="*/ 137287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931773"/>
              <a:gd name="connsiteX1" fmla="*/ 748291 w 2011533"/>
              <a:gd name="connsiteY1" fmla="*/ 207010 h 1931773"/>
              <a:gd name="connsiteX2" fmla="*/ 900691 w 2011533"/>
              <a:gd name="connsiteY2" fmla="*/ 260350 h 1931773"/>
              <a:gd name="connsiteX3" fmla="*/ 504451 w 2011533"/>
              <a:gd name="connsiteY3" fmla="*/ 557530 h 1931773"/>
              <a:gd name="connsiteX4" fmla="*/ 115831 w 2011533"/>
              <a:gd name="connsiteY4" fmla="*/ 839470 h 1931773"/>
              <a:gd name="connsiteX5" fmla="*/ 1531 w 2011533"/>
              <a:gd name="connsiteY5" fmla="*/ 991870 h 1931773"/>
              <a:gd name="connsiteX6" fmla="*/ 176791 w 2011533"/>
              <a:gd name="connsiteY6" fmla="*/ 1167130 h 1931773"/>
              <a:gd name="connsiteX7" fmla="*/ 550171 w 2011533"/>
              <a:gd name="connsiteY7" fmla="*/ 1296670 h 1931773"/>
              <a:gd name="connsiteX8" fmla="*/ 915931 w 2011533"/>
              <a:gd name="connsiteY8" fmla="*/ 1342390 h 1931773"/>
              <a:gd name="connsiteX9" fmla="*/ 1190251 w 2011533"/>
              <a:gd name="connsiteY9" fmla="*/ 1372870 h 1931773"/>
              <a:gd name="connsiteX10" fmla="*/ 1495051 w 2011533"/>
              <a:gd name="connsiteY10" fmla="*/ 1289050 h 1931773"/>
              <a:gd name="connsiteX11" fmla="*/ 1700791 w 2011533"/>
              <a:gd name="connsiteY11" fmla="*/ 1898650 h 1931773"/>
              <a:gd name="connsiteX12" fmla="*/ 1959871 w 2011533"/>
              <a:gd name="connsiteY12" fmla="*/ 1830070 h 1931773"/>
              <a:gd name="connsiteX13" fmla="*/ 2005591 w 2011533"/>
              <a:gd name="connsiteY13" fmla="*/ 1654810 h 1931773"/>
              <a:gd name="connsiteX14" fmla="*/ 1876051 w 2011533"/>
              <a:gd name="connsiteY14" fmla="*/ 1319530 h 1931773"/>
              <a:gd name="connsiteX15" fmla="*/ 1586491 w 2011533"/>
              <a:gd name="connsiteY15" fmla="*/ 892810 h 1931773"/>
              <a:gd name="connsiteX16" fmla="*/ 1205491 w 2011533"/>
              <a:gd name="connsiteY16" fmla="*/ 351790 h 1931773"/>
              <a:gd name="connsiteX17" fmla="*/ 1075951 w 2011533"/>
              <a:gd name="connsiteY17" fmla="*/ 191770 h 1931773"/>
              <a:gd name="connsiteX18" fmla="*/ 893071 w 2011533"/>
              <a:gd name="connsiteY18" fmla="*/ 161290 h 1931773"/>
              <a:gd name="connsiteX19" fmla="*/ 619386 w 2011533"/>
              <a:gd name="connsiteY19" fmla="*/ 0 h 1931773"/>
              <a:gd name="connsiteX20" fmla="*/ 552711 w 2011533"/>
              <a:gd name="connsiteY20" fmla="*/ 129540 h 1931773"/>
              <a:gd name="connsiteX0" fmla="*/ 552711 w 2020287"/>
              <a:gd name="connsiteY0" fmla="*/ 129540 h 1844181"/>
              <a:gd name="connsiteX1" fmla="*/ 748291 w 2020287"/>
              <a:gd name="connsiteY1" fmla="*/ 207010 h 1844181"/>
              <a:gd name="connsiteX2" fmla="*/ 900691 w 2020287"/>
              <a:gd name="connsiteY2" fmla="*/ 260350 h 1844181"/>
              <a:gd name="connsiteX3" fmla="*/ 504451 w 2020287"/>
              <a:gd name="connsiteY3" fmla="*/ 557530 h 1844181"/>
              <a:gd name="connsiteX4" fmla="*/ 115831 w 2020287"/>
              <a:gd name="connsiteY4" fmla="*/ 839470 h 1844181"/>
              <a:gd name="connsiteX5" fmla="*/ 1531 w 2020287"/>
              <a:gd name="connsiteY5" fmla="*/ 991870 h 1844181"/>
              <a:gd name="connsiteX6" fmla="*/ 176791 w 2020287"/>
              <a:gd name="connsiteY6" fmla="*/ 1167130 h 1844181"/>
              <a:gd name="connsiteX7" fmla="*/ 550171 w 2020287"/>
              <a:gd name="connsiteY7" fmla="*/ 1296670 h 1844181"/>
              <a:gd name="connsiteX8" fmla="*/ 915931 w 2020287"/>
              <a:gd name="connsiteY8" fmla="*/ 1342390 h 1844181"/>
              <a:gd name="connsiteX9" fmla="*/ 1190251 w 2020287"/>
              <a:gd name="connsiteY9" fmla="*/ 1372870 h 1844181"/>
              <a:gd name="connsiteX10" fmla="*/ 1495051 w 2020287"/>
              <a:gd name="connsiteY10" fmla="*/ 1289050 h 1844181"/>
              <a:gd name="connsiteX11" fmla="*/ 1959871 w 2020287"/>
              <a:gd name="connsiteY11" fmla="*/ 1830070 h 1844181"/>
              <a:gd name="connsiteX12" fmla="*/ 2005591 w 2020287"/>
              <a:gd name="connsiteY12" fmla="*/ 1654810 h 1844181"/>
              <a:gd name="connsiteX13" fmla="*/ 1876051 w 2020287"/>
              <a:gd name="connsiteY13" fmla="*/ 1319530 h 1844181"/>
              <a:gd name="connsiteX14" fmla="*/ 1586491 w 2020287"/>
              <a:gd name="connsiteY14" fmla="*/ 892810 h 1844181"/>
              <a:gd name="connsiteX15" fmla="*/ 1205491 w 2020287"/>
              <a:gd name="connsiteY15" fmla="*/ 351790 h 1844181"/>
              <a:gd name="connsiteX16" fmla="*/ 1075951 w 2020287"/>
              <a:gd name="connsiteY16" fmla="*/ 191770 h 1844181"/>
              <a:gd name="connsiteX17" fmla="*/ 893071 w 2020287"/>
              <a:gd name="connsiteY17" fmla="*/ 161290 h 1844181"/>
              <a:gd name="connsiteX18" fmla="*/ 619386 w 2020287"/>
              <a:gd name="connsiteY18" fmla="*/ 0 h 1844181"/>
              <a:gd name="connsiteX19" fmla="*/ 552711 w 2020287"/>
              <a:gd name="connsiteY19" fmla="*/ 129540 h 1844181"/>
              <a:gd name="connsiteX0" fmla="*/ 552711 w 2023221"/>
              <a:gd name="connsiteY0" fmla="*/ 129540 h 1654899"/>
              <a:gd name="connsiteX1" fmla="*/ 748291 w 2023221"/>
              <a:gd name="connsiteY1" fmla="*/ 207010 h 1654899"/>
              <a:gd name="connsiteX2" fmla="*/ 900691 w 2023221"/>
              <a:gd name="connsiteY2" fmla="*/ 260350 h 1654899"/>
              <a:gd name="connsiteX3" fmla="*/ 504451 w 2023221"/>
              <a:gd name="connsiteY3" fmla="*/ 557530 h 1654899"/>
              <a:gd name="connsiteX4" fmla="*/ 115831 w 2023221"/>
              <a:gd name="connsiteY4" fmla="*/ 839470 h 1654899"/>
              <a:gd name="connsiteX5" fmla="*/ 1531 w 2023221"/>
              <a:gd name="connsiteY5" fmla="*/ 991870 h 1654899"/>
              <a:gd name="connsiteX6" fmla="*/ 176791 w 2023221"/>
              <a:gd name="connsiteY6" fmla="*/ 1167130 h 1654899"/>
              <a:gd name="connsiteX7" fmla="*/ 550171 w 2023221"/>
              <a:gd name="connsiteY7" fmla="*/ 1296670 h 1654899"/>
              <a:gd name="connsiteX8" fmla="*/ 915931 w 2023221"/>
              <a:gd name="connsiteY8" fmla="*/ 1342390 h 1654899"/>
              <a:gd name="connsiteX9" fmla="*/ 1190251 w 2023221"/>
              <a:gd name="connsiteY9" fmla="*/ 1372870 h 1654899"/>
              <a:gd name="connsiteX10" fmla="*/ 1495051 w 2023221"/>
              <a:gd name="connsiteY10" fmla="*/ 1289050 h 1654899"/>
              <a:gd name="connsiteX11" fmla="*/ 2005591 w 2023221"/>
              <a:gd name="connsiteY11" fmla="*/ 1654810 h 1654899"/>
              <a:gd name="connsiteX12" fmla="*/ 1876051 w 2023221"/>
              <a:gd name="connsiteY12" fmla="*/ 1319530 h 1654899"/>
              <a:gd name="connsiteX13" fmla="*/ 1586491 w 2023221"/>
              <a:gd name="connsiteY13" fmla="*/ 892810 h 1654899"/>
              <a:gd name="connsiteX14" fmla="*/ 1205491 w 2023221"/>
              <a:gd name="connsiteY14" fmla="*/ 351790 h 1654899"/>
              <a:gd name="connsiteX15" fmla="*/ 1075951 w 2023221"/>
              <a:gd name="connsiteY15" fmla="*/ 191770 h 1654899"/>
              <a:gd name="connsiteX16" fmla="*/ 893071 w 2023221"/>
              <a:gd name="connsiteY16" fmla="*/ 161290 h 1654899"/>
              <a:gd name="connsiteX17" fmla="*/ 619386 w 2023221"/>
              <a:gd name="connsiteY17" fmla="*/ 0 h 1654899"/>
              <a:gd name="connsiteX18" fmla="*/ 552711 w 2023221"/>
              <a:gd name="connsiteY18" fmla="*/ 129540 h 1654899"/>
              <a:gd name="connsiteX0" fmla="*/ 552711 w 1876902"/>
              <a:gd name="connsiteY0" fmla="*/ 129540 h 1374649"/>
              <a:gd name="connsiteX1" fmla="*/ 748291 w 1876902"/>
              <a:gd name="connsiteY1" fmla="*/ 207010 h 1374649"/>
              <a:gd name="connsiteX2" fmla="*/ 900691 w 1876902"/>
              <a:gd name="connsiteY2" fmla="*/ 260350 h 1374649"/>
              <a:gd name="connsiteX3" fmla="*/ 504451 w 1876902"/>
              <a:gd name="connsiteY3" fmla="*/ 557530 h 1374649"/>
              <a:gd name="connsiteX4" fmla="*/ 115831 w 1876902"/>
              <a:gd name="connsiteY4" fmla="*/ 839470 h 1374649"/>
              <a:gd name="connsiteX5" fmla="*/ 1531 w 1876902"/>
              <a:gd name="connsiteY5" fmla="*/ 991870 h 1374649"/>
              <a:gd name="connsiteX6" fmla="*/ 176791 w 1876902"/>
              <a:gd name="connsiteY6" fmla="*/ 1167130 h 1374649"/>
              <a:gd name="connsiteX7" fmla="*/ 550171 w 1876902"/>
              <a:gd name="connsiteY7" fmla="*/ 1296670 h 1374649"/>
              <a:gd name="connsiteX8" fmla="*/ 915931 w 1876902"/>
              <a:gd name="connsiteY8" fmla="*/ 1342390 h 1374649"/>
              <a:gd name="connsiteX9" fmla="*/ 1190251 w 1876902"/>
              <a:gd name="connsiteY9" fmla="*/ 1372870 h 1374649"/>
              <a:gd name="connsiteX10" fmla="*/ 1495051 w 1876902"/>
              <a:gd name="connsiteY10" fmla="*/ 1289050 h 1374649"/>
              <a:gd name="connsiteX11" fmla="*/ 1876051 w 1876902"/>
              <a:gd name="connsiteY11" fmla="*/ 1319530 h 1374649"/>
              <a:gd name="connsiteX12" fmla="*/ 1586491 w 1876902"/>
              <a:gd name="connsiteY12" fmla="*/ 892810 h 1374649"/>
              <a:gd name="connsiteX13" fmla="*/ 1205491 w 1876902"/>
              <a:gd name="connsiteY13" fmla="*/ 351790 h 1374649"/>
              <a:gd name="connsiteX14" fmla="*/ 1075951 w 1876902"/>
              <a:gd name="connsiteY14" fmla="*/ 191770 h 1374649"/>
              <a:gd name="connsiteX15" fmla="*/ 893071 w 1876902"/>
              <a:gd name="connsiteY15" fmla="*/ 161290 h 1374649"/>
              <a:gd name="connsiteX16" fmla="*/ 619386 w 1876902"/>
              <a:gd name="connsiteY16" fmla="*/ 0 h 1374649"/>
              <a:gd name="connsiteX17" fmla="*/ 552711 w 1876902"/>
              <a:gd name="connsiteY17" fmla="*/ 129540 h 1374649"/>
              <a:gd name="connsiteX0" fmla="*/ 552711 w 1602025"/>
              <a:gd name="connsiteY0" fmla="*/ 129540 h 1374649"/>
              <a:gd name="connsiteX1" fmla="*/ 748291 w 1602025"/>
              <a:gd name="connsiteY1" fmla="*/ 207010 h 1374649"/>
              <a:gd name="connsiteX2" fmla="*/ 900691 w 1602025"/>
              <a:gd name="connsiteY2" fmla="*/ 260350 h 1374649"/>
              <a:gd name="connsiteX3" fmla="*/ 504451 w 1602025"/>
              <a:gd name="connsiteY3" fmla="*/ 557530 h 1374649"/>
              <a:gd name="connsiteX4" fmla="*/ 115831 w 1602025"/>
              <a:gd name="connsiteY4" fmla="*/ 839470 h 1374649"/>
              <a:gd name="connsiteX5" fmla="*/ 1531 w 1602025"/>
              <a:gd name="connsiteY5" fmla="*/ 991870 h 1374649"/>
              <a:gd name="connsiteX6" fmla="*/ 176791 w 1602025"/>
              <a:gd name="connsiteY6" fmla="*/ 1167130 h 1374649"/>
              <a:gd name="connsiteX7" fmla="*/ 550171 w 1602025"/>
              <a:gd name="connsiteY7" fmla="*/ 1296670 h 1374649"/>
              <a:gd name="connsiteX8" fmla="*/ 915931 w 1602025"/>
              <a:gd name="connsiteY8" fmla="*/ 1342390 h 1374649"/>
              <a:gd name="connsiteX9" fmla="*/ 1190251 w 1602025"/>
              <a:gd name="connsiteY9" fmla="*/ 1372870 h 1374649"/>
              <a:gd name="connsiteX10" fmla="*/ 1495051 w 1602025"/>
              <a:gd name="connsiteY10" fmla="*/ 1289050 h 1374649"/>
              <a:gd name="connsiteX11" fmla="*/ 1586491 w 1602025"/>
              <a:gd name="connsiteY11" fmla="*/ 892810 h 1374649"/>
              <a:gd name="connsiteX12" fmla="*/ 1205491 w 1602025"/>
              <a:gd name="connsiteY12" fmla="*/ 351790 h 1374649"/>
              <a:gd name="connsiteX13" fmla="*/ 1075951 w 1602025"/>
              <a:gd name="connsiteY13" fmla="*/ 191770 h 1374649"/>
              <a:gd name="connsiteX14" fmla="*/ 893071 w 1602025"/>
              <a:gd name="connsiteY14" fmla="*/ 161290 h 1374649"/>
              <a:gd name="connsiteX15" fmla="*/ 619386 w 1602025"/>
              <a:gd name="connsiteY15" fmla="*/ 0 h 1374649"/>
              <a:gd name="connsiteX16" fmla="*/ 552711 w 1602025"/>
              <a:gd name="connsiteY16" fmla="*/ 129540 h 1374649"/>
              <a:gd name="connsiteX0" fmla="*/ 552711 w 1605325"/>
              <a:gd name="connsiteY0" fmla="*/ 129540 h 1382276"/>
              <a:gd name="connsiteX1" fmla="*/ 748291 w 1605325"/>
              <a:gd name="connsiteY1" fmla="*/ 207010 h 1382276"/>
              <a:gd name="connsiteX2" fmla="*/ 900691 w 1605325"/>
              <a:gd name="connsiteY2" fmla="*/ 260350 h 1382276"/>
              <a:gd name="connsiteX3" fmla="*/ 504451 w 1605325"/>
              <a:gd name="connsiteY3" fmla="*/ 557530 h 1382276"/>
              <a:gd name="connsiteX4" fmla="*/ 115831 w 1605325"/>
              <a:gd name="connsiteY4" fmla="*/ 839470 h 1382276"/>
              <a:gd name="connsiteX5" fmla="*/ 1531 w 1605325"/>
              <a:gd name="connsiteY5" fmla="*/ 991870 h 1382276"/>
              <a:gd name="connsiteX6" fmla="*/ 176791 w 1605325"/>
              <a:gd name="connsiteY6" fmla="*/ 1167130 h 1382276"/>
              <a:gd name="connsiteX7" fmla="*/ 550171 w 1605325"/>
              <a:gd name="connsiteY7" fmla="*/ 1296670 h 1382276"/>
              <a:gd name="connsiteX8" fmla="*/ 915931 w 1605325"/>
              <a:gd name="connsiteY8" fmla="*/ 1342390 h 1382276"/>
              <a:gd name="connsiteX9" fmla="*/ 1190251 w 1605325"/>
              <a:gd name="connsiteY9" fmla="*/ 1372870 h 1382276"/>
              <a:gd name="connsiteX10" fmla="*/ 1510291 w 1605325"/>
              <a:gd name="connsiteY10" fmla="*/ 1167130 h 1382276"/>
              <a:gd name="connsiteX11" fmla="*/ 1586491 w 1605325"/>
              <a:gd name="connsiteY11" fmla="*/ 892810 h 1382276"/>
              <a:gd name="connsiteX12" fmla="*/ 1205491 w 1605325"/>
              <a:gd name="connsiteY12" fmla="*/ 351790 h 1382276"/>
              <a:gd name="connsiteX13" fmla="*/ 1075951 w 1605325"/>
              <a:gd name="connsiteY13" fmla="*/ 191770 h 1382276"/>
              <a:gd name="connsiteX14" fmla="*/ 893071 w 1605325"/>
              <a:gd name="connsiteY14" fmla="*/ 161290 h 1382276"/>
              <a:gd name="connsiteX15" fmla="*/ 619386 w 1605325"/>
              <a:gd name="connsiteY15" fmla="*/ 0 h 1382276"/>
              <a:gd name="connsiteX16" fmla="*/ 552711 w 1605325"/>
              <a:gd name="connsiteY16" fmla="*/ 129540 h 1382276"/>
              <a:gd name="connsiteX0" fmla="*/ 552711 w 1681708"/>
              <a:gd name="connsiteY0" fmla="*/ 129540 h 1382276"/>
              <a:gd name="connsiteX1" fmla="*/ 748291 w 1681708"/>
              <a:gd name="connsiteY1" fmla="*/ 207010 h 1382276"/>
              <a:gd name="connsiteX2" fmla="*/ 900691 w 1681708"/>
              <a:gd name="connsiteY2" fmla="*/ 260350 h 1382276"/>
              <a:gd name="connsiteX3" fmla="*/ 504451 w 1681708"/>
              <a:gd name="connsiteY3" fmla="*/ 557530 h 1382276"/>
              <a:gd name="connsiteX4" fmla="*/ 115831 w 1681708"/>
              <a:gd name="connsiteY4" fmla="*/ 839470 h 1382276"/>
              <a:gd name="connsiteX5" fmla="*/ 1531 w 1681708"/>
              <a:gd name="connsiteY5" fmla="*/ 991870 h 1382276"/>
              <a:gd name="connsiteX6" fmla="*/ 176791 w 1681708"/>
              <a:gd name="connsiteY6" fmla="*/ 1167130 h 1382276"/>
              <a:gd name="connsiteX7" fmla="*/ 550171 w 1681708"/>
              <a:gd name="connsiteY7" fmla="*/ 1296670 h 1382276"/>
              <a:gd name="connsiteX8" fmla="*/ 915931 w 1681708"/>
              <a:gd name="connsiteY8" fmla="*/ 1342390 h 1382276"/>
              <a:gd name="connsiteX9" fmla="*/ 1190251 w 1681708"/>
              <a:gd name="connsiteY9" fmla="*/ 1372870 h 1382276"/>
              <a:gd name="connsiteX10" fmla="*/ 1510291 w 1681708"/>
              <a:gd name="connsiteY10" fmla="*/ 1167130 h 1382276"/>
              <a:gd name="connsiteX11" fmla="*/ 1670311 w 1681708"/>
              <a:gd name="connsiteY11" fmla="*/ 999490 h 1382276"/>
              <a:gd name="connsiteX12" fmla="*/ 1205491 w 1681708"/>
              <a:gd name="connsiteY12" fmla="*/ 351790 h 1382276"/>
              <a:gd name="connsiteX13" fmla="*/ 1075951 w 1681708"/>
              <a:gd name="connsiteY13" fmla="*/ 191770 h 1382276"/>
              <a:gd name="connsiteX14" fmla="*/ 893071 w 1681708"/>
              <a:gd name="connsiteY14" fmla="*/ 161290 h 1382276"/>
              <a:gd name="connsiteX15" fmla="*/ 619386 w 1681708"/>
              <a:gd name="connsiteY15" fmla="*/ 0 h 1382276"/>
              <a:gd name="connsiteX16" fmla="*/ 552711 w 1681708"/>
              <a:gd name="connsiteY16" fmla="*/ 129540 h 1382276"/>
              <a:gd name="connsiteX0" fmla="*/ 552711 w 1681708"/>
              <a:gd name="connsiteY0" fmla="*/ 129540 h 1382276"/>
              <a:gd name="connsiteX1" fmla="*/ 748291 w 1681708"/>
              <a:gd name="connsiteY1" fmla="*/ 207010 h 1382276"/>
              <a:gd name="connsiteX2" fmla="*/ 900691 w 1681708"/>
              <a:gd name="connsiteY2" fmla="*/ 260350 h 1382276"/>
              <a:gd name="connsiteX3" fmla="*/ 504451 w 1681708"/>
              <a:gd name="connsiteY3" fmla="*/ 557530 h 1382276"/>
              <a:gd name="connsiteX4" fmla="*/ 115831 w 1681708"/>
              <a:gd name="connsiteY4" fmla="*/ 839470 h 1382276"/>
              <a:gd name="connsiteX5" fmla="*/ 1531 w 1681708"/>
              <a:gd name="connsiteY5" fmla="*/ 991870 h 1382276"/>
              <a:gd name="connsiteX6" fmla="*/ 176791 w 1681708"/>
              <a:gd name="connsiteY6" fmla="*/ 1167130 h 1382276"/>
              <a:gd name="connsiteX7" fmla="*/ 550171 w 1681708"/>
              <a:gd name="connsiteY7" fmla="*/ 1296670 h 1382276"/>
              <a:gd name="connsiteX8" fmla="*/ 915931 w 1681708"/>
              <a:gd name="connsiteY8" fmla="*/ 1342390 h 1382276"/>
              <a:gd name="connsiteX9" fmla="*/ 1190251 w 1681708"/>
              <a:gd name="connsiteY9" fmla="*/ 1372870 h 1382276"/>
              <a:gd name="connsiteX10" fmla="*/ 1510291 w 1681708"/>
              <a:gd name="connsiteY10" fmla="*/ 1167130 h 1382276"/>
              <a:gd name="connsiteX11" fmla="*/ 1670311 w 1681708"/>
              <a:gd name="connsiteY11" fmla="*/ 999490 h 1382276"/>
              <a:gd name="connsiteX12" fmla="*/ 1205491 w 1681708"/>
              <a:gd name="connsiteY12" fmla="*/ 351790 h 1382276"/>
              <a:gd name="connsiteX13" fmla="*/ 1075951 w 1681708"/>
              <a:gd name="connsiteY13" fmla="*/ 191770 h 1382276"/>
              <a:gd name="connsiteX14" fmla="*/ 893071 w 1681708"/>
              <a:gd name="connsiteY14" fmla="*/ 161290 h 1382276"/>
              <a:gd name="connsiteX15" fmla="*/ 619386 w 1681708"/>
              <a:gd name="connsiteY15" fmla="*/ 0 h 1382276"/>
              <a:gd name="connsiteX16" fmla="*/ 552711 w 1681708"/>
              <a:gd name="connsiteY16" fmla="*/ 129540 h 1382276"/>
              <a:gd name="connsiteX0" fmla="*/ 552711 w 1670311"/>
              <a:gd name="connsiteY0" fmla="*/ 129540 h 1382276"/>
              <a:gd name="connsiteX1" fmla="*/ 748291 w 1670311"/>
              <a:gd name="connsiteY1" fmla="*/ 207010 h 1382276"/>
              <a:gd name="connsiteX2" fmla="*/ 900691 w 1670311"/>
              <a:gd name="connsiteY2" fmla="*/ 260350 h 1382276"/>
              <a:gd name="connsiteX3" fmla="*/ 504451 w 1670311"/>
              <a:gd name="connsiteY3" fmla="*/ 557530 h 1382276"/>
              <a:gd name="connsiteX4" fmla="*/ 115831 w 1670311"/>
              <a:gd name="connsiteY4" fmla="*/ 839470 h 1382276"/>
              <a:gd name="connsiteX5" fmla="*/ 1531 w 1670311"/>
              <a:gd name="connsiteY5" fmla="*/ 991870 h 1382276"/>
              <a:gd name="connsiteX6" fmla="*/ 176791 w 1670311"/>
              <a:gd name="connsiteY6" fmla="*/ 1167130 h 1382276"/>
              <a:gd name="connsiteX7" fmla="*/ 550171 w 1670311"/>
              <a:gd name="connsiteY7" fmla="*/ 1296670 h 1382276"/>
              <a:gd name="connsiteX8" fmla="*/ 915931 w 1670311"/>
              <a:gd name="connsiteY8" fmla="*/ 1342390 h 1382276"/>
              <a:gd name="connsiteX9" fmla="*/ 1190251 w 1670311"/>
              <a:gd name="connsiteY9" fmla="*/ 1372870 h 1382276"/>
              <a:gd name="connsiteX10" fmla="*/ 1510291 w 1670311"/>
              <a:gd name="connsiteY10" fmla="*/ 1167130 h 1382276"/>
              <a:gd name="connsiteX11" fmla="*/ 1670311 w 1670311"/>
              <a:gd name="connsiteY11" fmla="*/ 999490 h 1382276"/>
              <a:gd name="connsiteX12" fmla="*/ 1205491 w 1670311"/>
              <a:gd name="connsiteY12" fmla="*/ 351790 h 1382276"/>
              <a:gd name="connsiteX13" fmla="*/ 1075951 w 1670311"/>
              <a:gd name="connsiteY13" fmla="*/ 191770 h 1382276"/>
              <a:gd name="connsiteX14" fmla="*/ 893071 w 1670311"/>
              <a:gd name="connsiteY14" fmla="*/ 161290 h 1382276"/>
              <a:gd name="connsiteX15" fmla="*/ 619386 w 1670311"/>
              <a:gd name="connsiteY15" fmla="*/ 0 h 1382276"/>
              <a:gd name="connsiteX16" fmla="*/ 552711 w 1670311"/>
              <a:gd name="connsiteY16" fmla="*/ 129540 h 1382276"/>
              <a:gd name="connsiteX0" fmla="*/ 552711 w 1670311"/>
              <a:gd name="connsiteY0" fmla="*/ 129540 h 1372998"/>
              <a:gd name="connsiteX1" fmla="*/ 748291 w 1670311"/>
              <a:gd name="connsiteY1" fmla="*/ 207010 h 1372998"/>
              <a:gd name="connsiteX2" fmla="*/ 900691 w 1670311"/>
              <a:gd name="connsiteY2" fmla="*/ 260350 h 1372998"/>
              <a:gd name="connsiteX3" fmla="*/ 504451 w 1670311"/>
              <a:gd name="connsiteY3" fmla="*/ 557530 h 1372998"/>
              <a:gd name="connsiteX4" fmla="*/ 115831 w 1670311"/>
              <a:gd name="connsiteY4" fmla="*/ 839470 h 1372998"/>
              <a:gd name="connsiteX5" fmla="*/ 1531 w 1670311"/>
              <a:gd name="connsiteY5" fmla="*/ 991870 h 1372998"/>
              <a:gd name="connsiteX6" fmla="*/ 176791 w 1670311"/>
              <a:gd name="connsiteY6" fmla="*/ 1167130 h 1372998"/>
              <a:gd name="connsiteX7" fmla="*/ 550171 w 1670311"/>
              <a:gd name="connsiteY7" fmla="*/ 1296670 h 1372998"/>
              <a:gd name="connsiteX8" fmla="*/ 938156 w 1670311"/>
              <a:gd name="connsiteY8" fmla="*/ 1199515 h 1372998"/>
              <a:gd name="connsiteX9" fmla="*/ 1190251 w 1670311"/>
              <a:gd name="connsiteY9" fmla="*/ 1372870 h 1372998"/>
              <a:gd name="connsiteX10" fmla="*/ 1510291 w 1670311"/>
              <a:gd name="connsiteY10" fmla="*/ 1167130 h 1372998"/>
              <a:gd name="connsiteX11" fmla="*/ 1670311 w 1670311"/>
              <a:gd name="connsiteY11" fmla="*/ 999490 h 1372998"/>
              <a:gd name="connsiteX12" fmla="*/ 1205491 w 1670311"/>
              <a:gd name="connsiteY12" fmla="*/ 351790 h 1372998"/>
              <a:gd name="connsiteX13" fmla="*/ 1075951 w 1670311"/>
              <a:gd name="connsiteY13" fmla="*/ 191770 h 1372998"/>
              <a:gd name="connsiteX14" fmla="*/ 893071 w 1670311"/>
              <a:gd name="connsiteY14" fmla="*/ 161290 h 1372998"/>
              <a:gd name="connsiteX15" fmla="*/ 619386 w 1670311"/>
              <a:gd name="connsiteY15" fmla="*/ 0 h 1372998"/>
              <a:gd name="connsiteX16" fmla="*/ 552711 w 1670311"/>
              <a:gd name="connsiteY16" fmla="*/ 129540 h 1372998"/>
              <a:gd name="connsiteX0" fmla="*/ 552711 w 1670311"/>
              <a:gd name="connsiteY0" fmla="*/ 129540 h 1377248"/>
              <a:gd name="connsiteX1" fmla="*/ 748291 w 1670311"/>
              <a:gd name="connsiteY1" fmla="*/ 207010 h 1377248"/>
              <a:gd name="connsiteX2" fmla="*/ 900691 w 1670311"/>
              <a:gd name="connsiteY2" fmla="*/ 260350 h 1377248"/>
              <a:gd name="connsiteX3" fmla="*/ 504451 w 1670311"/>
              <a:gd name="connsiteY3" fmla="*/ 557530 h 1377248"/>
              <a:gd name="connsiteX4" fmla="*/ 115831 w 1670311"/>
              <a:gd name="connsiteY4" fmla="*/ 839470 h 1377248"/>
              <a:gd name="connsiteX5" fmla="*/ 1531 w 1670311"/>
              <a:gd name="connsiteY5" fmla="*/ 991870 h 1377248"/>
              <a:gd name="connsiteX6" fmla="*/ 176791 w 1670311"/>
              <a:gd name="connsiteY6" fmla="*/ 1167130 h 1377248"/>
              <a:gd name="connsiteX7" fmla="*/ 550171 w 1670311"/>
              <a:gd name="connsiteY7" fmla="*/ 1296670 h 1377248"/>
              <a:gd name="connsiteX8" fmla="*/ 1190251 w 1670311"/>
              <a:gd name="connsiteY8" fmla="*/ 1372870 h 1377248"/>
              <a:gd name="connsiteX9" fmla="*/ 1510291 w 1670311"/>
              <a:gd name="connsiteY9" fmla="*/ 1167130 h 1377248"/>
              <a:gd name="connsiteX10" fmla="*/ 1670311 w 1670311"/>
              <a:gd name="connsiteY10" fmla="*/ 999490 h 1377248"/>
              <a:gd name="connsiteX11" fmla="*/ 1205491 w 1670311"/>
              <a:gd name="connsiteY11" fmla="*/ 351790 h 1377248"/>
              <a:gd name="connsiteX12" fmla="*/ 1075951 w 1670311"/>
              <a:gd name="connsiteY12" fmla="*/ 191770 h 1377248"/>
              <a:gd name="connsiteX13" fmla="*/ 893071 w 1670311"/>
              <a:gd name="connsiteY13" fmla="*/ 161290 h 1377248"/>
              <a:gd name="connsiteX14" fmla="*/ 619386 w 1670311"/>
              <a:gd name="connsiteY14" fmla="*/ 0 h 1377248"/>
              <a:gd name="connsiteX15" fmla="*/ 552711 w 1670311"/>
              <a:gd name="connsiteY15" fmla="*/ 129540 h 1377248"/>
              <a:gd name="connsiteX0" fmla="*/ 552711 w 1670311"/>
              <a:gd name="connsiteY0" fmla="*/ 129540 h 1372870"/>
              <a:gd name="connsiteX1" fmla="*/ 748291 w 1670311"/>
              <a:gd name="connsiteY1" fmla="*/ 207010 h 1372870"/>
              <a:gd name="connsiteX2" fmla="*/ 900691 w 1670311"/>
              <a:gd name="connsiteY2" fmla="*/ 260350 h 1372870"/>
              <a:gd name="connsiteX3" fmla="*/ 504451 w 1670311"/>
              <a:gd name="connsiteY3" fmla="*/ 557530 h 1372870"/>
              <a:gd name="connsiteX4" fmla="*/ 115831 w 1670311"/>
              <a:gd name="connsiteY4" fmla="*/ 839470 h 1372870"/>
              <a:gd name="connsiteX5" fmla="*/ 1531 w 1670311"/>
              <a:gd name="connsiteY5" fmla="*/ 991870 h 1372870"/>
              <a:gd name="connsiteX6" fmla="*/ 176791 w 1670311"/>
              <a:gd name="connsiteY6" fmla="*/ 1167130 h 1372870"/>
              <a:gd name="connsiteX7" fmla="*/ 1190251 w 1670311"/>
              <a:gd name="connsiteY7" fmla="*/ 1372870 h 1372870"/>
              <a:gd name="connsiteX8" fmla="*/ 1510291 w 1670311"/>
              <a:gd name="connsiteY8" fmla="*/ 1167130 h 1372870"/>
              <a:gd name="connsiteX9" fmla="*/ 1670311 w 1670311"/>
              <a:gd name="connsiteY9" fmla="*/ 999490 h 1372870"/>
              <a:gd name="connsiteX10" fmla="*/ 1205491 w 1670311"/>
              <a:gd name="connsiteY10" fmla="*/ 351790 h 1372870"/>
              <a:gd name="connsiteX11" fmla="*/ 1075951 w 1670311"/>
              <a:gd name="connsiteY11" fmla="*/ 191770 h 1372870"/>
              <a:gd name="connsiteX12" fmla="*/ 893071 w 1670311"/>
              <a:gd name="connsiteY12" fmla="*/ 161290 h 1372870"/>
              <a:gd name="connsiteX13" fmla="*/ 619386 w 1670311"/>
              <a:gd name="connsiteY13" fmla="*/ 0 h 1372870"/>
              <a:gd name="connsiteX14" fmla="*/ 552711 w 1670311"/>
              <a:gd name="connsiteY14" fmla="*/ 129540 h 1372870"/>
              <a:gd name="connsiteX0" fmla="*/ 557579 w 1675179"/>
              <a:gd name="connsiteY0" fmla="*/ 129540 h 1188563"/>
              <a:gd name="connsiteX1" fmla="*/ 753159 w 1675179"/>
              <a:gd name="connsiteY1" fmla="*/ 207010 h 1188563"/>
              <a:gd name="connsiteX2" fmla="*/ 905559 w 1675179"/>
              <a:gd name="connsiteY2" fmla="*/ 260350 h 1188563"/>
              <a:gd name="connsiteX3" fmla="*/ 509319 w 1675179"/>
              <a:gd name="connsiteY3" fmla="*/ 557530 h 1188563"/>
              <a:gd name="connsiteX4" fmla="*/ 120699 w 1675179"/>
              <a:gd name="connsiteY4" fmla="*/ 839470 h 1188563"/>
              <a:gd name="connsiteX5" fmla="*/ 6399 w 1675179"/>
              <a:gd name="connsiteY5" fmla="*/ 991870 h 1188563"/>
              <a:gd name="connsiteX6" fmla="*/ 181659 w 1675179"/>
              <a:gd name="connsiteY6" fmla="*/ 1167130 h 1188563"/>
              <a:gd name="connsiteX7" fmla="*/ 1515159 w 1675179"/>
              <a:gd name="connsiteY7" fmla="*/ 1167130 h 1188563"/>
              <a:gd name="connsiteX8" fmla="*/ 1675179 w 1675179"/>
              <a:gd name="connsiteY8" fmla="*/ 999490 h 1188563"/>
              <a:gd name="connsiteX9" fmla="*/ 1210359 w 1675179"/>
              <a:gd name="connsiteY9" fmla="*/ 351790 h 1188563"/>
              <a:gd name="connsiteX10" fmla="*/ 1080819 w 1675179"/>
              <a:gd name="connsiteY10" fmla="*/ 191770 h 1188563"/>
              <a:gd name="connsiteX11" fmla="*/ 897939 w 1675179"/>
              <a:gd name="connsiteY11" fmla="*/ 161290 h 1188563"/>
              <a:gd name="connsiteX12" fmla="*/ 624254 w 1675179"/>
              <a:gd name="connsiteY12" fmla="*/ 0 h 1188563"/>
              <a:gd name="connsiteX13" fmla="*/ 557579 w 1675179"/>
              <a:gd name="connsiteY13" fmla="*/ 129540 h 1188563"/>
              <a:gd name="connsiteX0" fmla="*/ 554621 w 1672221"/>
              <a:gd name="connsiteY0" fmla="*/ 129540 h 1196634"/>
              <a:gd name="connsiteX1" fmla="*/ 750201 w 1672221"/>
              <a:gd name="connsiteY1" fmla="*/ 207010 h 1196634"/>
              <a:gd name="connsiteX2" fmla="*/ 902601 w 1672221"/>
              <a:gd name="connsiteY2" fmla="*/ 260350 h 1196634"/>
              <a:gd name="connsiteX3" fmla="*/ 506361 w 1672221"/>
              <a:gd name="connsiteY3" fmla="*/ 557530 h 1196634"/>
              <a:gd name="connsiteX4" fmla="*/ 117741 w 1672221"/>
              <a:gd name="connsiteY4" fmla="*/ 839470 h 1196634"/>
              <a:gd name="connsiteX5" fmla="*/ 3441 w 1672221"/>
              <a:gd name="connsiteY5" fmla="*/ 991870 h 1196634"/>
              <a:gd name="connsiteX6" fmla="*/ 219976 w 1672221"/>
              <a:gd name="connsiteY6" fmla="*/ 1179830 h 1196634"/>
              <a:gd name="connsiteX7" fmla="*/ 1512201 w 1672221"/>
              <a:gd name="connsiteY7" fmla="*/ 1167130 h 1196634"/>
              <a:gd name="connsiteX8" fmla="*/ 1672221 w 1672221"/>
              <a:gd name="connsiteY8" fmla="*/ 999490 h 1196634"/>
              <a:gd name="connsiteX9" fmla="*/ 1207401 w 1672221"/>
              <a:gd name="connsiteY9" fmla="*/ 351790 h 1196634"/>
              <a:gd name="connsiteX10" fmla="*/ 1077861 w 1672221"/>
              <a:gd name="connsiteY10" fmla="*/ 191770 h 1196634"/>
              <a:gd name="connsiteX11" fmla="*/ 894981 w 1672221"/>
              <a:gd name="connsiteY11" fmla="*/ 161290 h 1196634"/>
              <a:gd name="connsiteX12" fmla="*/ 621296 w 1672221"/>
              <a:gd name="connsiteY12" fmla="*/ 0 h 1196634"/>
              <a:gd name="connsiteX13" fmla="*/ 554621 w 1672221"/>
              <a:gd name="connsiteY13" fmla="*/ 129540 h 1196634"/>
              <a:gd name="connsiteX0" fmla="*/ 554621 w 1672221"/>
              <a:gd name="connsiteY0" fmla="*/ 129540 h 1216142"/>
              <a:gd name="connsiteX1" fmla="*/ 750201 w 1672221"/>
              <a:gd name="connsiteY1" fmla="*/ 207010 h 1216142"/>
              <a:gd name="connsiteX2" fmla="*/ 902601 w 1672221"/>
              <a:gd name="connsiteY2" fmla="*/ 260350 h 1216142"/>
              <a:gd name="connsiteX3" fmla="*/ 506361 w 1672221"/>
              <a:gd name="connsiteY3" fmla="*/ 557530 h 1216142"/>
              <a:gd name="connsiteX4" fmla="*/ 117741 w 1672221"/>
              <a:gd name="connsiteY4" fmla="*/ 839470 h 1216142"/>
              <a:gd name="connsiteX5" fmla="*/ 3441 w 1672221"/>
              <a:gd name="connsiteY5" fmla="*/ 991870 h 1216142"/>
              <a:gd name="connsiteX6" fmla="*/ 219976 w 1672221"/>
              <a:gd name="connsiteY6" fmla="*/ 1179830 h 1216142"/>
              <a:gd name="connsiteX7" fmla="*/ 1512201 w 1672221"/>
              <a:gd name="connsiteY7" fmla="*/ 1167130 h 1216142"/>
              <a:gd name="connsiteX8" fmla="*/ 1672221 w 1672221"/>
              <a:gd name="connsiteY8" fmla="*/ 999490 h 1216142"/>
              <a:gd name="connsiteX9" fmla="*/ 1207401 w 1672221"/>
              <a:gd name="connsiteY9" fmla="*/ 351790 h 1216142"/>
              <a:gd name="connsiteX10" fmla="*/ 1077861 w 1672221"/>
              <a:gd name="connsiteY10" fmla="*/ 191770 h 1216142"/>
              <a:gd name="connsiteX11" fmla="*/ 894981 w 1672221"/>
              <a:gd name="connsiteY11" fmla="*/ 161290 h 1216142"/>
              <a:gd name="connsiteX12" fmla="*/ 621296 w 1672221"/>
              <a:gd name="connsiteY12" fmla="*/ 0 h 1216142"/>
              <a:gd name="connsiteX13" fmla="*/ 554621 w 1672221"/>
              <a:gd name="connsiteY13" fmla="*/ 129540 h 1216142"/>
              <a:gd name="connsiteX0" fmla="*/ 554621 w 1672221"/>
              <a:gd name="connsiteY0" fmla="*/ 129540 h 1182867"/>
              <a:gd name="connsiteX1" fmla="*/ 750201 w 1672221"/>
              <a:gd name="connsiteY1" fmla="*/ 207010 h 1182867"/>
              <a:gd name="connsiteX2" fmla="*/ 902601 w 1672221"/>
              <a:gd name="connsiteY2" fmla="*/ 260350 h 1182867"/>
              <a:gd name="connsiteX3" fmla="*/ 506361 w 1672221"/>
              <a:gd name="connsiteY3" fmla="*/ 557530 h 1182867"/>
              <a:gd name="connsiteX4" fmla="*/ 117741 w 1672221"/>
              <a:gd name="connsiteY4" fmla="*/ 839470 h 1182867"/>
              <a:gd name="connsiteX5" fmla="*/ 3441 w 1672221"/>
              <a:gd name="connsiteY5" fmla="*/ 991870 h 1182867"/>
              <a:gd name="connsiteX6" fmla="*/ 219976 w 1672221"/>
              <a:gd name="connsiteY6" fmla="*/ 1179830 h 1182867"/>
              <a:gd name="connsiteX7" fmla="*/ 1448701 w 1672221"/>
              <a:gd name="connsiteY7" fmla="*/ 1100455 h 1182867"/>
              <a:gd name="connsiteX8" fmla="*/ 1672221 w 1672221"/>
              <a:gd name="connsiteY8" fmla="*/ 999490 h 1182867"/>
              <a:gd name="connsiteX9" fmla="*/ 1207401 w 1672221"/>
              <a:gd name="connsiteY9" fmla="*/ 351790 h 1182867"/>
              <a:gd name="connsiteX10" fmla="*/ 1077861 w 1672221"/>
              <a:gd name="connsiteY10" fmla="*/ 191770 h 1182867"/>
              <a:gd name="connsiteX11" fmla="*/ 894981 w 1672221"/>
              <a:gd name="connsiteY11" fmla="*/ 161290 h 1182867"/>
              <a:gd name="connsiteX12" fmla="*/ 621296 w 1672221"/>
              <a:gd name="connsiteY12" fmla="*/ 0 h 1182867"/>
              <a:gd name="connsiteX13" fmla="*/ 554621 w 1672221"/>
              <a:gd name="connsiteY13" fmla="*/ 129540 h 1182867"/>
              <a:gd name="connsiteX0" fmla="*/ 554621 w 1703658"/>
              <a:gd name="connsiteY0" fmla="*/ 129540 h 1179856"/>
              <a:gd name="connsiteX1" fmla="*/ 750201 w 1703658"/>
              <a:gd name="connsiteY1" fmla="*/ 207010 h 1179856"/>
              <a:gd name="connsiteX2" fmla="*/ 902601 w 1703658"/>
              <a:gd name="connsiteY2" fmla="*/ 260350 h 1179856"/>
              <a:gd name="connsiteX3" fmla="*/ 506361 w 1703658"/>
              <a:gd name="connsiteY3" fmla="*/ 557530 h 1179856"/>
              <a:gd name="connsiteX4" fmla="*/ 117741 w 1703658"/>
              <a:gd name="connsiteY4" fmla="*/ 839470 h 1179856"/>
              <a:gd name="connsiteX5" fmla="*/ 3441 w 1703658"/>
              <a:gd name="connsiteY5" fmla="*/ 991870 h 1179856"/>
              <a:gd name="connsiteX6" fmla="*/ 219976 w 1703658"/>
              <a:gd name="connsiteY6" fmla="*/ 1179830 h 1179856"/>
              <a:gd name="connsiteX7" fmla="*/ 1672221 w 1703658"/>
              <a:gd name="connsiteY7" fmla="*/ 999490 h 1179856"/>
              <a:gd name="connsiteX8" fmla="*/ 1207401 w 1703658"/>
              <a:gd name="connsiteY8" fmla="*/ 351790 h 1179856"/>
              <a:gd name="connsiteX9" fmla="*/ 1077861 w 1703658"/>
              <a:gd name="connsiteY9" fmla="*/ 191770 h 1179856"/>
              <a:gd name="connsiteX10" fmla="*/ 894981 w 1703658"/>
              <a:gd name="connsiteY10" fmla="*/ 161290 h 1179856"/>
              <a:gd name="connsiteX11" fmla="*/ 621296 w 1703658"/>
              <a:gd name="connsiteY11" fmla="*/ 0 h 1179856"/>
              <a:gd name="connsiteX12" fmla="*/ 554621 w 1703658"/>
              <a:gd name="connsiteY12" fmla="*/ 129540 h 1179856"/>
              <a:gd name="connsiteX0" fmla="*/ 554621 w 1672221"/>
              <a:gd name="connsiteY0" fmla="*/ 129540 h 1179856"/>
              <a:gd name="connsiteX1" fmla="*/ 750201 w 1672221"/>
              <a:gd name="connsiteY1" fmla="*/ 207010 h 1179856"/>
              <a:gd name="connsiteX2" fmla="*/ 902601 w 1672221"/>
              <a:gd name="connsiteY2" fmla="*/ 260350 h 1179856"/>
              <a:gd name="connsiteX3" fmla="*/ 506361 w 1672221"/>
              <a:gd name="connsiteY3" fmla="*/ 557530 h 1179856"/>
              <a:gd name="connsiteX4" fmla="*/ 117741 w 1672221"/>
              <a:gd name="connsiteY4" fmla="*/ 839470 h 1179856"/>
              <a:gd name="connsiteX5" fmla="*/ 3441 w 1672221"/>
              <a:gd name="connsiteY5" fmla="*/ 991870 h 1179856"/>
              <a:gd name="connsiteX6" fmla="*/ 219976 w 1672221"/>
              <a:gd name="connsiteY6" fmla="*/ 1179830 h 1179856"/>
              <a:gd name="connsiteX7" fmla="*/ 1672221 w 1672221"/>
              <a:gd name="connsiteY7" fmla="*/ 999490 h 1179856"/>
              <a:gd name="connsiteX8" fmla="*/ 1207401 w 1672221"/>
              <a:gd name="connsiteY8" fmla="*/ 351790 h 1179856"/>
              <a:gd name="connsiteX9" fmla="*/ 1077861 w 1672221"/>
              <a:gd name="connsiteY9" fmla="*/ 191770 h 1179856"/>
              <a:gd name="connsiteX10" fmla="*/ 894981 w 1672221"/>
              <a:gd name="connsiteY10" fmla="*/ 161290 h 1179856"/>
              <a:gd name="connsiteX11" fmla="*/ 621296 w 1672221"/>
              <a:gd name="connsiteY11" fmla="*/ 0 h 1179856"/>
              <a:gd name="connsiteX12" fmla="*/ 554621 w 1672221"/>
              <a:gd name="connsiteY12" fmla="*/ 129540 h 1179856"/>
              <a:gd name="connsiteX0" fmla="*/ 554621 w 1672221"/>
              <a:gd name="connsiteY0" fmla="*/ 129540 h 1179839"/>
              <a:gd name="connsiteX1" fmla="*/ 750201 w 1672221"/>
              <a:gd name="connsiteY1" fmla="*/ 207010 h 1179839"/>
              <a:gd name="connsiteX2" fmla="*/ 902601 w 1672221"/>
              <a:gd name="connsiteY2" fmla="*/ 260350 h 1179839"/>
              <a:gd name="connsiteX3" fmla="*/ 506361 w 1672221"/>
              <a:gd name="connsiteY3" fmla="*/ 557530 h 1179839"/>
              <a:gd name="connsiteX4" fmla="*/ 117741 w 1672221"/>
              <a:gd name="connsiteY4" fmla="*/ 839470 h 1179839"/>
              <a:gd name="connsiteX5" fmla="*/ 3441 w 1672221"/>
              <a:gd name="connsiteY5" fmla="*/ 991870 h 1179839"/>
              <a:gd name="connsiteX6" fmla="*/ 219976 w 1672221"/>
              <a:gd name="connsiteY6" fmla="*/ 1179830 h 1179839"/>
              <a:gd name="connsiteX7" fmla="*/ 1672221 w 1672221"/>
              <a:gd name="connsiteY7" fmla="*/ 999490 h 1179839"/>
              <a:gd name="connsiteX8" fmla="*/ 1207401 w 1672221"/>
              <a:gd name="connsiteY8" fmla="*/ 351790 h 1179839"/>
              <a:gd name="connsiteX9" fmla="*/ 1077861 w 1672221"/>
              <a:gd name="connsiteY9" fmla="*/ 191770 h 1179839"/>
              <a:gd name="connsiteX10" fmla="*/ 894981 w 1672221"/>
              <a:gd name="connsiteY10" fmla="*/ 161290 h 1179839"/>
              <a:gd name="connsiteX11" fmla="*/ 621296 w 1672221"/>
              <a:gd name="connsiteY11" fmla="*/ 0 h 1179839"/>
              <a:gd name="connsiteX12" fmla="*/ 554621 w 1672221"/>
              <a:gd name="connsiteY12" fmla="*/ 129540 h 1179839"/>
              <a:gd name="connsiteX0" fmla="*/ 561218 w 1678818"/>
              <a:gd name="connsiteY0" fmla="*/ 129540 h 1179839"/>
              <a:gd name="connsiteX1" fmla="*/ 756798 w 1678818"/>
              <a:gd name="connsiteY1" fmla="*/ 207010 h 1179839"/>
              <a:gd name="connsiteX2" fmla="*/ 909198 w 1678818"/>
              <a:gd name="connsiteY2" fmla="*/ 260350 h 1179839"/>
              <a:gd name="connsiteX3" fmla="*/ 512958 w 1678818"/>
              <a:gd name="connsiteY3" fmla="*/ 557530 h 1179839"/>
              <a:gd name="connsiteX4" fmla="*/ 124338 w 1678818"/>
              <a:gd name="connsiteY4" fmla="*/ 839470 h 1179839"/>
              <a:gd name="connsiteX5" fmla="*/ 10038 w 1678818"/>
              <a:gd name="connsiteY5" fmla="*/ 991870 h 1179839"/>
              <a:gd name="connsiteX6" fmla="*/ 226573 w 1678818"/>
              <a:gd name="connsiteY6" fmla="*/ 1179830 h 1179839"/>
              <a:gd name="connsiteX7" fmla="*/ 1678818 w 1678818"/>
              <a:gd name="connsiteY7" fmla="*/ 999490 h 1179839"/>
              <a:gd name="connsiteX8" fmla="*/ 1213998 w 1678818"/>
              <a:gd name="connsiteY8" fmla="*/ 351790 h 1179839"/>
              <a:gd name="connsiteX9" fmla="*/ 1084458 w 1678818"/>
              <a:gd name="connsiteY9" fmla="*/ 191770 h 1179839"/>
              <a:gd name="connsiteX10" fmla="*/ 901578 w 1678818"/>
              <a:gd name="connsiteY10" fmla="*/ 161290 h 1179839"/>
              <a:gd name="connsiteX11" fmla="*/ 627893 w 1678818"/>
              <a:gd name="connsiteY11" fmla="*/ 0 h 1179839"/>
              <a:gd name="connsiteX12" fmla="*/ 561218 w 1678818"/>
              <a:gd name="connsiteY12" fmla="*/ 129540 h 1179839"/>
              <a:gd name="connsiteX0" fmla="*/ 561218 w 1678818"/>
              <a:gd name="connsiteY0" fmla="*/ 129540 h 1214156"/>
              <a:gd name="connsiteX1" fmla="*/ 756798 w 1678818"/>
              <a:gd name="connsiteY1" fmla="*/ 207010 h 1214156"/>
              <a:gd name="connsiteX2" fmla="*/ 909198 w 1678818"/>
              <a:gd name="connsiteY2" fmla="*/ 260350 h 1214156"/>
              <a:gd name="connsiteX3" fmla="*/ 512958 w 1678818"/>
              <a:gd name="connsiteY3" fmla="*/ 557530 h 1214156"/>
              <a:gd name="connsiteX4" fmla="*/ 124338 w 1678818"/>
              <a:gd name="connsiteY4" fmla="*/ 839470 h 1214156"/>
              <a:gd name="connsiteX5" fmla="*/ 10038 w 1678818"/>
              <a:gd name="connsiteY5" fmla="*/ 991870 h 1214156"/>
              <a:gd name="connsiteX6" fmla="*/ 226573 w 1678818"/>
              <a:gd name="connsiteY6" fmla="*/ 1179830 h 1214156"/>
              <a:gd name="connsiteX7" fmla="*/ 1678818 w 1678818"/>
              <a:gd name="connsiteY7" fmla="*/ 999490 h 1214156"/>
              <a:gd name="connsiteX8" fmla="*/ 1213998 w 1678818"/>
              <a:gd name="connsiteY8" fmla="*/ 351790 h 1214156"/>
              <a:gd name="connsiteX9" fmla="*/ 1084458 w 1678818"/>
              <a:gd name="connsiteY9" fmla="*/ 191770 h 1214156"/>
              <a:gd name="connsiteX10" fmla="*/ 901578 w 1678818"/>
              <a:gd name="connsiteY10" fmla="*/ 161290 h 1214156"/>
              <a:gd name="connsiteX11" fmla="*/ 627893 w 1678818"/>
              <a:gd name="connsiteY11" fmla="*/ 0 h 1214156"/>
              <a:gd name="connsiteX12" fmla="*/ 561218 w 1678818"/>
              <a:gd name="connsiteY12" fmla="*/ 129540 h 1214156"/>
              <a:gd name="connsiteX0" fmla="*/ 553516 w 1671116"/>
              <a:gd name="connsiteY0" fmla="*/ 129540 h 1219891"/>
              <a:gd name="connsiteX1" fmla="*/ 749096 w 1671116"/>
              <a:gd name="connsiteY1" fmla="*/ 207010 h 1219891"/>
              <a:gd name="connsiteX2" fmla="*/ 901496 w 1671116"/>
              <a:gd name="connsiteY2" fmla="*/ 260350 h 1219891"/>
              <a:gd name="connsiteX3" fmla="*/ 505256 w 1671116"/>
              <a:gd name="connsiteY3" fmla="*/ 557530 h 1219891"/>
              <a:gd name="connsiteX4" fmla="*/ 116636 w 1671116"/>
              <a:gd name="connsiteY4" fmla="*/ 839470 h 1219891"/>
              <a:gd name="connsiteX5" fmla="*/ 2336 w 1671116"/>
              <a:gd name="connsiteY5" fmla="*/ 991870 h 1219891"/>
              <a:gd name="connsiteX6" fmla="*/ 180771 w 1671116"/>
              <a:gd name="connsiteY6" fmla="*/ 1186180 h 1219891"/>
              <a:gd name="connsiteX7" fmla="*/ 1671116 w 1671116"/>
              <a:gd name="connsiteY7" fmla="*/ 999490 h 1219891"/>
              <a:gd name="connsiteX8" fmla="*/ 1206296 w 1671116"/>
              <a:gd name="connsiteY8" fmla="*/ 351790 h 1219891"/>
              <a:gd name="connsiteX9" fmla="*/ 1076756 w 1671116"/>
              <a:gd name="connsiteY9" fmla="*/ 191770 h 1219891"/>
              <a:gd name="connsiteX10" fmla="*/ 893876 w 1671116"/>
              <a:gd name="connsiteY10" fmla="*/ 161290 h 1219891"/>
              <a:gd name="connsiteX11" fmla="*/ 620191 w 1671116"/>
              <a:gd name="connsiteY11" fmla="*/ 0 h 1219891"/>
              <a:gd name="connsiteX12" fmla="*/ 553516 w 1671116"/>
              <a:gd name="connsiteY12" fmla="*/ 129540 h 1219891"/>
              <a:gd name="connsiteX0" fmla="*/ 554460 w 1672060"/>
              <a:gd name="connsiteY0" fmla="*/ 129540 h 1219891"/>
              <a:gd name="connsiteX1" fmla="*/ 750040 w 1672060"/>
              <a:gd name="connsiteY1" fmla="*/ 207010 h 1219891"/>
              <a:gd name="connsiteX2" fmla="*/ 902440 w 1672060"/>
              <a:gd name="connsiteY2" fmla="*/ 260350 h 1219891"/>
              <a:gd name="connsiteX3" fmla="*/ 506200 w 1672060"/>
              <a:gd name="connsiteY3" fmla="*/ 557530 h 1219891"/>
              <a:gd name="connsiteX4" fmla="*/ 117580 w 1672060"/>
              <a:gd name="connsiteY4" fmla="*/ 839470 h 1219891"/>
              <a:gd name="connsiteX5" fmla="*/ 3280 w 1672060"/>
              <a:gd name="connsiteY5" fmla="*/ 991870 h 1219891"/>
              <a:gd name="connsiteX6" fmla="*/ 216640 w 1672060"/>
              <a:gd name="connsiteY6" fmla="*/ 1186180 h 1219891"/>
              <a:gd name="connsiteX7" fmla="*/ 1672060 w 1672060"/>
              <a:gd name="connsiteY7" fmla="*/ 999490 h 1219891"/>
              <a:gd name="connsiteX8" fmla="*/ 1207240 w 1672060"/>
              <a:gd name="connsiteY8" fmla="*/ 351790 h 1219891"/>
              <a:gd name="connsiteX9" fmla="*/ 1077700 w 1672060"/>
              <a:gd name="connsiteY9" fmla="*/ 191770 h 1219891"/>
              <a:gd name="connsiteX10" fmla="*/ 894820 w 1672060"/>
              <a:gd name="connsiteY10" fmla="*/ 161290 h 1219891"/>
              <a:gd name="connsiteX11" fmla="*/ 621135 w 1672060"/>
              <a:gd name="connsiteY11" fmla="*/ 0 h 1219891"/>
              <a:gd name="connsiteX12" fmla="*/ 554460 w 1672060"/>
              <a:gd name="connsiteY12" fmla="*/ 129540 h 1219891"/>
              <a:gd name="connsiteX0" fmla="*/ 554460 w 1672060"/>
              <a:gd name="connsiteY0" fmla="*/ 129540 h 1195264"/>
              <a:gd name="connsiteX1" fmla="*/ 750040 w 1672060"/>
              <a:gd name="connsiteY1" fmla="*/ 207010 h 1195264"/>
              <a:gd name="connsiteX2" fmla="*/ 902440 w 1672060"/>
              <a:gd name="connsiteY2" fmla="*/ 260350 h 1195264"/>
              <a:gd name="connsiteX3" fmla="*/ 506200 w 1672060"/>
              <a:gd name="connsiteY3" fmla="*/ 557530 h 1195264"/>
              <a:gd name="connsiteX4" fmla="*/ 117580 w 1672060"/>
              <a:gd name="connsiteY4" fmla="*/ 839470 h 1195264"/>
              <a:gd name="connsiteX5" fmla="*/ 3280 w 1672060"/>
              <a:gd name="connsiteY5" fmla="*/ 991870 h 1195264"/>
              <a:gd name="connsiteX6" fmla="*/ 216640 w 1672060"/>
              <a:gd name="connsiteY6" fmla="*/ 1186180 h 1195264"/>
              <a:gd name="connsiteX7" fmla="*/ 1672060 w 1672060"/>
              <a:gd name="connsiteY7" fmla="*/ 999490 h 1195264"/>
              <a:gd name="connsiteX8" fmla="*/ 1207240 w 1672060"/>
              <a:gd name="connsiteY8" fmla="*/ 351790 h 1195264"/>
              <a:gd name="connsiteX9" fmla="*/ 1077700 w 1672060"/>
              <a:gd name="connsiteY9" fmla="*/ 191770 h 1195264"/>
              <a:gd name="connsiteX10" fmla="*/ 894820 w 1672060"/>
              <a:gd name="connsiteY10" fmla="*/ 161290 h 1195264"/>
              <a:gd name="connsiteX11" fmla="*/ 621135 w 1672060"/>
              <a:gd name="connsiteY11" fmla="*/ 0 h 1195264"/>
              <a:gd name="connsiteX12" fmla="*/ 554460 w 1672060"/>
              <a:gd name="connsiteY12" fmla="*/ 129540 h 1195264"/>
              <a:gd name="connsiteX0" fmla="*/ 554460 w 1672060"/>
              <a:gd name="connsiteY0" fmla="*/ 129540 h 1193332"/>
              <a:gd name="connsiteX1" fmla="*/ 750040 w 1672060"/>
              <a:gd name="connsiteY1" fmla="*/ 207010 h 1193332"/>
              <a:gd name="connsiteX2" fmla="*/ 902440 w 1672060"/>
              <a:gd name="connsiteY2" fmla="*/ 260350 h 1193332"/>
              <a:gd name="connsiteX3" fmla="*/ 506200 w 1672060"/>
              <a:gd name="connsiteY3" fmla="*/ 557530 h 1193332"/>
              <a:gd name="connsiteX4" fmla="*/ 117580 w 1672060"/>
              <a:gd name="connsiteY4" fmla="*/ 839470 h 1193332"/>
              <a:gd name="connsiteX5" fmla="*/ 3280 w 1672060"/>
              <a:gd name="connsiteY5" fmla="*/ 991870 h 1193332"/>
              <a:gd name="connsiteX6" fmla="*/ 216640 w 1672060"/>
              <a:gd name="connsiteY6" fmla="*/ 1186180 h 1193332"/>
              <a:gd name="connsiteX7" fmla="*/ 1672060 w 1672060"/>
              <a:gd name="connsiteY7" fmla="*/ 999490 h 1193332"/>
              <a:gd name="connsiteX8" fmla="*/ 1207240 w 1672060"/>
              <a:gd name="connsiteY8" fmla="*/ 351790 h 1193332"/>
              <a:gd name="connsiteX9" fmla="*/ 1077700 w 1672060"/>
              <a:gd name="connsiteY9" fmla="*/ 191770 h 1193332"/>
              <a:gd name="connsiteX10" fmla="*/ 894820 w 1672060"/>
              <a:gd name="connsiteY10" fmla="*/ 161290 h 1193332"/>
              <a:gd name="connsiteX11" fmla="*/ 621135 w 1672060"/>
              <a:gd name="connsiteY11" fmla="*/ 0 h 1193332"/>
              <a:gd name="connsiteX12" fmla="*/ 554460 w 1672060"/>
              <a:gd name="connsiteY12" fmla="*/ 129540 h 1193332"/>
              <a:gd name="connsiteX0" fmla="*/ 554460 w 1672060"/>
              <a:gd name="connsiteY0" fmla="*/ 129540 h 1194472"/>
              <a:gd name="connsiteX1" fmla="*/ 750040 w 1672060"/>
              <a:gd name="connsiteY1" fmla="*/ 207010 h 1194472"/>
              <a:gd name="connsiteX2" fmla="*/ 902440 w 1672060"/>
              <a:gd name="connsiteY2" fmla="*/ 260350 h 1194472"/>
              <a:gd name="connsiteX3" fmla="*/ 506200 w 1672060"/>
              <a:gd name="connsiteY3" fmla="*/ 557530 h 1194472"/>
              <a:gd name="connsiteX4" fmla="*/ 117580 w 1672060"/>
              <a:gd name="connsiteY4" fmla="*/ 839470 h 1194472"/>
              <a:gd name="connsiteX5" fmla="*/ 3280 w 1672060"/>
              <a:gd name="connsiteY5" fmla="*/ 991870 h 1194472"/>
              <a:gd name="connsiteX6" fmla="*/ 216640 w 1672060"/>
              <a:gd name="connsiteY6" fmla="*/ 1186180 h 1194472"/>
              <a:gd name="connsiteX7" fmla="*/ 1672060 w 1672060"/>
              <a:gd name="connsiteY7" fmla="*/ 999490 h 1194472"/>
              <a:gd name="connsiteX8" fmla="*/ 1207240 w 1672060"/>
              <a:gd name="connsiteY8" fmla="*/ 351790 h 1194472"/>
              <a:gd name="connsiteX9" fmla="*/ 1077700 w 1672060"/>
              <a:gd name="connsiteY9" fmla="*/ 191770 h 1194472"/>
              <a:gd name="connsiteX10" fmla="*/ 894820 w 1672060"/>
              <a:gd name="connsiteY10" fmla="*/ 161290 h 1194472"/>
              <a:gd name="connsiteX11" fmla="*/ 621135 w 1672060"/>
              <a:gd name="connsiteY11" fmla="*/ 0 h 1194472"/>
              <a:gd name="connsiteX12" fmla="*/ 554460 w 1672060"/>
              <a:gd name="connsiteY12" fmla="*/ 129540 h 119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2060" h="1194472">
                <a:moveTo>
                  <a:pt x="554460" y="129540"/>
                </a:moveTo>
                <a:lnTo>
                  <a:pt x="750040" y="207010"/>
                </a:lnTo>
                <a:cubicBezTo>
                  <a:pt x="808037" y="228812"/>
                  <a:pt x="943080" y="201930"/>
                  <a:pt x="902440" y="260350"/>
                </a:cubicBezTo>
                <a:cubicBezTo>
                  <a:pt x="861800" y="318770"/>
                  <a:pt x="637010" y="461010"/>
                  <a:pt x="506200" y="557530"/>
                </a:cubicBezTo>
                <a:cubicBezTo>
                  <a:pt x="375390" y="654050"/>
                  <a:pt x="201400" y="767080"/>
                  <a:pt x="117580" y="839470"/>
                </a:cubicBezTo>
                <a:cubicBezTo>
                  <a:pt x="33760" y="911860"/>
                  <a:pt x="-13230" y="934085"/>
                  <a:pt x="3280" y="991870"/>
                </a:cubicBezTo>
                <a:cubicBezTo>
                  <a:pt x="19790" y="1049655"/>
                  <a:pt x="83766" y="1141254"/>
                  <a:pt x="216640" y="1186180"/>
                </a:cubicBezTo>
                <a:cubicBezTo>
                  <a:pt x="349514" y="1231106"/>
                  <a:pt x="1255871" y="1082729"/>
                  <a:pt x="1672060" y="999490"/>
                </a:cubicBezTo>
                <a:cubicBezTo>
                  <a:pt x="1573106" y="813858"/>
                  <a:pt x="1306300" y="486410"/>
                  <a:pt x="1207240" y="351790"/>
                </a:cubicBezTo>
                <a:cubicBezTo>
                  <a:pt x="1108180" y="217170"/>
                  <a:pt x="1129770" y="223520"/>
                  <a:pt x="1077700" y="191770"/>
                </a:cubicBezTo>
                <a:cubicBezTo>
                  <a:pt x="1025630" y="160020"/>
                  <a:pt x="970914" y="193252"/>
                  <a:pt x="894820" y="161290"/>
                </a:cubicBezTo>
                <a:cubicBezTo>
                  <a:pt x="818726" y="129328"/>
                  <a:pt x="694795" y="29210"/>
                  <a:pt x="621135" y="0"/>
                </a:cubicBezTo>
                <a:lnTo>
                  <a:pt x="554460" y="129540"/>
                </a:lnTo>
                <a:close/>
              </a:path>
            </a:pathLst>
          </a:custGeom>
          <a:solidFill>
            <a:srgbClr val="F0B31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18" name="Freeform 17"/>
          <p:cNvSpPr/>
          <p:nvPr/>
        </p:nvSpPr>
        <p:spPr bwMode="auto">
          <a:xfrm>
            <a:off x="5500471" y="3532352"/>
            <a:ext cx="1839564" cy="899232"/>
          </a:xfrm>
          <a:custGeom>
            <a:avLst/>
            <a:gdLst>
              <a:gd name="connsiteX0" fmla="*/ 466351 w 2011533"/>
              <a:gd name="connsiteY0" fmla="*/ 16002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0" fmla="*/ 374911 w 2011533"/>
              <a:gd name="connsiteY0" fmla="*/ 12954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0" fmla="*/ 374911 w 2011533"/>
              <a:gd name="connsiteY0" fmla="*/ 12954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20" fmla="*/ 374911 w 2011533"/>
              <a:gd name="connsiteY20" fmla="*/ 129540 h 1943247"/>
              <a:gd name="connsiteX0" fmla="*/ 552711 w 2011533"/>
              <a:gd name="connsiteY0" fmla="*/ 173990 h 1943247"/>
              <a:gd name="connsiteX1" fmla="*/ 748291 w 2011533"/>
              <a:gd name="connsiteY1" fmla="*/ 251460 h 1943247"/>
              <a:gd name="connsiteX2" fmla="*/ 900691 w 2011533"/>
              <a:gd name="connsiteY2" fmla="*/ 304800 h 1943247"/>
              <a:gd name="connsiteX3" fmla="*/ 504451 w 2011533"/>
              <a:gd name="connsiteY3" fmla="*/ 601980 h 1943247"/>
              <a:gd name="connsiteX4" fmla="*/ 115831 w 2011533"/>
              <a:gd name="connsiteY4" fmla="*/ 883920 h 1943247"/>
              <a:gd name="connsiteX5" fmla="*/ 1531 w 2011533"/>
              <a:gd name="connsiteY5" fmla="*/ 1036320 h 1943247"/>
              <a:gd name="connsiteX6" fmla="*/ 176791 w 2011533"/>
              <a:gd name="connsiteY6" fmla="*/ 1211580 h 1943247"/>
              <a:gd name="connsiteX7" fmla="*/ 481591 w 2011533"/>
              <a:gd name="connsiteY7" fmla="*/ 1546860 h 1943247"/>
              <a:gd name="connsiteX8" fmla="*/ 786391 w 2011533"/>
              <a:gd name="connsiteY8" fmla="*/ 1653540 h 1943247"/>
              <a:gd name="connsiteX9" fmla="*/ 931171 w 2011533"/>
              <a:gd name="connsiteY9" fmla="*/ 1744980 h 1943247"/>
              <a:gd name="connsiteX10" fmla="*/ 1190251 w 2011533"/>
              <a:gd name="connsiteY10" fmla="*/ 1859280 h 1943247"/>
              <a:gd name="connsiteX11" fmla="*/ 1700791 w 2011533"/>
              <a:gd name="connsiteY11" fmla="*/ 1943100 h 1943247"/>
              <a:gd name="connsiteX12" fmla="*/ 1959871 w 2011533"/>
              <a:gd name="connsiteY12" fmla="*/ 1874520 h 1943247"/>
              <a:gd name="connsiteX13" fmla="*/ 2005591 w 2011533"/>
              <a:gd name="connsiteY13" fmla="*/ 1699260 h 1943247"/>
              <a:gd name="connsiteX14" fmla="*/ 1876051 w 2011533"/>
              <a:gd name="connsiteY14" fmla="*/ 1363980 h 1943247"/>
              <a:gd name="connsiteX15" fmla="*/ 1586491 w 2011533"/>
              <a:gd name="connsiteY15" fmla="*/ 937260 h 1943247"/>
              <a:gd name="connsiteX16" fmla="*/ 1205491 w 2011533"/>
              <a:gd name="connsiteY16" fmla="*/ 396240 h 1943247"/>
              <a:gd name="connsiteX17" fmla="*/ 1075951 w 2011533"/>
              <a:gd name="connsiteY17" fmla="*/ 236220 h 1943247"/>
              <a:gd name="connsiteX18" fmla="*/ 893071 w 2011533"/>
              <a:gd name="connsiteY18" fmla="*/ 205740 h 1943247"/>
              <a:gd name="connsiteX19" fmla="*/ 451111 w 2011533"/>
              <a:gd name="connsiteY19" fmla="*/ 0 h 1943247"/>
              <a:gd name="connsiteX20" fmla="*/ 552711 w 2011533"/>
              <a:gd name="connsiteY20" fmla="*/ 173990 h 194324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481591 w 2011533"/>
              <a:gd name="connsiteY7" fmla="*/ 1502410 h 1898797"/>
              <a:gd name="connsiteX8" fmla="*/ 786391 w 2011533"/>
              <a:gd name="connsiteY8" fmla="*/ 1609090 h 1898797"/>
              <a:gd name="connsiteX9" fmla="*/ 931171 w 2011533"/>
              <a:gd name="connsiteY9" fmla="*/ 170053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550171 w 2011533"/>
              <a:gd name="connsiteY7" fmla="*/ 1296670 h 1898797"/>
              <a:gd name="connsiteX8" fmla="*/ 786391 w 2011533"/>
              <a:gd name="connsiteY8" fmla="*/ 1609090 h 1898797"/>
              <a:gd name="connsiteX9" fmla="*/ 931171 w 2011533"/>
              <a:gd name="connsiteY9" fmla="*/ 170053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550171 w 2011533"/>
              <a:gd name="connsiteY7" fmla="*/ 1296670 h 1898797"/>
              <a:gd name="connsiteX8" fmla="*/ 915931 w 2011533"/>
              <a:gd name="connsiteY8" fmla="*/ 1342390 h 1898797"/>
              <a:gd name="connsiteX9" fmla="*/ 931171 w 2011533"/>
              <a:gd name="connsiteY9" fmla="*/ 170053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898797"/>
              <a:gd name="connsiteX1" fmla="*/ 748291 w 2011533"/>
              <a:gd name="connsiteY1" fmla="*/ 207010 h 1898797"/>
              <a:gd name="connsiteX2" fmla="*/ 900691 w 2011533"/>
              <a:gd name="connsiteY2" fmla="*/ 260350 h 1898797"/>
              <a:gd name="connsiteX3" fmla="*/ 504451 w 2011533"/>
              <a:gd name="connsiteY3" fmla="*/ 557530 h 1898797"/>
              <a:gd name="connsiteX4" fmla="*/ 115831 w 2011533"/>
              <a:gd name="connsiteY4" fmla="*/ 839470 h 1898797"/>
              <a:gd name="connsiteX5" fmla="*/ 1531 w 2011533"/>
              <a:gd name="connsiteY5" fmla="*/ 991870 h 1898797"/>
              <a:gd name="connsiteX6" fmla="*/ 176791 w 2011533"/>
              <a:gd name="connsiteY6" fmla="*/ 1167130 h 1898797"/>
              <a:gd name="connsiteX7" fmla="*/ 550171 w 2011533"/>
              <a:gd name="connsiteY7" fmla="*/ 1296670 h 1898797"/>
              <a:gd name="connsiteX8" fmla="*/ 915931 w 2011533"/>
              <a:gd name="connsiteY8" fmla="*/ 1342390 h 1898797"/>
              <a:gd name="connsiteX9" fmla="*/ 1190251 w 2011533"/>
              <a:gd name="connsiteY9" fmla="*/ 1372870 h 1898797"/>
              <a:gd name="connsiteX10" fmla="*/ 1190251 w 2011533"/>
              <a:gd name="connsiteY10" fmla="*/ 1814830 h 1898797"/>
              <a:gd name="connsiteX11" fmla="*/ 1700791 w 2011533"/>
              <a:gd name="connsiteY11" fmla="*/ 1898650 h 1898797"/>
              <a:gd name="connsiteX12" fmla="*/ 1959871 w 2011533"/>
              <a:gd name="connsiteY12" fmla="*/ 1830070 h 1898797"/>
              <a:gd name="connsiteX13" fmla="*/ 2005591 w 2011533"/>
              <a:gd name="connsiteY13" fmla="*/ 1654810 h 1898797"/>
              <a:gd name="connsiteX14" fmla="*/ 1876051 w 2011533"/>
              <a:gd name="connsiteY14" fmla="*/ 1319530 h 1898797"/>
              <a:gd name="connsiteX15" fmla="*/ 1586491 w 2011533"/>
              <a:gd name="connsiteY15" fmla="*/ 892810 h 1898797"/>
              <a:gd name="connsiteX16" fmla="*/ 1205491 w 2011533"/>
              <a:gd name="connsiteY16" fmla="*/ 351790 h 1898797"/>
              <a:gd name="connsiteX17" fmla="*/ 1075951 w 2011533"/>
              <a:gd name="connsiteY17" fmla="*/ 191770 h 1898797"/>
              <a:gd name="connsiteX18" fmla="*/ 893071 w 2011533"/>
              <a:gd name="connsiteY18" fmla="*/ 161290 h 1898797"/>
              <a:gd name="connsiteX19" fmla="*/ 619386 w 2011533"/>
              <a:gd name="connsiteY19" fmla="*/ 0 h 1898797"/>
              <a:gd name="connsiteX20" fmla="*/ 552711 w 2011533"/>
              <a:gd name="connsiteY20" fmla="*/ 129540 h 1898797"/>
              <a:gd name="connsiteX0" fmla="*/ 552711 w 2011533"/>
              <a:gd name="connsiteY0" fmla="*/ 129540 h 1931773"/>
              <a:gd name="connsiteX1" fmla="*/ 748291 w 2011533"/>
              <a:gd name="connsiteY1" fmla="*/ 207010 h 1931773"/>
              <a:gd name="connsiteX2" fmla="*/ 900691 w 2011533"/>
              <a:gd name="connsiteY2" fmla="*/ 260350 h 1931773"/>
              <a:gd name="connsiteX3" fmla="*/ 504451 w 2011533"/>
              <a:gd name="connsiteY3" fmla="*/ 557530 h 1931773"/>
              <a:gd name="connsiteX4" fmla="*/ 115831 w 2011533"/>
              <a:gd name="connsiteY4" fmla="*/ 839470 h 1931773"/>
              <a:gd name="connsiteX5" fmla="*/ 1531 w 2011533"/>
              <a:gd name="connsiteY5" fmla="*/ 991870 h 1931773"/>
              <a:gd name="connsiteX6" fmla="*/ 176791 w 2011533"/>
              <a:gd name="connsiteY6" fmla="*/ 1167130 h 1931773"/>
              <a:gd name="connsiteX7" fmla="*/ 550171 w 2011533"/>
              <a:gd name="connsiteY7" fmla="*/ 1296670 h 1931773"/>
              <a:gd name="connsiteX8" fmla="*/ 915931 w 2011533"/>
              <a:gd name="connsiteY8" fmla="*/ 1342390 h 1931773"/>
              <a:gd name="connsiteX9" fmla="*/ 1190251 w 2011533"/>
              <a:gd name="connsiteY9" fmla="*/ 1372870 h 1931773"/>
              <a:gd name="connsiteX10" fmla="*/ 1495051 w 2011533"/>
              <a:gd name="connsiteY10" fmla="*/ 1289050 h 1931773"/>
              <a:gd name="connsiteX11" fmla="*/ 1700791 w 2011533"/>
              <a:gd name="connsiteY11" fmla="*/ 1898650 h 1931773"/>
              <a:gd name="connsiteX12" fmla="*/ 1959871 w 2011533"/>
              <a:gd name="connsiteY12" fmla="*/ 1830070 h 1931773"/>
              <a:gd name="connsiteX13" fmla="*/ 2005591 w 2011533"/>
              <a:gd name="connsiteY13" fmla="*/ 1654810 h 1931773"/>
              <a:gd name="connsiteX14" fmla="*/ 1876051 w 2011533"/>
              <a:gd name="connsiteY14" fmla="*/ 1319530 h 1931773"/>
              <a:gd name="connsiteX15" fmla="*/ 1586491 w 2011533"/>
              <a:gd name="connsiteY15" fmla="*/ 892810 h 1931773"/>
              <a:gd name="connsiteX16" fmla="*/ 1205491 w 2011533"/>
              <a:gd name="connsiteY16" fmla="*/ 351790 h 1931773"/>
              <a:gd name="connsiteX17" fmla="*/ 1075951 w 2011533"/>
              <a:gd name="connsiteY17" fmla="*/ 191770 h 1931773"/>
              <a:gd name="connsiteX18" fmla="*/ 893071 w 2011533"/>
              <a:gd name="connsiteY18" fmla="*/ 161290 h 1931773"/>
              <a:gd name="connsiteX19" fmla="*/ 619386 w 2011533"/>
              <a:gd name="connsiteY19" fmla="*/ 0 h 1931773"/>
              <a:gd name="connsiteX20" fmla="*/ 552711 w 2011533"/>
              <a:gd name="connsiteY20" fmla="*/ 129540 h 1931773"/>
              <a:gd name="connsiteX0" fmla="*/ 552711 w 2020287"/>
              <a:gd name="connsiteY0" fmla="*/ 129540 h 1844181"/>
              <a:gd name="connsiteX1" fmla="*/ 748291 w 2020287"/>
              <a:gd name="connsiteY1" fmla="*/ 207010 h 1844181"/>
              <a:gd name="connsiteX2" fmla="*/ 900691 w 2020287"/>
              <a:gd name="connsiteY2" fmla="*/ 260350 h 1844181"/>
              <a:gd name="connsiteX3" fmla="*/ 504451 w 2020287"/>
              <a:gd name="connsiteY3" fmla="*/ 557530 h 1844181"/>
              <a:gd name="connsiteX4" fmla="*/ 115831 w 2020287"/>
              <a:gd name="connsiteY4" fmla="*/ 839470 h 1844181"/>
              <a:gd name="connsiteX5" fmla="*/ 1531 w 2020287"/>
              <a:gd name="connsiteY5" fmla="*/ 991870 h 1844181"/>
              <a:gd name="connsiteX6" fmla="*/ 176791 w 2020287"/>
              <a:gd name="connsiteY6" fmla="*/ 1167130 h 1844181"/>
              <a:gd name="connsiteX7" fmla="*/ 550171 w 2020287"/>
              <a:gd name="connsiteY7" fmla="*/ 1296670 h 1844181"/>
              <a:gd name="connsiteX8" fmla="*/ 915931 w 2020287"/>
              <a:gd name="connsiteY8" fmla="*/ 1342390 h 1844181"/>
              <a:gd name="connsiteX9" fmla="*/ 1190251 w 2020287"/>
              <a:gd name="connsiteY9" fmla="*/ 1372870 h 1844181"/>
              <a:gd name="connsiteX10" fmla="*/ 1495051 w 2020287"/>
              <a:gd name="connsiteY10" fmla="*/ 1289050 h 1844181"/>
              <a:gd name="connsiteX11" fmla="*/ 1959871 w 2020287"/>
              <a:gd name="connsiteY11" fmla="*/ 1830070 h 1844181"/>
              <a:gd name="connsiteX12" fmla="*/ 2005591 w 2020287"/>
              <a:gd name="connsiteY12" fmla="*/ 1654810 h 1844181"/>
              <a:gd name="connsiteX13" fmla="*/ 1876051 w 2020287"/>
              <a:gd name="connsiteY13" fmla="*/ 1319530 h 1844181"/>
              <a:gd name="connsiteX14" fmla="*/ 1586491 w 2020287"/>
              <a:gd name="connsiteY14" fmla="*/ 892810 h 1844181"/>
              <a:gd name="connsiteX15" fmla="*/ 1205491 w 2020287"/>
              <a:gd name="connsiteY15" fmla="*/ 351790 h 1844181"/>
              <a:gd name="connsiteX16" fmla="*/ 1075951 w 2020287"/>
              <a:gd name="connsiteY16" fmla="*/ 191770 h 1844181"/>
              <a:gd name="connsiteX17" fmla="*/ 893071 w 2020287"/>
              <a:gd name="connsiteY17" fmla="*/ 161290 h 1844181"/>
              <a:gd name="connsiteX18" fmla="*/ 619386 w 2020287"/>
              <a:gd name="connsiteY18" fmla="*/ 0 h 1844181"/>
              <a:gd name="connsiteX19" fmla="*/ 552711 w 2020287"/>
              <a:gd name="connsiteY19" fmla="*/ 129540 h 1844181"/>
              <a:gd name="connsiteX0" fmla="*/ 552711 w 2023221"/>
              <a:gd name="connsiteY0" fmla="*/ 129540 h 1654899"/>
              <a:gd name="connsiteX1" fmla="*/ 748291 w 2023221"/>
              <a:gd name="connsiteY1" fmla="*/ 207010 h 1654899"/>
              <a:gd name="connsiteX2" fmla="*/ 900691 w 2023221"/>
              <a:gd name="connsiteY2" fmla="*/ 260350 h 1654899"/>
              <a:gd name="connsiteX3" fmla="*/ 504451 w 2023221"/>
              <a:gd name="connsiteY3" fmla="*/ 557530 h 1654899"/>
              <a:gd name="connsiteX4" fmla="*/ 115831 w 2023221"/>
              <a:gd name="connsiteY4" fmla="*/ 839470 h 1654899"/>
              <a:gd name="connsiteX5" fmla="*/ 1531 w 2023221"/>
              <a:gd name="connsiteY5" fmla="*/ 991870 h 1654899"/>
              <a:gd name="connsiteX6" fmla="*/ 176791 w 2023221"/>
              <a:gd name="connsiteY6" fmla="*/ 1167130 h 1654899"/>
              <a:gd name="connsiteX7" fmla="*/ 550171 w 2023221"/>
              <a:gd name="connsiteY7" fmla="*/ 1296670 h 1654899"/>
              <a:gd name="connsiteX8" fmla="*/ 915931 w 2023221"/>
              <a:gd name="connsiteY8" fmla="*/ 1342390 h 1654899"/>
              <a:gd name="connsiteX9" fmla="*/ 1190251 w 2023221"/>
              <a:gd name="connsiteY9" fmla="*/ 1372870 h 1654899"/>
              <a:gd name="connsiteX10" fmla="*/ 1495051 w 2023221"/>
              <a:gd name="connsiteY10" fmla="*/ 1289050 h 1654899"/>
              <a:gd name="connsiteX11" fmla="*/ 2005591 w 2023221"/>
              <a:gd name="connsiteY11" fmla="*/ 1654810 h 1654899"/>
              <a:gd name="connsiteX12" fmla="*/ 1876051 w 2023221"/>
              <a:gd name="connsiteY12" fmla="*/ 1319530 h 1654899"/>
              <a:gd name="connsiteX13" fmla="*/ 1586491 w 2023221"/>
              <a:gd name="connsiteY13" fmla="*/ 892810 h 1654899"/>
              <a:gd name="connsiteX14" fmla="*/ 1205491 w 2023221"/>
              <a:gd name="connsiteY14" fmla="*/ 351790 h 1654899"/>
              <a:gd name="connsiteX15" fmla="*/ 1075951 w 2023221"/>
              <a:gd name="connsiteY15" fmla="*/ 191770 h 1654899"/>
              <a:gd name="connsiteX16" fmla="*/ 893071 w 2023221"/>
              <a:gd name="connsiteY16" fmla="*/ 161290 h 1654899"/>
              <a:gd name="connsiteX17" fmla="*/ 619386 w 2023221"/>
              <a:gd name="connsiteY17" fmla="*/ 0 h 1654899"/>
              <a:gd name="connsiteX18" fmla="*/ 552711 w 2023221"/>
              <a:gd name="connsiteY18" fmla="*/ 129540 h 1654899"/>
              <a:gd name="connsiteX0" fmla="*/ 552711 w 1876902"/>
              <a:gd name="connsiteY0" fmla="*/ 129540 h 1374649"/>
              <a:gd name="connsiteX1" fmla="*/ 748291 w 1876902"/>
              <a:gd name="connsiteY1" fmla="*/ 207010 h 1374649"/>
              <a:gd name="connsiteX2" fmla="*/ 900691 w 1876902"/>
              <a:gd name="connsiteY2" fmla="*/ 260350 h 1374649"/>
              <a:gd name="connsiteX3" fmla="*/ 504451 w 1876902"/>
              <a:gd name="connsiteY3" fmla="*/ 557530 h 1374649"/>
              <a:gd name="connsiteX4" fmla="*/ 115831 w 1876902"/>
              <a:gd name="connsiteY4" fmla="*/ 839470 h 1374649"/>
              <a:gd name="connsiteX5" fmla="*/ 1531 w 1876902"/>
              <a:gd name="connsiteY5" fmla="*/ 991870 h 1374649"/>
              <a:gd name="connsiteX6" fmla="*/ 176791 w 1876902"/>
              <a:gd name="connsiteY6" fmla="*/ 1167130 h 1374649"/>
              <a:gd name="connsiteX7" fmla="*/ 550171 w 1876902"/>
              <a:gd name="connsiteY7" fmla="*/ 1296670 h 1374649"/>
              <a:gd name="connsiteX8" fmla="*/ 915931 w 1876902"/>
              <a:gd name="connsiteY8" fmla="*/ 1342390 h 1374649"/>
              <a:gd name="connsiteX9" fmla="*/ 1190251 w 1876902"/>
              <a:gd name="connsiteY9" fmla="*/ 1372870 h 1374649"/>
              <a:gd name="connsiteX10" fmla="*/ 1495051 w 1876902"/>
              <a:gd name="connsiteY10" fmla="*/ 1289050 h 1374649"/>
              <a:gd name="connsiteX11" fmla="*/ 1876051 w 1876902"/>
              <a:gd name="connsiteY11" fmla="*/ 1319530 h 1374649"/>
              <a:gd name="connsiteX12" fmla="*/ 1586491 w 1876902"/>
              <a:gd name="connsiteY12" fmla="*/ 892810 h 1374649"/>
              <a:gd name="connsiteX13" fmla="*/ 1205491 w 1876902"/>
              <a:gd name="connsiteY13" fmla="*/ 351790 h 1374649"/>
              <a:gd name="connsiteX14" fmla="*/ 1075951 w 1876902"/>
              <a:gd name="connsiteY14" fmla="*/ 191770 h 1374649"/>
              <a:gd name="connsiteX15" fmla="*/ 893071 w 1876902"/>
              <a:gd name="connsiteY15" fmla="*/ 161290 h 1374649"/>
              <a:gd name="connsiteX16" fmla="*/ 619386 w 1876902"/>
              <a:gd name="connsiteY16" fmla="*/ 0 h 1374649"/>
              <a:gd name="connsiteX17" fmla="*/ 552711 w 1876902"/>
              <a:gd name="connsiteY17" fmla="*/ 129540 h 1374649"/>
              <a:gd name="connsiteX0" fmla="*/ 552711 w 1602025"/>
              <a:gd name="connsiteY0" fmla="*/ 129540 h 1374649"/>
              <a:gd name="connsiteX1" fmla="*/ 748291 w 1602025"/>
              <a:gd name="connsiteY1" fmla="*/ 207010 h 1374649"/>
              <a:gd name="connsiteX2" fmla="*/ 900691 w 1602025"/>
              <a:gd name="connsiteY2" fmla="*/ 260350 h 1374649"/>
              <a:gd name="connsiteX3" fmla="*/ 504451 w 1602025"/>
              <a:gd name="connsiteY3" fmla="*/ 557530 h 1374649"/>
              <a:gd name="connsiteX4" fmla="*/ 115831 w 1602025"/>
              <a:gd name="connsiteY4" fmla="*/ 839470 h 1374649"/>
              <a:gd name="connsiteX5" fmla="*/ 1531 w 1602025"/>
              <a:gd name="connsiteY5" fmla="*/ 991870 h 1374649"/>
              <a:gd name="connsiteX6" fmla="*/ 176791 w 1602025"/>
              <a:gd name="connsiteY6" fmla="*/ 1167130 h 1374649"/>
              <a:gd name="connsiteX7" fmla="*/ 550171 w 1602025"/>
              <a:gd name="connsiteY7" fmla="*/ 1296670 h 1374649"/>
              <a:gd name="connsiteX8" fmla="*/ 915931 w 1602025"/>
              <a:gd name="connsiteY8" fmla="*/ 1342390 h 1374649"/>
              <a:gd name="connsiteX9" fmla="*/ 1190251 w 1602025"/>
              <a:gd name="connsiteY9" fmla="*/ 1372870 h 1374649"/>
              <a:gd name="connsiteX10" fmla="*/ 1495051 w 1602025"/>
              <a:gd name="connsiteY10" fmla="*/ 1289050 h 1374649"/>
              <a:gd name="connsiteX11" fmla="*/ 1586491 w 1602025"/>
              <a:gd name="connsiteY11" fmla="*/ 892810 h 1374649"/>
              <a:gd name="connsiteX12" fmla="*/ 1205491 w 1602025"/>
              <a:gd name="connsiteY12" fmla="*/ 351790 h 1374649"/>
              <a:gd name="connsiteX13" fmla="*/ 1075951 w 1602025"/>
              <a:gd name="connsiteY13" fmla="*/ 191770 h 1374649"/>
              <a:gd name="connsiteX14" fmla="*/ 893071 w 1602025"/>
              <a:gd name="connsiteY14" fmla="*/ 161290 h 1374649"/>
              <a:gd name="connsiteX15" fmla="*/ 619386 w 1602025"/>
              <a:gd name="connsiteY15" fmla="*/ 0 h 1374649"/>
              <a:gd name="connsiteX16" fmla="*/ 552711 w 1602025"/>
              <a:gd name="connsiteY16" fmla="*/ 129540 h 1374649"/>
              <a:gd name="connsiteX0" fmla="*/ 552711 w 1605325"/>
              <a:gd name="connsiteY0" fmla="*/ 129540 h 1382276"/>
              <a:gd name="connsiteX1" fmla="*/ 748291 w 1605325"/>
              <a:gd name="connsiteY1" fmla="*/ 207010 h 1382276"/>
              <a:gd name="connsiteX2" fmla="*/ 900691 w 1605325"/>
              <a:gd name="connsiteY2" fmla="*/ 260350 h 1382276"/>
              <a:gd name="connsiteX3" fmla="*/ 504451 w 1605325"/>
              <a:gd name="connsiteY3" fmla="*/ 557530 h 1382276"/>
              <a:gd name="connsiteX4" fmla="*/ 115831 w 1605325"/>
              <a:gd name="connsiteY4" fmla="*/ 839470 h 1382276"/>
              <a:gd name="connsiteX5" fmla="*/ 1531 w 1605325"/>
              <a:gd name="connsiteY5" fmla="*/ 991870 h 1382276"/>
              <a:gd name="connsiteX6" fmla="*/ 176791 w 1605325"/>
              <a:gd name="connsiteY6" fmla="*/ 1167130 h 1382276"/>
              <a:gd name="connsiteX7" fmla="*/ 550171 w 1605325"/>
              <a:gd name="connsiteY7" fmla="*/ 1296670 h 1382276"/>
              <a:gd name="connsiteX8" fmla="*/ 915931 w 1605325"/>
              <a:gd name="connsiteY8" fmla="*/ 1342390 h 1382276"/>
              <a:gd name="connsiteX9" fmla="*/ 1190251 w 1605325"/>
              <a:gd name="connsiteY9" fmla="*/ 1372870 h 1382276"/>
              <a:gd name="connsiteX10" fmla="*/ 1510291 w 1605325"/>
              <a:gd name="connsiteY10" fmla="*/ 1167130 h 1382276"/>
              <a:gd name="connsiteX11" fmla="*/ 1586491 w 1605325"/>
              <a:gd name="connsiteY11" fmla="*/ 892810 h 1382276"/>
              <a:gd name="connsiteX12" fmla="*/ 1205491 w 1605325"/>
              <a:gd name="connsiteY12" fmla="*/ 351790 h 1382276"/>
              <a:gd name="connsiteX13" fmla="*/ 1075951 w 1605325"/>
              <a:gd name="connsiteY13" fmla="*/ 191770 h 1382276"/>
              <a:gd name="connsiteX14" fmla="*/ 893071 w 1605325"/>
              <a:gd name="connsiteY14" fmla="*/ 161290 h 1382276"/>
              <a:gd name="connsiteX15" fmla="*/ 619386 w 1605325"/>
              <a:gd name="connsiteY15" fmla="*/ 0 h 1382276"/>
              <a:gd name="connsiteX16" fmla="*/ 552711 w 1605325"/>
              <a:gd name="connsiteY16" fmla="*/ 129540 h 1382276"/>
              <a:gd name="connsiteX0" fmla="*/ 552711 w 1681708"/>
              <a:gd name="connsiteY0" fmla="*/ 129540 h 1382276"/>
              <a:gd name="connsiteX1" fmla="*/ 748291 w 1681708"/>
              <a:gd name="connsiteY1" fmla="*/ 207010 h 1382276"/>
              <a:gd name="connsiteX2" fmla="*/ 900691 w 1681708"/>
              <a:gd name="connsiteY2" fmla="*/ 260350 h 1382276"/>
              <a:gd name="connsiteX3" fmla="*/ 504451 w 1681708"/>
              <a:gd name="connsiteY3" fmla="*/ 557530 h 1382276"/>
              <a:gd name="connsiteX4" fmla="*/ 115831 w 1681708"/>
              <a:gd name="connsiteY4" fmla="*/ 839470 h 1382276"/>
              <a:gd name="connsiteX5" fmla="*/ 1531 w 1681708"/>
              <a:gd name="connsiteY5" fmla="*/ 991870 h 1382276"/>
              <a:gd name="connsiteX6" fmla="*/ 176791 w 1681708"/>
              <a:gd name="connsiteY6" fmla="*/ 1167130 h 1382276"/>
              <a:gd name="connsiteX7" fmla="*/ 550171 w 1681708"/>
              <a:gd name="connsiteY7" fmla="*/ 1296670 h 1382276"/>
              <a:gd name="connsiteX8" fmla="*/ 915931 w 1681708"/>
              <a:gd name="connsiteY8" fmla="*/ 1342390 h 1382276"/>
              <a:gd name="connsiteX9" fmla="*/ 1190251 w 1681708"/>
              <a:gd name="connsiteY9" fmla="*/ 1372870 h 1382276"/>
              <a:gd name="connsiteX10" fmla="*/ 1510291 w 1681708"/>
              <a:gd name="connsiteY10" fmla="*/ 1167130 h 1382276"/>
              <a:gd name="connsiteX11" fmla="*/ 1670311 w 1681708"/>
              <a:gd name="connsiteY11" fmla="*/ 999490 h 1382276"/>
              <a:gd name="connsiteX12" fmla="*/ 1205491 w 1681708"/>
              <a:gd name="connsiteY12" fmla="*/ 351790 h 1382276"/>
              <a:gd name="connsiteX13" fmla="*/ 1075951 w 1681708"/>
              <a:gd name="connsiteY13" fmla="*/ 191770 h 1382276"/>
              <a:gd name="connsiteX14" fmla="*/ 893071 w 1681708"/>
              <a:gd name="connsiteY14" fmla="*/ 161290 h 1382276"/>
              <a:gd name="connsiteX15" fmla="*/ 619386 w 1681708"/>
              <a:gd name="connsiteY15" fmla="*/ 0 h 1382276"/>
              <a:gd name="connsiteX16" fmla="*/ 552711 w 1681708"/>
              <a:gd name="connsiteY16" fmla="*/ 129540 h 1382276"/>
              <a:gd name="connsiteX0" fmla="*/ 552711 w 1681708"/>
              <a:gd name="connsiteY0" fmla="*/ 129540 h 1382276"/>
              <a:gd name="connsiteX1" fmla="*/ 748291 w 1681708"/>
              <a:gd name="connsiteY1" fmla="*/ 207010 h 1382276"/>
              <a:gd name="connsiteX2" fmla="*/ 900691 w 1681708"/>
              <a:gd name="connsiteY2" fmla="*/ 260350 h 1382276"/>
              <a:gd name="connsiteX3" fmla="*/ 504451 w 1681708"/>
              <a:gd name="connsiteY3" fmla="*/ 557530 h 1382276"/>
              <a:gd name="connsiteX4" fmla="*/ 115831 w 1681708"/>
              <a:gd name="connsiteY4" fmla="*/ 839470 h 1382276"/>
              <a:gd name="connsiteX5" fmla="*/ 1531 w 1681708"/>
              <a:gd name="connsiteY5" fmla="*/ 991870 h 1382276"/>
              <a:gd name="connsiteX6" fmla="*/ 176791 w 1681708"/>
              <a:gd name="connsiteY6" fmla="*/ 1167130 h 1382276"/>
              <a:gd name="connsiteX7" fmla="*/ 550171 w 1681708"/>
              <a:gd name="connsiteY7" fmla="*/ 1296670 h 1382276"/>
              <a:gd name="connsiteX8" fmla="*/ 915931 w 1681708"/>
              <a:gd name="connsiteY8" fmla="*/ 1342390 h 1382276"/>
              <a:gd name="connsiteX9" fmla="*/ 1190251 w 1681708"/>
              <a:gd name="connsiteY9" fmla="*/ 1372870 h 1382276"/>
              <a:gd name="connsiteX10" fmla="*/ 1510291 w 1681708"/>
              <a:gd name="connsiteY10" fmla="*/ 1167130 h 1382276"/>
              <a:gd name="connsiteX11" fmla="*/ 1670311 w 1681708"/>
              <a:gd name="connsiteY11" fmla="*/ 999490 h 1382276"/>
              <a:gd name="connsiteX12" fmla="*/ 1205491 w 1681708"/>
              <a:gd name="connsiteY12" fmla="*/ 351790 h 1382276"/>
              <a:gd name="connsiteX13" fmla="*/ 1075951 w 1681708"/>
              <a:gd name="connsiteY13" fmla="*/ 191770 h 1382276"/>
              <a:gd name="connsiteX14" fmla="*/ 893071 w 1681708"/>
              <a:gd name="connsiteY14" fmla="*/ 161290 h 1382276"/>
              <a:gd name="connsiteX15" fmla="*/ 619386 w 1681708"/>
              <a:gd name="connsiteY15" fmla="*/ 0 h 1382276"/>
              <a:gd name="connsiteX16" fmla="*/ 552711 w 1681708"/>
              <a:gd name="connsiteY16" fmla="*/ 129540 h 1382276"/>
              <a:gd name="connsiteX0" fmla="*/ 552711 w 1670311"/>
              <a:gd name="connsiteY0" fmla="*/ 129540 h 1382276"/>
              <a:gd name="connsiteX1" fmla="*/ 748291 w 1670311"/>
              <a:gd name="connsiteY1" fmla="*/ 207010 h 1382276"/>
              <a:gd name="connsiteX2" fmla="*/ 900691 w 1670311"/>
              <a:gd name="connsiteY2" fmla="*/ 260350 h 1382276"/>
              <a:gd name="connsiteX3" fmla="*/ 504451 w 1670311"/>
              <a:gd name="connsiteY3" fmla="*/ 557530 h 1382276"/>
              <a:gd name="connsiteX4" fmla="*/ 115831 w 1670311"/>
              <a:gd name="connsiteY4" fmla="*/ 839470 h 1382276"/>
              <a:gd name="connsiteX5" fmla="*/ 1531 w 1670311"/>
              <a:gd name="connsiteY5" fmla="*/ 991870 h 1382276"/>
              <a:gd name="connsiteX6" fmla="*/ 176791 w 1670311"/>
              <a:gd name="connsiteY6" fmla="*/ 1167130 h 1382276"/>
              <a:gd name="connsiteX7" fmla="*/ 550171 w 1670311"/>
              <a:gd name="connsiteY7" fmla="*/ 1296670 h 1382276"/>
              <a:gd name="connsiteX8" fmla="*/ 915931 w 1670311"/>
              <a:gd name="connsiteY8" fmla="*/ 1342390 h 1382276"/>
              <a:gd name="connsiteX9" fmla="*/ 1190251 w 1670311"/>
              <a:gd name="connsiteY9" fmla="*/ 1372870 h 1382276"/>
              <a:gd name="connsiteX10" fmla="*/ 1510291 w 1670311"/>
              <a:gd name="connsiteY10" fmla="*/ 1167130 h 1382276"/>
              <a:gd name="connsiteX11" fmla="*/ 1670311 w 1670311"/>
              <a:gd name="connsiteY11" fmla="*/ 999490 h 1382276"/>
              <a:gd name="connsiteX12" fmla="*/ 1205491 w 1670311"/>
              <a:gd name="connsiteY12" fmla="*/ 351790 h 1382276"/>
              <a:gd name="connsiteX13" fmla="*/ 1075951 w 1670311"/>
              <a:gd name="connsiteY13" fmla="*/ 191770 h 1382276"/>
              <a:gd name="connsiteX14" fmla="*/ 893071 w 1670311"/>
              <a:gd name="connsiteY14" fmla="*/ 161290 h 1382276"/>
              <a:gd name="connsiteX15" fmla="*/ 619386 w 1670311"/>
              <a:gd name="connsiteY15" fmla="*/ 0 h 1382276"/>
              <a:gd name="connsiteX16" fmla="*/ 552711 w 1670311"/>
              <a:gd name="connsiteY16" fmla="*/ 129540 h 1382276"/>
              <a:gd name="connsiteX0" fmla="*/ 557074 w 1674674"/>
              <a:gd name="connsiteY0" fmla="*/ 129540 h 1604286"/>
              <a:gd name="connsiteX1" fmla="*/ 752654 w 1674674"/>
              <a:gd name="connsiteY1" fmla="*/ 207010 h 1604286"/>
              <a:gd name="connsiteX2" fmla="*/ 905054 w 1674674"/>
              <a:gd name="connsiteY2" fmla="*/ 260350 h 1604286"/>
              <a:gd name="connsiteX3" fmla="*/ 832664 w 1674674"/>
              <a:gd name="connsiteY3" fmla="*/ 1595755 h 1604286"/>
              <a:gd name="connsiteX4" fmla="*/ 120194 w 1674674"/>
              <a:gd name="connsiteY4" fmla="*/ 839470 h 1604286"/>
              <a:gd name="connsiteX5" fmla="*/ 5894 w 1674674"/>
              <a:gd name="connsiteY5" fmla="*/ 991870 h 1604286"/>
              <a:gd name="connsiteX6" fmla="*/ 181154 w 1674674"/>
              <a:gd name="connsiteY6" fmla="*/ 1167130 h 1604286"/>
              <a:gd name="connsiteX7" fmla="*/ 554534 w 1674674"/>
              <a:gd name="connsiteY7" fmla="*/ 1296670 h 1604286"/>
              <a:gd name="connsiteX8" fmla="*/ 920294 w 1674674"/>
              <a:gd name="connsiteY8" fmla="*/ 1342390 h 1604286"/>
              <a:gd name="connsiteX9" fmla="*/ 1194614 w 1674674"/>
              <a:gd name="connsiteY9" fmla="*/ 1372870 h 1604286"/>
              <a:gd name="connsiteX10" fmla="*/ 1514654 w 1674674"/>
              <a:gd name="connsiteY10" fmla="*/ 1167130 h 1604286"/>
              <a:gd name="connsiteX11" fmla="*/ 1674674 w 1674674"/>
              <a:gd name="connsiteY11" fmla="*/ 999490 h 1604286"/>
              <a:gd name="connsiteX12" fmla="*/ 1209854 w 1674674"/>
              <a:gd name="connsiteY12" fmla="*/ 351790 h 1604286"/>
              <a:gd name="connsiteX13" fmla="*/ 1080314 w 1674674"/>
              <a:gd name="connsiteY13" fmla="*/ 191770 h 1604286"/>
              <a:gd name="connsiteX14" fmla="*/ 897434 w 1674674"/>
              <a:gd name="connsiteY14" fmla="*/ 161290 h 1604286"/>
              <a:gd name="connsiteX15" fmla="*/ 623749 w 1674674"/>
              <a:gd name="connsiteY15" fmla="*/ 0 h 1604286"/>
              <a:gd name="connsiteX16" fmla="*/ 557074 w 1674674"/>
              <a:gd name="connsiteY16" fmla="*/ 129540 h 1604286"/>
              <a:gd name="connsiteX0" fmla="*/ 557928 w 1675528"/>
              <a:gd name="connsiteY0" fmla="*/ 129540 h 1645442"/>
              <a:gd name="connsiteX1" fmla="*/ 753508 w 1675528"/>
              <a:gd name="connsiteY1" fmla="*/ 207010 h 1645442"/>
              <a:gd name="connsiteX2" fmla="*/ 905908 w 1675528"/>
              <a:gd name="connsiteY2" fmla="*/ 260350 h 1645442"/>
              <a:gd name="connsiteX3" fmla="*/ 833518 w 1675528"/>
              <a:gd name="connsiteY3" fmla="*/ 1595755 h 1645442"/>
              <a:gd name="connsiteX4" fmla="*/ 402035 w 1675528"/>
              <a:gd name="connsiteY4" fmla="*/ 1325245 h 1645442"/>
              <a:gd name="connsiteX5" fmla="*/ 6748 w 1675528"/>
              <a:gd name="connsiteY5" fmla="*/ 991870 h 1645442"/>
              <a:gd name="connsiteX6" fmla="*/ 182008 w 1675528"/>
              <a:gd name="connsiteY6" fmla="*/ 1167130 h 1645442"/>
              <a:gd name="connsiteX7" fmla="*/ 555388 w 1675528"/>
              <a:gd name="connsiteY7" fmla="*/ 1296670 h 1645442"/>
              <a:gd name="connsiteX8" fmla="*/ 921148 w 1675528"/>
              <a:gd name="connsiteY8" fmla="*/ 1342390 h 1645442"/>
              <a:gd name="connsiteX9" fmla="*/ 1195468 w 1675528"/>
              <a:gd name="connsiteY9" fmla="*/ 1372870 h 1645442"/>
              <a:gd name="connsiteX10" fmla="*/ 1515508 w 1675528"/>
              <a:gd name="connsiteY10" fmla="*/ 1167130 h 1645442"/>
              <a:gd name="connsiteX11" fmla="*/ 1675528 w 1675528"/>
              <a:gd name="connsiteY11" fmla="*/ 999490 h 1645442"/>
              <a:gd name="connsiteX12" fmla="*/ 1210708 w 1675528"/>
              <a:gd name="connsiteY12" fmla="*/ 351790 h 1645442"/>
              <a:gd name="connsiteX13" fmla="*/ 1081168 w 1675528"/>
              <a:gd name="connsiteY13" fmla="*/ 191770 h 1645442"/>
              <a:gd name="connsiteX14" fmla="*/ 898288 w 1675528"/>
              <a:gd name="connsiteY14" fmla="*/ 161290 h 1645442"/>
              <a:gd name="connsiteX15" fmla="*/ 624603 w 1675528"/>
              <a:gd name="connsiteY15" fmla="*/ 0 h 1645442"/>
              <a:gd name="connsiteX16" fmla="*/ 557928 w 1675528"/>
              <a:gd name="connsiteY16" fmla="*/ 129540 h 1645442"/>
              <a:gd name="connsiteX0" fmla="*/ 557928 w 1675528"/>
              <a:gd name="connsiteY0" fmla="*/ 129540 h 1643702"/>
              <a:gd name="connsiteX1" fmla="*/ 753508 w 1675528"/>
              <a:gd name="connsiteY1" fmla="*/ 207010 h 1643702"/>
              <a:gd name="connsiteX2" fmla="*/ 905908 w 1675528"/>
              <a:gd name="connsiteY2" fmla="*/ 260350 h 1643702"/>
              <a:gd name="connsiteX3" fmla="*/ 833518 w 1675528"/>
              <a:gd name="connsiteY3" fmla="*/ 1595755 h 1643702"/>
              <a:gd name="connsiteX4" fmla="*/ 402035 w 1675528"/>
              <a:gd name="connsiteY4" fmla="*/ 1325245 h 1643702"/>
              <a:gd name="connsiteX5" fmla="*/ 6748 w 1675528"/>
              <a:gd name="connsiteY5" fmla="*/ 991870 h 1643702"/>
              <a:gd name="connsiteX6" fmla="*/ 182008 w 1675528"/>
              <a:gd name="connsiteY6" fmla="*/ 1167130 h 1643702"/>
              <a:gd name="connsiteX7" fmla="*/ 555388 w 1675528"/>
              <a:gd name="connsiteY7" fmla="*/ 1296670 h 1643702"/>
              <a:gd name="connsiteX8" fmla="*/ 921148 w 1675528"/>
              <a:gd name="connsiteY8" fmla="*/ 1342390 h 1643702"/>
              <a:gd name="connsiteX9" fmla="*/ 1195468 w 1675528"/>
              <a:gd name="connsiteY9" fmla="*/ 1372870 h 1643702"/>
              <a:gd name="connsiteX10" fmla="*/ 1515508 w 1675528"/>
              <a:gd name="connsiteY10" fmla="*/ 1167130 h 1643702"/>
              <a:gd name="connsiteX11" fmla="*/ 1675528 w 1675528"/>
              <a:gd name="connsiteY11" fmla="*/ 999490 h 1643702"/>
              <a:gd name="connsiteX12" fmla="*/ 1210708 w 1675528"/>
              <a:gd name="connsiteY12" fmla="*/ 351790 h 1643702"/>
              <a:gd name="connsiteX13" fmla="*/ 1081168 w 1675528"/>
              <a:gd name="connsiteY13" fmla="*/ 191770 h 1643702"/>
              <a:gd name="connsiteX14" fmla="*/ 898288 w 1675528"/>
              <a:gd name="connsiteY14" fmla="*/ 161290 h 1643702"/>
              <a:gd name="connsiteX15" fmla="*/ 624603 w 1675528"/>
              <a:gd name="connsiteY15" fmla="*/ 0 h 1643702"/>
              <a:gd name="connsiteX16" fmla="*/ 557928 w 1675528"/>
              <a:gd name="connsiteY16" fmla="*/ 129540 h 1643702"/>
              <a:gd name="connsiteX0" fmla="*/ 555751 w 1673351"/>
              <a:gd name="connsiteY0" fmla="*/ 129540 h 1642956"/>
              <a:gd name="connsiteX1" fmla="*/ 751331 w 1673351"/>
              <a:gd name="connsiteY1" fmla="*/ 207010 h 1642956"/>
              <a:gd name="connsiteX2" fmla="*/ 903731 w 1673351"/>
              <a:gd name="connsiteY2" fmla="*/ 260350 h 1642956"/>
              <a:gd name="connsiteX3" fmla="*/ 831341 w 1673351"/>
              <a:gd name="connsiteY3" fmla="*/ 1595755 h 1642956"/>
              <a:gd name="connsiteX4" fmla="*/ 352233 w 1673351"/>
              <a:gd name="connsiteY4" fmla="*/ 1320482 h 1642956"/>
              <a:gd name="connsiteX5" fmla="*/ 4571 w 1673351"/>
              <a:gd name="connsiteY5" fmla="*/ 991870 h 1642956"/>
              <a:gd name="connsiteX6" fmla="*/ 179831 w 1673351"/>
              <a:gd name="connsiteY6" fmla="*/ 1167130 h 1642956"/>
              <a:gd name="connsiteX7" fmla="*/ 553211 w 1673351"/>
              <a:gd name="connsiteY7" fmla="*/ 1296670 h 1642956"/>
              <a:gd name="connsiteX8" fmla="*/ 918971 w 1673351"/>
              <a:gd name="connsiteY8" fmla="*/ 1342390 h 1642956"/>
              <a:gd name="connsiteX9" fmla="*/ 1193291 w 1673351"/>
              <a:gd name="connsiteY9" fmla="*/ 1372870 h 1642956"/>
              <a:gd name="connsiteX10" fmla="*/ 1513331 w 1673351"/>
              <a:gd name="connsiteY10" fmla="*/ 1167130 h 1642956"/>
              <a:gd name="connsiteX11" fmla="*/ 1673351 w 1673351"/>
              <a:gd name="connsiteY11" fmla="*/ 999490 h 1642956"/>
              <a:gd name="connsiteX12" fmla="*/ 1208531 w 1673351"/>
              <a:gd name="connsiteY12" fmla="*/ 351790 h 1642956"/>
              <a:gd name="connsiteX13" fmla="*/ 1078991 w 1673351"/>
              <a:gd name="connsiteY13" fmla="*/ 191770 h 1642956"/>
              <a:gd name="connsiteX14" fmla="*/ 896111 w 1673351"/>
              <a:gd name="connsiteY14" fmla="*/ 161290 h 1642956"/>
              <a:gd name="connsiteX15" fmla="*/ 622426 w 1673351"/>
              <a:gd name="connsiteY15" fmla="*/ 0 h 1642956"/>
              <a:gd name="connsiteX16" fmla="*/ 555751 w 1673351"/>
              <a:gd name="connsiteY16" fmla="*/ 129540 h 1642956"/>
              <a:gd name="connsiteX0" fmla="*/ 555751 w 1673351"/>
              <a:gd name="connsiteY0" fmla="*/ 129540 h 1662153"/>
              <a:gd name="connsiteX1" fmla="*/ 751331 w 1673351"/>
              <a:gd name="connsiteY1" fmla="*/ 207010 h 1662153"/>
              <a:gd name="connsiteX2" fmla="*/ 903731 w 1673351"/>
              <a:gd name="connsiteY2" fmla="*/ 260350 h 1662153"/>
              <a:gd name="connsiteX3" fmla="*/ 1002791 w 1673351"/>
              <a:gd name="connsiteY3" fmla="*/ 1614805 h 1662153"/>
              <a:gd name="connsiteX4" fmla="*/ 352233 w 1673351"/>
              <a:gd name="connsiteY4" fmla="*/ 1320482 h 1662153"/>
              <a:gd name="connsiteX5" fmla="*/ 4571 w 1673351"/>
              <a:gd name="connsiteY5" fmla="*/ 991870 h 1662153"/>
              <a:gd name="connsiteX6" fmla="*/ 179831 w 1673351"/>
              <a:gd name="connsiteY6" fmla="*/ 1167130 h 1662153"/>
              <a:gd name="connsiteX7" fmla="*/ 553211 w 1673351"/>
              <a:gd name="connsiteY7" fmla="*/ 1296670 h 1662153"/>
              <a:gd name="connsiteX8" fmla="*/ 918971 w 1673351"/>
              <a:gd name="connsiteY8" fmla="*/ 1342390 h 1662153"/>
              <a:gd name="connsiteX9" fmla="*/ 1193291 w 1673351"/>
              <a:gd name="connsiteY9" fmla="*/ 1372870 h 1662153"/>
              <a:gd name="connsiteX10" fmla="*/ 1513331 w 1673351"/>
              <a:gd name="connsiteY10" fmla="*/ 1167130 h 1662153"/>
              <a:gd name="connsiteX11" fmla="*/ 1673351 w 1673351"/>
              <a:gd name="connsiteY11" fmla="*/ 999490 h 1662153"/>
              <a:gd name="connsiteX12" fmla="*/ 1208531 w 1673351"/>
              <a:gd name="connsiteY12" fmla="*/ 351790 h 1662153"/>
              <a:gd name="connsiteX13" fmla="*/ 1078991 w 1673351"/>
              <a:gd name="connsiteY13" fmla="*/ 191770 h 1662153"/>
              <a:gd name="connsiteX14" fmla="*/ 896111 w 1673351"/>
              <a:gd name="connsiteY14" fmla="*/ 161290 h 1662153"/>
              <a:gd name="connsiteX15" fmla="*/ 622426 w 1673351"/>
              <a:gd name="connsiteY15" fmla="*/ 0 h 1662153"/>
              <a:gd name="connsiteX16" fmla="*/ 555751 w 1673351"/>
              <a:gd name="connsiteY16" fmla="*/ 129540 h 1662153"/>
              <a:gd name="connsiteX0" fmla="*/ 555751 w 1673351"/>
              <a:gd name="connsiteY0" fmla="*/ 129540 h 1807582"/>
              <a:gd name="connsiteX1" fmla="*/ 751331 w 1673351"/>
              <a:gd name="connsiteY1" fmla="*/ 207010 h 1807582"/>
              <a:gd name="connsiteX2" fmla="*/ 1379981 w 1673351"/>
              <a:gd name="connsiteY2" fmla="*/ 1712913 h 1807582"/>
              <a:gd name="connsiteX3" fmla="*/ 1002791 w 1673351"/>
              <a:gd name="connsiteY3" fmla="*/ 1614805 h 1807582"/>
              <a:gd name="connsiteX4" fmla="*/ 352233 w 1673351"/>
              <a:gd name="connsiteY4" fmla="*/ 1320482 h 1807582"/>
              <a:gd name="connsiteX5" fmla="*/ 4571 w 1673351"/>
              <a:gd name="connsiteY5" fmla="*/ 991870 h 1807582"/>
              <a:gd name="connsiteX6" fmla="*/ 179831 w 1673351"/>
              <a:gd name="connsiteY6" fmla="*/ 1167130 h 1807582"/>
              <a:gd name="connsiteX7" fmla="*/ 553211 w 1673351"/>
              <a:gd name="connsiteY7" fmla="*/ 1296670 h 1807582"/>
              <a:gd name="connsiteX8" fmla="*/ 918971 w 1673351"/>
              <a:gd name="connsiteY8" fmla="*/ 1342390 h 1807582"/>
              <a:gd name="connsiteX9" fmla="*/ 1193291 w 1673351"/>
              <a:gd name="connsiteY9" fmla="*/ 1372870 h 1807582"/>
              <a:gd name="connsiteX10" fmla="*/ 1513331 w 1673351"/>
              <a:gd name="connsiteY10" fmla="*/ 1167130 h 1807582"/>
              <a:gd name="connsiteX11" fmla="*/ 1673351 w 1673351"/>
              <a:gd name="connsiteY11" fmla="*/ 999490 h 1807582"/>
              <a:gd name="connsiteX12" fmla="*/ 1208531 w 1673351"/>
              <a:gd name="connsiteY12" fmla="*/ 351790 h 1807582"/>
              <a:gd name="connsiteX13" fmla="*/ 1078991 w 1673351"/>
              <a:gd name="connsiteY13" fmla="*/ 191770 h 1807582"/>
              <a:gd name="connsiteX14" fmla="*/ 896111 w 1673351"/>
              <a:gd name="connsiteY14" fmla="*/ 161290 h 1807582"/>
              <a:gd name="connsiteX15" fmla="*/ 622426 w 1673351"/>
              <a:gd name="connsiteY15" fmla="*/ 0 h 1807582"/>
              <a:gd name="connsiteX16" fmla="*/ 555751 w 1673351"/>
              <a:gd name="connsiteY16" fmla="*/ 129540 h 1807582"/>
              <a:gd name="connsiteX0" fmla="*/ 555751 w 1673351"/>
              <a:gd name="connsiteY0" fmla="*/ 129540 h 1855393"/>
              <a:gd name="connsiteX1" fmla="*/ 1608581 w 1673351"/>
              <a:gd name="connsiteY1" fmla="*/ 1740535 h 1855393"/>
              <a:gd name="connsiteX2" fmla="*/ 1379981 w 1673351"/>
              <a:gd name="connsiteY2" fmla="*/ 1712913 h 1855393"/>
              <a:gd name="connsiteX3" fmla="*/ 1002791 w 1673351"/>
              <a:gd name="connsiteY3" fmla="*/ 1614805 h 1855393"/>
              <a:gd name="connsiteX4" fmla="*/ 352233 w 1673351"/>
              <a:gd name="connsiteY4" fmla="*/ 1320482 h 1855393"/>
              <a:gd name="connsiteX5" fmla="*/ 4571 w 1673351"/>
              <a:gd name="connsiteY5" fmla="*/ 991870 h 1855393"/>
              <a:gd name="connsiteX6" fmla="*/ 179831 w 1673351"/>
              <a:gd name="connsiteY6" fmla="*/ 1167130 h 1855393"/>
              <a:gd name="connsiteX7" fmla="*/ 553211 w 1673351"/>
              <a:gd name="connsiteY7" fmla="*/ 1296670 h 1855393"/>
              <a:gd name="connsiteX8" fmla="*/ 918971 w 1673351"/>
              <a:gd name="connsiteY8" fmla="*/ 1342390 h 1855393"/>
              <a:gd name="connsiteX9" fmla="*/ 1193291 w 1673351"/>
              <a:gd name="connsiteY9" fmla="*/ 1372870 h 1855393"/>
              <a:gd name="connsiteX10" fmla="*/ 1513331 w 1673351"/>
              <a:gd name="connsiteY10" fmla="*/ 1167130 h 1855393"/>
              <a:gd name="connsiteX11" fmla="*/ 1673351 w 1673351"/>
              <a:gd name="connsiteY11" fmla="*/ 999490 h 1855393"/>
              <a:gd name="connsiteX12" fmla="*/ 1208531 w 1673351"/>
              <a:gd name="connsiteY12" fmla="*/ 351790 h 1855393"/>
              <a:gd name="connsiteX13" fmla="*/ 1078991 w 1673351"/>
              <a:gd name="connsiteY13" fmla="*/ 191770 h 1855393"/>
              <a:gd name="connsiteX14" fmla="*/ 896111 w 1673351"/>
              <a:gd name="connsiteY14" fmla="*/ 161290 h 1855393"/>
              <a:gd name="connsiteX15" fmla="*/ 622426 w 1673351"/>
              <a:gd name="connsiteY15" fmla="*/ 0 h 1855393"/>
              <a:gd name="connsiteX16" fmla="*/ 555751 w 1673351"/>
              <a:gd name="connsiteY16" fmla="*/ 129540 h 1855393"/>
              <a:gd name="connsiteX0" fmla="*/ 1855914 w 1867274"/>
              <a:gd name="connsiteY0" fmla="*/ 1767840 h 1775863"/>
              <a:gd name="connsiteX1" fmla="*/ 1608581 w 1867274"/>
              <a:gd name="connsiteY1" fmla="*/ 1740535 h 1775863"/>
              <a:gd name="connsiteX2" fmla="*/ 1379981 w 1867274"/>
              <a:gd name="connsiteY2" fmla="*/ 1712913 h 1775863"/>
              <a:gd name="connsiteX3" fmla="*/ 1002791 w 1867274"/>
              <a:gd name="connsiteY3" fmla="*/ 1614805 h 1775863"/>
              <a:gd name="connsiteX4" fmla="*/ 352233 w 1867274"/>
              <a:gd name="connsiteY4" fmla="*/ 1320482 h 1775863"/>
              <a:gd name="connsiteX5" fmla="*/ 4571 w 1867274"/>
              <a:gd name="connsiteY5" fmla="*/ 991870 h 1775863"/>
              <a:gd name="connsiteX6" fmla="*/ 179831 w 1867274"/>
              <a:gd name="connsiteY6" fmla="*/ 1167130 h 1775863"/>
              <a:gd name="connsiteX7" fmla="*/ 553211 w 1867274"/>
              <a:gd name="connsiteY7" fmla="*/ 1296670 h 1775863"/>
              <a:gd name="connsiteX8" fmla="*/ 918971 w 1867274"/>
              <a:gd name="connsiteY8" fmla="*/ 1342390 h 1775863"/>
              <a:gd name="connsiteX9" fmla="*/ 1193291 w 1867274"/>
              <a:gd name="connsiteY9" fmla="*/ 1372870 h 1775863"/>
              <a:gd name="connsiteX10" fmla="*/ 1513331 w 1867274"/>
              <a:gd name="connsiteY10" fmla="*/ 1167130 h 1775863"/>
              <a:gd name="connsiteX11" fmla="*/ 1673351 w 1867274"/>
              <a:gd name="connsiteY11" fmla="*/ 999490 h 1775863"/>
              <a:gd name="connsiteX12" fmla="*/ 1208531 w 1867274"/>
              <a:gd name="connsiteY12" fmla="*/ 351790 h 1775863"/>
              <a:gd name="connsiteX13" fmla="*/ 1078991 w 1867274"/>
              <a:gd name="connsiteY13" fmla="*/ 191770 h 1775863"/>
              <a:gd name="connsiteX14" fmla="*/ 896111 w 1867274"/>
              <a:gd name="connsiteY14" fmla="*/ 161290 h 1775863"/>
              <a:gd name="connsiteX15" fmla="*/ 622426 w 1867274"/>
              <a:gd name="connsiteY15" fmla="*/ 0 h 1775863"/>
              <a:gd name="connsiteX16" fmla="*/ 1855914 w 1867274"/>
              <a:gd name="connsiteY16" fmla="*/ 1767840 h 1775863"/>
              <a:gd name="connsiteX0" fmla="*/ 1855914 w 1988332"/>
              <a:gd name="connsiteY0" fmla="*/ 1711822 h 1719845"/>
              <a:gd name="connsiteX1" fmla="*/ 1608581 w 1988332"/>
              <a:gd name="connsiteY1" fmla="*/ 1684517 h 1719845"/>
              <a:gd name="connsiteX2" fmla="*/ 1379981 w 1988332"/>
              <a:gd name="connsiteY2" fmla="*/ 1656895 h 1719845"/>
              <a:gd name="connsiteX3" fmla="*/ 1002791 w 1988332"/>
              <a:gd name="connsiteY3" fmla="*/ 1558787 h 1719845"/>
              <a:gd name="connsiteX4" fmla="*/ 352233 w 1988332"/>
              <a:gd name="connsiteY4" fmla="*/ 1264464 h 1719845"/>
              <a:gd name="connsiteX5" fmla="*/ 4571 w 1988332"/>
              <a:gd name="connsiteY5" fmla="*/ 935852 h 1719845"/>
              <a:gd name="connsiteX6" fmla="*/ 179831 w 1988332"/>
              <a:gd name="connsiteY6" fmla="*/ 1111112 h 1719845"/>
              <a:gd name="connsiteX7" fmla="*/ 553211 w 1988332"/>
              <a:gd name="connsiteY7" fmla="*/ 1240652 h 1719845"/>
              <a:gd name="connsiteX8" fmla="*/ 918971 w 1988332"/>
              <a:gd name="connsiteY8" fmla="*/ 1286372 h 1719845"/>
              <a:gd name="connsiteX9" fmla="*/ 1193291 w 1988332"/>
              <a:gd name="connsiteY9" fmla="*/ 1316852 h 1719845"/>
              <a:gd name="connsiteX10" fmla="*/ 1513331 w 1988332"/>
              <a:gd name="connsiteY10" fmla="*/ 1111112 h 1719845"/>
              <a:gd name="connsiteX11" fmla="*/ 1673351 w 1988332"/>
              <a:gd name="connsiteY11" fmla="*/ 943472 h 1719845"/>
              <a:gd name="connsiteX12" fmla="*/ 1208531 w 1988332"/>
              <a:gd name="connsiteY12" fmla="*/ 295772 h 1719845"/>
              <a:gd name="connsiteX13" fmla="*/ 1078991 w 1988332"/>
              <a:gd name="connsiteY13" fmla="*/ 135752 h 1719845"/>
              <a:gd name="connsiteX14" fmla="*/ 896111 w 1988332"/>
              <a:gd name="connsiteY14" fmla="*/ 105272 h 1719845"/>
              <a:gd name="connsiteX15" fmla="*/ 1984501 w 1988332"/>
              <a:gd name="connsiteY15" fmla="*/ 1567994 h 1719845"/>
              <a:gd name="connsiteX16" fmla="*/ 1855914 w 1988332"/>
              <a:gd name="connsiteY16" fmla="*/ 1711822 h 1719845"/>
              <a:gd name="connsiteX0" fmla="*/ 1855914 w 1984501"/>
              <a:gd name="connsiteY0" fmla="*/ 1660623 h 1668646"/>
              <a:gd name="connsiteX1" fmla="*/ 1608581 w 1984501"/>
              <a:gd name="connsiteY1" fmla="*/ 1633318 h 1668646"/>
              <a:gd name="connsiteX2" fmla="*/ 1379981 w 1984501"/>
              <a:gd name="connsiteY2" fmla="*/ 1605696 h 1668646"/>
              <a:gd name="connsiteX3" fmla="*/ 1002791 w 1984501"/>
              <a:gd name="connsiteY3" fmla="*/ 1507588 h 1668646"/>
              <a:gd name="connsiteX4" fmla="*/ 352233 w 1984501"/>
              <a:gd name="connsiteY4" fmla="*/ 1213265 h 1668646"/>
              <a:gd name="connsiteX5" fmla="*/ 4571 w 1984501"/>
              <a:gd name="connsiteY5" fmla="*/ 884653 h 1668646"/>
              <a:gd name="connsiteX6" fmla="*/ 179831 w 1984501"/>
              <a:gd name="connsiteY6" fmla="*/ 1059913 h 1668646"/>
              <a:gd name="connsiteX7" fmla="*/ 553211 w 1984501"/>
              <a:gd name="connsiteY7" fmla="*/ 1189453 h 1668646"/>
              <a:gd name="connsiteX8" fmla="*/ 918971 w 1984501"/>
              <a:gd name="connsiteY8" fmla="*/ 1235173 h 1668646"/>
              <a:gd name="connsiteX9" fmla="*/ 1193291 w 1984501"/>
              <a:gd name="connsiteY9" fmla="*/ 1265653 h 1668646"/>
              <a:gd name="connsiteX10" fmla="*/ 1513331 w 1984501"/>
              <a:gd name="connsiteY10" fmla="*/ 1059913 h 1668646"/>
              <a:gd name="connsiteX11" fmla="*/ 1673351 w 1984501"/>
              <a:gd name="connsiteY11" fmla="*/ 892273 h 1668646"/>
              <a:gd name="connsiteX12" fmla="*/ 1208531 w 1984501"/>
              <a:gd name="connsiteY12" fmla="*/ 244573 h 1668646"/>
              <a:gd name="connsiteX13" fmla="*/ 1078991 w 1984501"/>
              <a:gd name="connsiteY13" fmla="*/ 84553 h 1668646"/>
              <a:gd name="connsiteX14" fmla="*/ 1984501 w 1984501"/>
              <a:gd name="connsiteY14" fmla="*/ 1516795 h 1668646"/>
              <a:gd name="connsiteX15" fmla="*/ 1855914 w 1984501"/>
              <a:gd name="connsiteY15" fmla="*/ 1660623 h 1668646"/>
              <a:gd name="connsiteX0" fmla="*/ 1855914 w 1984501"/>
              <a:gd name="connsiteY0" fmla="*/ 1585947 h 1593970"/>
              <a:gd name="connsiteX1" fmla="*/ 1608581 w 1984501"/>
              <a:gd name="connsiteY1" fmla="*/ 1558642 h 1593970"/>
              <a:gd name="connsiteX2" fmla="*/ 1379981 w 1984501"/>
              <a:gd name="connsiteY2" fmla="*/ 1531020 h 1593970"/>
              <a:gd name="connsiteX3" fmla="*/ 1002791 w 1984501"/>
              <a:gd name="connsiteY3" fmla="*/ 1432912 h 1593970"/>
              <a:gd name="connsiteX4" fmla="*/ 352233 w 1984501"/>
              <a:gd name="connsiteY4" fmla="*/ 1138589 h 1593970"/>
              <a:gd name="connsiteX5" fmla="*/ 4571 w 1984501"/>
              <a:gd name="connsiteY5" fmla="*/ 809977 h 1593970"/>
              <a:gd name="connsiteX6" fmla="*/ 179831 w 1984501"/>
              <a:gd name="connsiteY6" fmla="*/ 985237 h 1593970"/>
              <a:gd name="connsiteX7" fmla="*/ 553211 w 1984501"/>
              <a:gd name="connsiteY7" fmla="*/ 1114777 h 1593970"/>
              <a:gd name="connsiteX8" fmla="*/ 918971 w 1984501"/>
              <a:gd name="connsiteY8" fmla="*/ 1160497 h 1593970"/>
              <a:gd name="connsiteX9" fmla="*/ 1193291 w 1984501"/>
              <a:gd name="connsiteY9" fmla="*/ 1190977 h 1593970"/>
              <a:gd name="connsiteX10" fmla="*/ 1513331 w 1984501"/>
              <a:gd name="connsiteY10" fmla="*/ 985237 h 1593970"/>
              <a:gd name="connsiteX11" fmla="*/ 1673351 w 1984501"/>
              <a:gd name="connsiteY11" fmla="*/ 817597 h 1593970"/>
              <a:gd name="connsiteX12" fmla="*/ 1078991 w 1984501"/>
              <a:gd name="connsiteY12" fmla="*/ 9877 h 1593970"/>
              <a:gd name="connsiteX13" fmla="*/ 1984501 w 1984501"/>
              <a:gd name="connsiteY13" fmla="*/ 1442119 h 1593970"/>
              <a:gd name="connsiteX14" fmla="*/ 1855914 w 1984501"/>
              <a:gd name="connsiteY14" fmla="*/ 1585947 h 1593970"/>
              <a:gd name="connsiteX0" fmla="*/ 1855914 w 1984501"/>
              <a:gd name="connsiteY0" fmla="*/ 778877 h 786900"/>
              <a:gd name="connsiteX1" fmla="*/ 1608581 w 1984501"/>
              <a:gd name="connsiteY1" fmla="*/ 751572 h 786900"/>
              <a:gd name="connsiteX2" fmla="*/ 1379981 w 1984501"/>
              <a:gd name="connsiteY2" fmla="*/ 723950 h 786900"/>
              <a:gd name="connsiteX3" fmla="*/ 1002791 w 1984501"/>
              <a:gd name="connsiteY3" fmla="*/ 625842 h 786900"/>
              <a:gd name="connsiteX4" fmla="*/ 352233 w 1984501"/>
              <a:gd name="connsiteY4" fmla="*/ 331519 h 786900"/>
              <a:gd name="connsiteX5" fmla="*/ 4571 w 1984501"/>
              <a:gd name="connsiteY5" fmla="*/ 2907 h 786900"/>
              <a:gd name="connsiteX6" fmla="*/ 179831 w 1984501"/>
              <a:gd name="connsiteY6" fmla="*/ 178167 h 786900"/>
              <a:gd name="connsiteX7" fmla="*/ 553211 w 1984501"/>
              <a:gd name="connsiteY7" fmla="*/ 307707 h 786900"/>
              <a:gd name="connsiteX8" fmla="*/ 918971 w 1984501"/>
              <a:gd name="connsiteY8" fmla="*/ 353427 h 786900"/>
              <a:gd name="connsiteX9" fmla="*/ 1193291 w 1984501"/>
              <a:gd name="connsiteY9" fmla="*/ 383907 h 786900"/>
              <a:gd name="connsiteX10" fmla="*/ 1513331 w 1984501"/>
              <a:gd name="connsiteY10" fmla="*/ 178167 h 786900"/>
              <a:gd name="connsiteX11" fmla="*/ 1673351 w 1984501"/>
              <a:gd name="connsiteY11" fmla="*/ 10527 h 786900"/>
              <a:gd name="connsiteX12" fmla="*/ 1984501 w 1984501"/>
              <a:gd name="connsiteY12" fmla="*/ 635049 h 786900"/>
              <a:gd name="connsiteX13" fmla="*/ 1855914 w 1984501"/>
              <a:gd name="connsiteY13" fmla="*/ 778877 h 786900"/>
              <a:gd name="connsiteX0" fmla="*/ 1855914 w 2008314"/>
              <a:gd name="connsiteY0" fmla="*/ 778877 h 786900"/>
              <a:gd name="connsiteX1" fmla="*/ 1608581 w 2008314"/>
              <a:gd name="connsiteY1" fmla="*/ 751572 h 786900"/>
              <a:gd name="connsiteX2" fmla="*/ 1379981 w 2008314"/>
              <a:gd name="connsiteY2" fmla="*/ 723950 h 786900"/>
              <a:gd name="connsiteX3" fmla="*/ 1002791 w 2008314"/>
              <a:gd name="connsiteY3" fmla="*/ 625842 h 786900"/>
              <a:gd name="connsiteX4" fmla="*/ 352233 w 2008314"/>
              <a:gd name="connsiteY4" fmla="*/ 331519 h 786900"/>
              <a:gd name="connsiteX5" fmla="*/ 4571 w 2008314"/>
              <a:gd name="connsiteY5" fmla="*/ 2907 h 786900"/>
              <a:gd name="connsiteX6" fmla="*/ 179831 w 2008314"/>
              <a:gd name="connsiteY6" fmla="*/ 178167 h 786900"/>
              <a:gd name="connsiteX7" fmla="*/ 553211 w 2008314"/>
              <a:gd name="connsiteY7" fmla="*/ 307707 h 786900"/>
              <a:gd name="connsiteX8" fmla="*/ 918971 w 2008314"/>
              <a:gd name="connsiteY8" fmla="*/ 353427 h 786900"/>
              <a:gd name="connsiteX9" fmla="*/ 1193291 w 2008314"/>
              <a:gd name="connsiteY9" fmla="*/ 383907 h 786900"/>
              <a:gd name="connsiteX10" fmla="*/ 1513331 w 2008314"/>
              <a:gd name="connsiteY10" fmla="*/ 178167 h 786900"/>
              <a:gd name="connsiteX11" fmla="*/ 1673351 w 2008314"/>
              <a:gd name="connsiteY11" fmla="*/ 10527 h 786900"/>
              <a:gd name="connsiteX12" fmla="*/ 2008314 w 2008314"/>
              <a:gd name="connsiteY12" fmla="*/ 696962 h 786900"/>
              <a:gd name="connsiteX13" fmla="*/ 1855914 w 2008314"/>
              <a:gd name="connsiteY13" fmla="*/ 778877 h 786900"/>
              <a:gd name="connsiteX0" fmla="*/ 1855914 w 2014846"/>
              <a:gd name="connsiteY0" fmla="*/ 778877 h 786900"/>
              <a:gd name="connsiteX1" fmla="*/ 1608581 w 2014846"/>
              <a:gd name="connsiteY1" fmla="*/ 751572 h 786900"/>
              <a:gd name="connsiteX2" fmla="*/ 1379981 w 2014846"/>
              <a:gd name="connsiteY2" fmla="*/ 723950 h 786900"/>
              <a:gd name="connsiteX3" fmla="*/ 1002791 w 2014846"/>
              <a:gd name="connsiteY3" fmla="*/ 625842 h 786900"/>
              <a:gd name="connsiteX4" fmla="*/ 352233 w 2014846"/>
              <a:gd name="connsiteY4" fmla="*/ 331519 h 786900"/>
              <a:gd name="connsiteX5" fmla="*/ 4571 w 2014846"/>
              <a:gd name="connsiteY5" fmla="*/ 2907 h 786900"/>
              <a:gd name="connsiteX6" fmla="*/ 179831 w 2014846"/>
              <a:gd name="connsiteY6" fmla="*/ 178167 h 786900"/>
              <a:gd name="connsiteX7" fmla="*/ 553211 w 2014846"/>
              <a:gd name="connsiteY7" fmla="*/ 307707 h 786900"/>
              <a:gd name="connsiteX8" fmla="*/ 918971 w 2014846"/>
              <a:gd name="connsiteY8" fmla="*/ 353427 h 786900"/>
              <a:gd name="connsiteX9" fmla="*/ 1193291 w 2014846"/>
              <a:gd name="connsiteY9" fmla="*/ 383907 h 786900"/>
              <a:gd name="connsiteX10" fmla="*/ 1513331 w 2014846"/>
              <a:gd name="connsiteY10" fmla="*/ 178167 h 786900"/>
              <a:gd name="connsiteX11" fmla="*/ 1673351 w 2014846"/>
              <a:gd name="connsiteY11" fmla="*/ 10527 h 786900"/>
              <a:gd name="connsiteX12" fmla="*/ 2008314 w 2014846"/>
              <a:gd name="connsiteY12" fmla="*/ 696962 h 786900"/>
              <a:gd name="connsiteX13" fmla="*/ 1855914 w 2014846"/>
              <a:gd name="connsiteY13" fmla="*/ 778877 h 786900"/>
              <a:gd name="connsiteX0" fmla="*/ 1855914 w 2013950"/>
              <a:gd name="connsiteY0" fmla="*/ 778877 h 786900"/>
              <a:gd name="connsiteX1" fmla="*/ 1608581 w 2013950"/>
              <a:gd name="connsiteY1" fmla="*/ 751572 h 786900"/>
              <a:gd name="connsiteX2" fmla="*/ 1379981 w 2013950"/>
              <a:gd name="connsiteY2" fmla="*/ 723950 h 786900"/>
              <a:gd name="connsiteX3" fmla="*/ 1002791 w 2013950"/>
              <a:gd name="connsiteY3" fmla="*/ 625842 h 786900"/>
              <a:gd name="connsiteX4" fmla="*/ 352233 w 2013950"/>
              <a:gd name="connsiteY4" fmla="*/ 331519 h 786900"/>
              <a:gd name="connsiteX5" fmla="*/ 4571 w 2013950"/>
              <a:gd name="connsiteY5" fmla="*/ 2907 h 786900"/>
              <a:gd name="connsiteX6" fmla="*/ 179831 w 2013950"/>
              <a:gd name="connsiteY6" fmla="*/ 178167 h 786900"/>
              <a:gd name="connsiteX7" fmla="*/ 553211 w 2013950"/>
              <a:gd name="connsiteY7" fmla="*/ 307707 h 786900"/>
              <a:gd name="connsiteX8" fmla="*/ 918971 w 2013950"/>
              <a:gd name="connsiteY8" fmla="*/ 353427 h 786900"/>
              <a:gd name="connsiteX9" fmla="*/ 1193291 w 2013950"/>
              <a:gd name="connsiteY9" fmla="*/ 383907 h 786900"/>
              <a:gd name="connsiteX10" fmla="*/ 1513331 w 2013950"/>
              <a:gd name="connsiteY10" fmla="*/ 178167 h 786900"/>
              <a:gd name="connsiteX11" fmla="*/ 1673351 w 2013950"/>
              <a:gd name="connsiteY11" fmla="*/ 10527 h 786900"/>
              <a:gd name="connsiteX12" fmla="*/ 2008314 w 2013950"/>
              <a:gd name="connsiteY12" fmla="*/ 696962 h 786900"/>
              <a:gd name="connsiteX13" fmla="*/ 1855914 w 2013950"/>
              <a:gd name="connsiteY13" fmla="*/ 778877 h 786900"/>
              <a:gd name="connsiteX0" fmla="*/ 1855914 w 2014900"/>
              <a:gd name="connsiteY0" fmla="*/ 778877 h 786900"/>
              <a:gd name="connsiteX1" fmla="*/ 1608581 w 2014900"/>
              <a:gd name="connsiteY1" fmla="*/ 751572 h 786900"/>
              <a:gd name="connsiteX2" fmla="*/ 1379981 w 2014900"/>
              <a:gd name="connsiteY2" fmla="*/ 723950 h 786900"/>
              <a:gd name="connsiteX3" fmla="*/ 1002791 w 2014900"/>
              <a:gd name="connsiteY3" fmla="*/ 625842 h 786900"/>
              <a:gd name="connsiteX4" fmla="*/ 352233 w 2014900"/>
              <a:gd name="connsiteY4" fmla="*/ 331519 h 786900"/>
              <a:gd name="connsiteX5" fmla="*/ 4571 w 2014900"/>
              <a:gd name="connsiteY5" fmla="*/ 2907 h 786900"/>
              <a:gd name="connsiteX6" fmla="*/ 179831 w 2014900"/>
              <a:gd name="connsiteY6" fmla="*/ 178167 h 786900"/>
              <a:gd name="connsiteX7" fmla="*/ 553211 w 2014900"/>
              <a:gd name="connsiteY7" fmla="*/ 307707 h 786900"/>
              <a:gd name="connsiteX8" fmla="*/ 918971 w 2014900"/>
              <a:gd name="connsiteY8" fmla="*/ 353427 h 786900"/>
              <a:gd name="connsiteX9" fmla="*/ 1193291 w 2014900"/>
              <a:gd name="connsiteY9" fmla="*/ 383907 h 786900"/>
              <a:gd name="connsiteX10" fmla="*/ 1513331 w 2014900"/>
              <a:gd name="connsiteY10" fmla="*/ 178167 h 786900"/>
              <a:gd name="connsiteX11" fmla="*/ 1673351 w 2014900"/>
              <a:gd name="connsiteY11" fmla="*/ 10527 h 786900"/>
              <a:gd name="connsiteX12" fmla="*/ 2008314 w 2014900"/>
              <a:gd name="connsiteY12" fmla="*/ 696962 h 786900"/>
              <a:gd name="connsiteX13" fmla="*/ 1855914 w 2014900"/>
              <a:gd name="connsiteY13" fmla="*/ 778877 h 786900"/>
              <a:gd name="connsiteX0" fmla="*/ 1817814 w 2010714"/>
              <a:gd name="connsiteY0" fmla="*/ 802690 h 808781"/>
              <a:gd name="connsiteX1" fmla="*/ 1608581 w 2010714"/>
              <a:gd name="connsiteY1" fmla="*/ 751572 h 808781"/>
              <a:gd name="connsiteX2" fmla="*/ 1379981 w 2010714"/>
              <a:gd name="connsiteY2" fmla="*/ 723950 h 808781"/>
              <a:gd name="connsiteX3" fmla="*/ 1002791 w 2010714"/>
              <a:gd name="connsiteY3" fmla="*/ 625842 h 808781"/>
              <a:gd name="connsiteX4" fmla="*/ 352233 w 2010714"/>
              <a:gd name="connsiteY4" fmla="*/ 331519 h 808781"/>
              <a:gd name="connsiteX5" fmla="*/ 4571 w 2010714"/>
              <a:gd name="connsiteY5" fmla="*/ 2907 h 808781"/>
              <a:gd name="connsiteX6" fmla="*/ 179831 w 2010714"/>
              <a:gd name="connsiteY6" fmla="*/ 178167 h 808781"/>
              <a:gd name="connsiteX7" fmla="*/ 553211 w 2010714"/>
              <a:gd name="connsiteY7" fmla="*/ 307707 h 808781"/>
              <a:gd name="connsiteX8" fmla="*/ 918971 w 2010714"/>
              <a:gd name="connsiteY8" fmla="*/ 353427 h 808781"/>
              <a:gd name="connsiteX9" fmla="*/ 1193291 w 2010714"/>
              <a:gd name="connsiteY9" fmla="*/ 383907 h 808781"/>
              <a:gd name="connsiteX10" fmla="*/ 1513331 w 2010714"/>
              <a:gd name="connsiteY10" fmla="*/ 178167 h 808781"/>
              <a:gd name="connsiteX11" fmla="*/ 1673351 w 2010714"/>
              <a:gd name="connsiteY11" fmla="*/ 10527 h 808781"/>
              <a:gd name="connsiteX12" fmla="*/ 2008314 w 2010714"/>
              <a:gd name="connsiteY12" fmla="*/ 696962 h 808781"/>
              <a:gd name="connsiteX13" fmla="*/ 1817814 w 2010714"/>
              <a:gd name="connsiteY13" fmla="*/ 802690 h 808781"/>
              <a:gd name="connsiteX0" fmla="*/ 2008314 w 2008631"/>
              <a:gd name="connsiteY0" fmla="*/ 696962 h 769158"/>
              <a:gd name="connsiteX1" fmla="*/ 1608581 w 2008631"/>
              <a:gd name="connsiteY1" fmla="*/ 751572 h 769158"/>
              <a:gd name="connsiteX2" fmla="*/ 1379981 w 2008631"/>
              <a:gd name="connsiteY2" fmla="*/ 723950 h 769158"/>
              <a:gd name="connsiteX3" fmla="*/ 1002791 w 2008631"/>
              <a:gd name="connsiteY3" fmla="*/ 625842 h 769158"/>
              <a:gd name="connsiteX4" fmla="*/ 352233 w 2008631"/>
              <a:gd name="connsiteY4" fmla="*/ 331519 h 769158"/>
              <a:gd name="connsiteX5" fmla="*/ 4571 w 2008631"/>
              <a:gd name="connsiteY5" fmla="*/ 2907 h 769158"/>
              <a:gd name="connsiteX6" fmla="*/ 179831 w 2008631"/>
              <a:gd name="connsiteY6" fmla="*/ 178167 h 769158"/>
              <a:gd name="connsiteX7" fmla="*/ 553211 w 2008631"/>
              <a:gd name="connsiteY7" fmla="*/ 307707 h 769158"/>
              <a:gd name="connsiteX8" fmla="*/ 918971 w 2008631"/>
              <a:gd name="connsiteY8" fmla="*/ 353427 h 769158"/>
              <a:gd name="connsiteX9" fmla="*/ 1193291 w 2008631"/>
              <a:gd name="connsiteY9" fmla="*/ 383907 h 769158"/>
              <a:gd name="connsiteX10" fmla="*/ 1513331 w 2008631"/>
              <a:gd name="connsiteY10" fmla="*/ 178167 h 769158"/>
              <a:gd name="connsiteX11" fmla="*/ 1673351 w 2008631"/>
              <a:gd name="connsiteY11" fmla="*/ 10527 h 769158"/>
              <a:gd name="connsiteX12" fmla="*/ 2008314 w 2008631"/>
              <a:gd name="connsiteY12" fmla="*/ 696962 h 769158"/>
              <a:gd name="connsiteX0" fmla="*/ 2008314 w 2008678"/>
              <a:gd name="connsiteY0" fmla="*/ 696962 h 789182"/>
              <a:gd name="connsiteX1" fmla="*/ 1603818 w 2008678"/>
              <a:gd name="connsiteY1" fmla="*/ 784910 h 789182"/>
              <a:gd name="connsiteX2" fmla="*/ 1379981 w 2008678"/>
              <a:gd name="connsiteY2" fmla="*/ 723950 h 789182"/>
              <a:gd name="connsiteX3" fmla="*/ 1002791 w 2008678"/>
              <a:gd name="connsiteY3" fmla="*/ 625842 h 789182"/>
              <a:gd name="connsiteX4" fmla="*/ 352233 w 2008678"/>
              <a:gd name="connsiteY4" fmla="*/ 331519 h 789182"/>
              <a:gd name="connsiteX5" fmla="*/ 4571 w 2008678"/>
              <a:gd name="connsiteY5" fmla="*/ 2907 h 789182"/>
              <a:gd name="connsiteX6" fmla="*/ 179831 w 2008678"/>
              <a:gd name="connsiteY6" fmla="*/ 178167 h 789182"/>
              <a:gd name="connsiteX7" fmla="*/ 553211 w 2008678"/>
              <a:gd name="connsiteY7" fmla="*/ 307707 h 789182"/>
              <a:gd name="connsiteX8" fmla="*/ 918971 w 2008678"/>
              <a:gd name="connsiteY8" fmla="*/ 353427 h 789182"/>
              <a:gd name="connsiteX9" fmla="*/ 1193291 w 2008678"/>
              <a:gd name="connsiteY9" fmla="*/ 383907 h 789182"/>
              <a:gd name="connsiteX10" fmla="*/ 1513331 w 2008678"/>
              <a:gd name="connsiteY10" fmla="*/ 178167 h 789182"/>
              <a:gd name="connsiteX11" fmla="*/ 1673351 w 2008678"/>
              <a:gd name="connsiteY11" fmla="*/ 10527 h 789182"/>
              <a:gd name="connsiteX12" fmla="*/ 2008314 w 2008678"/>
              <a:gd name="connsiteY12" fmla="*/ 696962 h 789182"/>
              <a:gd name="connsiteX0" fmla="*/ 2008314 w 2008678"/>
              <a:gd name="connsiteY0" fmla="*/ 696962 h 789182"/>
              <a:gd name="connsiteX1" fmla="*/ 1603818 w 2008678"/>
              <a:gd name="connsiteY1" fmla="*/ 784910 h 789182"/>
              <a:gd name="connsiteX2" fmla="*/ 1379981 w 2008678"/>
              <a:gd name="connsiteY2" fmla="*/ 723950 h 789182"/>
              <a:gd name="connsiteX3" fmla="*/ 1002791 w 2008678"/>
              <a:gd name="connsiteY3" fmla="*/ 625842 h 789182"/>
              <a:gd name="connsiteX4" fmla="*/ 352233 w 2008678"/>
              <a:gd name="connsiteY4" fmla="*/ 331519 h 789182"/>
              <a:gd name="connsiteX5" fmla="*/ 4571 w 2008678"/>
              <a:gd name="connsiteY5" fmla="*/ 2907 h 789182"/>
              <a:gd name="connsiteX6" fmla="*/ 179831 w 2008678"/>
              <a:gd name="connsiteY6" fmla="*/ 178167 h 789182"/>
              <a:gd name="connsiteX7" fmla="*/ 553211 w 2008678"/>
              <a:gd name="connsiteY7" fmla="*/ 307707 h 789182"/>
              <a:gd name="connsiteX8" fmla="*/ 918971 w 2008678"/>
              <a:gd name="connsiteY8" fmla="*/ 353427 h 789182"/>
              <a:gd name="connsiteX9" fmla="*/ 1193291 w 2008678"/>
              <a:gd name="connsiteY9" fmla="*/ 383907 h 789182"/>
              <a:gd name="connsiteX10" fmla="*/ 1513331 w 2008678"/>
              <a:gd name="connsiteY10" fmla="*/ 178167 h 789182"/>
              <a:gd name="connsiteX11" fmla="*/ 1673351 w 2008678"/>
              <a:gd name="connsiteY11" fmla="*/ 10527 h 789182"/>
              <a:gd name="connsiteX12" fmla="*/ 2008314 w 2008678"/>
              <a:gd name="connsiteY12" fmla="*/ 696962 h 789182"/>
              <a:gd name="connsiteX0" fmla="*/ 2008314 w 2008678"/>
              <a:gd name="connsiteY0" fmla="*/ 696962 h 788838"/>
              <a:gd name="connsiteX1" fmla="*/ 1603818 w 2008678"/>
              <a:gd name="connsiteY1" fmla="*/ 784910 h 788838"/>
              <a:gd name="connsiteX2" fmla="*/ 1308543 w 2008678"/>
              <a:gd name="connsiteY2" fmla="*/ 728712 h 788838"/>
              <a:gd name="connsiteX3" fmla="*/ 1002791 w 2008678"/>
              <a:gd name="connsiteY3" fmla="*/ 625842 h 788838"/>
              <a:gd name="connsiteX4" fmla="*/ 352233 w 2008678"/>
              <a:gd name="connsiteY4" fmla="*/ 331519 h 788838"/>
              <a:gd name="connsiteX5" fmla="*/ 4571 w 2008678"/>
              <a:gd name="connsiteY5" fmla="*/ 2907 h 788838"/>
              <a:gd name="connsiteX6" fmla="*/ 179831 w 2008678"/>
              <a:gd name="connsiteY6" fmla="*/ 178167 h 788838"/>
              <a:gd name="connsiteX7" fmla="*/ 553211 w 2008678"/>
              <a:gd name="connsiteY7" fmla="*/ 307707 h 788838"/>
              <a:gd name="connsiteX8" fmla="*/ 918971 w 2008678"/>
              <a:gd name="connsiteY8" fmla="*/ 353427 h 788838"/>
              <a:gd name="connsiteX9" fmla="*/ 1193291 w 2008678"/>
              <a:gd name="connsiteY9" fmla="*/ 383907 h 788838"/>
              <a:gd name="connsiteX10" fmla="*/ 1513331 w 2008678"/>
              <a:gd name="connsiteY10" fmla="*/ 178167 h 788838"/>
              <a:gd name="connsiteX11" fmla="*/ 1673351 w 2008678"/>
              <a:gd name="connsiteY11" fmla="*/ 10527 h 788838"/>
              <a:gd name="connsiteX12" fmla="*/ 2008314 w 2008678"/>
              <a:gd name="connsiteY12" fmla="*/ 696962 h 788838"/>
              <a:gd name="connsiteX0" fmla="*/ 2008314 w 2009889"/>
              <a:gd name="connsiteY0" fmla="*/ 696962 h 818562"/>
              <a:gd name="connsiteX1" fmla="*/ 1522856 w 2009889"/>
              <a:gd name="connsiteY1" fmla="*/ 818248 h 818562"/>
              <a:gd name="connsiteX2" fmla="*/ 1308543 w 2009889"/>
              <a:gd name="connsiteY2" fmla="*/ 728712 h 818562"/>
              <a:gd name="connsiteX3" fmla="*/ 1002791 w 2009889"/>
              <a:gd name="connsiteY3" fmla="*/ 625842 h 818562"/>
              <a:gd name="connsiteX4" fmla="*/ 352233 w 2009889"/>
              <a:gd name="connsiteY4" fmla="*/ 331519 h 818562"/>
              <a:gd name="connsiteX5" fmla="*/ 4571 w 2009889"/>
              <a:gd name="connsiteY5" fmla="*/ 2907 h 818562"/>
              <a:gd name="connsiteX6" fmla="*/ 179831 w 2009889"/>
              <a:gd name="connsiteY6" fmla="*/ 178167 h 818562"/>
              <a:gd name="connsiteX7" fmla="*/ 553211 w 2009889"/>
              <a:gd name="connsiteY7" fmla="*/ 307707 h 818562"/>
              <a:gd name="connsiteX8" fmla="*/ 918971 w 2009889"/>
              <a:gd name="connsiteY8" fmla="*/ 353427 h 818562"/>
              <a:gd name="connsiteX9" fmla="*/ 1193291 w 2009889"/>
              <a:gd name="connsiteY9" fmla="*/ 383907 h 818562"/>
              <a:gd name="connsiteX10" fmla="*/ 1513331 w 2009889"/>
              <a:gd name="connsiteY10" fmla="*/ 178167 h 818562"/>
              <a:gd name="connsiteX11" fmla="*/ 1673351 w 2009889"/>
              <a:gd name="connsiteY11" fmla="*/ 10527 h 818562"/>
              <a:gd name="connsiteX12" fmla="*/ 2008314 w 2009889"/>
              <a:gd name="connsiteY12" fmla="*/ 696962 h 818562"/>
              <a:gd name="connsiteX0" fmla="*/ 2008314 w 2009889"/>
              <a:gd name="connsiteY0" fmla="*/ 696962 h 821336"/>
              <a:gd name="connsiteX1" fmla="*/ 1522856 w 2009889"/>
              <a:gd name="connsiteY1" fmla="*/ 818248 h 821336"/>
              <a:gd name="connsiteX2" fmla="*/ 1189481 w 2009889"/>
              <a:gd name="connsiteY2" fmla="*/ 771575 h 821336"/>
              <a:gd name="connsiteX3" fmla="*/ 1002791 w 2009889"/>
              <a:gd name="connsiteY3" fmla="*/ 625842 h 821336"/>
              <a:gd name="connsiteX4" fmla="*/ 352233 w 2009889"/>
              <a:gd name="connsiteY4" fmla="*/ 331519 h 821336"/>
              <a:gd name="connsiteX5" fmla="*/ 4571 w 2009889"/>
              <a:gd name="connsiteY5" fmla="*/ 2907 h 821336"/>
              <a:gd name="connsiteX6" fmla="*/ 179831 w 2009889"/>
              <a:gd name="connsiteY6" fmla="*/ 178167 h 821336"/>
              <a:gd name="connsiteX7" fmla="*/ 553211 w 2009889"/>
              <a:gd name="connsiteY7" fmla="*/ 307707 h 821336"/>
              <a:gd name="connsiteX8" fmla="*/ 918971 w 2009889"/>
              <a:gd name="connsiteY8" fmla="*/ 353427 h 821336"/>
              <a:gd name="connsiteX9" fmla="*/ 1193291 w 2009889"/>
              <a:gd name="connsiteY9" fmla="*/ 383907 h 821336"/>
              <a:gd name="connsiteX10" fmla="*/ 1513331 w 2009889"/>
              <a:gd name="connsiteY10" fmla="*/ 178167 h 821336"/>
              <a:gd name="connsiteX11" fmla="*/ 1673351 w 2009889"/>
              <a:gd name="connsiteY11" fmla="*/ 10527 h 821336"/>
              <a:gd name="connsiteX12" fmla="*/ 2008314 w 2009889"/>
              <a:gd name="connsiteY12" fmla="*/ 696962 h 821336"/>
              <a:gd name="connsiteX0" fmla="*/ 2008314 w 2009889"/>
              <a:gd name="connsiteY0" fmla="*/ 696962 h 845293"/>
              <a:gd name="connsiteX1" fmla="*/ 1522856 w 2009889"/>
              <a:gd name="connsiteY1" fmla="*/ 818248 h 845293"/>
              <a:gd name="connsiteX2" fmla="*/ 1170431 w 2009889"/>
              <a:gd name="connsiteY2" fmla="*/ 828725 h 845293"/>
              <a:gd name="connsiteX3" fmla="*/ 1002791 w 2009889"/>
              <a:gd name="connsiteY3" fmla="*/ 625842 h 845293"/>
              <a:gd name="connsiteX4" fmla="*/ 352233 w 2009889"/>
              <a:gd name="connsiteY4" fmla="*/ 331519 h 845293"/>
              <a:gd name="connsiteX5" fmla="*/ 4571 w 2009889"/>
              <a:gd name="connsiteY5" fmla="*/ 2907 h 845293"/>
              <a:gd name="connsiteX6" fmla="*/ 179831 w 2009889"/>
              <a:gd name="connsiteY6" fmla="*/ 178167 h 845293"/>
              <a:gd name="connsiteX7" fmla="*/ 553211 w 2009889"/>
              <a:gd name="connsiteY7" fmla="*/ 307707 h 845293"/>
              <a:gd name="connsiteX8" fmla="*/ 918971 w 2009889"/>
              <a:gd name="connsiteY8" fmla="*/ 353427 h 845293"/>
              <a:gd name="connsiteX9" fmla="*/ 1193291 w 2009889"/>
              <a:gd name="connsiteY9" fmla="*/ 383907 h 845293"/>
              <a:gd name="connsiteX10" fmla="*/ 1513331 w 2009889"/>
              <a:gd name="connsiteY10" fmla="*/ 178167 h 845293"/>
              <a:gd name="connsiteX11" fmla="*/ 1673351 w 2009889"/>
              <a:gd name="connsiteY11" fmla="*/ 10527 h 845293"/>
              <a:gd name="connsiteX12" fmla="*/ 2008314 w 2009889"/>
              <a:gd name="connsiteY12" fmla="*/ 696962 h 845293"/>
              <a:gd name="connsiteX0" fmla="*/ 2008314 w 2008894"/>
              <a:gd name="connsiteY0" fmla="*/ 696962 h 913727"/>
              <a:gd name="connsiteX1" fmla="*/ 1584769 w 2008894"/>
              <a:gd name="connsiteY1" fmla="*/ 908735 h 913727"/>
              <a:gd name="connsiteX2" fmla="*/ 1170431 w 2008894"/>
              <a:gd name="connsiteY2" fmla="*/ 828725 h 913727"/>
              <a:gd name="connsiteX3" fmla="*/ 1002791 w 2008894"/>
              <a:gd name="connsiteY3" fmla="*/ 625842 h 913727"/>
              <a:gd name="connsiteX4" fmla="*/ 352233 w 2008894"/>
              <a:gd name="connsiteY4" fmla="*/ 331519 h 913727"/>
              <a:gd name="connsiteX5" fmla="*/ 4571 w 2008894"/>
              <a:gd name="connsiteY5" fmla="*/ 2907 h 913727"/>
              <a:gd name="connsiteX6" fmla="*/ 179831 w 2008894"/>
              <a:gd name="connsiteY6" fmla="*/ 178167 h 913727"/>
              <a:gd name="connsiteX7" fmla="*/ 553211 w 2008894"/>
              <a:gd name="connsiteY7" fmla="*/ 307707 h 913727"/>
              <a:gd name="connsiteX8" fmla="*/ 918971 w 2008894"/>
              <a:gd name="connsiteY8" fmla="*/ 353427 h 913727"/>
              <a:gd name="connsiteX9" fmla="*/ 1193291 w 2008894"/>
              <a:gd name="connsiteY9" fmla="*/ 383907 h 913727"/>
              <a:gd name="connsiteX10" fmla="*/ 1513331 w 2008894"/>
              <a:gd name="connsiteY10" fmla="*/ 178167 h 913727"/>
              <a:gd name="connsiteX11" fmla="*/ 1673351 w 2008894"/>
              <a:gd name="connsiteY11" fmla="*/ 10527 h 913727"/>
              <a:gd name="connsiteX12" fmla="*/ 2008314 w 2008894"/>
              <a:gd name="connsiteY12" fmla="*/ 696962 h 913727"/>
              <a:gd name="connsiteX0" fmla="*/ 2008314 w 2008894"/>
              <a:gd name="connsiteY0" fmla="*/ 696962 h 910820"/>
              <a:gd name="connsiteX1" fmla="*/ 1584769 w 2008894"/>
              <a:gd name="connsiteY1" fmla="*/ 908735 h 910820"/>
              <a:gd name="connsiteX2" fmla="*/ 1170431 w 2008894"/>
              <a:gd name="connsiteY2" fmla="*/ 828725 h 910820"/>
              <a:gd name="connsiteX3" fmla="*/ 1002791 w 2008894"/>
              <a:gd name="connsiteY3" fmla="*/ 625842 h 910820"/>
              <a:gd name="connsiteX4" fmla="*/ 352233 w 2008894"/>
              <a:gd name="connsiteY4" fmla="*/ 331519 h 910820"/>
              <a:gd name="connsiteX5" fmla="*/ 4571 w 2008894"/>
              <a:gd name="connsiteY5" fmla="*/ 2907 h 910820"/>
              <a:gd name="connsiteX6" fmla="*/ 179831 w 2008894"/>
              <a:gd name="connsiteY6" fmla="*/ 178167 h 910820"/>
              <a:gd name="connsiteX7" fmla="*/ 553211 w 2008894"/>
              <a:gd name="connsiteY7" fmla="*/ 307707 h 910820"/>
              <a:gd name="connsiteX8" fmla="*/ 918971 w 2008894"/>
              <a:gd name="connsiteY8" fmla="*/ 353427 h 910820"/>
              <a:gd name="connsiteX9" fmla="*/ 1193291 w 2008894"/>
              <a:gd name="connsiteY9" fmla="*/ 383907 h 910820"/>
              <a:gd name="connsiteX10" fmla="*/ 1513331 w 2008894"/>
              <a:gd name="connsiteY10" fmla="*/ 178167 h 910820"/>
              <a:gd name="connsiteX11" fmla="*/ 1673351 w 2008894"/>
              <a:gd name="connsiteY11" fmla="*/ 10527 h 910820"/>
              <a:gd name="connsiteX12" fmla="*/ 2008314 w 2008894"/>
              <a:gd name="connsiteY12" fmla="*/ 696962 h 910820"/>
              <a:gd name="connsiteX0" fmla="*/ 2008314 w 2008894"/>
              <a:gd name="connsiteY0" fmla="*/ 696962 h 910553"/>
              <a:gd name="connsiteX1" fmla="*/ 1584769 w 2008894"/>
              <a:gd name="connsiteY1" fmla="*/ 908735 h 910553"/>
              <a:gd name="connsiteX2" fmla="*/ 1170431 w 2008894"/>
              <a:gd name="connsiteY2" fmla="*/ 828725 h 910553"/>
              <a:gd name="connsiteX3" fmla="*/ 869441 w 2008894"/>
              <a:gd name="connsiteY3" fmla="*/ 678229 h 910553"/>
              <a:gd name="connsiteX4" fmla="*/ 352233 w 2008894"/>
              <a:gd name="connsiteY4" fmla="*/ 331519 h 910553"/>
              <a:gd name="connsiteX5" fmla="*/ 4571 w 2008894"/>
              <a:gd name="connsiteY5" fmla="*/ 2907 h 910553"/>
              <a:gd name="connsiteX6" fmla="*/ 179831 w 2008894"/>
              <a:gd name="connsiteY6" fmla="*/ 178167 h 910553"/>
              <a:gd name="connsiteX7" fmla="*/ 553211 w 2008894"/>
              <a:gd name="connsiteY7" fmla="*/ 307707 h 910553"/>
              <a:gd name="connsiteX8" fmla="*/ 918971 w 2008894"/>
              <a:gd name="connsiteY8" fmla="*/ 353427 h 910553"/>
              <a:gd name="connsiteX9" fmla="*/ 1193291 w 2008894"/>
              <a:gd name="connsiteY9" fmla="*/ 383907 h 910553"/>
              <a:gd name="connsiteX10" fmla="*/ 1513331 w 2008894"/>
              <a:gd name="connsiteY10" fmla="*/ 178167 h 910553"/>
              <a:gd name="connsiteX11" fmla="*/ 1673351 w 2008894"/>
              <a:gd name="connsiteY11" fmla="*/ 10527 h 910553"/>
              <a:gd name="connsiteX12" fmla="*/ 2008314 w 2008894"/>
              <a:gd name="connsiteY12" fmla="*/ 696962 h 910553"/>
              <a:gd name="connsiteX0" fmla="*/ 2008110 w 2008690"/>
              <a:gd name="connsiteY0" fmla="*/ 699047 h 912638"/>
              <a:gd name="connsiteX1" fmla="*/ 1584565 w 2008690"/>
              <a:gd name="connsiteY1" fmla="*/ 910820 h 912638"/>
              <a:gd name="connsiteX2" fmla="*/ 1170227 w 2008690"/>
              <a:gd name="connsiteY2" fmla="*/ 830810 h 912638"/>
              <a:gd name="connsiteX3" fmla="*/ 869237 w 2008690"/>
              <a:gd name="connsiteY3" fmla="*/ 680314 h 912638"/>
              <a:gd name="connsiteX4" fmla="*/ 347267 w 2008690"/>
              <a:gd name="connsiteY4" fmla="*/ 390754 h 912638"/>
              <a:gd name="connsiteX5" fmla="*/ 4367 w 2008690"/>
              <a:gd name="connsiteY5" fmla="*/ 4992 h 912638"/>
              <a:gd name="connsiteX6" fmla="*/ 179627 w 2008690"/>
              <a:gd name="connsiteY6" fmla="*/ 180252 h 912638"/>
              <a:gd name="connsiteX7" fmla="*/ 553007 w 2008690"/>
              <a:gd name="connsiteY7" fmla="*/ 309792 h 912638"/>
              <a:gd name="connsiteX8" fmla="*/ 918767 w 2008690"/>
              <a:gd name="connsiteY8" fmla="*/ 355512 h 912638"/>
              <a:gd name="connsiteX9" fmla="*/ 1193087 w 2008690"/>
              <a:gd name="connsiteY9" fmla="*/ 385992 h 912638"/>
              <a:gd name="connsiteX10" fmla="*/ 1513127 w 2008690"/>
              <a:gd name="connsiteY10" fmla="*/ 180252 h 912638"/>
              <a:gd name="connsiteX11" fmla="*/ 1673147 w 2008690"/>
              <a:gd name="connsiteY11" fmla="*/ 12612 h 912638"/>
              <a:gd name="connsiteX12" fmla="*/ 2008110 w 2008690"/>
              <a:gd name="connsiteY12" fmla="*/ 699047 h 912638"/>
              <a:gd name="connsiteX0" fmla="*/ 1836042 w 1836622"/>
              <a:gd name="connsiteY0" fmla="*/ 686435 h 900026"/>
              <a:gd name="connsiteX1" fmla="*/ 1412497 w 1836622"/>
              <a:gd name="connsiteY1" fmla="*/ 898208 h 900026"/>
              <a:gd name="connsiteX2" fmla="*/ 998159 w 1836622"/>
              <a:gd name="connsiteY2" fmla="*/ 818198 h 900026"/>
              <a:gd name="connsiteX3" fmla="*/ 697169 w 1836622"/>
              <a:gd name="connsiteY3" fmla="*/ 667702 h 900026"/>
              <a:gd name="connsiteX4" fmla="*/ 175199 w 1836622"/>
              <a:gd name="connsiteY4" fmla="*/ 378142 h 900026"/>
              <a:gd name="connsiteX5" fmla="*/ 7559 w 1836622"/>
              <a:gd name="connsiteY5" fmla="*/ 167640 h 900026"/>
              <a:gd name="connsiteX6" fmla="*/ 380939 w 1836622"/>
              <a:gd name="connsiteY6" fmla="*/ 297180 h 900026"/>
              <a:gd name="connsiteX7" fmla="*/ 746699 w 1836622"/>
              <a:gd name="connsiteY7" fmla="*/ 342900 h 900026"/>
              <a:gd name="connsiteX8" fmla="*/ 1021019 w 1836622"/>
              <a:gd name="connsiteY8" fmla="*/ 373380 h 900026"/>
              <a:gd name="connsiteX9" fmla="*/ 1341059 w 1836622"/>
              <a:gd name="connsiteY9" fmla="*/ 167640 h 900026"/>
              <a:gd name="connsiteX10" fmla="*/ 1501079 w 1836622"/>
              <a:gd name="connsiteY10" fmla="*/ 0 h 900026"/>
              <a:gd name="connsiteX11" fmla="*/ 1836042 w 1836622"/>
              <a:gd name="connsiteY11" fmla="*/ 686435 h 900026"/>
              <a:gd name="connsiteX0" fmla="*/ 1789035 w 1789615"/>
              <a:gd name="connsiteY0" fmla="*/ 686435 h 900026"/>
              <a:gd name="connsiteX1" fmla="*/ 1365490 w 1789615"/>
              <a:gd name="connsiteY1" fmla="*/ 898208 h 900026"/>
              <a:gd name="connsiteX2" fmla="*/ 951152 w 1789615"/>
              <a:gd name="connsiteY2" fmla="*/ 818198 h 900026"/>
              <a:gd name="connsiteX3" fmla="*/ 650162 w 1789615"/>
              <a:gd name="connsiteY3" fmla="*/ 667702 h 900026"/>
              <a:gd name="connsiteX4" fmla="*/ 128192 w 1789615"/>
              <a:gd name="connsiteY4" fmla="*/ 378142 h 900026"/>
              <a:gd name="connsiteX5" fmla="*/ 11352 w 1789615"/>
              <a:gd name="connsiteY5" fmla="*/ 186690 h 900026"/>
              <a:gd name="connsiteX6" fmla="*/ 333932 w 1789615"/>
              <a:gd name="connsiteY6" fmla="*/ 297180 h 900026"/>
              <a:gd name="connsiteX7" fmla="*/ 699692 w 1789615"/>
              <a:gd name="connsiteY7" fmla="*/ 342900 h 900026"/>
              <a:gd name="connsiteX8" fmla="*/ 974012 w 1789615"/>
              <a:gd name="connsiteY8" fmla="*/ 373380 h 900026"/>
              <a:gd name="connsiteX9" fmla="*/ 1294052 w 1789615"/>
              <a:gd name="connsiteY9" fmla="*/ 167640 h 900026"/>
              <a:gd name="connsiteX10" fmla="*/ 1454072 w 1789615"/>
              <a:gd name="connsiteY10" fmla="*/ 0 h 900026"/>
              <a:gd name="connsiteX11" fmla="*/ 1789035 w 1789615"/>
              <a:gd name="connsiteY11" fmla="*/ 686435 h 900026"/>
              <a:gd name="connsiteX0" fmla="*/ 1789035 w 1789615"/>
              <a:gd name="connsiteY0" fmla="*/ 686435 h 900026"/>
              <a:gd name="connsiteX1" fmla="*/ 1365490 w 1789615"/>
              <a:gd name="connsiteY1" fmla="*/ 898208 h 900026"/>
              <a:gd name="connsiteX2" fmla="*/ 951152 w 1789615"/>
              <a:gd name="connsiteY2" fmla="*/ 818198 h 900026"/>
              <a:gd name="connsiteX3" fmla="*/ 650162 w 1789615"/>
              <a:gd name="connsiteY3" fmla="*/ 667702 h 900026"/>
              <a:gd name="connsiteX4" fmla="*/ 128192 w 1789615"/>
              <a:gd name="connsiteY4" fmla="*/ 378142 h 900026"/>
              <a:gd name="connsiteX5" fmla="*/ 11352 w 1789615"/>
              <a:gd name="connsiteY5" fmla="*/ 186690 h 900026"/>
              <a:gd name="connsiteX6" fmla="*/ 333932 w 1789615"/>
              <a:gd name="connsiteY6" fmla="*/ 297180 h 900026"/>
              <a:gd name="connsiteX7" fmla="*/ 699692 w 1789615"/>
              <a:gd name="connsiteY7" fmla="*/ 342900 h 900026"/>
              <a:gd name="connsiteX8" fmla="*/ 974012 w 1789615"/>
              <a:gd name="connsiteY8" fmla="*/ 373380 h 900026"/>
              <a:gd name="connsiteX9" fmla="*/ 1294052 w 1789615"/>
              <a:gd name="connsiteY9" fmla="*/ 167640 h 900026"/>
              <a:gd name="connsiteX10" fmla="*/ 1454072 w 1789615"/>
              <a:gd name="connsiteY10" fmla="*/ 0 h 900026"/>
              <a:gd name="connsiteX11" fmla="*/ 1789035 w 1789615"/>
              <a:gd name="connsiteY11" fmla="*/ 686435 h 900026"/>
              <a:gd name="connsiteX0" fmla="*/ 1777683 w 1778263"/>
              <a:gd name="connsiteY0" fmla="*/ 686435 h 900026"/>
              <a:gd name="connsiteX1" fmla="*/ 1354138 w 1778263"/>
              <a:gd name="connsiteY1" fmla="*/ 898208 h 900026"/>
              <a:gd name="connsiteX2" fmla="*/ 939800 w 1778263"/>
              <a:gd name="connsiteY2" fmla="*/ 818198 h 900026"/>
              <a:gd name="connsiteX3" fmla="*/ 638810 w 1778263"/>
              <a:gd name="connsiteY3" fmla="*/ 667702 h 900026"/>
              <a:gd name="connsiteX4" fmla="*/ 116840 w 1778263"/>
              <a:gd name="connsiteY4" fmla="*/ 378142 h 900026"/>
              <a:gd name="connsiteX5" fmla="*/ 0 w 1778263"/>
              <a:gd name="connsiteY5" fmla="*/ 186690 h 900026"/>
              <a:gd name="connsiteX6" fmla="*/ 322580 w 1778263"/>
              <a:gd name="connsiteY6" fmla="*/ 297180 h 900026"/>
              <a:gd name="connsiteX7" fmla="*/ 688340 w 1778263"/>
              <a:gd name="connsiteY7" fmla="*/ 342900 h 900026"/>
              <a:gd name="connsiteX8" fmla="*/ 962660 w 1778263"/>
              <a:gd name="connsiteY8" fmla="*/ 373380 h 900026"/>
              <a:gd name="connsiteX9" fmla="*/ 1282700 w 1778263"/>
              <a:gd name="connsiteY9" fmla="*/ 167640 h 900026"/>
              <a:gd name="connsiteX10" fmla="*/ 1442720 w 1778263"/>
              <a:gd name="connsiteY10" fmla="*/ 0 h 900026"/>
              <a:gd name="connsiteX11" fmla="*/ 1777683 w 1778263"/>
              <a:gd name="connsiteY11"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376555 w 1832238"/>
              <a:gd name="connsiteY6" fmla="*/ 297180 h 900026"/>
              <a:gd name="connsiteX7" fmla="*/ 742315 w 1832238"/>
              <a:gd name="connsiteY7" fmla="*/ 342900 h 900026"/>
              <a:gd name="connsiteX8" fmla="*/ 1016635 w 1832238"/>
              <a:gd name="connsiteY8" fmla="*/ 373380 h 900026"/>
              <a:gd name="connsiteX9" fmla="*/ 1336675 w 1832238"/>
              <a:gd name="connsiteY9" fmla="*/ 167640 h 900026"/>
              <a:gd name="connsiteX10" fmla="*/ 1496695 w 1832238"/>
              <a:gd name="connsiteY10" fmla="*/ 0 h 900026"/>
              <a:gd name="connsiteX11" fmla="*/ 1831658 w 1832238"/>
              <a:gd name="connsiteY11"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376555 w 1832238"/>
              <a:gd name="connsiteY6" fmla="*/ 297180 h 900026"/>
              <a:gd name="connsiteX7" fmla="*/ 742315 w 1832238"/>
              <a:gd name="connsiteY7" fmla="*/ 342900 h 900026"/>
              <a:gd name="connsiteX8" fmla="*/ 1016635 w 1832238"/>
              <a:gd name="connsiteY8" fmla="*/ 373380 h 900026"/>
              <a:gd name="connsiteX9" fmla="*/ 1336675 w 1832238"/>
              <a:gd name="connsiteY9" fmla="*/ 167640 h 900026"/>
              <a:gd name="connsiteX10" fmla="*/ 1496695 w 1832238"/>
              <a:gd name="connsiteY10" fmla="*/ 0 h 900026"/>
              <a:gd name="connsiteX11" fmla="*/ 1831658 w 1832238"/>
              <a:gd name="connsiteY11"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414655 w 1832238"/>
              <a:gd name="connsiteY6" fmla="*/ 252730 h 900026"/>
              <a:gd name="connsiteX7" fmla="*/ 742315 w 1832238"/>
              <a:gd name="connsiteY7" fmla="*/ 342900 h 900026"/>
              <a:gd name="connsiteX8" fmla="*/ 1016635 w 1832238"/>
              <a:gd name="connsiteY8" fmla="*/ 373380 h 900026"/>
              <a:gd name="connsiteX9" fmla="*/ 1336675 w 1832238"/>
              <a:gd name="connsiteY9" fmla="*/ 167640 h 900026"/>
              <a:gd name="connsiteX10" fmla="*/ 1496695 w 1832238"/>
              <a:gd name="connsiteY10" fmla="*/ 0 h 900026"/>
              <a:gd name="connsiteX11" fmla="*/ 1831658 w 1832238"/>
              <a:gd name="connsiteY11"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742315 w 1832238"/>
              <a:gd name="connsiteY6" fmla="*/ 342900 h 900026"/>
              <a:gd name="connsiteX7" fmla="*/ 1016635 w 1832238"/>
              <a:gd name="connsiteY7" fmla="*/ 373380 h 900026"/>
              <a:gd name="connsiteX8" fmla="*/ 1336675 w 1832238"/>
              <a:gd name="connsiteY8" fmla="*/ 167640 h 900026"/>
              <a:gd name="connsiteX9" fmla="*/ 1496695 w 1832238"/>
              <a:gd name="connsiteY9" fmla="*/ 0 h 900026"/>
              <a:gd name="connsiteX10" fmla="*/ 1831658 w 1832238"/>
              <a:gd name="connsiteY10"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742315 w 1832238"/>
              <a:gd name="connsiteY6" fmla="*/ 342900 h 900026"/>
              <a:gd name="connsiteX7" fmla="*/ 1336675 w 1832238"/>
              <a:gd name="connsiteY7" fmla="*/ 167640 h 900026"/>
              <a:gd name="connsiteX8" fmla="*/ 1496695 w 1832238"/>
              <a:gd name="connsiteY8" fmla="*/ 0 h 900026"/>
              <a:gd name="connsiteX9" fmla="*/ 1831658 w 1832238"/>
              <a:gd name="connsiteY9"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1336675 w 1832238"/>
              <a:gd name="connsiteY6" fmla="*/ 167640 h 900026"/>
              <a:gd name="connsiteX7" fmla="*/ 1496695 w 1832238"/>
              <a:gd name="connsiteY7" fmla="*/ 0 h 900026"/>
              <a:gd name="connsiteX8" fmla="*/ 1831658 w 1832238"/>
              <a:gd name="connsiteY8" fmla="*/ 686435 h 900026"/>
              <a:gd name="connsiteX0" fmla="*/ 1831658 w 1832238"/>
              <a:gd name="connsiteY0" fmla="*/ 686435 h 900026"/>
              <a:gd name="connsiteX1" fmla="*/ 1408113 w 1832238"/>
              <a:gd name="connsiteY1" fmla="*/ 898208 h 900026"/>
              <a:gd name="connsiteX2" fmla="*/ 993775 w 1832238"/>
              <a:gd name="connsiteY2" fmla="*/ 818198 h 900026"/>
              <a:gd name="connsiteX3" fmla="*/ 692785 w 1832238"/>
              <a:gd name="connsiteY3" fmla="*/ 667702 h 900026"/>
              <a:gd name="connsiteX4" fmla="*/ 170815 w 1832238"/>
              <a:gd name="connsiteY4" fmla="*/ 378142 h 900026"/>
              <a:gd name="connsiteX5" fmla="*/ 0 w 1832238"/>
              <a:gd name="connsiteY5" fmla="*/ 167640 h 900026"/>
              <a:gd name="connsiteX6" fmla="*/ 1276350 w 1832238"/>
              <a:gd name="connsiteY6" fmla="*/ 56515 h 900026"/>
              <a:gd name="connsiteX7" fmla="*/ 1496695 w 1832238"/>
              <a:gd name="connsiteY7" fmla="*/ 0 h 900026"/>
              <a:gd name="connsiteX8" fmla="*/ 1831658 w 1832238"/>
              <a:gd name="connsiteY8" fmla="*/ 686435 h 900026"/>
              <a:gd name="connsiteX0" fmla="*/ 1831658 w 1834116"/>
              <a:gd name="connsiteY0" fmla="*/ 708514 h 922105"/>
              <a:gd name="connsiteX1" fmla="*/ 1408113 w 1834116"/>
              <a:gd name="connsiteY1" fmla="*/ 920287 h 922105"/>
              <a:gd name="connsiteX2" fmla="*/ 993775 w 1834116"/>
              <a:gd name="connsiteY2" fmla="*/ 840277 h 922105"/>
              <a:gd name="connsiteX3" fmla="*/ 692785 w 1834116"/>
              <a:gd name="connsiteY3" fmla="*/ 689781 h 922105"/>
              <a:gd name="connsiteX4" fmla="*/ 170815 w 1834116"/>
              <a:gd name="connsiteY4" fmla="*/ 400221 h 922105"/>
              <a:gd name="connsiteX5" fmla="*/ 0 w 1834116"/>
              <a:gd name="connsiteY5" fmla="*/ 189719 h 922105"/>
              <a:gd name="connsiteX6" fmla="*/ 1496695 w 1834116"/>
              <a:gd name="connsiteY6" fmla="*/ 22079 h 922105"/>
              <a:gd name="connsiteX7" fmla="*/ 1831658 w 1834116"/>
              <a:gd name="connsiteY7" fmla="*/ 708514 h 922105"/>
              <a:gd name="connsiteX0" fmla="*/ 1831658 w 1834116"/>
              <a:gd name="connsiteY0" fmla="*/ 699606 h 913197"/>
              <a:gd name="connsiteX1" fmla="*/ 1408113 w 1834116"/>
              <a:gd name="connsiteY1" fmla="*/ 911379 h 913197"/>
              <a:gd name="connsiteX2" fmla="*/ 993775 w 1834116"/>
              <a:gd name="connsiteY2" fmla="*/ 831369 h 913197"/>
              <a:gd name="connsiteX3" fmla="*/ 692785 w 1834116"/>
              <a:gd name="connsiteY3" fmla="*/ 680873 h 913197"/>
              <a:gd name="connsiteX4" fmla="*/ 170815 w 1834116"/>
              <a:gd name="connsiteY4" fmla="*/ 391313 h 913197"/>
              <a:gd name="connsiteX5" fmla="*/ 0 w 1834116"/>
              <a:gd name="connsiteY5" fmla="*/ 180811 h 913197"/>
              <a:gd name="connsiteX6" fmla="*/ 1496695 w 1834116"/>
              <a:gd name="connsiteY6" fmla="*/ 13171 h 913197"/>
              <a:gd name="connsiteX7" fmla="*/ 1831658 w 1834116"/>
              <a:gd name="connsiteY7" fmla="*/ 699606 h 913197"/>
              <a:gd name="connsiteX0" fmla="*/ 1831658 w 1834116"/>
              <a:gd name="connsiteY0" fmla="*/ 686435 h 900026"/>
              <a:gd name="connsiteX1" fmla="*/ 1408113 w 1834116"/>
              <a:gd name="connsiteY1" fmla="*/ 898208 h 900026"/>
              <a:gd name="connsiteX2" fmla="*/ 993775 w 1834116"/>
              <a:gd name="connsiteY2" fmla="*/ 818198 h 900026"/>
              <a:gd name="connsiteX3" fmla="*/ 692785 w 1834116"/>
              <a:gd name="connsiteY3" fmla="*/ 667702 h 900026"/>
              <a:gd name="connsiteX4" fmla="*/ 170815 w 1834116"/>
              <a:gd name="connsiteY4" fmla="*/ 378142 h 900026"/>
              <a:gd name="connsiteX5" fmla="*/ 0 w 1834116"/>
              <a:gd name="connsiteY5" fmla="*/ 167640 h 900026"/>
              <a:gd name="connsiteX6" fmla="*/ 1496695 w 1834116"/>
              <a:gd name="connsiteY6" fmla="*/ 0 h 900026"/>
              <a:gd name="connsiteX7" fmla="*/ 1831658 w 1834116"/>
              <a:gd name="connsiteY7" fmla="*/ 686435 h 900026"/>
              <a:gd name="connsiteX0" fmla="*/ 1831658 w 1834116"/>
              <a:gd name="connsiteY0" fmla="*/ 686435 h 900026"/>
              <a:gd name="connsiteX1" fmla="*/ 1408113 w 1834116"/>
              <a:gd name="connsiteY1" fmla="*/ 898208 h 900026"/>
              <a:gd name="connsiteX2" fmla="*/ 993775 w 1834116"/>
              <a:gd name="connsiteY2" fmla="*/ 818198 h 900026"/>
              <a:gd name="connsiteX3" fmla="*/ 692785 w 1834116"/>
              <a:gd name="connsiteY3" fmla="*/ 667702 h 900026"/>
              <a:gd name="connsiteX4" fmla="*/ 170815 w 1834116"/>
              <a:gd name="connsiteY4" fmla="*/ 378142 h 900026"/>
              <a:gd name="connsiteX5" fmla="*/ 0 w 1834116"/>
              <a:gd name="connsiteY5" fmla="*/ 167640 h 900026"/>
              <a:gd name="connsiteX6" fmla="*/ 1496695 w 1834116"/>
              <a:gd name="connsiteY6" fmla="*/ 0 h 900026"/>
              <a:gd name="connsiteX7" fmla="*/ 1831658 w 1834116"/>
              <a:gd name="connsiteY7" fmla="*/ 686435 h 900026"/>
              <a:gd name="connsiteX0" fmla="*/ 1831658 w 1834116"/>
              <a:gd name="connsiteY0" fmla="*/ 673735 h 887326"/>
              <a:gd name="connsiteX1" fmla="*/ 1408113 w 1834116"/>
              <a:gd name="connsiteY1" fmla="*/ 885508 h 887326"/>
              <a:gd name="connsiteX2" fmla="*/ 993775 w 1834116"/>
              <a:gd name="connsiteY2" fmla="*/ 805498 h 887326"/>
              <a:gd name="connsiteX3" fmla="*/ 692785 w 1834116"/>
              <a:gd name="connsiteY3" fmla="*/ 655002 h 887326"/>
              <a:gd name="connsiteX4" fmla="*/ 170815 w 1834116"/>
              <a:gd name="connsiteY4" fmla="*/ 365442 h 887326"/>
              <a:gd name="connsiteX5" fmla="*/ 0 w 1834116"/>
              <a:gd name="connsiteY5" fmla="*/ 154940 h 887326"/>
              <a:gd name="connsiteX6" fmla="*/ 1496695 w 1834116"/>
              <a:gd name="connsiteY6" fmla="*/ 0 h 887326"/>
              <a:gd name="connsiteX7" fmla="*/ 1831658 w 1834116"/>
              <a:gd name="connsiteY7" fmla="*/ 673735 h 887326"/>
              <a:gd name="connsiteX0" fmla="*/ 1831658 w 1832628"/>
              <a:gd name="connsiteY0" fmla="*/ 673735 h 887326"/>
              <a:gd name="connsiteX1" fmla="*/ 1408113 w 1832628"/>
              <a:gd name="connsiteY1" fmla="*/ 885508 h 887326"/>
              <a:gd name="connsiteX2" fmla="*/ 993775 w 1832628"/>
              <a:gd name="connsiteY2" fmla="*/ 805498 h 887326"/>
              <a:gd name="connsiteX3" fmla="*/ 692785 w 1832628"/>
              <a:gd name="connsiteY3" fmla="*/ 655002 h 887326"/>
              <a:gd name="connsiteX4" fmla="*/ 170815 w 1832628"/>
              <a:gd name="connsiteY4" fmla="*/ 365442 h 887326"/>
              <a:gd name="connsiteX5" fmla="*/ 0 w 1832628"/>
              <a:gd name="connsiteY5" fmla="*/ 154940 h 887326"/>
              <a:gd name="connsiteX6" fmla="*/ 1496695 w 1832628"/>
              <a:gd name="connsiteY6" fmla="*/ 0 h 887326"/>
              <a:gd name="connsiteX7" fmla="*/ 1831658 w 1832628"/>
              <a:gd name="connsiteY7" fmla="*/ 673735 h 887326"/>
              <a:gd name="connsiteX0" fmla="*/ 1843565 w 1844535"/>
              <a:gd name="connsiteY0" fmla="*/ 673735 h 887326"/>
              <a:gd name="connsiteX1" fmla="*/ 1420020 w 1844535"/>
              <a:gd name="connsiteY1" fmla="*/ 885508 h 887326"/>
              <a:gd name="connsiteX2" fmla="*/ 1005682 w 1844535"/>
              <a:gd name="connsiteY2" fmla="*/ 805498 h 887326"/>
              <a:gd name="connsiteX3" fmla="*/ 704692 w 1844535"/>
              <a:gd name="connsiteY3" fmla="*/ 655002 h 887326"/>
              <a:gd name="connsiteX4" fmla="*/ 182722 w 1844535"/>
              <a:gd name="connsiteY4" fmla="*/ 365442 h 887326"/>
              <a:gd name="connsiteX5" fmla="*/ 0 w 1844535"/>
              <a:gd name="connsiteY5" fmla="*/ 150178 h 887326"/>
              <a:gd name="connsiteX6" fmla="*/ 1508602 w 1844535"/>
              <a:gd name="connsiteY6" fmla="*/ 0 h 887326"/>
              <a:gd name="connsiteX7" fmla="*/ 1843565 w 1844535"/>
              <a:gd name="connsiteY7" fmla="*/ 673735 h 887326"/>
              <a:gd name="connsiteX0" fmla="*/ 1843565 w 1844535"/>
              <a:gd name="connsiteY0" fmla="*/ 673735 h 887326"/>
              <a:gd name="connsiteX1" fmla="*/ 1420020 w 1844535"/>
              <a:gd name="connsiteY1" fmla="*/ 885508 h 887326"/>
              <a:gd name="connsiteX2" fmla="*/ 1005682 w 1844535"/>
              <a:gd name="connsiteY2" fmla="*/ 805498 h 887326"/>
              <a:gd name="connsiteX3" fmla="*/ 704692 w 1844535"/>
              <a:gd name="connsiteY3" fmla="*/ 655002 h 887326"/>
              <a:gd name="connsiteX4" fmla="*/ 182722 w 1844535"/>
              <a:gd name="connsiteY4" fmla="*/ 365442 h 887326"/>
              <a:gd name="connsiteX5" fmla="*/ 0 w 1844535"/>
              <a:gd name="connsiteY5" fmla="*/ 150178 h 887326"/>
              <a:gd name="connsiteX6" fmla="*/ 1508602 w 1844535"/>
              <a:gd name="connsiteY6" fmla="*/ 0 h 887326"/>
              <a:gd name="connsiteX7" fmla="*/ 1843565 w 1844535"/>
              <a:gd name="connsiteY7" fmla="*/ 673735 h 887326"/>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535"/>
              <a:gd name="connsiteY0" fmla="*/ 685641 h 899232"/>
              <a:gd name="connsiteX1" fmla="*/ 1420020 w 1844535"/>
              <a:gd name="connsiteY1" fmla="*/ 897414 h 899232"/>
              <a:gd name="connsiteX2" fmla="*/ 1005682 w 1844535"/>
              <a:gd name="connsiteY2" fmla="*/ 817404 h 899232"/>
              <a:gd name="connsiteX3" fmla="*/ 704692 w 1844535"/>
              <a:gd name="connsiteY3" fmla="*/ 666908 h 899232"/>
              <a:gd name="connsiteX4" fmla="*/ 182722 w 1844535"/>
              <a:gd name="connsiteY4" fmla="*/ 377348 h 899232"/>
              <a:gd name="connsiteX5" fmla="*/ 0 w 1844535"/>
              <a:gd name="connsiteY5" fmla="*/ 162084 h 899232"/>
              <a:gd name="connsiteX6" fmla="*/ 1508602 w 1844535"/>
              <a:gd name="connsiteY6" fmla="*/ 0 h 899232"/>
              <a:gd name="connsiteX7" fmla="*/ 1843565 w 1844535"/>
              <a:gd name="connsiteY7" fmla="*/ 685641 h 899232"/>
              <a:gd name="connsiteX0" fmla="*/ 1843565 w 1844326"/>
              <a:gd name="connsiteY0" fmla="*/ 685641 h 899232"/>
              <a:gd name="connsiteX1" fmla="*/ 1420020 w 1844326"/>
              <a:gd name="connsiteY1" fmla="*/ 897414 h 899232"/>
              <a:gd name="connsiteX2" fmla="*/ 1005682 w 1844326"/>
              <a:gd name="connsiteY2" fmla="*/ 817404 h 899232"/>
              <a:gd name="connsiteX3" fmla="*/ 704692 w 1844326"/>
              <a:gd name="connsiteY3" fmla="*/ 666908 h 899232"/>
              <a:gd name="connsiteX4" fmla="*/ 182722 w 1844326"/>
              <a:gd name="connsiteY4" fmla="*/ 377348 h 899232"/>
              <a:gd name="connsiteX5" fmla="*/ 0 w 1844326"/>
              <a:gd name="connsiteY5" fmla="*/ 162084 h 899232"/>
              <a:gd name="connsiteX6" fmla="*/ 1508602 w 1844326"/>
              <a:gd name="connsiteY6" fmla="*/ 0 h 899232"/>
              <a:gd name="connsiteX7" fmla="*/ 1843565 w 1844326"/>
              <a:gd name="connsiteY7" fmla="*/ 685641 h 899232"/>
              <a:gd name="connsiteX0" fmla="*/ 1843565 w 1844326"/>
              <a:gd name="connsiteY0" fmla="*/ 685641 h 899232"/>
              <a:gd name="connsiteX1" fmla="*/ 1420020 w 1844326"/>
              <a:gd name="connsiteY1" fmla="*/ 897414 h 899232"/>
              <a:gd name="connsiteX2" fmla="*/ 1005682 w 1844326"/>
              <a:gd name="connsiteY2" fmla="*/ 817404 h 899232"/>
              <a:gd name="connsiteX3" fmla="*/ 704692 w 1844326"/>
              <a:gd name="connsiteY3" fmla="*/ 666908 h 899232"/>
              <a:gd name="connsiteX4" fmla="*/ 182722 w 1844326"/>
              <a:gd name="connsiteY4" fmla="*/ 377348 h 899232"/>
              <a:gd name="connsiteX5" fmla="*/ 0 w 1844326"/>
              <a:gd name="connsiteY5" fmla="*/ 162084 h 899232"/>
              <a:gd name="connsiteX6" fmla="*/ 1508602 w 1844326"/>
              <a:gd name="connsiteY6" fmla="*/ 0 h 899232"/>
              <a:gd name="connsiteX7" fmla="*/ 1843565 w 1844326"/>
              <a:gd name="connsiteY7" fmla="*/ 685641 h 899232"/>
              <a:gd name="connsiteX0" fmla="*/ 1843565 w 1844326"/>
              <a:gd name="connsiteY0" fmla="*/ 685641 h 899232"/>
              <a:gd name="connsiteX1" fmla="*/ 1420020 w 1844326"/>
              <a:gd name="connsiteY1" fmla="*/ 897414 h 899232"/>
              <a:gd name="connsiteX2" fmla="*/ 1005682 w 1844326"/>
              <a:gd name="connsiteY2" fmla="*/ 817404 h 899232"/>
              <a:gd name="connsiteX3" fmla="*/ 704692 w 1844326"/>
              <a:gd name="connsiteY3" fmla="*/ 666908 h 899232"/>
              <a:gd name="connsiteX4" fmla="*/ 182722 w 1844326"/>
              <a:gd name="connsiteY4" fmla="*/ 377348 h 899232"/>
              <a:gd name="connsiteX5" fmla="*/ 0 w 1844326"/>
              <a:gd name="connsiteY5" fmla="*/ 162084 h 899232"/>
              <a:gd name="connsiteX6" fmla="*/ 1508602 w 1844326"/>
              <a:gd name="connsiteY6" fmla="*/ 0 h 899232"/>
              <a:gd name="connsiteX7" fmla="*/ 1843565 w 1844326"/>
              <a:gd name="connsiteY7" fmla="*/ 685641 h 899232"/>
              <a:gd name="connsiteX0" fmla="*/ 1843565 w 1844326"/>
              <a:gd name="connsiteY0" fmla="*/ 685641 h 899232"/>
              <a:gd name="connsiteX1" fmla="*/ 1420020 w 1844326"/>
              <a:gd name="connsiteY1" fmla="*/ 897414 h 899232"/>
              <a:gd name="connsiteX2" fmla="*/ 1005682 w 1844326"/>
              <a:gd name="connsiteY2" fmla="*/ 817404 h 899232"/>
              <a:gd name="connsiteX3" fmla="*/ 704692 w 1844326"/>
              <a:gd name="connsiteY3" fmla="*/ 666908 h 899232"/>
              <a:gd name="connsiteX4" fmla="*/ 182722 w 1844326"/>
              <a:gd name="connsiteY4" fmla="*/ 377348 h 899232"/>
              <a:gd name="connsiteX5" fmla="*/ 0 w 1844326"/>
              <a:gd name="connsiteY5" fmla="*/ 162084 h 899232"/>
              <a:gd name="connsiteX6" fmla="*/ 1508602 w 1844326"/>
              <a:gd name="connsiteY6" fmla="*/ 0 h 899232"/>
              <a:gd name="connsiteX7" fmla="*/ 1843565 w 1844326"/>
              <a:gd name="connsiteY7" fmla="*/ 685641 h 899232"/>
              <a:gd name="connsiteX0" fmla="*/ 1838803 w 1839564"/>
              <a:gd name="connsiteY0" fmla="*/ 685641 h 899232"/>
              <a:gd name="connsiteX1" fmla="*/ 1415258 w 1839564"/>
              <a:gd name="connsiteY1" fmla="*/ 897414 h 899232"/>
              <a:gd name="connsiteX2" fmla="*/ 1000920 w 1839564"/>
              <a:gd name="connsiteY2" fmla="*/ 817404 h 899232"/>
              <a:gd name="connsiteX3" fmla="*/ 699930 w 1839564"/>
              <a:gd name="connsiteY3" fmla="*/ 666908 h 899232"/>
              <a:gd name="connsiteX4" fmla="*/ 177960 w 1839564"/>
              <a:gd name="connsiteY4" fmla="*/ 377348 h 899232"/>
              <a:gd name="connsiteX5" fmla="*/ 0 w 1839564"/>
              <a:gd name="connsiteY5" fmla="*/ 171609 h 899232"/>
              <a:gd name="connsiteX6" fmla="*/ 1503840 w 1839564"/>
              <a:gd name="connsiteY6" fmla="*/ 0 h 899232"/>
              <a:gd name="connsiteX7" fmla="*/ 1838803 w 1839564"/>
              <a:gd name="connsiteY7" fmla="*/ 685641 h 899232"/>
              <a:gd name="connsiteX0" fmla="*/ 1838803 w 1839564"/>
              <a:gd name="connsiteY0" fmla="*/ 685641 h 899232"/>
              <a:gd name="connsiteX1" fmla="*/ 1415258 w 1839564"/>
              <a:gd name="connsiteY1" fmla="*/ 897414 h 899232"/>
              <a:gd name="connsiteX2" fmla="*/ 1000920 w 1839564"/>
              <a:gd name="connsiteY2" fmla="*/ 817404 h 899232"/>
              <a:gd name="connsiteX3" fmla="*/ 699930 w 1839564"/>
              <a:gd name="connsiteY3" fmla="*/ 666908 h 899232"/>
              <a:gd name="connsiteX4" fmla="*/ 177960 w 1839564"/>
              <a:gd name="connsiteY4" fmla="*/ 377348 h 899232"/>
              <a:gd name="connsiteX5" fmla="*/ 0 w 1839564"/>
              <a:gd name="connsiteY5" fmla="*/ 171609 h 899232"/>
              <a:gd name="connsiteX6" fmla="*/ 1503840 w 1839564"/>
              <a:gd name="connsiteY6" fmla="*/ 0 h 899232"/>
              <a:gd name="connsiteX7" fmla="*/ 1838803 w 1839564"/>
              <a:gd name="connsiteY7" fmla="*/ 685641 h 899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9564" h="899232">
                <a:moveTo>
                  <a:pt x="1838803" y="685641"/>
                </a:moveTo>
                <a:cubicBezTo>
                  <a:pt x="1824039" y="835210"/>
                  <a:pt x="1593005" y="884978"/>
                  <a:pt x="1415258" y="897414"/>
                </a:cubicBezTo>
                <a:cubicBezTo>
                  <a:pt x="1237511" y="909850"/>
                  <a:pt x="1120141" y="855822"/>
                  <a:pt x="1000920" y="817404"/>
                </a:cubicBezTo>
                <a:cubicBezTo>
                  <a:pt x="881699" y="778986"/>
                  <a:pt x="837090" y="740251"/>
                  <a:pt x="699930" y="666908"/>
                </a:cubicBezTo>
                <a:cubicBezTo>
                  <a:pt x="562770" y="593565"/>
                  <a:pt x="294615" y="459898"/>
                  <a:pt x="177960" y="377348"/>
                </a:cubicBezTo>
                <a:cubicBezTo>
                  <a:pt x="61305" y="294798"/>
                  <a:pt x="41910" y="261303"/>
                  <a:pt x="0" y="171609"/>
                </a:cubicBezTo>
                <a:cubicBezTo>
                  <a:pt x="260667" y="230028"/>
                  <a:pt x="770733" y="129433"/>
                  <a:pt x="1503840" y="0"/>
                </a:cubicBezTo>
                <a:cubicBezTo>
                  <a:pt x="1650366" y="199178"/>
                  <a:pt x="1853567" y="536072"/>
                  <a:pt x="1838803" y="685641"/>
                </a:cubicBezTo>
                <a:close/>
              </a:path>
            </a:pathLst>
          </a:custGeom>
          <a:solidFill>
            <a:srgbClr val="F0B31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31</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cap="none">
                <a:latin typeface="Arial" panose="020B0604020202020204" pitchFamily="34" charset="0"/>
                <a:ea typeface="宋体" panose="02010600030101010101" pitchFamily="2" charset="-122"/>
                <a:cs typeface="Arial" panose="020B0604020202020204" pitchFamily="34" charset="0"/>
              </a:rPr>
              <a:t>Sync</a:t>
            </a:r>
            <a:r>
              <a:rPr lang="zh-CN" b="1" i="0" u="none">
                <a:latin typeface="Arial" panose="020B0604020202020204" pitchFamily="34" charset="0"/>
                <a:ea typeface="宋体" panose="02010600030101010101" pitchFamily="2" charset="-122"/>
                <a:cs typeface="Arial" panose="020B0604020202020204" pitchFamily="34" charset="0"/>
              </a:rPr>
              <a:t>AV™ CRT示例</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12" name="Freeform 11"/>
          <p:cNvSpPr/>
          <p:nvPr/>
        </p:nvSpPr>
        <p:spPr bwMode="auto">
          <a:xfrm>
            <a:off x="6471603" y="2030405"/>
            <a:ext cx="1700869" cy="1883938"/>
          </a:xfrm>
          <a:custGeom>
            <a:avLst/>
            <a:gdLst>
              <a:gd name="connsiteX0" fmla="*/ 24451 w 1700869"/>
              <a:gd name="connsiteY0" fmla="*/ 617545 h 1883938"/>
              <a:gd name="connsiteX1" fmla="*/ 100651 w 1700869"/>
              <a:gd name="connsiteY1" fmla="*/ 808045 h 1883938"/>
              <a:gd name="connsiteX2" fmla="*/ 259401 w 1700869"/>
              <a:gd name="connsiteY2" fmla="*/ 1036645 h 1883938"/>
              <a:gd name="connsiteX3" fmla="*/ 538801 w 1700869"/>
              <a:gd name="connsiteY3" fmla="*/ 1347795 h 1883938"/>
              <a:gd name="connsiteX4" fmla="*/ 888051 w 1700869"/>
              <a:gd name="connsiteY4" fmla="*/ 1652595 h 1883938"/>
              <a:gd name="connsiteX5" fmla="*/ 1345251 w 1700869"/>
              <a:gd name="connsiteY5" fmla="*/ 1862145 h 1883938"/>
              <a:gd name="connsiteX6" fmla="*/ 1554801 w 1700869"/>
              <a:gd name="connsiteY6" fmla="*/ 1849445 h 1883938"/>
              <a:gd name="connsiteX7" fmla="*/ 1675451 w 1700869"/>
              <a:gd name="connsiteY7" fmla="*/ 1614495 h 1883938"/>
              <a:gd name="connsiteX8" fmla="*/ 1694501 w 1700869"/>
              <a:gd name="connsiteY8" fmla="*/ 1296995 h 1883938"/>
              <a:gd name="connsiteX9" fmla="*/ 1592901 w 1700869"/>
              <a:gd name="connsiteY9" fmla="*/ 909645 h 1883938"/>
              <a:gd name="connsiteX10" fmla="*/ 1402401 w 1700869"/>
              <a:gd name="connsiteY10" fmla="*/ 452445 h 1883938"/>
              <a:gd name="connsiteX11" fmla="*/ 1123001 w 1700869"/>
              <a:gd name="connsiteY11" fmla="*/ 122245 h 1883938"/>
              <a:gd name="connsiteX12" fmla="*/ 907101 w 1700869"/>
              <a:gd name="connsiteY12" fmla="*/ 14295 h 1883938"/>
              <a:gd name="connsiteX13" fmla="*/ 780101 w 1700869"/>
              <a:gd name="connsiteY13" fmla="*/ 26995 h 1883938"/>
              <a:gd name="connsiteX14" fmla="*/ 538801 w 1700869"/>
              <a:gd name="connsiteY14" fmla="*/ 249245 h 1883938"/>
              <a:gd name="connsiteX15" fmla="*/ 24451 w 1700869"/>
              <a:gd name="connsiteY15" fmla="*/ 617545 h 1883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00869" h="1883938">
                <a:moveTo>
                  <a:pt x="24451" y="617545"/>
                </a:moveTo>
                <a:cubicBezTo>
                  <a:pt x="-48574" y="710678"/>
                  <a:pt x="61493" y="738195"/>
                  <a:pt x="100651" y="808045"/>
                </a:cubicBezTo>
                <a:cubicBezTo>
                  <a:pt x="139809" y="877895"/>
                  <a:pt x="186376" y="946687"/>
                  <a:pt x="259401" y="1036645"/>
                </a:cubicBezTo>
                <a:cubicBezTo>
                  <a:pt x="332426" y="1126603"/>
                  <a:pt x="434026" y="1245137"/>
                  <a:pt x="538801" y="1347795"/>
                </a:cubicBezTo>
                <a:cubicBezTo>
                  <a:pt x="643576" y="1450453"/>
                  <a:pt x="753643" y="1566870"/>
                  <a:pt x="888051" y="1652595"/>
                </a:cubicBezTo>
                <a:cubicBezTo>
                  <a:pt x="1022459" y="1738320"/>
                  <a:pt x="1234126" y="1829337"/>
                  <a:pt x="1345251" y="1862145"/>
                </a:cubicBezTo>
                <a:cubicBezTo>
                  <a:pt x="1456376" y="1894953"/>
                  <a:pt x="1499768" y="1890720"/>
                  <a:pt x="1554801" y="1849445"/>
                </a:cubicBezTo>
                <a:cubicBezTo>
                  <a:pt x="1609834" y="1808170"/>
                  <a:pt x="1652168" y="1706570"/>
                  <a:pt x="1675451" y="1614495"/>
                </a:cubicBezTo>
                <a:cubicBezTo>
                  <a:pt x="1698734" y="1522420"/>
                  <a:pt x="1708259" y="1414470"/>
                  <a:pt x="1694501" y="1296995"/>
                </a:cubicBezTo>
                <a:cubicBezTo>
                  <a:pt x="1680743" y="1179520"/>
                  <a:pt x="1641584" y="1050403"/>
                  <a:pt x="1592901" y="909645"/>
                </a:cubicBezTo>
                <a:cubicBezTo>
                  <a:pt x="1544218" y="768887"/>
                  <a:pt x="1480718" y="583678"/>
                  <a:pt x="1402401" y="452445"/>
                </a:cubicBezTo>
                <a:cubicBezTo>
                  <a:pt x="1324084" y="321212"/>
                  <a:pt x="1205551" y="195270"/>
                  <a:pt x="1123001" y="122245"/>
                </a:cubicBezTo>
                <a:cubicBezTo>
                  <a:pt x="1040451" y="49220"/>
                  <a:pt x="964251" y="30170"/>
                  <a:pt x="907101" y="14295"/>
                </a:cubicBezTo>
                <a:cubicBezTo>
                  <a:pt x="849951" y="-1580"/>
                  <a:pt x="841484" y="-12163"/>
                  <a:pt x="780101" y="26995"/>
                </a:cubicBezTo>
                <a:cubicBezTo>
                  <a:pt x="718718" y="66153"/>
                  <a:pt x="664743" y="150820"/>
                  <a:pt x="538801" y="249245"/>
                </a:cubicBezTo>
                <a:cubicBezTo>
                  <a:pt x="412859" y="347670"/>
                  <a:pt x="97476" y="524412"/>
                  <a:pt x="24451" y="617545"/>
                </a:cubicBezTo>
                <a:close/>
              </a:path>
            </a:pathLst>
          </a:custGeom>
          <a:solidFill>
            <a:srgbClr val="F0B31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 name="Oval 12"/>
          <p:cNvSpPr/>
          <p:nvPr/>
        </p:nvSpPr>
        <p:spPr bwMode="auto">
          <a:xfrm>
            <a:off x="7528560" y="2247593"/>
            <a:ext cx="182880" cy="182880"/>
          </a:xfrm>
          <a:prstGeom prst="ellipse">
            <a:avLst/>
          </a:prstGeom>
          <a:solidFill>
            <a:srgbClr val="6111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4" name="Oval 13"/>
          <p:cNvSpPr/>
          <p:nvPr/>
        </p:nvSpPr>
        <p:spPr bwMode="auto">
          <a:xfrm>
            <a:off x="8061266" y="3018812"/>
            <a:ext cx="182880" cy="182880"/>
          </a:xfrm>
          <a:prstGeom prst="ellipse">
            <a:avLst/>
          </a:prstGeom>
          <a:solidFill>
            <a:srgbClr val="6111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5" name="Oval 14"/>
          <p:cNvSpPr/>
          <p:nvPr/>
        </p:nvSpPr>
        <p:spPr bwMode="auto">
          <a:xfrm>
            <a:off x="7132803" y="4103366"/>
            <a:ext cx="182880" cy="182880"/>
          </a:xfrm>
          <a:prstGeom prst="ellipse">
            <a:avLst/>
          </a:prstGeom>
          <a:solidFill>
            <a:srgbClr val="61116A"/>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6" name="Oval 15"/>
          <p:cNvSpPr/>
          <p:nvPr/>
        </p:nvSpPr>
        <p:spPr bwMode="auto">
          <a:xfrm>
            <a:off x="5867508" y="2487122"/>
            <a:ext cx="182880" cy="182880"/>
          </a:xfrm>
          <a:prstGeom prst="ellipse">
            <a:avLst/>
          </a:prstGeom>
          <a:solidFill>
            <a:srgbClr val="00AF9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cxnSp>
        <p:nvCxnSpPr>
          <p:cNvPr id="10" name="Straight Connector 9"/>
          <p:cNvCxnSpPr>
            <a:stCxn id="16" idx="0"/>
            <a:endCxn id="17" idx="2"/>
          </p:cNvCxnSpPr>
          <p:nvPr/>
        </p:nvCxnSpPr>
        <p:spPr bwMode="auto">
          <a:xfrm flipV="1">
            <a:off x="5958948" y="2255103"/>
            <a:ext cx="4021" cy="23201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7" name="TextBox 16"/>
          <p:cNvSpPr txBox="1"/>
          <p:nvPr/>
        </p:nvSpPr>
        <p:spPr>
          <a:xfrm>
            <a:off x="5662502" y="1947326"/>
            <a:ext cx="600934" cy="307777"/>
          </a:xfrm>
          <a:prstGeom prst="rect">
            <a:avLst/>
          </a:prstGeom>
          <a:noFill/>
        </p:spPr>
        <p:txBody>
          <a:bodyPr wrap="none" rtlCol="0">
            <a:spAutoFit/>
          </a:bodyPr>
          <a:lstStyle/>
          <a:p>
            <a:pPr algn="l" rtl="0"/>
            <a:r>
              <a:rPr lang="zh-CN" sz="1400" b="1" i="0" u="none">
                <a:latin typeface="Arial" panose="020B0604020202020204" pitchFamily="34" charset="0"/>
                <a:ea typeface="宋体" panose="02010600030101010101" pitchFamily="2" charset="-122"/>
                <a:cs typeface="Arial" panose="020B0604020202020204" pitchFamily="34" charset="0"/>
              </a:rPr>
              <a:t>AV结</a:t>
            </a:r>
            <a:endParaRPr lang="zh-CN" sz="1400" dirty="0">
              <a:latin typeface="Arial" panose="020B0604020202020204" pitchFamily="34" charset="0"/>
              <a:ea typeface="宋体" panose="02010600030101010101" pitchFamily="2" charset="-122"/>
              <a:cs typeface="Arial" panose="020B0604020202020204" pitchFamily="34" charset="0"/>
            </a:endParaRPr>
          </a:p>
        </p:txBody>
      </p:sp>
      <p:cxnSp>
        <p:nvCxnSpPr>
          <p:cNvPr id="19" name="Straight Connector 18"/>
          <p:cNvCxnSpPr>
            <a:stCxn id="13" idx="7"/>
            <a:endCxn id="20" idx="1"/>
          </p:cNvCxnSpPr>
          <p:nvPr/>
        </p:nvCxnSpPr>
        <p:spPr bwMode="auto">
          <a:xfrm flipV="1">
            <a:off x="7684658" y="2178797"/>
            <a:ext cx="489967" cy="9557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0" name="TextBox 19"/>
          <p:cNvSpPr txBox="1"/>
          <p:nvPr/>
        </p:nvSpPr>
        <p:spPr>
          <a:xfrm>
            <a:off x="8174625" y="2024908"/>
            <a:ext cx="400559" cy="307777"/>
          </a:xfrm>
          <a:prstGeom prst="rect">
            <a:avLst/>
          </a:prstGeom>
          <a:noFill/>
        </p:spPr>
        <p:txBody>
          <a:bodyPr wrap="none" rtlCol="0">
            <a:spAutoFit/>
          </a:bodyPr>
          <a:lstStyle/>
          <a:p>
            <a:pPr algn="l" rtl="0"/>
            <a:r>
              <a:rPr lang="zh-CN" sz="1400" b="1" i="0" u="none">
                <a:latin typeface="Arial" panose="020B0604020202020204" pitchFamily="34" charset="0"/>
                <a:ea typeface="宋体" panose="02010600030101010101" pitchFamily="2" charset="-122"/>
                <a:cs typeface="Arial" panose="020B0604020202020204" pitchFamily="34" charset="0"/>
              </a:rPr>
              <a:t>LV</a:t>
            </a:r>
            <a:endParaRPr lang="zh-CN" sz="1400" dirty="0">
              <a:latin typeface="Arial" panose="020B0604020202020204" pitchFamily="34" charset="0"/>
              <a:ea typeface="宋体" panose="02010600030101010101" pitchFamily="2" charset="-122"/>
              <a:cs typeface="Arial" panose="020B0604020202020204" pitchFamily="34" charset="0"/>
            </a:endParaRPr>
          </a:p>
        </p:txBody>
      </p:sp>
      <p:cxnSp>
        <p:nvCxnSpPr>
          <p:cNvPr id="21" name="Straight Connector 20"/>
          <p:cNvCxnSpPr>
            <a:stCxn id="14" idx="0"/>
            <a:endCxn id="20" idx="2"/>
          </p:cNvCxnSpPr>
          <p:nvPr/>
        </p:nvCxnSpPr>
        <p:spPr bwMode="auto">
          <a:xfrm flipV="1">
            <a:off x="8152706" y="2332685"/>
            <a:ext cx="222199" cy="6861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p:cNvCxnSpPr>
            <a:stCxn id="15" idx="6"/>
            <a:endCxn id="27" idx="1"/>
          </p:cNvCxnSpPr>
          <p:nvPr/>
        </p:nvCxnSpPr>
        <p:spPr bwMode="auto">
          <a:xfrm>
            <a:off x="7315683" y="4194806"/>
            <a:ext cx="355256" cy="18685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7670939" y="4227770"/>
            <a:ext cx="431465" cy="307777"/>
          </a:xfrm>
          <a:prstGeom prst="rect">
            <a:avLst/>
          </a:prstGeom>
          <a:noFill/>
        </p:spPr>
        <p:txBody>
          <a:bodyPr wrap="none" rtlCol="0">
            <a:spAutoFit/>
          </a:bodyPr>
          <a:lstStyle/>
          <a:p>
            <a:pPr algn="l" rtl="0"/>
            <a:r>
              <a:rPr lang="zh-CN" sz="1400" b="1" i="0" u="none">
                <a:latin typeface="Arial" panose="020B0604020202020204" pitchFamily="34" charset="0"/>
                <a:ea typeface="宋体" panose="02010600030101010101" pitchFamily="2" charset="-122"/>
                <a:cs typeface="Arial" panose="020B0604020202020204" pitchFamily="34" charset="0"/>
              </a:rPr>
              <a:t>RV</a:t>
            </a:r>
            <a:endParaRPr lang="zh-CN" sz="1400" dirty="0">
              <a:latin typeface="Arial" panose="020B0604020202020204" pitchFamily="34" charset="0"/>
              <a:ea typeface="宋体" panose="02010600030101010101" pitchFamily="2" charset="-122"/>
              <a:cs typeface="Arial" panose="020B0604020202020204" pitchFamily="34" charset="0"/>
            </a:endParaRPr>
          </a:p>
        </p:txBody>
      </p:sp>
      <p:sp>
        <p:nvSpPr>
          <p:cNvPr id="28" name="Rectangle 27"/>
          <p:cNvSpPr/>
          <p:nvPr/>
        </p:nvSpPr>
        <p:spPr>
          <a:xfrm>
            <a:off x="381000" y="2904332"/>
            <a:ext cx="4572000" cy="707886"/>
          </a:xfrm>
          <a:prstGeom prst="rect">
            <a:avLst/>
          </a:prstGeom>
        </p:spPr>
        <p:txBody>
          <a:bodyPr>
            <a:spAutoFit/>
          </a:bodyPr>
          <a:lstStyle/>
          <a:p>
            <a:pPr algn="l" rtl="0"/>
            <a:r>
              <a:rPr lang="zh-CN" sz="2000" b="0" i="0" u="none" dirty="0">
                <a:latin typeface="Arial" panose="020B0604020202020204" pitchFamily="34" charset="0"/>
                <a:ea typeface="宋体" panose="02010600030101010101" pitchFamily="2" charset="-122"/>
                <a:cs typeface="Arial" panose="020B0604020202020204" pitchFamily="34" charset="0"/>
              </a:rPr>
              <a:t>AV延迟= PR间期，RV起搏与内在传导同时发生导致RV起搏与融合相结合</a:t>
            </a:r>
            <a:r>
              <a:rPr lang="zh-CN" sz="2000" b="0" i="0" u="none" baseline="30000" dirty="0">
                <a:latin typeface="Arial" panose="020B0604020202020204" pitchFamily="34" charset="0"/>
                <a:ea typeface="宋体" panose="02010600030101010101" pitchFamily="2" charset="-122"/>
                <a:cs typeface="Arial" panose="020B0604020202020204" pitchFamily="34" charset="0"/>
              </a:rPr>
              <a:t>6</a:t>
            </a:r>
            <a:endParaRPr lang="zh-CN" sz="200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416873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2000"/>
                                        <p:tgtEl>
                                          <p:spTgt spid="18"/>
                                        </p:tgtEl>
                                      </p:cBhvr>
                                    </p:animEffect>
                                  </p:childTnLst>
                                </p:cTn>
                              </p:par>
                              <p:par>
                                <p:cTn id="14" presetID="27" presetClass="emph" presetSubtype="0" fill="hold" grpId="0" nodeType="withEffect">
                                  <p:stCondLst>
                                    <p:cond delay="0"/>
                                  </p:stCondLst>
                                  <p:childTnLst>
                                    <p:animClr clrSpc="rgb" dir="cw">
                                      <p:cBhvr override="childStyle">
                                        <p:cTn id="15" dur="250" autoRev="1" fill="remove"/>
                                        <p:tgtEl>
                                          <p:spTgt spid="13"/>
                                        </p:tgtEl>
                                        <p:attrNameLst>
                                          <p:attrName>style.color</p:attrName>
                                        </p:attrNameLst>
                                      </p:cBhvr>
                                      <p:to>
                                        <a:schemeClr val="bg1"/>
                                      </p:to>
                                    </p:animClr>
                                    <p:animClr clrSpc="rgb" dir="cw">
                                      <p:cBhvr>
                                        <p:cTn id="16" dur="250" autoRev="1" fill="remove"/>
                                        <p:tgtEl>
                                          <p:spTgt spid="13"/>
                                        </p:tgtEl>
                                        <p:attrNameLst>
                                          <p:attrName>fillcolor</p:attrName>
                                        </p:attrNameLst>
                                      </p:cBhvr>
                                      <p:to>
                                        <a:schemeClr val="bg1"/>
                                      </p:to>
                                    </p:animClr>
                                    <p:set>
                                      <p:cBhvr>
                                        <p:cTn id="17" dur="250" autoRev="1" fill="remove"/>
                                        <p:tgtEl>
                                          <p:spTgt spid="13"/>
                                        </p:tgtEl>
                                        <p:attrNameLst>
                                          <p:attrName>fill.type</p:attrName>
                                        </p:attrNameLst>
                                      </p:cBhvr>
                                      <p:to>
                                        <p:strVal val="solid"/>
                                      </p:to>
                                    </p:set>
                                    <p:set>
                                      <p:cBhvr>
                                        <p:cTn id="18" dur="250" autoRev="1" fill="remove"/>
                                        <p:tgtEl>
                                          <p:spTgt spid="13"/>
                                        </p:tgtEl>
                                        <p:attrNameLst>
                                          <p:attrName>fill.on</p:attrName>
                                        </p:attrNameLst>
                                      </p:cBhvr>
                                      <p:to>
                                        <p:strVal val="true"/>
                                      </p:to>
                                    </p:set>
                                  </p:childTnLst>
                                </p:cTn>
                              </p:par>
                              <p:par>
                                <p:cTn id="19" presetID="27" presetClass="emph" presetSubtype="0" fill="hold" grpId="0" nodeType="withEffect">
                                  <p:stCondLst>
                                    <p:cond delay="0"/>
                                  </p:stCondLst>
                                  <p:childTnLst>
                                    <p:animClr clrSpc="rgb" dir="cw">
                                      <p:cBhvr override="childStyle">
                                        <p:cTn id="20" dur="250" autoRev="1" fill="remove"/>
                                        <p:tgtEl>
                                          <p:spTgt spid="14"/>
                                        </p:tgtEl>
                                        <p:attrNameLst>
                                          <p:attrName>style.color</p:attrName>
                                        </p:attrNameLst>
                                      </p:cBhvr>
                                      <p:to>
                                        <a:schemeClr val="bg1"/>
                                      </p:to>
                                    </p:animClr>
                                    <p:animClr clrSpc="rgb" dir="cw">
                                      <p:cBhvr>
                                        <p:cTn id="21" dur="250" autoRev="1" fill="remove"/>
                                        <p:tgtEl>
                                          <p:spTgt spid="14"/>
                                        </p:tgtEl>
                                        <p:attrNameLst>
                                          <p:attrName>fillcolor</p:attrName>
                                        </p:attrNameLst>
                                      </p:cBhvr>
                                      <p:to>
                                        <a:schemeClr val="bg1"/>
                                      </p:to>
                                    </p:animClr>
                                    <p:set>
                                      <p:cBhvr>
                                        <p:cTn id="22" dur="250" autoRev="1" fill="remove"/>
                                        <p:tgtEl>
                                          <p:spTgt spid="14"/>
                                        </p:tgtEl>
                                        <p:attrNameLst>
                                          <p:attrName>fill.type</p:attrName>
                                        </p:attrNameLst>
                                      </p:cBhvr>
                                      <p:to>
                                        <p:strVal val="solid"/>
                                      </p:to>
                                    </p:set>
                                    <p:set>
                                      <p:cBhvr>
                                        <p:cTn id="23" dur="250" autoRev="1" fill="remove"/>
                                        <p:tgtEl>
                                          <p:spTgt spid="14"/>
                                        </p:tgtEl>
                                        <p:attrNameLst>
                                          <p:attrName>fill.on</p:attrName>
                                        </p:attrNameLst>
                                      </p:cBhvr>
                                      <p:to>
                                        <p:strVal val="true"/>
                                      </p:to>
                                    </p:set>
                                  </p:childTnLst>
                                </p:cTn>
                              </p:par>
                              <p:par>
                                <p:cTn id="24" presetID="27" presetClass="emph" presetSubtype="0" fill="hold" grpId="0" nodeType="withEffect">
                                  <p:stCondLst>
                                    <p:cond delay="0"/>
                                  </p:stCondLst>
                                  <p:childTnLst>
                                    <p:animClr clrSpc="rgb" dir="cw">
                                      <p:cBhvr override="childStyle">
                                        <p:cTn id="25" dur="250" autoRev="1" fill="remove"/>
                                        <p:tgtEl>
                                          <p:spTgt spid="15"/>
                                        </p:tgtEl>
                                        <p:attrNameLst>
                                          <p:attrName>style.color</p:attrName>
                                        </p:attrNameLst>
                                      </p:cBhvr>
                                      <p:to>
                                        <a:schemeClr val="bg1"/>
                                      </p:to>
                                    </p:animClr>
                                    <p:animClr clrSpc="rgb" dir="cw">
                                      <p:cBhvr>
                                        <p:cTn id="26" dur="250" autoRev="1" fill="remove"/>
                                        <p:tgtEl>
                                          <p:spTgt spid="15"/>
                                        </p:tgtEl>
                                        <p:attrNameLst>
                                          <p:attrName>fillcolor</p:attrName>
                                        </p:attrNameLst>
                                      </p:cBhvr>
                                      <p:to>
                                        <a:schemeClr val="bg1"/>
                                      </p:to>
                                    </p:animClr>
                                    <p:set>
                                      <p:cBhvr>
                                        <p:cTn id="27" dur="250" autoRev="1" fill="remove"/>
                                        <p:tgtEl>
                                          <p:spTgt spid="15"/>
                                        </p:tgtEl>
                                        <p:attrNameLst>
                                          <p:attrName>fill.type</p:attrName>
                                        </p:attrNameLst>
                                      </p:cBhvr>
                                      <p:to>
                                        <p:strVal val="solid"/>
                                      </p:to>
                                    </p:set>
                                    <p:set>
                                      <p:cBhvr>
                                        <p:cTn id="28" dur="250" autoRev="1" fill="remove"/>
                                        <p:tgtEl>
                                          <p:spTgt spid="15"/>
                                        </p:tgtEl>
                                        <p:attrNameLst>
                                          <p:attrName>fill.on</p:attrName>
                                        </p:attrNameLst>
                                      </p:cBhvr>
                                      <p:to>
                                        <p:strVal val="true"/>
                                      </p:to>
                                    </p:set>
                                  </p:childTnLst>
                                </p:cTn>
                              </p:par>
                              <p:par>
                                <p:cTn id="29" presetID="27" presetClass="emph" presetSubtype="0" fill="hold" grpId="0" nodeType="withEffect">
                                  <p:stCondLst>
                                    <p:cond delay="0"/>
                                  </p:stCondLst>
                                  <p:childTnLst>
                                    <p:animClr clrSpc="rgb" dir="cw">
                                      <p:cBhvr override="childStyle">
                                        <p:cTn id="30" dur="250" autoRev="1" fill="remove"/>
                                        <p:tgtEl>
                                          <p:spTgt spid="16"/>
                                        </p:tgtEl>
                                        <p:attrNameLst>
                                          <p:attrName>style.color</p:attrName>
                                        </p:attrNameLst>
                                      </p:cBhvr>
                                      <p:to>
                                        <a:schemeClr val="bg1"/>
                                      </p:to>
                                    </p:animClr>
                                    <p:animClr clrSpc="rgb" dir="cw">
                                      <p:cBhvr>
                                        <p:cTn id="31" dur="250" autoRev="1" fill="remove"/>
                                        <p:tgtEl>
                                          <p:spTgt spid="16"/>
                                        </p:tgtEl>
                                        <p:attrNameLst>
                                          <p:attrName>fillcolor</p:attrName>
                                        </p:attrNameLst>
                                      </p:cBhvr>
                                      <p:to>
                                        <a:schemeClr val="bg1"/>
                                      </p:to>
                                    </p:animClr>
                                    <p:set>
                                      <p:cBhvr>
                                        <p:cTn id="32" dur="250" autoRev="1" fill="remove"/>
                                        <p:tgtEl>
                                          <p:spTgt spid="16"/>
                                        </p:tgtEl>
                                        <p:attrNameLst>
                                          <p:attrName>fill.type</p:attrName>
                                        </p:attrNameLst>
                                      </p:cBhvr>
                                      <p:to>
                                        <p:strVal val="solid"/>
                                      </p:to>
                                    </p:set>
                                    <p:set>
                                      <p:cBhvr>
                                        <p:cTn id="33" dur="250" autoRev="1" fill="remove"/>
                                        <p:tgtEl>
                                          <p:spTgt spid="16"/>
                                        </p:tgtEl>
                                        <p:attrNameLst>
                                          <p:attrName>fill.on</p:attrName>
                                        </p:attrNameLst>
                                      </p:cBhvr>
                                      <p:to>
                                        <p:strVal val="true"/>
                                      </p:to>
                                    </p:set>
                                  </p:childTnLst>
                                </p:cTn>
                              </p:par>
                            </p:childTnLst>
                          </p:cTn>
                        </p:par>
                        <p:par>
                          <p:cTn id="34" fill="hold">
                            <p:stCondLst>
                              <p:cond delay="2000"/>
                            </p:stCondLst>
                            <p:childTnLst>
                              <p:par>
                                <p:cTn id="35" presetID="22" presetClass="entr" presetSubtype="2" fill="hold" grpId="1"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2000"/>
                                        <p:tgtEl>
                                          <p:spTgt spid="12"/>
                                        </p:tgtEl>
                                      </p:cBhvr>
                                    </p:animEffect>
                                  </p:childTnLst>
                                </p:cTn>
                              </p:par>
                              <p:par>
                                <p:cTn id="38" presetID="22" presetClass="entr" presetSubtype="1" fill="hold" grpId="1" nodeType="with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up)">
                                      <p:cBhvr>
                                        <p:cTn id="40" dur="2000"/>
                                        <p:tgtEl>
                                          <p:spTgt spid="3"/>
                                        </p:tgtEl>
                                      </p:cBhvr>
                                    </p:animEffect>
                                  </p:childTnLst>
                                </p:cTn>
                              </p:par>
                              <p:par>
                                <p:cTn id="41" presetID="22" presetClass="entr" presetSubtype="4" fill="hold" grpId="1"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2000"/>
                                        <p:tgtEl>
                                          <p:spTgt spid="18"/>
                                        </p:tgtEl>
                                      </p:cBhvr>
                                    </p:animEffect>
                                  </p:childTnLst>
                                </p:cTn>
                              </p:par>
                              <p:par>
                                <p:cTn id="44" presetID="27" presetClass="emph" presetSubtype="0" fill="remove" grpId="1" nodeType="withEffect">
                                  <p:stCondLst>
                                    <p:cond delay="0"/>
                                  </p:stCondLst>
                                  <p:childTnLst>
                                    <p:animClr clrSpc="rgb" dir="cw">
                                      <p:cBhvr override="childStyle">
                                        <p:cTn id="45" dur="250" autoRev="1" fill="remove"/>
                                        <p:tgtEl>
                                          <p:spTgt spid="13"/>
                                        </p:tgtEl>
                                        <p:attrNameLst>
                                          <p:attrName>style.color</p:attrName>
                                        </p:attrNameLst>
                                      </p:cBhvr>
                                      <p:to>
                                        <a:schemeClr val="bg1"/>
                                      </p:to>
                                    </p:animClr>
                                    <p:animClr clrSpc="rgb" dir="cw">
                                      <p:cBhvr>
                                        <p:cTn id="46" dur="250" autoRev="1" fill="remove"/>
                                        <p:tgtEl>
                                          <p:spTgt spid="13"/>
                                        </p:tgtEl>
                                        <p:attrNameLst>
                                          <p:attrName>fillcolor</p:attrName>
                                        </p:attrNameLst>
                                      </p:cBhvr>
                                      <p:to>
                                        <a:schemeClr val="bg1"/>
                                      </p:to>
                                    </p:animClr>
                                    <p:set>
                                      <p:cBhvr>
                                        <p:cTn id="47" dur="250" autoRev="1" fill="remove"/>
                                        <p:tgtEl>
                                          <p:spTgt spid="13"/>
                                        </p:tgtEl>
                                        <p:attrNameLst>
                                          <p:attrName>fill.type</p:attrName>
                                        </p:attrNameLst>
                                      </p:cBhvr>
                                      <p:to>
                                        <p:strVal val="solid"/>
                                      </p:to>
                                    </p:set>
                                    <p:set>
                                      <p:cBhvr>
                                        <p:cTn id="48" dur="250" autoRev="1" fill="remove"/>
                                        <p:tgtEl>
                                          <p:spTgt spid="13"/>
                                        </p:tgtEl>
                                        <p:attrNameLst>
                                          <p:attrName>fill.on</p:attrName>
                                        </p:attrNameLst>
                                      </p:cBhvr>
                                      <p:to>
                                        <p:strVal val="true"/>
                                      </p:to>
                                    </p:set>
                                  </p:childTnLst>
                                </p:cTn>
                              </p:par>
                              <p:par>
                                <p:cTn id="49" presetID="27" presetClass="emph" presetSubtype="0" fill="remove" grpId="1" nodeType="withEffect">
                                  <p:stCondLst>
                                    <p:cond delay="0"/>
                                  </p:stCondLst>
                                  <p:childTnLst>
                                    <p:animClr clrSpc="rgb" dir="cw">
                                      <p:cBhvr override="childStyle">
                                        <p:cTn id="50" dur="250" autoRev="1" fill="remove"/>
                                        <p:tgtEl>
                                          <p:spTgt spid="14"/>
                                        </p:tgtEl>
                                        <p:attrNameLst>
                                          <p:attrName>style.color</p:attrName>
                                        </p:attrNameLst>
                                      </p:cBhvr>
                                      <p:to>
                                        <a:schemeClr val="bg1"/>
                                      </p:to>
                                    </p:animClr>
                                    <p:animClr clrSpc="rgb" dir="cw">
                                      <p:cBhvr>
                                        <p:cTn id="51" dur="250" autoRev="1" fill="remove"/>
                                        <p:tgtEl>
                                          <p:spTgt spid="14"/>
                                        </p:tgtEl>
                                        <p:attrNameLst>
                                          <p:attrName>fillcolor</p:attrName>
                                        </p:attrNameLst>
                                      </p:cBhvr>
                                      <p:to>
                                        <a:schemeClr val="bg1"/>
                                      </p:to>
                                    </p:animClr>
                                    <p:set>
                                      <p:cBhvr>
                                        <p:cTn id="52" dur="250" autoRev="1" fill="remove"/>
                                        <p:tgtEl>
                                          <p:spTgt spid="14"/>
                                        </p:tgtEl>
                                        <p:attrNameLst>
                                          <p:attrName>fill.type</p:attrName>
                                        </p:attrNameLst>
                                      </p:cBhvr>
                                      <p:to>
                                        <p:strVal val="solid"/>
                                      </p:to>
                                    </p:set>
                                    <p:set>
                                      <p:cBhvr>
                                        <p:cTn id="53" dur="250" autoRev="1" fill="remove"/>
                                        <p:tgtEl>
                                          <p:spTgt spid="14"/>
                                        </p:tgtEl>
                                        <p:attrNameLst>
                                          <p:attrName>fill.on</p:attrName>
                                        </p:attrNameLst>
                                      </p:cBhvr>
                                      <p:to>
                                        <p:strVal val="true"/>
                                      </p:to>
                                    </p:set>
                                  </p:childTnLst>
                                </p:cTn>
                              </p:par>
                              <p:par>
                                <p:cTn id="54" presetID="27" presetClass="emph" presetSubtype="0" fill="remove" grpId="1" nodeType="withEffect">
                                  <p:stCondLst>
                                    <p:cond delay="0"/>
                                  </p:stCondLst>
                                  <p:childTnLst>
                                    <p:animClr clrSpc="rgb" dir="cw">
                                      <p:cBhvr override="childStyle">
                                        <p:cTn id="55" dur="250" autoRev="1" fill="remove"/>
                                        <p:tgtEl>
                                          <p:spTgt spid="15"/>
                                        </p:tgtEl>
                                        <p:attrNameLst>
                                          <p:attrName>style.color</p:attrName>
                                        </p:attrNameLst>
                                      </p:cBhvr>
                                      <p:to>
                                        <a:schemeClr val="bg1"/>
                                      </p:to>
                                    </p:animClr>
                                    <p:animClr clrSpc="rgb" dir="cw">
                                      <p:cBhvr>
                                        <p:cTn id="56" dur="250" autoRev="1" fill="remove"/>
                                        <p:tgtEl>
                                          <p:spTgt spid="15"/>
                                        </p:tgtEl>
                                        <p:attrNameLst>
                                          <p:attrName>fillcolor</p:attrName>
                                        </p:attrNameLst>
                                      </p:cBhvr>
                                      <p:to>
                                        <a:schemeClr val="bg1"/>
                                      </p:to>
                                    </p:animClr>
                                    <p:set>
                                      <p:cBhvr>
                                        <p:cTn id="57" dur="250" autoRev="1" fill="remove"/>
                                        <p:tgtEl>
                                          <p:spTgt spid="15"/>
                                        </p:tgtEl>
                                        <p:attrNameLst>
                                          <p:attrName>fill.type</p:attrName>
                                        </p:attrNameLst>
                                      </p:cBhvr>
                                      <p:to>
                                        <p:strVal val="solid"/>
                                      </p:to>
                                    </p:set>
                                    <p:set>
                                      <p:cBhvr>
                                        <p:cTn id="58" dur="250" autoRev="1" fill="remove"/>
                                        <p:tgtEl>
                                          <p:spTgt spid="15"/>
                                        </p:tgtEl>
                                        <p:attrNameLst>
                                          <p:attrName>fill.on</p:attrName>
                                        </p:attrNameLst>
                                      </p:cBhvr>
                                      <p:to>
                                        <p:strVal val="true"/>
                                      </p:to>
                                    </p:set>
                                  </p:childTnLst>
                                </p:cTn>
                              </p:par>
                              <p:par>
                                <p:cTn id="59" presetID="27" presetClass="emph" presetSubtype="0" fill="remove" grpId="1" nodeType="withEffect">
                                  <p:stCondLst>
                                    <p:cond delay="0"/>
                                  </p:stCondLst>
                                  <p:childTnLst>
                                    <p:animClr clrSpc="rgb" dir="cw">
                                      <p:cBhvr override="childStyle">
                                        <p:cTn id="60" dur="250" autoRev="1" fill="remove"/>
                                        <p:tgtEl>
                                          <p:spTgt spid="16"/>
                                        </p:tgtEl>
                                        <p:attrNameLst>
                                          <p:attrName>style.color</p:attrName>
                                        </p:attrNameLst>
                                      </p:cBhvr>
                                      <p:to>
                                        <a:schemeClr val="bg1"/>
                                      </p:to>
                                    </p:animClr>
                                    <p:animClr clrSpc="rgb" dir="cw">
                                      <p:cBhvr>
                                        <p:cTn id="61" dur="250" autoRev="1" fill="remove"/>
                                        <p:tgtEl>
                                          <p:spTgt spid="16"/>
                                        </p:tgtEl>
                                        <p:attrNameLst>
                                          <p:attrName>fillcolor</p:attrName>
                                        </p:attrNameLst>
                                      </p:cBhvr>
                                      <p:to>
                                        <a:schemeClr val="bg1"/>
                                      </p:to>
                                    </p:animClr>
                                    <p:set>
                                      <p:cBhvr>
                                        <p:cTn id="62" dur="250" autoRev="1" fill="remove"/>
                                        <p:tgtEl>
                                          <p:spTgt spid="16"/>
                                        </p:tgtEl>
                                        <p:attrNameLst>
                                          <p:attrName>fill.type</p:attrName>
                                        </p:attrNameLst>
                                      </p:cBhvr>
                                      <p:to>
                                        <p:strVal val="solid"/>
                                      </p:to>
                                    </p:set>
                                    <p:set>
                                      <p:cBhvr>
                                        <p:cTn id="63" dur="250" autoRev="1" fill="remove"/>
                                        <p:tgtEl>
                                          <p:spTgt spid="16"/>
                                        </p:tgtEl>
                                        <p:attrNameLst>
                                          <p:attrName>fill.on</p:attrName>
                                        </p:attrNameLst>
                                      </p:cBhvr>
                                      <p:to>
                                        <p:strVal val="true"/>
                                      </p:to>
                                    </p:set>
                                  </p:childTnLst>
                                </p:cTn>
                              </p:par>
                            </p:childTnLst>
                          </p:cTn>
                        </p:par>
                        <p:par>
                          <p:cTn id="64" fill="hold">
                            <p:stCondLst>
                              <p:cond delay="4000"/>
                            </p:stCondLst>
                            <p:childTnLst>
                              <p:par>
                                <p:cTn id="65" presetID="22" presetClass="entr" presetSubtype="2" fill="hold" grpId="2"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right)">
                                      <p:cBhvr>
                                        <p:cTn id="67" dur="2000"/>
                                        <p:tgtEl>
                                          <p:spTgt spid="12"/>
                                        </p:tgtEl>
                                      </p:cBhvr>
                                    </p:animEffect>
                                  </p:childTnLst>
                                </p:cTn>
                              </p:par>
                              <p:par>
                                <p:cTn id="68" presetID="22" presetClass="entr" presetSubtype="1" fill="hold" grpId="2" nodeType="with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up)">
                                      <p:cBhvr>
                                        <p:cTn id="70" dur="2000"/>
                                        <p:tgtEl>
                                          <p:spTgt spid="3"/>
                                        </p:tgtEl>
                                      </p:cBhvr>
                                    </p:animEffect>
                                  </p:childTnLst>
                                </p:cTn>
                              </p:par>
                              <p:par>
                                <p:cTn id="71" presetID="22" presetClass="entr" presetSubtype="4" fill="hold" grpId="2" nodeType="withEffect">
                                  <p:stCondLst>
                                    <p:cond delay="0"/>
                                  </p:stCondLst>
                                  <p:childTnLst>
                                    <p:set>
                                      <p:cBhvr>
                                        <p:cTn id="72" dur="1" fill="hold">
                                          <p:stCondLst>
                                            <p:cond delay="0"/>
                                          </p:stCondLst>
                                        </p:cTn>
                                        <p:tgtEl>
                                          <p:spTgt spid="18"/>
                                        </p:tgtEl>
                                        <p:attrNameLst>
                                          <p:attrName>style.visibility</p:attrName>
                                        </p:attrNameLst>
                                      </p:cBhvr>
                                      <p:to>
                                        <p:strVal val="visible"/>
                                      </p:to>
                                    </p:set>
                                    <p:animEffect transition="in" filter="wipe(down)">
                                      <p:cBhvr>
                                        <p:cTn id="73" dur="2000"/>
                                        <p:tgtEl>
                                          <p:spTgt spid="18"/>
                                        </p:tgtEl>
                                      </p:cBhvr>
                                    </p:animEffect>
                                  </p:childTnLst>
                                </p:cTn>
                              </p:par>
                              <p:par>
                                <p:cTn id="74" presetID="27" presetClass="emph" presetSubtype="0" fill="remove" grpId="2" nodeType="withEffect">
                                  <p:stCondLst>
                                    <p:cond delay="0"/>
                                  </p:stCondLst>
                                  <p:childTnLst>
                                    <p:animClr clrSpc="rgb" dir="cw">
                                      <p:cBhvr override="childStyle">
                                        <p:cTn id="75" dur="250" autoRev="1" fill="remove"/>
                                        <p:tgtEl>
                                          <p:spTgt spid="13"/>
                                        </p:tgtEl>
                                        <p:attrNameLst>
                                          <p:attrName>style.color</p:attrName>
                                        </p:attrNameLst>
                                      </p:cBhvr>
                                      <p:to>
                                        <a:schemeClr val="bg1"/>
                                      </p:to>
                                    </p:animClr>
                                    <p:animClr clrSpc="rgb" dir="cw">
                                      <p:cBhvr>
                                        <p:cTn id="76" dur="250" autoRev="1" fill="remove"/>
                                        <p:tgtEl>
                                          <p:spTgt spid="13"/>
                                        </p:tgtEl>
                                        <p:attrNameLst>
                                          <p:attrName>fillcolor</p:attrName>
                                        </p:attrNameLst>
                                      </p:cBhvr>
                                      <p:to>
                                        <a:schemeClr val="bg1"/>
                                      </p:to>
                                    </p:animClr>
                                    <p:set>
                                      <p:cBhvr>
                                        <p:cTn id="77" dur="250" autoRev="1" fill="remove"/>
                                        <p:tgtEl>
                                          <p:spTgt spid="13"/>
                                        </p:tgtEl>
                                        <p:attrNameLst>
                                          <p:attrName>fill.type</p:attrName>
                                        </p:attrNameLst>
                                      </p:cBhvr>
                                      <p:to>
                                        <p:strVal val="solid"/>
                                      </p:to>
                                    </p:set>
                                    <p:set>
                                      <p:cBhvr>
                                        <p:cTn id="78" dur="250" autoRev="1" fill="remove"/>
                                        <p:tgtEl>
                                          <p:spTgt spid="13"/>
                                        </p:tgtEl>
                                        <p:attrNameLst>
                                          <p:attrName>fill.on</p:attrName>
                                        </p:attrNameLst>
                                      </p:cBhvr>
                                      <p:to>
                                        <p:strVal val="true"/>
                                      </p:to>
                                    </p:set>
                                  </p:childTnLst>
                                </p:cTn>
                              </p:par>
                              <p:par>
                                <p:cTn id="79" presetID="27" presetClass="emph" presetSubtype="0" fill="remove" grpId="2" nodeType="withEffect">
                                  <p:stCondLst>
                                    <p:cond delay="0"/>
                                  </p:stCondLst>
                                  <p:childTnLst>
                                    <p:animClr clrSpc="rgb" dir="cw">
                                      <p:cBhvr override="childStyle">
                                        <p:cTn id="80" dur="250" autoRev="1" fill="remove"/>
                                        <p:tgtEl>
                                          <p:spTgt spid="14"/>
                                        </p:tgtEl>
                                        <p:attrNameLst>
                                          <p:attrName>style.color</p:attrName>
                                        </p:attrNameLst>
                                      </p:cBhvr>
                                      <p:to>
                                        <a:schemeClr val="bg1"/>
                                      </p:to>
                                    </p:animClr>
                                    <p:animClr clrSpc="rgb" dir="cw">
                                      <p:cBhvr>
                                        <p:cTn id="81" dur="250" autoRev="1" fill="remove"/>
                                        <p:tgtEl>
                                          <p:spTgt spid="14"/>
                                        </p:tgtEl>
                                        <p:attrNameLst>
                                          <p:attrName>fillcolor</p:attrName>
                                        </p:attrNameLst>
                                      </p:cBhvr>
                                      <p:to>
                                        <a:schemeClr val="bg1"/>
                                      </p:to>
                                    </p:animClr>
                                    <p:set>
                                      <p:cBhvr>
                                        <p:cTn id="82" dur="250" autoRev="1" fill="remove"/>
                                        <p:tgtEl>
                                          <p:spTgt spid="14"/>
                                        </p:tgtEl>
                                        <p:attrNameLst>
                                          <p:attrName>fill.type</p:attrName>
                                        </p:attrNameLst>
                                      </p:cBhvr>
                                      <p:to>
                                        <p:strVal val="solid"/>
                                      </p:to>
                                    </p:set>
                                    <p:set>
                                      <p:cBhvr>
                                        <p:cTn id="83" dur="250" autoRev="1" fill="remove"/>
                                        <p:tgtEl>
                                          <p:spTgt spid="14"/>
                                        </p:tgtEl>
                                        <p:attrNameLst>
                                          <p:attrName>fill.on</p:attrName>
                                        </p:attrNameLst>
                                      </p:cBhvr>
                                      <p:to>
                                        <p:strVal val="true"/>
                                      </p:to>
                                    </p:set>
                                  </p:childTnLst>
                                </p:cTn>
                              </p:par>
                              <p:par>
                                <p:cTn id="84" presetID="27" presetClass="emph" presetSubtype="0" fill="remove" grpId="2" nodeType="withEffect">
                                  <p:stCondLst>
                                    <p:cond delay="0"/>
                                  </p:stCondLst>
                                  <p:childTnLst>
                                    <p:animClr clrSpc="rgb" dir="cw">
                                      <p:cBhvr override="childStyle">
                                        <p:cTn id="85" dur="250" autoRev="1" fill="remove"/>
                                        <p:tgtEl>
                                          <p:spTgt spid="15"/>
                                        </p:tgtEl>
                                        <p:attrNameLst>
                                          <p:attrName>style.color</p:attrName>
                                        </p:attrNameLst>
                                      </p:cBhvr>
                                      <p:to>
                                        <a:schemeClr val="bg1"/>
                                      </p:to>
                                    </p:animClr>
                                    <p:animClr clrSpc="rgb" dir="cw">
                                      <p:cBhvr>
                                        <p:cTn id="86" dur="250" autoRev="1" fill="remove"/>
                                        <p:tgtEl>
                                          <p:spTgt spid="15"/>
                                        </p:tgtEl>
                                        <p:attrNameLst>
                                          <p:attrName>fillcolor</p:attrName>
                                        </p:attrNameLst>
                                      </p:cBhvr>
                                      <p:to>
                                        <a:schemeClr val="bg1"/>
                                      </p:to>
                                    </p:animClr>
                                    <p:set>
                                      <p:cBhvr>
                                        <p:cTn id="87" dur="250" autoRev="1" fill="remove"/>
                                        <p:tgtEl>
                                          <p:spTgt spid="15"/>
                                        </p:tgtEl>
                                        <p:attrNameLst>
                                          <p:attrName>fill.type</p:attrName>
                                        </p:attrNameLst>
                                      </p:cBhvr>
                                      <p:to>
                                        <p:strVal val="solid"/>
                                      </p:to>
                                    </p:set>
                                    <p:set>
                                      <p:cBhvr>
                                        <p:cTn id="88" dur="250" autoRev="1" fill="remove"/>
                                        <p:tgtEl>
                                          <p:spTgt spid="15"/>
                                        </p:tgtEl>
                                        <p:attrNameLst>
                                          <p:attrName>fill.on</p:attrName>
                                        </p:attrNameLst>
                                      </p:cBhvr>
                                      <p:to>
                                        <p:strVal val="true"/>
                                      </p:to>
                                    </p:set>
                                  </p:childTnLst>
                                </p:cTn>
                              </p:par>
                              <p:par>
                                <p:cTn id="89" presetID="27" presetClass="emph" presetSubtype="0" fill="remove" grpId="2" nodeType="withEffect">
                                  <p:stCondLst>
                                    <p:cond delay="0"/>
                                  </p:stCondLst>
                                  <p:childTnLst>
                                    <p:animClr clrSpc="rgb" dir="cw">
                                      <p:cBhvr override="childStyle">
                                        <p:cTn id="90" dur="250" autoRev="1" fill="remove"/>
                                        <p:tgtEl>
                                          <p:spTgt spid="16"/>
                                        </p:tgtEl>
                                        <p:attrNameLst>
                                          <p:attrName>style.color</p:attrName>
                                        </p:attrNameLst>
                                      </p:cBhvr>
                                      <p:to>
                                        <a:schemeClr val="bg1"/>
                                      </p:to>
                                    </p:animClr>
                                    <p:animClr clrSpc="rgb" dir="cw">
                                      <p:cBhvr>
                                        <p:cTn id="91" dur="250" autoRev="1" fill="remove"/>
                                        <p:tgtEl>
                                          <p:spTgt spid="16"/>
                                        </p:tgtEl>
                                        <p:attrNameLst>
                                          <p:attrName>fillcolor</p:attrName>
                                        </p:attrNameLst>
                                      </p:cBhvr>
                                      <p:to>
                                        <a:schemeClr val="bg1"/>
                                      </p:to>
                                    </p:animClr>
                                    <p:set>
                                      <p:cBhvr>
                                        <p:cTn id="92" dur="250" autoRev="1" fill="remove"/>
                                        <p:tgtEl>
                                          <p:spTgt spid="16"/>
                                        </p:tgtEl>
                                        <p:attrNameLst>
                                          <p:attrName>fill.type</p:attrName>
                                        </p:attrNameLst>
                                      </p:cBhvr>
                                      <p:to>
                                        <p:strVal val="solid"/>
                                      </p:to>
                                    </p:set>
                                    <p:set>
                                      <p:cBhvr>
                                        <p:cTn id="93" dur="250" autoRev="1" fill="remove"/>
                                        <p:tgtEl>
                                          <p:spTgt spid="16"/>
                                        </p:tgtEl>
                                        <p:attrNameLst>
                                          <p:attrName>fill.on</p:attrName>
                                        </p:attrNameLst>
                                      </p:cBhvr>
                                      <p:to>
                                        <p:strVal val="true"/>
                                      </p:to>
                                    </p:set>
                                  </p:childTnLst>
                                </p:cTn>
                              </p:par>
                            </p:childTnLst>
                          </p:cTn>
                        </p:par>
                        <p:par>
                          <p:cTn id="94" fill="hold">
                            <p:stCondLst>
                              <p:cond delay="6000"/>
                            </p:stCondLst>
                            <p:childTnLst>
                              <p:par>
                                <p:cTn id="95" presetID="22" presetClass="entr" presetSubtype="2" fill="hold" grpId="3" nodeType="after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wipe(right)">
                                      <p:cBhvr>
                                        <p:cTn id="97" dur="2000"/>
                                        <p:tgtEl>
                                          <p:spTgt spid="12"/>
                                        </p:tgtEl>
                                      </p:cBhvr>
                                    </p:animEffect>
                                  </p:childTnLst>
                                </p:cTn>
                              </p:par>
                              <p:par>
                                <p:cTn id="98" presetID="22" presetClass="entr" presetSubtype="1" fill="hold" grpId="3" nodeType="with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wipe(up)">
                                      <p:cBhvr>
                                        <p:cTn id="100" dur="2000"/>
                                        <p:tgtEl>
                                          <p:spTgt spid="3"/>
                                        </p:tgtEl>
                                      </p:cBhvr>
                                    </p:animEffect>
                                  </p:childTnLst>
                                </p:cTn>
                              </p:par>
                              <p:par>
                                <p:cTn id="101" presetID="22" presetClass="entr" presetSubtype="4" fill="hold" grpId="3"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down)">
                                      <p:cBhvr>
                                        <p:cTn id="103" dur="2000"/>
                                        <p:tgtEl>
                                          <p:spTgt spid="18"/>
                                        </p:tgtEl>
                                      </p:cBhvr>
                                    </p:animEffect>
                                  </p:childTnLst>
                                </p:cTn>
                              </p:par>
                              <p:par>
                                <p:cTn id="104" presetID="27" presetClass="emph" presetSubtype="0" fill="remove" grpId="3" nodeType="withEffect">
                                  <p:stCondLst>
                                    <p:cond delay="0"/>
                                  </p:stCondLst>
                                  <p:childTnLst>
                                    <p:animClr clrSpc="rgb" dir="cw">
                                      <p:cBhvr override="childStyle">
                                        <p:cTn id="105" dur="250" autoRev="1" fill="remove"/>
                                        <p:tgtEl>
                                          <p:spTgt spid="13"/>
                                        </p:tgtEl>
                                        <p:attrNameLst>
                                          <p:attrName>style.color</p:attrName>
                                        </p:attrNameLst>
                                      </p:cBhvr>
                                      <p:to>
                                        <a:schemeClr val="bg1"/>
                                      </p:to>
                                    </p:animClr>
                                    <p:animClr clrSpc="rgb" dir="cw">
                                      <p:cBhvr>
                                        <p:cTn id="106" dur="250" autoRev="1" fill="remove"/>
                                        <p:tgtEl>
                                          <p:spTgt spid="13"/>
                                        </p:tgtEl>
                                        <p:attrNameLst>
                                          <p:attrName>fillcolor</p:attrName>
                                        </p:attrNameLst>
                                      </p:cBhvr>
                                      <p:to>
                                        <a:schemeClr val="bg1"/>
                                      </p:to>
                                    </p:animClr>
                                    <p:set>
                                      <p:cBhvr>
                                        <p:cTn id="107" dur="250" autoRev="1" fill="remove"/>
                                        <p:tgtEl>
                                          <p:spTgt spid="13"/>
                                        </p:tgtEl>
                                        <p:attrNameLst>
                                          <p:attrName>fill.type</p:attrName>
                                        </p:attrNameLst>
                                      </p:cBhvr>
                                      <p:to>
                                        <p:strVal val="solid"/>
                                      </p:to>
                                    </p:set>
                                    <p:set>
                                      <p:cBhvr>
                                        <p:cTn id="108" dur="250" autoRev="1" fill="remove"/>
                                        <p:tgtEl>
                                          <p:spTgt spid="13"/>
                                        </p:tgtEl>
                                        <p:attrNameLst>
                                          <p:attrName>fill.on</p:attrName>
                                        </p:attrNameLst>
                                      </p:cBhvr>
                                      <p:to>
                                        <p:strVal val="true"/>
                                      </p:to>
                                    </p:set>
                                  </p:childTnLst>
                                </p:cTn>
                              </p:par>
                              <p:par>
                                <p:cTn id="109" presetID="27" presetClass="emph" presetSubtype="0" fill="remove" grpId="3" nodeType="withEffect">
                                  <p:stCondLst>
                                    <p:cond delay="0"/>
                                  </p:stCondLst>
                                  <p:childTnLst>
                                    <p:animClr clrSpc="rgb" dir="cw">
                                      <p:cBhvr override="childStyle">
                                        <p:cTn id="110" dur="250" autoRev="1" fill="remove"/>
                                        <p:tgtEl>
                                          <p:spTgt spid="14"/>
                                        </p:tgtEl>
                                        <p:attrNameLst>
                                          <p:attrName>style.color</p:attrName>
                                        </p:attrNameLst>
                                      </p:cBhvr>
                                      <p:to>
                                        <a:schemeClr val="bg1"/>
                                      </p:to>
                                    </p:animClr>
                                    <p:animClr clrSpc="rgb" dir="cw">
                                      <p:cBhvr>
                                        <p:cTn id="111" dur="250" autoRev="1" fill="remove"/>
                                        <p:tgtEl>
                                          <p:spTgt spid="14"/>
                                        </p:tgtEl>
                                        <p:attrNameLst>
                                          <p:attrName>fillcolor</p:attrName>
                                        </p:attrNameLst>
                                      </p:cBhvr>
                                      <p:to>
                                        <a:schemeClr val="bg1"/>
                                      </p:to>
                                    </p:animClr>
                                    <p:set>
                                      <p:cBhvr>
                                        <p:cTn id="112" dur="250" autoRev="1" fill="remove"/>
                                        <p:tgtEl>
                                          <p:spTgt spid="14"/>
                                        </p:tgtEl>
                                        <p:attrNameLst>
                                          <p:attrName>fill.type</p:attrName>
                                        </p:attrNameLst>
                                      </p:cBhvr>
                                      <p:to>
                                        <p:strVal val="solid"/>
                                      </p:to>
                                    </p:set>
                                    <p:set>
                                      <p:cBhvr>
                                        <p:cTn id="113" dur="250" autoRev="1" fill="remove"/>
                                        <p:tgtEl>
                                          <p:spTgt spid="14"/>
                                        </p:tgtEl>
                                        <p:attrNameLst>
                                          <p:attrName>fill.on</p:attrName>
                                        </p:attrNameLst>
                                      </p:cBhvr>
                                      <p:to>
                                        <p:strVal val="true"/>
                                      </p:to>
                                    </p:set>
                                  </p:childTnLst>
                                </p:cTn>
                              </p:par>
                              <p:par>
                                <p:cTn id="114" presetID="27" presetClass="emph" presetSubtype="0" fill="remove" grpId="3" nodeType="withEffect">
                                  <p:stCondLst>
                                    <p:cond delay="0"/>
                                  </p:stCondLst>
                                  <p:childTnLst>
                                    <p:animClr clrSpc="rgb" dir="cw">
                                      <p:cBhvr override="childStyle">
                                        <p:cTn id="115" dur="250" autoRev="1" fill="remove"/>
                                        <p:tgtEl>
                                          <p:spTgt spid="15"/>
                                        </p:tgtEl>
                                        <p:attrNameLst>
                                          <p:attrName>style.color</p:attrName>
                                        </p:attrNameLst>
                                      </p:cBhvr>
                                      <p:to>
                                        <a:schemeClr val="bg1"/>
                                      </p:to>
                                    </p:animClr>
                                    <p:animClr clrSpc="rgb" dir="cw">
                                      <p:cBhvr>
                                        <p:cTn id="116" dur="250" autoRev="1" fill="remove"/>
                                        <p:tgtEl>
                                          <p:spTgt spid="15"/>
                                        </p:tgtEl>
                                        <p:attrNameLst>
                                          <p:attrName>fillcolor</p:attrName>
                                        </p:attrNameLst>
                                      </p:cBhvr>
                                      <p:to>
                                        <a:schemeClr val="bg1"/>
                                      </p:to>
                                    </p:animClr>
                                    <p:set>
                                      <p:cBhvr>
                                        <p:cTn id="117" dur="250" autoRev="1" fill="remove"/>
                                        <p:tgtEl>
                                          <p:spTgt spid="15"/>
                                        </p:tgtEl>
                                        <p:attrNameLst>
                                          <p:attrName>fill.type</p:attrName>
                                        </p:attrNameLst>
                                      </p:cBhvr>
                                      <p:to>
                                        <p:strVal val="solid"/>
                                      </p:to>
                                    </p:set>
                                    <p:set>
                                      <p:cBhvr>
                                        <p:cTn id="118" dur="250" autoRev="1" fill="remove"/>
                                        <p:tgtEl>
                                          <p:spTgt spid="15"/>
                                        </p:tgtEl>
                                        <p:attrNameLst>
                                          <p:attrName>fill.on</p:attrName>
                                        </p:attrNameLst>
                                      </p:cBhvr>
                                      <p:to>
                                        <p:strVal val="true"/>
                                      </p:to>
                                    </p:set>
                                  </p:childTnLst>
                                </p:cTn>
                              </p:par>
                              <p:par>
                                <p:cTn id="119" presetID="27" presetClass="emph" presetSubtype="0" fill="remove" grpId="3" nodeType="withEffect">
                                  <p:stCondLst>
                                    <p:cond delay="0"/>
                                  </p:stCondLst>
                                  <p:childTnLst>
                                    <p:animClr clrSpc="rgb" dir="cw">
                                      <p:cBhvr override="childStyle">
                                        <p:cTn id="120" dur="250" autoRev="1" fill="remove"/>
                                        <p:tgtEl>
                                          <p:spTgt spid="16"/>
                                        </p:tgtEl>
                                        <p:attrNameLst>
                                          <p:attrName>style.color</p:attrName>
                                        </p:attrNameLst>
                                      </p:cBhvr>
                                      <p:to>
                                        <a:schemeClr val="bg1"/>
                                      </p:to>
                                    </p:animClr>
                                    <p:animClr clrSpc="rgb" dir="cw">
                                      <p:cBhvr>
                                        <p:cTn id="121" dur="250" autoRev="1" fill="remove"/>
                                        <p:tgtEl>
                                          <p:spTgt spid="16"/>
                                        </p:tgtEl>
                                        <p:attrNameLst>
                                          <p:attrName>fillcolor</p:attrName>
                                        </p:attrNameLst>
                                      </p:cBhvr>
                                      <p:to>
                                        <a:schemeClr val="bg1"/>
                                      </p:to>
                                    </p:animClr>
                                    <p:set>
                                      <p:cBhvr>
                                        <p:cTn id="122" dur="250" autoRev="1" fill="remove"/>
                                        <p:tgtEl>
                                          <p:spTgt spid="16"/>
                                        </p:tgtEl>
                                        <p:attrNameLst>
                                          <p:attrName>fill.type</p:attrName>
                                        </p:attrNameLst>
                                      </p:cBhvr>
                                      <p:to>
                                        <p:strVal val="solid"/>
                                      </p:to>
                                    </p:set>
                                    <p:set>
                                      <p:cBhvr>
                                        <p:cTn id="123" dur="250" autoRev="1" fill="remove"/>
                                        <p:tgtEl>
                                          <p:spTgt spid="16"/>
                                        </p:tgtEl>
                                        <p:attrNameLst>
                                          <p:attrName>fill.on</p:attrName>
                                        </p:attrNameLst>
                                      </p:cBhvr>
                                      <p:to>
                                        <p:strVal val="true"/>
                                      </p:to>
                                    </p:set>
                                  </p:childTnLst>
                                </p:cTn>
                              </p:par>
                            </p:childTnLst>
                          </p:cTn>
                        </p:par>
                        <p:par>
                          <p:cTn id="124" fill="hold">
                            <p:stCondLst>
                              <p:cond delay="8000"/>
                            </p:stCondLst>
                            <p:childTnLst>
                              <p:par>
                                <p:cTn id="125" presetID="22" presetClass="entr" presetSubtype="2" fill="hold" grpId="4" nodeType="after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wipe(right)">
                                      <p:cBhvr>
                                        <p:cTn id="127" dur="2000"/>
                                        <p:tgtEl>
                                          <p:spTgt spid="12"/>
                                        </p:tgtEl>
                                      </p:cBhvr>
                                    </p:animEffect>
                                  </p:childTnLst>
                                </p:cTn>
                              </p:par>
                              <p:par>
                                <p:cTn id="128" presetID="22" presetClass="entr" presetSubtype="1" fill="hold" grpId="4" nodeType="withEffect">
                                  <p:stCondLst>
                                    <p:cond delay="0"/>
                                  </p:stCondLst>
                                  <p:childTnLst>
                                    <p:set>
                                      <p:cBhvr>
                                        <p:cTn id="129" dur="1" fill="hold">
                                          <p:stCondLst>
                                            <p:cond delay="0"/>
                                          </p:stCondLst>
                                        </p:cTn>
                                        <p:tgtEl>
                                          <p:spTgt spid="3"/>
                                        </p:tgtEl>
                                        <p:attrNameLst>
                                          <p:attrName>style.visibility</p:attrName>
                                        </p:attrNameLst>
                                      </p:cBhvr>
                                      <p:to>
                                        <p:strVal val="visible"/>
                                      </p:to>
                                    </p:set>
                                    <p:animEffect transition="in" filter="wipe(up)">
                                      <p:cBhvr>
                                        <p:cTn id="130" dur="2000"/>
                                        <p:tgtEl>
                                          <p:spTgt spid="3"/>
                                        </p:tgtEl>
                                      </p:cBhvr>
                                    </p:animEffect>
                                  </p:childTnLst>
                                </p:cTn>
                              </p:par>
                              <p:par>
                                <p:cTn id="131" presetID="22" presetClass="entr" presetSubtype="4" fill="hold" grpId="4" nodeType="withEffect">
                                  <p:stCondLst>
                                    <p:cond delay="0"/>
                                  </p:stCondLst>
                                  <p:childTnLst>
                                    <p:set>
                                      <p:cBhvr>
                                        <p:cTn id="132" dur="1" fill="hold">
                                          <p:stCondLst>
                                            <p:cond delay="0"/>
                                          </p:stCondLst>
                                        </p:cTn>
                                        <p:tgtEl>
                                          <p:spTgt spid="18"/>
                                        </p:tgtEl>
                                        <p:attrNameLst>
                                          <p:attrName>style.visibility</p:attrName>
                                        </p:attrNameLst>
                                      </p:cBhvr>
                                      <p:to>
                                        <p:strVal val="visible"/>
                                      </p:to>
                                    </p:set>
                                    <p:animEffect transition="in" filter="wipe(down)">
                                      <p:cBhvr>
                                        <p:cTn id="133" dur="2000"/>
                                        <p:tgtEl>
                                          <p:spTgt spid="18"/>
                                        </p:tgtEl>
                                      </p:cBhvr>
                                    </p:animEffect>
                                  </p:childTnLst>
                                </p:cTn>
                              </p:par>
                              <p:par>
                                <p:cTn id="134" presetID="27" presetClass="emph" presetSubtype="0" fill="remove" grpId="4" nodeType="withEffect">
                                  <p:stCondLst>
                                    <p:cond delay="0"/>
                                  </p:stCondLst>
                                  <p:childTnLst>
                                    <p:animClr clrSpc="rgb" dir="cw">
                                      <p:cBhvr override="childStyle">
                                        <p:cTn id="135" dur="250" autoRev="1" fill="remove"/>
                                        <p:tgtEl>
                                          <p:spTgt spid="13"/>
                                        </p:tgtEl>
                                        <p:attrNameLst>
                                          <p:attrName>style.color</p:attrName>
                                        </p:attrNameLst>
                                      </p:cBhvr>
                                      <p:to>
                                        <a:schemeClr val="bg1"/>
                                      </p:to>
                                    </p:animClr>
                                    <p:animClr clrSpc="rgb" dir="cw">
                                      <p:cBhvr>
                                        <p:cTn id="136" dur="250" autoRev="1" fill="remove"/>
                                        <p:tgtEl>
                                          <p:spTgt spid="13"/>
                                        </p:tgtEl>
                                        <p:attrNameLst>
                                          <p:attrName>fillcolor</p:attrName>
                                        </p:attrNameLst>
                                      </p:cBhvr>
                                      <p:to>
                                        <a:schemeClr val="bg1"/>
                                      </p:to>
                                    </p:animClr>
                                    <p:set>
                                      <p:cBhvr>
                                        <p:cTn id="137" dur="250" autoRev="1" fill="remove"/>
                                        <p:tgtEl>
                                          <p:spTgt spid="13"/>
                                        </p:tgtEl>
                                        <p:attrNameLst>
                                          <p:attrName>fill.type</p:attrName>
                                        </p:attrNameLst>
                                      </p:cBhvr>
                                      <p:to>
                                        <p:strVal val="solid"/>
                                      </p:to>
                                    </p:set>
                                    <p:set>
                                      <p:cBhvr>
                                        <p:cTn id="138" dur="250" autoRev="1" fill="remove"/>
                                        <p:tgtEl>
                                          <p:spTgt spid="13"/>
                                        </p:tgtEl>
                                        <p:attrNameLst>
                                          <p:attrName>fill.on</p:attrName>
                                        </p:attrNameLst>
                                      </p:cBhvr>
                                      <p:to>
                                        <p:strVal val="true"/>
                                      </p:to>
                                    </p:set>
                                  </p:childTnLst>
                                </p:cTn>
                              </p:par>
                              <p:par>
                                <p:cTn id="139" presetID="27" presetClass="emph" presetSubtype="0" fill="remove" grpId="4" nodeType="withEffect">
                                  <p:stCondLst>
                                    <p:cond delay="0"/>
                                  </p:stCondLst>
                                  <p:childTnLst>
                                    <p:animClr clrSpc="rgb" dir="cw">
                                      <p:cBhvr override="childStyle">
                                        <p:cTn id="140" dur="250" autoRev="1" fill="remove"/>
                                        <p:tgtEl>
                                          <p:spTgt spid="14"/>
                                        </p:tgtEl>
                                        <p:attrNameLst>
                                          <p:attrName>style.color</p:attrName>
                                        </p:attrNameLst>
                                      </p:cBhvr>
                                      <p:to>
                                        <a:schemeClr val="bg1"/>
                                      </p:to>
                                    </p:animClr>
                                    <p:animClr clrSpc="rgb" dir="cw">
                                      <p:cBhvr>
                                        <p:cTn id="141" dur="250" autoRev="1" fill="remove"/>
                                        <p:tgtEl>
                                          <p:spTgt spid="14"/>
                                        </p:tgtEl>
                                        <p:attrNameLst>
                                          <p:attrName>fillcolor</p:attrName>
                                        </p:attrNameLst>
                                      </p:cBhvr>
                                      <p:to>
                                        <a:schemeClr val="bg1"/>
                                      </p:to>
                                    </p:animClr>
                                    <p:set>
                                      <p:cBhvr>
                                        <p:cTn id="142" dur="250" autoRev="1" fill="remove"/>
                                        <p:tgtEl>
                                          <p:spTgt spid="14"/>
                                        </p:tgtEl>
                                        <p:attrNameLst>
                                          <p:attrName>fill.type</p:attrName>
                                        </p:attrNameLst>
                                      </p:cBhvr>
                                      <p:to>
                                        <p:strVal val="solid"/>
                                      </p:to>
                                    </p:set>
                                    <p:set>
                                      <p:cBhvr>
                                        <p:cTn id="143" dur="250" autoRev="1" fill="remove"/>
                                        <p:tgtEl>
                                          <p:spTgt spid="14"/>
                                        </p:tgtEl>
                                        <p:attrNameLst>
                                          <p:attrName>fill.on</p:attrName>
                                        </p:attrNameLst>
                                      </p:cBhvr>
                                      <p:to>
                                        <p:strVal val="true"/>
                                      </p:to>
                                    </p:set>
                                  </p:childTnLst>
                                </p:cTn>
                              </p:par>
                              <p:par>
                                <p:cTn id="144" presetID="27" presetClass="emph" presetSubtype="0" fill="remove" grpId="4" nodeType="withEffect">
                                  <p:stCondLst>
                                    <p:cond delay="0"/>
                                  </p:stCondLst>
                                  <p:childTnLst>
                                    <p:animClr clrSpc="rgb" dir="cw">
                                      <p:cBhvr override="childStyle">
                                        <p:cTn id="145" dur="250" autoRev="1" fill="remove"/>
                                        <p:tgtEl>
                                          <p:spTgt spid="15"/>
                                        </p:tgtEl>
                                        <p:attrNameLst>
                                          <p:attrName>style.color</p:attrName>
                                        </p:attrNameLst>
                                      </p:cBhvr>
                                      <p:to>
                                        <a:schemeClr val="bg1"/>
                                      </p:to>
                                    </p:animClr>
                                    <p:animClr clrSpc="rgb" dir="cw">
                                      <p:cBhvr>
                                        <p:cTn id="146" dur="250" autoRev="1" fill="remove"/>
                                        <p:tgtEl>
                                          <p:spTgt spid="15"/>
                                        </p:tgtEl>
                                        <p:attrNameLst>
                                          <p:attrName>fillcolor</p:attrName>
                                        </p:attrNameLst>
                                      </p:cBhvr>
                                      <p:to>
                                        <a:schemeClr val="bg1"/>
                                      </p:to>
                                    </p:animClr>
                                    <p:set>
                                      <p:cBhvr>
                                        <p:cTn id="147" dur="250" autoRev="1" fill="remove"/>
                                        <p:tgtEl>
                                          <p:spTgt spid="15"/>
                                        </p:tgtEl>
                                        <p:attrNameLst>
                                          <p:attrName>fill.type</p:attrName>
                                        </p:attrNameLst>
                                      </p:cBhvr>
                                      <p:to>
                                        <p:strVal val="solid"/>
                                      </p:to>
                                    </p:set>
                                    <p:set>
                                      <p:cBhvr>
                                        <p:cTn id="148" dur="250" autoRev="1" fill="remove"/>
                                        <p:tgtEl>
                                          <p:spTgt spid="15"/>
                                        </p:tgtEl>
                                        <p:attrNameLst>
                                          <p:attrName>fill.on</p:attrName>
                                        </p:attrNameLst>
                                      </p:cBhvr>
                                      <p:to>
                                        <p:strVal val="true"/>
                                      </p:to>
                                    </p:set>
                                  </p:childTnLst>
                                </p:cTn>
                              </p:par>
                              <p:par>
                                <p:cTn id="149" presetID="27" presetClass="emph" presetSubtype="0" fill="remove" grpId="4" nodeType="withEffect">
                                  <p:stCondLst>
                                    <p:cond delay="0"/>
                                  </p:stCondLst>
                                  <p:childTnLst>
                                    <p:animClr clrSpc="rgb" dir="cw">
                                      <p:cBhvr override="childStyle">
                                        <p:cTn id="150" dur="250" autoRev="1" fill="remove"/>
                                        <p:tgtEl>
                                          <p:spTgt spid="16"/>
                                        </p:tgtEl>
                                        <p:attrNameLst>
                                          <p:attrName>style.color</p:attrName>
                                        </p:attrNameLst>
                                      </p:cBhvr>
                                      <p:to>
                                        <a:schemeClr val="bg1"/>
                                      </p:to>
                                    </p:animClr>
                                    <p:animClr clrSpc="rgb" dir="cw">
                                      <p:cBhvr>
                                        <p:cTn id="151" dur="250" autoRev="1" fill="remove"/>
                                        <p:tgtEl>
                                          <p:spTgt spid="16"/>
                                        </p:tgtEl>
                                        <p:attrNameLst>
                                          <p:attrName>fillcolor</p:attrName>
                                        </p:attrNameLst>
                                      </p:cBhvr>
                                      <p:to>
                                        <a:schemeClr val="bg1"/>
                                      </p:to>
                                    </p:animClr>
                                    <p:set>
                                      <p:cBhvr>
                                        <p:cTn id="152" dur="250" autoRev="1" fill="remove"/>
                                        <p:tgtEl>
                                          <p:spTgt spid="16"/>
                                        </p:tgtEl>
                                        <p:attrNameLst>
                                          <p:attrName>fill.type</p:attrName>
                                        </p:attrNameLst>
                                      </p:cBhvr>
                                      <p:to>
                                        <p:strVal val="solid"/>
                                      </p:to>
                                    </p:set>
                                    <p:set>
                                      <p:cBhvr>
                                        <p:cTn id="153" dur="250" autoRev="1" fill="remove"/>
                                        <p:tgtEl>
                                          <p:spTgt spid="1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3" grpId="4" animBg="1"/>
      <p:bldP spid="18" grpId="0" animBg="1"/>
      <p:bldP spid="18" grpId="1" animBg="1"/>
      <p:bldP spid="18" grpId="2" animBg="1"/>
      <p:bldP spid="18" grpId="3" animBg="1"/>
      <p:bldP spid="18" grpId="4" animBg="1"/>
      <p:bldP spid="12" grpId="0" animBg="1"/>
      <p:bldP spid="12" grpId="1" animBg="1"/>
      <p:bldP spid="12" grpId="2" animBg="1"/>
      <p:bldP spid="12" grpId="3" animBg="1"/>
      <p:bldP spid="12" grpId="4" animBg="1"/>
      <p:bldP spid="13" grpId="0" animBg="1"/>
      <p:bldP spid="13" grpId="1" animBg="1"/>
      <p:bldP spid="13" grpId="2" animBg="1"/>
      <p:bldP spid="13" grpId="3" animBg="1"/>
      <p:bldP spid="13" grpId="4" animBg="1"/>
      <p:bldP spid="14" grpId="0" animBg="1"/>
      <p:bldP spid="14" grpId="1" animBg="1"/>
      <p:bldP spid="14" grpId="2" animBg="1"/>
      <p:bldP spid="14" grpId="3" animBg="1"/>
      <p:bldP spid="14" grpId="4" animBg="1"/>
      <p:bldP spid="15" grpId="0" animBg="1"/>
      <p:bldP spid="15" grpId="1" animBg="1"/>
      <p:bldP spid="15" grpId="2" animBg="1"/>
      <p:bldP spid="15" grpId="3" animBg="1"/>
      <p:bldP spid="15" grpId="4" animBg="1"/>
      <p:bldP spid="16" grpId="0" animBg="1"/>
      <p:bldP spid="16" grpId="1" animBg="1"/>
      <p:bldP spid="16" grpId="2" animBg="1"/>
      <p:bldP spid="16" grpId="3" animBg="1"/>
      <p:bldP spid="16" grpId="4"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l" rtl="0">
              <a:defRPr/>
            </a:pPr>
            <a:fld id="{47D1A5D2-1D70-5F49-8AFE-F28DA36D2BB4}" type="slidenum">
              <a:rPr>
                <a:latin typeface="Arial" panose="020B0604020202020204" pitchFamily="34" charset="0"/>
                <a:ea typeface="宋体" panose="02010600030101010101" pitchFamily="2" charset="-122"/>
                <a:cs typeface="Arial" panose="020B0604020202020204" pitchFamily="34" charset="0"/>
              </a:rPr>
              <a:pPr algn="l" rtl="0">
                <a:defRPr/>
              </a:pPr>
              <a:t>32</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Title 2"/>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定位与竞争</a:t>
            </a:r>
            <a:endParaRPr lang="zh-CN"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61935075"/>
              </p:ext>
            </p:extLst>
          </p:nvPr>
        </p:nvGraphicFramePr>
        <p:xfrm>
          <a:off x="1219200" y="727710"/>
          <a:ext cx="6934200" cy="368808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tblGrid>
              <a:tr h="609600">
                <a:tc>
                  <a:txBody>
                    <a:bodyPr/>
                    <a:lstStyle/>
                    <a:p>
                      <a:pPr algn="ctr" rtl="0"/>
                      <a:r>
                        <a:rPr lang="zh-CN" sz="1600" b="1" i="0" u="none" dirty="0">
                          <a:latin typeface="Arial" panose="020B0604020202020204" pitchFamily="34" charset="0"/>
                          <a:ea typeface="宋体" panose="02010600030101010101" pitchFamily="2" charset="-122"/>
                          <a:cs typeface="Arial" panose="020B0604020202020204" pitchFamily="34" charset="0"/>
                        </a:rPr>
                        <a:t>SyncAV™ CRT</a:t>
                      </a:r>
                      <a:endParaRPr lang="zh-CN" sz="1600" dirty="0">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1" i="0" u="none" dirty="0">
                          <a:latin typeface="Arial" panose="020B0604020202020204" pitchFamily="34" charset="0"/>
                          <a:ea typeface="宋体" panose="02010600030101010101" pitchFamily="2" charset="-122"/>
                          <a:cs typeface="Arial" panose="020B0604020202020204" pitchFamily="34" charset="0"/>
                        </a:rPr>
                        <a:t>客户</a:t>
                      </a:r>
                      <a:endParaRPr lang="zh-CN" sz="1600" dirty="0">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1" i="0" u="none">
                          <a:latin typeface="Arial" panose="020B0604020202020204" pitchFamily="34" charset="0"/>
                          <a:ea typeface="宋体" panose="02010600030101010101" pitchFamily="2" charset="-122"/>
                          <a:cs typeface="Arial" panose="020B0604020202020204" pitchFamily="34" charset="0"/>
                        </a:rPr>
                        <a:t>AdaptivCRT™算法</a:t>
                      </a:r>
                      <a:endParaRPr lang="zh-CN" sz="1600" dirty="0">
                        <a:latin typeface="Arial" panose="020B0604020202020204" pitchFamily="34" charset="0"/>
                        <a:ea typeface="宋体" panose="02010600030101010101" pitchFamily="2" charset="-122"/>
                        <a:cs typeface="Arial" panose="020B0604020202020204" pitchFamily="34" charset="0"/>
                      </a:endParaRPr>
                    </a:p>
                  </a:txBody>
                  <a:tcPr marT="60960" marB="60960" anchor="ctr"/>
                </a:tc>
                <a:extLst>
                  <a:ext uri="{0D108BD9-81ED-4DB2-BD59-A6C34878D82A}">
                    <a16:rowId xmlns:a16="http://schemas.microsoft.com/office/drawing/2014/main" val="10000"/>
                  </a:ext>
                </a:extLst>
              </a:tr>
              <a:tr h="370840">
                <a:tc>
                  <a:txBody>
                    <a:bodyPr/>
                    <a:lstStyle/>
                    <a:p>
                      <a:pPr algn="ctr" rtl="0"/>
                      <a:r>
                        <a:rPr lang="zh-CN" sz="1600" b="1" i="0" u="none">
                          <a:solidFill>
                            <a:srgbClr val="006C56"/>
                          </a:solidFill>
                          <a:latin typeface="Arial" panose="020B0604020202020204" pitchFamily="34" charset="0"/>
                          <a:ea typeface="宋体" panose="02010600030101010101" pitchFamily="2" charset="-122"/>
                          <a:cs typeface="Arial" panose="020B0604020202020204" pitchFamily="34" charset="0"/>
                          <a:sym typeface="Zapf Dingbats"/>
                        </a:rPr>
                        <a:t>✔</a:t>
                      </a:r>
                      <a:endParaRPr lang="zh-CN" sz="1600" kern="1200" spc="33" dirty="0">
                        <a:solidFill>
                          <a:srgbClr val="006C56"/>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0" i="0" u="none" kern="1200" spc="33" dirty="0">
                          <a:latin typeface="Arial" panose="020B0604020202020204" pitchFamily="34" charset="0"/>
                          <a:ea typeface="宋体" panose="02010600030101010101" pitchFamily="2" charset="-122"/>
                          <a:cs typeface="Arial" panose="020B0604020202020204" pitchFamily="34" charset="0"/>
                        </a:rPr>
                        <a:t>适应性</a:t>
                      </a:r>
                      <a:endParaRPr lang="zh-CN" sz="1600" b="0" kern="1200" spc="33" dirty="0">
                        <a:solidFill>
                          <a:srgbClr val="000000"/>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1" i="0" u="none">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sym typeface="Zapf Dingbats"/>
                        </a:rPr>
                        <a:t>✔</a:t>
                      </a:r>
                      <a:endParaRPr lang="zh-CN" sz="1600"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extLst>
                  <a:ext uri="{0D108BD9-81ED-4DB2-BD59-A6C34878D82A}">
                    <a16:rowId xmlns:a16="http://schemas.microsoft.com/office/drawing/2014/main" val="10001"/>
                  </a:ext>
                </a:extLst>
              </a:tr>
              <a:tr h="370840">
                <a:tc>
                  <a:txBody>
                    <a:bodyPr/>
                    <a:lstStyle/>
                    <a:p>
                      <a:pPr algn="ctr" rtl="0"/>
                      <a:r>
                        <a:rPr lang="zh-CN" sz="1600" b="1" i="0" u="none" dirty="0">
                          <a:solidFill>
                            <a:srgbClr val="006C56"/>
                          </a:solidFill>
                          <a:latin typeface="Arial" panose="020B0604020202020204" pitchFamily="34" charset="0"/>
                          <a:ea typeface="宋体" panose="02010600030101010101" pitchFamily="2" charset="-122"/>
                          <a:cs typeface="Arial" panose="020B0604020202020204" pitchFamily="34" charset="0"/>
                          <a:sym typeface="Zapf Dingbats"/>
                        </a:rPr>
                        <a:t>✔</a:t>
                      </a:r>
                      <a:endParaRPr lang="zh-CN" sz="1600" kern="1200" spc="33" dirty="0">
                        <a:solidFill>
                          <a:srgbClr val="006C56"/>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0" i="0" u="none" kern="1200" spc="33" dirty="0">
                          <a:latin typeface="Arial" panose="020B0604020202020204" pitchFamily="34" charset="0"/>
                          <a:ea typeface="宋体" panose="02010600030101010101" pitchFamily="2" charset="-122"/>
                          <a:cs typeface="Arial" panose="020B0604020202020204" pitchFamily="34" charset="0"/>
                        </a:rPr>
                        <a:t>易于使用</a:t>
                      </a:r>
                      <a:endParaRPr lang="zh-CN" sz="1600" b="0" kern="1200" spc="33" dirty="0">
                        <a:solidFill>
                          <a:srgbClr val="000000"/>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1" i="0" u="none">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sym typeface="Zapf Dingbats"/>
                        </a:rPr>
                        <a:t>✔</a:t>
                      </a:r>
                      <a:endParaRPr lang="zh-CN" sz="1600"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extLst>
                  <a:ext uri="{0D108BD9-81ED-4DB2-BD59-A6C34878D82A}">
                    <a16:rowId xmlns:a16="http://schemas.microsoft.com/office/drawing/2014/main" val="10002"/>
                  </a:ext>
                </a:extLst>
              </a:tr>
              <a:tr h="736600">
                <a:tc>
                  <a:txBody>
                    <a:bodyPr/>
                    <a:lstStyle/>
                    <a:p>
                      <a:pPr marL="0" marR="0" indent="0" algn="ctr" defTabSz="456973" rtl="0" eaLnBrk="1" fontAlgn="auto" latinLnBrk="0" hangingPunct="1">
                        <a:lnSpc>
                          <a:spcPct val="100000"/>
                        </a:lnSpc>
                        <a:spcBef>
                          <a:spcPts val="0"/>
                        </a:spcBef>
                        <a:spcAft>
                          <a:spcPts val="0"/>
                        </a:spcAft>
                        <a:buClrTx/>
                        <a:buSzTx/>
                        <a:buFont typeface="Arial" panose="020B0604020202020204" pitchFamily="34" charset="0"/>
                        <a:buNone/>
                        <a:tabLst/>
                        <a:defRPr/>
                      </a:pPr>
                      <a:r>
                        <a:rPr lang="zh-CN" sz="1600" b="1" i="0" u="none" dirty="0">
                          <a:solidFill>
                            <a:srgbClr val="006C56"/>
                          </a:solidFill>
                          <a:latin typeface="Arial" panose="020B0604020202020204" pitchFamily="34" charset="0"/>
                          <a:ea typeface="宋体" panose="02010600030101010101" pitchFamily="2" charset="-122"/>
                          <a:cs typeface="Arial" panose="020B0604020202020204" pitchFamily="34" charset="0"/>
                          <a:sym typeface="Zapf Dingbats"/>
                        </a:rPr>
                        <a:t>✔</a:t>
                      </a:r>
                    </a:p>
                    <a:p>
                      <a:pPr marL="0" marR="0" indent="0" algn="ctr" defTabSz="456973" rtl="0" eaLnBrk="1" fontAlgn="auto" latinLnBrk="0" hangingPunct="1">
                        <a:lnSpc>
                          <a:spcPct val="100000"/>
                        </a:lnSpc>
                        <a:spcBef>
                          <a:spcPts val="0"/>
                        </a:spcBef>
                        <a:spcAft>
                          <a:spcPts val="0"/>
                        </a:spcAft>
                        <a:buClrTx/>
                        <a:buSzTx/>
                        <a:buFont typeface="Arial" panose="020B0604020202020204" pitchFamily="34" charset="0"/>
                        <a:buNone/>
                        <a:tabLst/>
                        <a:defRPr/>
                      </a:pPr>
                      <a:r>
                        <a:rPr lang="zh-CN" sz="1600" b="1" i="0" u="none" kern="1200" spc="33" dirty="0">
                          <a:solidFill>
                            <a:srgbClr val="006C56"/>
                          </a:solidFill>
                          <a:latin typeface="Arial" panose="020B0604020202020204" pitchFamily="34" charset="0"/>
                          <a:ea typeface="宋体" panose="02010600030101010101" pitchFamily="2" charset="-122"/>
                          <a:cs typeface="Arial" panose="020B0604020202020204" pitchFamily="34" charset="0"/>
                        </a:rPr>
                        <a:t>+ MultiPoint™起搏</a:t>
                      </a:r>
                    </a:p>
                  </a:txBody>
                  <a:tcPr marT="60960" marB="60960" anchor="ctr"/>
                </a:tc>
                <a:tc>
                  <a:txBody>
                    <a:bodyPr/>
                    <a:lstStyle/>
                    <a:p>
                      <a:pPr algn="ctr" rtl="0"/>
                      <a:r>
                        <a:rPr lang="zh-CN" sz="1600" b="0" i="0" u="none" kern="1200" spc="33" dirty="0">
                          <a:latin typeface="Arial" panose="020B0604020202020204" pitchFamily="34" charset="0"/>
                          <a:ea typeface="宋体" panose="02010600030101010101" pitchFamily="2" charset="-122"/>
                          <a:cs typeface="Arial" panose="020B0604020202020204" pitchFamily="34" charset="0"/>
                        </a:rPr>
                        <a:t>解决</a:t>
                      </a:r>
                      <a:br>
                        <a:rPr lang="zh-CN" sz="1600" b="0" kern="1200" spc="33" dirty="0">
                          <a:latin typeface="Arial" panose="020B0604020202020204" pitchFamily="34" charset="0"/>
                          <a:ea typeface="宋体" panose="02010600030101010101" pitchFamily="2" charset="-122"/>
                          <a:cs typeface="Arial" panose="020B0604020202020204" pitchFamily="34" charset="0"/>
                        </a:rPr>
                      </a:br>
                      <a:r>
                        <a:rPr lang="zh-CN" sz="1600" b="0" i="0" u="none" kern="1200" spc="33" dirty="0">
                          <a:latin typeface="Arial" panose="020B0604020202020204" pitchFamily="34" charset="0"/>
                          <a:ea typeface="宋体" panose="02010600030101010101" pitchFamily="2" charset="-122"/>
                          <a:cs typeface="Arial" panose="020B0604020202020204" pitchFamily="34" charset="0"/>
                        </a:rPr>
                        <a:t>无反应者</a:t>
                      </a:r>
                      <a:endParaRPr lang="zh-CN" sz="1600" b="0" kern="1200" spc="33" dirty="0">
                        <a:solidFill>
                          <a:srgbClr val="000000"/>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marL="0" marR="0" indent="0" algn="ctr" defTabSz="456973" rtl="0" eaLnBrk="1" fontAlgn="auto" latinLnBrk="0" hangingPunct="1">
                        <a:lnSpc>
                          <a:spcPct val="100000"/>
                        </a:lnSpc>
                        <a:spcBef>
                          <a:spcPts val="0"/>
                        </a:spcBef>
                        <a:spcAft>
                          <a:spcPts val="0"/>
                        </a:spcAft>
                        <a:buClrTx/>
                        <a:buSzTx/>
                        <a:buFontTx/>
                        <a:buNone/>
                        <a:tabLst/>
                        <a:defRPr/>
                      </a:pPr>
                      <a:r>
                        <a:rPr lang="zh-CN" sz="1600" b="1" i="0" u="none">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sym typeface="Zapf Dingbats"/>
                        </a:rPr>
                        <a:t>✔</a:t>
                      </a:r>
                      <a:endParaRPr lang="zh-CN" sz="1600"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extLst>
                  <a:ext uri="{0D108BD9-81ED-4DB2-BD59-A6C34878D82A}">
                    <a16:rowId xmlns:a16="http://schemas.microsoft.com/office/drawing/2014/main" val="10003"/>
                  </a:ext>
                </a:extLst>
              </a:tr>
              <a:tr h="626110">
                <a:tc>
                  <a:txBody>
                    <a:bodyPr/>
                    <a:lstStyle/>
                    <a:p>
                      <a:pPr marL="0" indent="0" algn="ctr" rtl="0">
                        <a:buFont typeface="Arial" panose="020B0604020202020204" pitchFamily="34" charset="0"/>
                        <a:buNone/>
                      </a:pPr>
                      <a:endParaRPr lang="zh-CN" sz="1600" kern="1200" spc="33" dirty="0">
                        <a:solidFill>
                          <a:srgbClr val="006C56"/>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0" i="0" u="none" kern="1200" spc="33" dirty="0">
                          <a:latin typeface="Arial" panose="020B0604020202020204" pitchFamily="34" charset="0"/>
                          <a:ea typeface="宋体" panose="02010600030101010101" pitchFamily="2" charset="-122"/>
                          <a:cs typeface="Arial" panose="020B0604020202020204" pitchFamily="34" charset="0"/>
                        </a:rPr>
                        <a:t>单一LV起搏</a:t>
                      </a:r>
                      <a:endParaRPr lang="zh-CN" sz="1600" b="0" kern="1200" spc="33" dirty="0">
                        <a:solidFill>
                          <a:srgbClr val="000000"/>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algn="ctr" rtl="0"/>
                      <a:r>
                        <a:rPr lang="zh-CN" sz="1600" b="0" i="0" u="none" dirty="0">
                          <a:solidFill>
                            <a:schemeClr val="tx1">
                              <a:lumMod val="50000"/>
                              <a:lumOff val="50000"/>
                            </a:schemeClr>
                          </a:solidFill>
                          <a:latin typeface="Arial" panose="020B0604020202020204" pitchFamily="34" charset="0"/>
                          <a:ea typeface="宋体" panose="02010600030101010101" pitchFamily="2" charset="-122"/>
                          <a:cs typeface="Arial" panose="020B0604020202020204" pitchFamily="34" charset="0"/>
                          <a:sym typeface="Zapf Dingbats"/>
                        </a:rPr>
                        <a:t>✔</a:t>
                      </a:r>
                    </a:p>
                    <a:p>
                      <a:pPr algn="ctr" rtl="0"/>
                      <a:r>
                        <a:rPr lang="zh-CN" sz="1600" b="0" i="0" u="none" kern="1200" spc="33" dirty="0">
                          <a:solidFill>
                            <a:schemeClr val="dk1"/>
                          </a:solidFill>
                          <a:latin typeface="Arial" panose="020B0604020202020204" pitchFamily="34" charset="0"/>
                          <a:ea typeface="宋体" panose="02010600030101010101" pitchFamily="2" charset="-122"/>
                          <a:cs typeface="Arial" panose="020B0604020202020204" pitchFamily="34" charset="0"/>
                        </a:rPr>
                        <a:t>延长寿命</a:t>
                      </a:r>
                    </a:p>
                  </a:txBody>
                  <a:tcPr marT="60960" marB="60960" anchor="ctr"/>
                </a:tc>
                <a:extLst>
                  <a:ext uri="{0D108BD9-81ED-4DB2-BD59-A6C34878D82A}">
                    <a16:rowId xmlns:a16="http://schemas.microsoft.com/office/drawing/2014/main" val="10004"/>
                  </a:ext>
                </a:extLst>
              </a:tr>
              <a:tr h="974090">
                <a:tc>
                  <a:txBody>
                    <a:bodyPr/>
                    <a:lstStyle/>
                    <a:p>
                      <a:pPr marL="171450" indent="-171450" algn="ctr" rtl="0">
                        <a:buFont typeface="Wingdings" panose="05000000000000000000" pitchFamily="2" charset="2"/>
                        <a:buChar char="§"/>
                      </a:pPr>
                      <a:r>
                        <a:rPr lang="zh-CN" sz="1600" b="1" i="0" u="none" kern="1200" spc="33" dirty="0">
                          <a:solidFill>
                            <a:srgbClr val="006C56"/>
                          </a:solidFill>
                          <a:latin typeface="Arial" panose="020B0604020202020204" pitchFamily="34" charset="0"/>
                          <a:ea typeface="宋体" panose="02010600030101010101" pitchFamily="2" charset="-122"/>
                          <a:cs typeface="Arial" panose="020B0604020202020204" pitchFamily="34" charset="0"/>
                        </a:rPr>
                        <a:t>正在开展单一试验机构研究</a:t>
                      </a:r>
                    </a:p>
                    <a:p>
                      <a:pPr marL="171450" indent="-171450" algn="ctr" rtl="0">
                        <a:buFont typeface="Wingdings" panose="05000000000000000000" pitchFamily="2" charset="2"/>
                        <a:buChar char="§"/>
                      </a:pPr>
                      <a:r>
                        <a:rPr lang="zh-CN" altLang="en-US" sz="1600" b="1" i="0" u="none" kern="1200" spc="33" dirty="0">
                          <a:solidFill>
                            <a:srgbClr val="006C56"/>
                          </a:solidFill>
                          <a:latin typeface="Arial" panose="020B0604020202020204" pitchFamily="34" charset="0"/>
                          <a:ea typeface="宋体" panose="02010600030101010101" pitchFamily="2" charset="-122"/>
                          <a:cs typeface="Arial" panose="020B0604020202020204" pitchFamily="34" charset="0"/>
                        </a:rPr>
                        <a:t>即将开展</a:t>
                      </a:r>
                      <a:r>
                        <a:rPr lang="zh-CN" sz="1600" b="1" i="0" u="none" kern="1200" spc="33" dirty="0">
                          <a:solidFill>
                            <a:srgbClr val="006C56"/>
                          </a:solidFill>
                          <a:latin typeface="Arial" panose="020B0604020202020204" pitchFamily="34" charset="0"/>
                          <a:ea typeface="宋体" panose="02010600030101010101" pitchFamily="2" charset="-122"/>
                          <a:cs typeface="Arial" panose="020B0604020202020204" pitchFamily="34" charset="0"/>
                        </a:rPr>
                        <a:t>多中心研究</a:t>
                      </a:r>
                    </a:p>
                  </a:txBody>
                  <a:tcPr marT="60960" marB="60960" anchor="ctr"/>
                </a:tc>
                <a:tc>
                  <a:txBody>
                    <a:bodyPr/>
                    <a:lstStyle/>
                    <a:p>
                      <a:pPr marL="0" algn="ctr" defTabSz="456973" rtl="0" eaLnBrk="1" latinLnBrk="0" hangingPunct="1"/>
                      <a:r>
                        <a:rPr lang="zh-CN" sz="1600" b="0" i="0" u="none" kern="1200" spc="33" dirty="0">
                          <a:solidFill>
                            <a:schemeClr val="dk1"/>
                          </a:solidFill>
                          <a:latin typeface="Arial" panose="020B0604020202020204" pitchFamily="34" charset="0"/>
                          <a:ea typeface="宋体" panose="02010600030101010101" pitchFamily="2" charset="-122"/>
                          <a:cs typeface="Arial" panose="020B0604020202020204" pitchFamily="34" charset="0"/>
                        </a:rPr>
                        <a:t>临床经验</a:t>
                      </a:r>
                      <a:endParaRPr lang="zh-CN" sz="1600" b="0" kern="1200" spc="33" dirty="0">
                        <a:solidFill>
                          <a:schemeClr val="dk1"/>
                        </a:solidFill>
                        <a:latin typeface="Arial" panose="020B0604020202020204" pitchFamily="34" charset="0"/>
                        <a:ea typeface="宋体" panose="02010600030101010101" pitchFamily="2" charset="-122"/>
                        <a:cs typeface="Arial" panose="020B0604020202020204" pitchFamily="34" charset="0"/>
                      </a:endParaRPr>
                    </a:p>
                  </a:txBody>
                  <a:tcPr marT="60960" marB="60960" anchor="ctr"/>
                </a:tc>
                <a:tc>
                  <a:txBody>
                    <a:bodyPr/>
                    <a:lstStyle/>
                    <a:p>
                      <a:pPr marL="171450" marR="0" indent="-171450" algn="ctr" defTabSz="456973"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zh-CN" sz="1600" b="0" i="0" u="none" kern="1200" spc="33" dirty="0">
                          <a:solidFill>
                            <a:schemeClr val="dk1"/>
                          </a:solidFill>
                          <a:latin typeface="Arial" panose="020B0604020202020204" pitchFamily="34" charset="0"/>
                          <a:ea typeface="宋体" panose="02010600030101010101" pitchFamily="2" charset="-122"/>
                          <a:cs typeface="Arial" panose="020B0604020202020204" pitchFamily="34" charset="0"/>
                        </a:rPr>
                        <a:t>非劣效性研究</a:t>
                      </a:r>
                    </a:p>
                    <a:p>
                      <a:pPr marL="171450" marR="0" indent="-171450" algn="ctr" defTabSz="456973"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altLang="zh-CN" sz="1600" b="0" i="0" u="none" kern="1200" spc="33" dirty="0" err="1">
                          <a:solidFill>
                            <a:schemeClr val="dk1"/>
                          </a:solidFill>
                          <a:latin typeface="Arial" panose="020B0604020202020204" pitchFamily="34" charset="0"/>
                          <a:ea typeface="宋体" panose="02010600030101010101" pitchFamily="2" charset="-122"/>
                          <a:cs typeface="Arial" panose="020B0604020202020204" pitchFamily="34" charset="0"/>
                        </a:rPr>
                        <a:t>AdaptResponse</a:t>
                      </a:r>
                      <a:r>
                        <a:rPr lang="zh-CN" altLang="en-US" sz="1600" b="0" i="0" u="none" kern="1200" spc="33" dirty="0">
                          <a:solidFill>
                            <a:schemeClr val="dk1"/>
                          </a:solidFill>
                          <a:latin typeface="Arial" panose="020B0604020202020204" pitchFamily="34" charset="0"/>
                          <a:ea typeface="宋体" panose="02010600030101010101" pitchFamily="2" charset="-122"/>
                          <a:cs typeface="Arial" panose="020B0604020202020204" pitchFamily="34" charset="0"/>
                        </a:rPr>
                        <a:t>试验</a:t>
                      </a:r>
                    </a:p>
                  </a:txBody>
                  <a:tcPr marT="60960" marB="60960" anchor="ct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99425581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33</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HRS摘要总结</a:t>
            </a:r>
            <a:endParaRPr lang="zh-CN" dirty="0">
              <a:latin typeface="Arial" panose="020B0604020202020204" pitchFamily="34" charset="0"/>
              <a:ea typeface="宋体" panose="02010600030101010101" pitchFamily="2" charset="-122"/>
              <a:cs typeface="Arial" panose="020B0604020202020204"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643469"/>
            <a:ext cx="7391400" cy="392152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638550"/>
            <a:ext cx="3790950" cy="11715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本框 1"/>
          <p:cNvSpPr txBox="1"/>
          <p:nvPr/>
        </p:nvSpPr>
        <p:spPr>
          <a:xfrm>
            <a:off x="6510972" y="971551"/>
            <a:ext cx="979805" cy="27749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zh-CN" sz="1050" kern="100" dirty="0">
                <a:effectLst/>
                <a:latin typeface="Arial" panose="020B0604020202020204" pitchFamily="34" charset="0"/>
                <a:ea typeface="宋体" panose="02010600030101010101" pitchFamily="2" charset="-122"/>
                <a:cs typeface="Arial" panose="020B0604020202020204" pitchFamily="34" charset="0"/>
              </a:rPr>
              <a:t>总结</a:t>
            </a:r>
          </a:p>
        </p:txBody>
      </p:sp>
      <p:sp>
        <p:nvSpPr>
          <p:cNvPr id="8" name="文本框 2"/>
          <p:cNvSpPr txBox="1"/>
          <p:nvPr/>
        </p:nvSpPr>
        <p:spPr>
          <a:xfrm>
            <a:off x="6582660" y="1249046"/>
            <a:ext cx="1494539" cy="408304"/>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kern="100" dirty="0">
                <a:effectLst/>
                <a:latin typeface="Arial" panose="020B0604020202020204" pitchFamily="34" charset="0"/>
                <a:ea typeface="宋体" panose="02010600030101010101" pitchFamily="2" charset="-122"/>
                <a:cs typeface="Arial" panose="020B0604020202020204" pitchFamily="34" charset="0"/>
              </a:rPr>
              <a:t>%QRS</a:t>
            </a:r>
            <a:r>
              <a:rPr lang="zh-CN" sz="1050" kern="100" dirty="0">
                <a:effectLst/>
                <a:latin typeface="Arial" panose="020B0604020202020204" pitchFamily="34" charset="0"/>
                <a:ea typeface="宋体" panose="02010600030101010101" pitchFamily="2" charset="-122"/>
                <a:cs typeface="Arial" panose="020B0604020202020204" pitchFamily="34" charset="0"/>
              </a:rPr>
              <a:t>减少（</a:t>
            </a:r>
            <a:r>
              <a:rPr lang="en-US" sz="1050" kern="100" dirty="0">
                <a:effectLst/>
                <a:latin typeface="Arial" panose="020B0604020202020204" pitchFamily="34" charset="0"/>
                <a:ea typeface="宋体" panose="02010600030101010101" pitchFamily="2" charset="-122"/>
                <a:cs typeface="Arial" panose="020B0604020202020204" pitchFamily="34" charset="0"/>
              </a:rPr>
              <a:t>n=23</a:t>
            </a:r>
            <a:r>
              <a:rPr lang="zh-CN" sz="1050" kern="100" dirty="0">
                <a:effectLst/>
                <a:latin typeface="Arial" panose="020B0604020202020204" pitchFamily="34" charset="0"/>
                <a:ea typeface="宋体" panose="02010600030101010101" pitchFamily="2" charset="-122"/>
                <a:cs typeface="Arial" panose="020B0604020202020204" pitchFamily="34" charset="0"/>
              </a:rPr>
              <a:t>）</a:t>
            </a:r>
            <a:endParaRPr lang="en-US" altLang="zh-CN" sz="1050" kern="100" dirty="0">
              <a:effectLst/>
              <a:latin typeface="Arial" panose="020B0604020202020204" pitchFamily="34" charset="0"/>
              <a:ea typeface="宋体" panose="02010600030101010101" pitchFamily="2" charset="-122"/>
              <a:cs typeface="Arial" panose="020B0604020202020204" pitchFamily="34" charset="0"/>
            </a:endParaRPr>
          </a:p>
          <a:p>
            <a:pPr algn="just">
              <a:spcAft>
                <a:spcPts val="0"/>
              </a:spcAft>
            </a:pPr>
            <a:r>
              <a:rPr lang="en-US" altLang="zh-CN" sz="1050" dirty="0">
                <a:latin typeface="Arial" panose="020B0604020202020204" pitchFamily="34" charset="0"/>
                <a:ea typeface="宋体" panose="02010600030101010101" pitchFamily="2" charset="-122"/>
                <a:cs typeface="Arial" panose="020B0604020202020204" pitchFamily="34" charset="0"/>
              </a:rPr>
              <a:t>LBBB</a:t>
            </a:r>
            <a:r>
              <a:rPr lang="zh-CN" altLang="zh-CN" sz="1050" dirty="0">
                <a:latin typeface="Arial" panose="020B0604020202020204" pitchFamily="34" charset="0"/>
                <a:ea typeface="宋体" panose="02010600030101010101" pitchFamily="2" charset="-122"/>
                <a:cs typeface="Arial" panose="020B0604020202020204" pitchFamily="34" charset="0"/>
              </a:rPr>
              <a:t>：</a:t>
            </a:r>
            <a:r>
              <a:rPr lang="en-US" altLang="zh-CN" sz="1050" dirty="0">
                <a:latin typeface="Arial" panose="020B0604020202020204" pitchFamily="34" charset="0"/>
                <a:ea typeface="宋体" panose="02010600030101010101" pitchFamily="2" charset="-122"/>
                <a:cs typeface="Arial" panose="020B0604020202020204" pitchFamily="34" charset="0"/>
              </a:rPr>
              <a:t>164</a:t>
            </a:r>
            <a:r>
              <a:rPr lang="zh-CN" altLang="zh-CN" sz="1050" dirty="0">
                <a:latin typeface="Arial" panose="020B0604020202020204" pitchFamily="34" charset="0"/>
                <a:ea typeface="宋体" panose="02010600030101010101" pitchFamily="2" charset="-122"/>
                <a:cs typeface="Arial" panose="020B0604020202020204" pitchFamily="34" charset="0"/>
              </a:rPr>
              <a:t>±</a:t>
            </a:r>
            <a:r>
              <a:rPr lang="en-US" altLang="zh-CN" sz="1050" dirty="0">
                <a:latin typeface="Arial" panose="020B0604020202020204" pitchFamily="34" charset="0"/>
                <a:ea typeface="宋体" panose="02010600030101010101" pitchFamily="2" charset="-122"/>
                <a:cs typeface="Arial" panose="020B0604020202020204" pitchFamily="34" charset="0"/>
              </a:rPr>
              <a:t>17ms</a:t>
            </a:r>
            <a:endParaRPr lang="zh-CN" sz="1050" kern="100" dirty="0">
              <a:effectLst/>
              <a:latin typeface="Arial" panose="020B0604020202020204" pitchFamily="34" charset="0"/>
              <a:ea typeface="宋体" panose="02010600030101010101" pitchFamily="2" charset="-122"/>
              <a:cs typeface="Arial" panose="020B0604020202020204" pitchFamily="34" charset="0"/>
            </a:endParaRPr>
          </a:p>
        </p:txBody>
      </p:sp>
      <p:sp>
        <p:nvSpPr>
          <p:cNvPr id="9" name="文本框 3"/>
          <p:cNvSpPr txBox="1"/>
          <p:nvPr/>
        </p:nvSpPr>
        <p:spPr>
          <a:xfrm>
            <a:off x="4953000" y="1581150"/>
            <a:ext cx="533400" cy="168973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eaVert"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kern="100" dirty="0" err="1">
                <a:effectLst/>
                <a:latin typeface="Arial" panose="020B0604020202020204" pitchFamily="34" charset="0"/>
                <a:ea typeface="宋体" panose="02010600030101010101" pitchFamily="2" charset="-122"/>
                <a:cs typeface="Arial" panose="020B0604020202020204" pitchFamily="34" charset="0"/>
              </a:rPr>
              <a:t>QRSd</a:t>
            </a:r>
            <a:r>
              <a:rPr lang="zh-CN" sz="1050" kern="100" dirty="0">
                <a:effectLst/>
                <a:latin typeface="Arial" panose="020B0604020202020204" pitchFamily="34" charset="0"/>
                <a:ea typeface="宋体" panose="02010600030101010101" pitchFamily="2" charset="-122"/>
                <a:cs typeface="Arial" panose="020B0604020202020204" pitchFamily="34" charset="0"/>
              </a:rPr>
              <a:t>相对减少</a:t>
            </a:r>
            <a:r>
              <a:rPr lang="en-US" sz="1050" kern="100" dirty="0">
                <a:effectLst/>
                <a:latin typeface="Arial" panose="020B0604020202020204" pitchFamily="34" charset="0"/>
                <a:ea typeface="宋体" panose="02010600030101010101" pitchFamily="2" charset="-122"/>
                <a:cs typeface="Arial" panose="020B0604020202020204" pitchFamily="34" charset="0"/>
              </a:rPr>
              <a:t>vs.</a:t>
            </a:r>
            <a:r>
              <a:rPr lang="zh-CN" sz="1050" kern="100" dirty="0">
                <a:effectLst/>
                <a:latin typeface="Arial" panose="020B0604020202020204" pitchFamily="34" charset="0"/>
                <a:ea typeface="宋体" panose="02010600030101010101" pitchFamily="2" charset="-122"/>
                <a:cs typeface="Arial" panose="020B0604020202020204" pitchFamily="34" charset="0"/>
              </a:rPr>
              <a:t>内在（</a:t>
            </a:r>
            <a:r>
              <a:rPr lang="en-US" sz="1050" kern="100" dirty="0">
                <a:effectLst/>
                <a:latin typeface="Arial" panose="020B0604020202020204" pitchFamily="34" charset="0"/>
                <a:ea typeface="宋体" panose="02010600030101010101" pitchFamily="2" charset="-122"/>
                <a:cs typeface="Arial" panose="020B0604020202020204" pitchFamily="34" charset="0"/>
              </a:rPr>
              <a:t>%</a:t>
            </a:r>
            <a:r>
              <a:rPr lang="zh-CN" sz="1050" kern="100" dirty="0">
                <a:effectLst/>
                <a:latin typeface="Arial" panose="020B0604020202020204" pitchFamily="34" charset="0"/>
                <a:ea typeface="宋体" panose="02010600030101010101" pitchFamily="2" charset="-122"/>
                <a:cs typeface="Arial" panose="020B0604020202020204" pitchFamily="34" charset="0"/>
              </a:rPr>
              <a:t>）</a:t>
            </a:r>
          </a:p>
        </p:txBody>
      </p:sp>
      <p:sp>
        <p:nvSpPr>
          <p:cNvPr id="3" name="TextBox 2"/>
          <p:cNvSpPr txBox="1"/>
          <p:nvPr/>
        </p:nvSpPr>
        <p:spPr>
          <a:xfrm>
            <a:off x="4958316" y="3881948"/>
            <a:ext cx="3780317" cy="861774"/>
          </a:xfrm>
          <a:prstGeom prst="rect">
            <a:avLst/>
          </a:prstGeom>
          <a:solidFill>
            <a:schemeClr val="bg1"/>
          </a:solidFill>
        </p:spPr>
        <p:txBody>
          <a:bodyPr wrap="square" rtlCol="0">
            <a:spAutoFit/>
          </a:bodyPr>
          <a:lstStyle/>
          <a:p>
            <a:pPr>
              <a:lnSpc>
                <a:spcPct val="125000"/>
              </a:lnSpc>
            </a:pPr>
            <a:r>
              <a:rPr lang="zh-CN" altLang="zh-CN" sz="1000" dirty="0">
                <a:latin typeface="Arial" panose="020B0604020202020204" pitchFamily="34" charset="0"/>
                <a:ea typeface="宋体" panose="02010600030101010101" pitchFamily="2" charset="-122"/>
                <a:cs typeface="Arial" panose="020B0604020202020204" pitchFamily="34" charset="0"/>
              </a:rPr>
              <a:t>·</a:t>
            </a:r>
            <a:r>
              <a:rPr lang="zh-CN" altLang="en-US" sz="1000" dirty="0">
                <a:latin typeface="Arial" panose="020B0604020202020204" pitchFamily="34" charset="0"/>
                <a:ea typeface="宋体" panose="02010600030101010101" pitchFamily="2" charset="-122"/>
                <a:cs typeface="Arial" panose="020B0604020202020204" pitchFamily="34" charset="0"/>
              </a:rPr>
              <a:t>具</a:t>
            </a:r>
            <a:r>
              <a:rPr lang="zh-CN" altLang="zh-CN" sz="1000" dirty="0">
                <a:latin typeface="Arial" panose="020B0604020202020204" pitchFamily="34" charset="0"/>
                <a:ea typeface="宋体" panose="02010600030101010101" pitchFamily="2" charset="-122"/>
                <a:cs typeface="Arial" panose="020B0604020202020204" pitchFamily="34" charset="0"/>
              </a:rPr>
              <a:t>有</a:t>
            </a:r>
            <a:r>
              <a:rPr lang="en-US" altLang="zh-CN" sz="1000" dirty="0">
                <a:latin typeface="Arial" panose="020B0604020202020204" pitchFamily="34" charset="0"/>
                <a:ea typeface="宋体" panose="02010600030101010101" pitchFamily="2" charset="-122"/>
                <a:cs typeface="Arial" panose="020B0604020202020204" pitchFamily="34" charset="0"/>
              </a:rPr>
              <a:t>LBBB</a:t>
            </a:r>
            <a:r>
              <a:rPr lang="zh-CN" altLang="zh-CN" sz="1000" dirty="0">
                <a:latin typeface="Arial" panose="020B0604020202020204" pitchFamily="34" charset="0"/>
                <a:ea typeface="宋体" panose="02010600030101010101" pitchFamily="2" charset="-122"/>
                <a:cs typeface="Arial" panose="020B0604020202020204" pitchFamily="34" charset="0"/>
              </a:rPr>
              <a:t>的</a:t>
            </a:r>
            <a:r>
              <a:rPr lang="en-US" altLang="zh-CN" sz="1000" dirty="0">
                <a:latin typeface="Arial" panose="020B0604020202020204" pitchFamily="34" charset="0"/>
                <a:ea typeface="宋体" panose="02010600030101010101" pitchFamily="2" charset="-122"/>
                <a:cs typeface="Arial" panose="020B0604020202020204" pitchFamily="34" charset="0"/>
              </a:rPr>
              <a:t>CRT</a:t>
            </a:r>
            <a:r>
              <a:rPr lang="zh-CN" altLang="en-US" sz="1000" dirty="0">
                <a:latin typeface="Arial" panose="020B0604020202020204" pitchFamily="34" charset="0"/>
                <a:ea typeface="宋体" panose="02010600030101010101" pitchFamily="2" charset="-122"/>
                <a:cs typeface="Arial" panose="020B0604020202020204" pitchFamily="34" charset="0"/>
              </a:rPr>
              <a:t>入</a:t>
            </a:r>
            <a:r>
              <a:rPr lang="zh-CN" altLang="zh-CN" sz="1000" dirty="0">
                <a:latin typeface="Arial" panose="020B0604020202020204" pitchFamily="34" charset="0"/>
                <a:ea typeface="宋体" panose="02010600030101010101" pitchFamily="2" charset="-122"/>
                <a:cs typeface="Arial" panose="020B0604020202020204" pitchFamily="34" charset="0"/>
              </a:rPr>
              <a:t>选者</a:t>
            </a:r>
            <a:r>
              <a:rPr lang="zh-CN" altLang="en-US" sz="1000" dirty="0">
                <a:latin typeface="Arial" panose="020B0604020202020204" pitchFamily="34" charset="0"/>
                <a:ea typeface="宋体" panose="02010600030101010101" pitchFamily="2" charset="-122"/>
                <a:cs typeface="Arial" panose="020B0604020202020204" pitchFamily="34" charset="0"/>
              </a:rPr>
              <a:t>大部分优化</a:t>
            </a:r>
            <a:r>
              <a:rPr lang="zh-CN" altLang="zh-CN" sz="1000" dirty="0">
                <a:latin typeface="Arial" panose="020B0604020202020204" pitchFamily="34" charset="0"/>
                <a:ea typeface="宋体" panose="02010600030101010101" pitchFamily="2" charset="-122"/>
                <a:cs typeface="Arial" panose="020B0604020202020204" pitchFamily="34" charset="0"/>
              </a:rPr>
              <a:t>设置</a:t>
            </a:r>
            <a:r>
              <a:rPr lang="zh-CN" altLang="en-US" sz="1000" dirty="0">
                <a:latin typeface="Arial" panose="020B0604020202020204" pitchFamily="34" charset="0"/>
                <a:ea typeface="宋体" panose="02010600030101010101" pitchFamily="2" charset="-122"/>
                <a:cs typeface="Arial" panose="020B0604020202020204" pitchFamily="34" charset="0"/>
              </a:rPr>
              <a:t>值都不同</a:t>
            </a:r>
            <a:endParaRPr lang="zh-CN" altLang="zh-CN" sz="1000" dirty="0">
              <a:latin typeface="Arial" panose="020B0604020202020204" pitchFamily="34" charset="0"/>
              <a:ea typeface="宋体" panose="02010600030101010101" pitchFamily="2" charset="-122"/>
              <a:cs typeface="Arial" panose="020B0604020202020204" pitchFamily="34" charset="0"/>
            </a:endParaRPr>
          </a:p>
          <a:p>
            <a:pPr marL="85725" indent="-85725">
              <a:lnSpc>
                <a:spcPct val="125000"/>
              </a:lnSpc>
            </a:pPr>
            <a:r>
              <a:rPr lang="zh-CN" altLang="zh-CN" sz="1000" dirty="0">
                <a:latin typeface="Arial" panose="020B0604020202020204" pitchFamily="34" charset="0"/>
                <a:ea typeface="宋体" panose="02010600030101010101" pitchFamily="2" charset="-122"/>
                <a:cs typeface="Arial" panose="020B0604020202020204" pitchFamily="34" charset="0"/>
              </a:rPr>
              <a:t>·负</a:t>
            </a:r>
            <a:r>
              <a:rPr lang="zh-CN" altLang="en-US" sz="1000" dirty="0">
                <a:latin typeface="Arial" panose="020B0604020202020204" pitchFamily="34" charset="0"/>
                <a:ea typeface="宋体" panose="02010600030101010101" pitchFamily="2" charset="-122"/>
                <a:cs typeface="Arial" panose="020B0604020202020204" pitchFamily="34" charset="0"/>
              </a:rPr>
              <a:t>向</a:t>
            </a:r>
            <a:r>
              <a:rPr lang="en-US" altLang="zh-CN" sz="1000" dirty="0">
                <a:latin typeface="Arial" panose="020B0604020202020204" pitchFamily="34" charset="0"/>
                <a:ea typeface="宋体" panose="02010600030101010101" pitchFamily="2" charset="-122"/>
                <a:cs typeface="Arial" panose="020B0604020202020204" pitchFamily="34" charset="0"/>
              </a:rPr>
              <a:t>AV</a:t>
            </a:r>
            <a:r>
              <a:rPr lang="zh-CN" altLang="zh-CN" sz="1000" dirty="0">
                <a:latin typeface="Arial" panose="020B0604020202020204" pitchFamily="34" charset="0"/>
                <a:ea typeface="宋体" panose="02010600030101010101" pitchFamily="2" charset="-122"/>
                <a:cs typeface="Arial" panose="020B0604020202020204" pitchFamily="34" charset="0"/>
              </a:rPr>
              <a:t>滞后算法允许校准</a:t>
            </a:r>
            <a:r>
              <a:rPr lang="zh-CN" altLang="en-US" sz="1000" dirty="0">
                <a:latin typeface="Arial" panose="020B0604020202020204" pitchFamily="34" charset="0"/>
                <a:ea typeface="宋体" panose="02010600030101010101" pitchFamily="2" charset="-122"/>
                <a:cs typeface="Arial" panose="020B0604020202020204" pitchFamily="34" charset="0"/>
              </a:rPr>
              <a:t>程控</a:t>
            </a:r>
            <a:r>
              <a:rPr lang="zh-CN" altLang="zh-CN" sz="1000" dirty="0">
                <a:latin typeface="Arial" panose="020B0604020202020204" pitchFamily="34" charset="0"/>
                <a:ea typeface="宋体" panose="02010600030101010101" pitchFamily="2" charset="-122"/>
                <a:cs typeface="Arial" panose="020B0604020202020204" pitchFamily="34" charset="0"/>
              </a:rPr>
              <a:t>的起搏</a:t>
            </a:r>
            <a:r>
              <a:rPr lang="en-US" altLang="zh-CN" sz="1000" dirty="0">
                <a:latin typeface="Arial" panose="020B0604020202020204" pitchFamily="34" charset="0"/>
                <a:ea typeface="宋体" panose="02010600030101010101" pitchFamily="2" charset="-122"/>
                <a:cs typeface="Arial" panose="020B0604020202020204" pitchFamily="34" charset="0"/>
              </a:rPr>
              <a:t>AV</a:t>
            </a:r>
            <a:r>
              <a:rPr lang="zh-CN" altLang="zh-CN" sz="1000" dirty="0">
                <a:latin typeface="Arial" panose="020B0604020202020204" pitchFamily="34" charset="0"/>
                <a:ea typeface="宋体" panose="02010600030101010101" pitchFamily="2" charset="-122"/>
                <a:cs typeface="Arial" panose="020B0604020202020204" pitchFamily="34" charset="0"/>
              </a:rPr>
              <a:t>间期以实现最佳电再同步，</a:t>
            </a:r>
            <a:r>
              <a:rPr lang="en-US" altLang="zh-CN" sz="1000" dirty="0">
                <a:latin typeface="Arial" panose="020B0604020202020204" pitchFamily="34" charset="0"/>
                <a:ea typeface="宋体" panose="02010600030101010101" pitchFamily="2" charset="-122"/>
                <a:cs typeface="Arial" panose="020B0604020202020204" pitchFamily="34" charset="0"/>
              </a:rPr>
              <a:t> </a:t>
            </a:r>
            <a:r>
              <a:rPr lang="zh-CN" altLang="zh-CN" sz="1000" dirty="0">
                <a:latin typeface="Arial" panose="020B0604020202020204" pitchFamily="34" charset="0"/>
                <a:ea typeface="宋体" panose="02010600030101010101" pitchFamily="2" charset="-122"/>
                <a:cs typeface="Arial" panose="020B0604020202020204" pitchFamily="34" charset="0"/>
              </a:rPr>
              <a:t>向每位</a:t>
            </a:r>
            <a:r>
              <a:rPr lang="en-US" altLang="zh-CN" sz="1000" dirty="0">
                <a:latin typeface="Arial" panose="020B0604020202020204" pitchFamily="34" charset="0"/>
                <a:ea typeface="宋体" panose="02010600030101010101" pitchFamily="2" charset="-122"/>
                <a:cs typeface="Arial" panose="020B0604020202020204" pitchFamily="34" charset="0"/>
              </a:rPr>
              <a:t>CRT</a:t>
            </a:r>
            <a:r>
              <a:rPr lang="zh-CN" altLang="en-US" sz="1000" dirty="0">
                <a:latin typeface="Arial" panose="020B0604020202020204" pitchFamily="34" charset="0"/>
                <a:ea typeface="宋体" panose="02010600030101010101" pitchFamily="2" charset="-122"/>
                <a:cs typeface="Arial" panose="020B0604020202020204" pitchFamily="34" charset="0"/>
              </a:rPr>
              <a:t>入</a:t>
            </a:r>
            <a:r>
              <a:rPr lang="zh-CN" altLang="zh-CN" sz="1000" dirty="0">
                <a:latin typeface="Arial" panose="020B0604020202020204" pitchFamily="34" charset="0"/>
                <a:ea typeface="宋体" panose="02010600030101010101" pitchFamily="2" charset="-122"/>
                <a:cs typeface="Arial" panose="020B0604020202020204" pitchFamily="34" charset="0"/>
              </a:rPr>
              <a:t>选者提供个性化治疗</a:t>
            </a:r>
          </a:p>
          <a:p>
            <a:pPr>
              <a:lnSpc>
                <a:spcPct val="125000"/>
              </a:lnSpc>
            </a:pPr>
            <a:r>
              <a:rPr lang="zh-CN" altLang="zh-CN" sz="1000" dirty="0">
                <a:latin typeface="Arial" panose="020B0604020202020204" pitchFamily="34" charset="0"/>
                <a:ea typeface="宋体" panose="02010600030101010101" pitchFamily="2" charset="-122"/>
                <a:cs typeface="Arial" panose="020B0604020202020204" pitchFamily="34" charset="0"/>
              </a:rPr>
              <a:t>·使用负滞后</a:t>
            </a:r>
            <a:r>
              <a:rPr lang="zh-CN" altLang="en-US" sz="1000" dirty="0">
                <a:latin typeface="Arial" panose="020B0604020202020204" pitchFamily="34" charset="0"/>
                <a:ea typeface="宋体" panose="02010600030101010101" pitchFamily="2" charset="-122"/>
                <a:cs typeface="Arial" panose="020B0604020202020204" pitchFamily="34" charset="0"/>
              </a:rPr>
              <a:t>能</a:t>
            </a:r>
            <a:r>
              <a:rPr lang="zh-CN" altLang="zh-CN" sz="1000" dirty="0">
                <a:latin typeface="Arial" panose="020B0604020202020204" pitchFamily="34" charset="0"/>
                <a:ea typeface="宋体" panose="02010600030101010101" pitchFamily="2" charset="-122"/>
                <a:cs typeface="Arial" panose="020B0604020202020204" pitchFamily="34" charset="0"/>
              </a:rPr>
              <a:t>改善标准</a:t>
            </a:r>
            <a:r>
              <a:rPr lang="en-US" altLang="zh-CN" sz="1000" dirty="0" err="1">
                <a:latin typeface="Arial" panose="020B0604020202020204" pitchFamily="34" charset="0"/>
                <a:ea typeface="宋体" panose="02010600030101010101" pitchFamily="2" charset="-122"/>
                <a:cs typeface="Arial" panose="020B0604020202020204" pitchFamily="34" charset="0"/>
              </a:rPr>
              <a:t>BiV</a:t>
            </a:r>
            <a:r>
              <a:rPr lang="zh-CN" altLang="zh-CN" sz="1000" dirty="0">
                <a:latin typeface="Arial" panose="020B0604020202020204" pitchFamily="34" charset="0"/>
                <a:ea typeface="宋体" panose="02010600030101010101" pitchFamily="2" charset="-122"/>
                <a:cs typeface="Arial" panose="020B0604020202020204" pitchFamily="34" charset="0"/>
              </a:rPr>
              <a:t>设置或单一</a:t>
            </a:r>
            <a:r>
              <a:rPr lang="en-US" altLang="zh-CN" sz="1000" dirty="0">
                <a:latin typeface="Arial" panose="020B0604020202020204" pitchFamily="34" charset="0"/>
                <a:ea typeface="宋体" panose="02010600030101010101" pitchFamily="2" charset="-122"/>
                <a:cs typeface="Arial" panose="020B0604020202020204" pitchFamily="34" charset="0"/>
              </a:rPr>
              <a:t>LV</a:t>
            </a:r>
            <a:r>
              <a:rPr lang="zh-CN" altLang="zh-CN" sz="1000" dirty="0">
                <a:latin typeface="Arial" panose="020B0604020202020204" pitchFamily="34" charset="0"/>
                <a:ea typeface="宋体" panose="02010600030101010101" pitchFamily="2" charset="-122"/>
                <a:cs typeface="Arial" panose="020B0604020202020204" pitchFamily="34" charset="0"/>
              </a:rPr>
              <a:t>起搏</a:t>
            </a:r>
            <a:endParaRPr lang="zh-CN" altLang="en-US" sz="1000" dirty="0">
              <a:latin typeface="Arial" panose="020B0604020202020204" pitchFamily="34" charset="0"/>
              <a:ea typeface="宋体" panose="02010600030101010101" pitchFamily="2" charset="-122"/>
              <a:cs typeface="Arial" panose="020B0604020202020204" pitchFamily="34" charset="0"/>
            </a:endParaRPr>
          </a:p>
        </p:txBody>
      </p:sp>
      <p:sp>
        <p:nvSpPr>
          <p:cNvPr id="5" name="TextBox 4"/>
          <p:cNvSpPr txBox="1"/>
          <p:nvPr/>
        </p:nvSpPr>
        <p:spPr>
          <a:xfrm>
            <a:off x="1676400" y="666750"/>
            <a:ext cx="5966777" cy="430887"/>
          </a:xfrm>
          <a:prstGeom prst="rect">
            <a:avLst/>
          </a:prstGeom>
          <a:solidFill>
            <a:schemeClr val="bg1"/>
          </a:solidFill>
        </p:spPr>
        <p:txBody>
          <a:bodyPr wrap="square" rtlCol="0">
            <a:spAutoFit/>
          </a:bodyPr>
          <a:lstStyle/>
          <a:p>
            <a:r>
              <a:rPr lang="zh-CN" altLang="zh-CN" sz="1100" dirty="0">
                <a:latin typeface="Arial" panose="020B0604020202020204" pitchFamily="34" charset="0"/>
                <a:ea typeface="宋体" panose="02010600030101010101" pitchFamily="2" charset="-122"/>
                <a:cs typeface="Arial" panose="020B0604020202020204" pitchFamily="34" charset="0"/>
              </a:rPr>
              <a:t>心脏再同步治疗（</a:t>
            </a:r>
            <a:r>
              <a:rPr lang="en-US" altLang="zh-CN" sz="1100" dirty="0">
                <a:latin typeface="Arial" panose="020B0604020202020204" pitchFamily="34" charset="0"/>
                <a:ea typeface="宋体" panose="02010600030101010101" pitchFamily="2" charset="-122"/>
                <a:cs typeface="Arial" panose="020B0604020202020204" pitchFamily="34" charset="0"/>
              </a:rPr>
              <a:t>CRT</a:t>
            </a:r>
            <a:r>
              <a:rPr lang="zh-CN" altLang="zh-CN" sz="1100" dirty="0">
                <a:latin typeface="Arial" panose="020B0604020202020204" pitchFamily="34" charset="0"/>
                <a:ea typeface="宋体" panose="02010600030101010101" pitchFamily="2" charset="-122"/>
                <a:cs typeface="Arial" panose="020B0604020202020204" pitchFamily="34" charset="0"/>
              </a:rPr>
              <a:t>）期间通过应用</a:t>
            </a:r>
            <a:r>
              <a:rPr lang="en-US" altLang="zh-CN" sz="1100" dirty="0">
                <a:latin typeface="Arial" panose="020B0604020202020204" pitchFamily="34" charset="0"/>
                <a:ea typeface="宋体" panose="02010600030101010101" pitchFamily="2" charset="-122"/>
                <a:cs typeface="Arial" panose="020B0604020202020204" pitchFamily="34" charset="0"/>
              </a:rPr>
              <a:t>AV</a:t>
            </a:r>
            <a:r>
              <a:rPr lang="zh-CN" altLang="zh-CN" sz="1100" dirty="0">
                <a:latin typeface="Arial" panose="020B0604020202020204" pitchFamily="34" charset="0"/>
                <a:ea typeface="宋体" panose="02010600030101010101" pitchFamily="2" charset="-122"/>
                <a:cs typeface="Arial" panose="020B0604020202020204" pitchFamily="34" charset="0"/>
              </a:rPr>
              <a:t>负滞后算法</a:t>
            </a:r>
            <a:r>
              <a:rPr lang="zh-CN" altLang="en-US" sz="1100" dirty="0">
                <a:latin typeface="Arial" panose="020B0604020202020204" pitchFamily="34" charset="0"/>
                <a:ea typeface="宋体" panose="02010600030101010101" pitchFamily="2" charset="-122"/>
                <a:cs typeface="Arial" panose="020B0604020202020204" pitchFamily="34" charset="0"/>
              </a:rPr>
              <a:t>获得</a:t>
            </a:r>
            <a:r>
              <a:rPr lang="zh-CN" altLang="zh-CN" sz="1100" dirty="0">
                <a:latin typeface="Arial" panose="020B0604020202020204" pitchFamily="34" charset="0"/>
                <a:ea typeface="宋体" panose="02010600030101010101" pitchFamily="2" charset="-122"/>
                <a:cs typeface="Arial" panose="020B0604020202020204" pitchFamily="34" charset="0"/>
              </a:rPr>
              <a:t>的基于器械的电</a:t>
            </a:r>
            <a:r>
              <a:rPr lang="zh-CN" altLang="en-US" sz="1100" dirty="0">
                <a:latin typeface="Arial" panose="020B0604020202020204" pitchFamily="34" charset="0"/>
                <a:ea typeface="宋体" panose="02010600030101010101" pitchFamily="2" charset="-122"/>
                <a:cs typeface="Arial" panose="020B0604020202020204" pitchFamily="34" charset="0"/>
              </a:rPr>
              <a:t>传导</a:t>
            </a:r>
            <a:r>
              <a:rPr lang="zh-CN" altLang="zh-CN" sz="1100" dirty="0">
                <a:latin typeface="Arial" panose="020B0604020202020204" pitchFamily="34" charset="0"/>
                <a:ea typeface="宋体" panose="02010600030101010101" pitchFamily="2" charset="-122"/>
                <a:cs typeface="Arial" panose="020B0604020202020204" pitchFamily="34" charset="0"/>
              </a:rPr>
              <a:t>优化可行性</a:t>
            </a:r>
            <a:endParaRPr lang="en-US" altLang="zh-CN" sz="1100" dirty="0">
              <a:latin typeface="Arial" panose="020B0604020202020204" pitchFamily="34" charset="0"/>
              <a:ea typeface="宋体" panose="02010600030101010101" pitchFamily="2" charset="-122"/>
              <a:cs typeface="Arial" panose="020B0604020202020204" pitchFamily="34" charset="0"/>
            </a:endParaRPr>
          </a:p>
          <a:p>
            <a:endParaRPr lang="zh-CN" altLang="en-US" sz="1100" dirty="0">
              <a:latin typeface="Arial" panose="020B0604020202020204" pitchFamily="34" charset="0"/>
              <a:ea typeface="宋体" panose="02010600030101010101" pitchFamily="2" charset="-122"/>
              <a:cs typeface="Arial" panose="020B0604020202020204" pitchFamily="34" charset="0"/>
            </a:endParaRPr>
          </a:p>
        </p:txBody>
      </p:sp>
      <p:sp>
        <p:nvSpPr>
          <p:cNvPr id="6" name="TextBox 5"/>
          <p:cNvSpPr txBox="1"/>
          <p:nvPr/>
        </p:nvSpPr>
        <p:spPr>
          <a:xfrm>
            <a:off x="5867400" y="2800350"/>
            <a:ext cx="3028950" cy="369332"/>
          </a:xfrm>
          <a:prstGeom prst="rect">
            <a:avLst/>
          </a:prstGeom>
          <a:noFill/>
        </p:spPr>
        <p:txBody>
          <a:bodyPr wrap="square" rtlCol="0">
            <a:spAutoFit/>
          </a:bodyPr>
          <a:lstStyle/>
          <a:p>
            <a:endParaRPr lang="zh-CN" altLang="en-US"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11" name="表格 10"/>
          <p:cNvGraphicFramePr>
            <a:graphicFrameLocks noGrp="1"/>
          </p:cNvGraphicFramePr>
          <p:nvPr>
            <p:extLst>
              <p:ext uri="{D42A27DB-BD31-4B8C-83A1-F6EECF244321}">
                <p14:modId xmlns:p14="http://schemas.microsoft.com/office/powerpoint/2010/main" val="3704890746"/>
              </p:ext>
            </p:extLst>
          </p:nvPr>
        </p:nvGraphicFramePr>
        <p:xfrm>
          <a:off x="5867400" y="2826782"/>
          <a:ext cx="2860040" cy="342900"/>
        </p:xfrm>
        <a:graphic>
          <a:graphicData uri="http://schemas.openxmlformats.org/drawingml/2006/table">
            <a:tbl>
              <a:tblPr firstRow="1" firstCol="1" bandRow="1">
                <a:tableStyleId>{5C22544A-7EE6-4342-B048-85BDC9FD1C3A}</a:tableStyleId>
              </a:tblPr>
              <a:tblGrid>
                <a:gridCol w="695325">
                  <a:extLst>
                    <a:ext uri="{9D8B030D-6E8A-4147-A177-3AD203B41FA5}">
                      <a16:colId xmlns:a16="http://schemas.microsoft.com/office/drawing/2014/main" val="20000"/>
                    </a:ext>
                  </a:extLst>
                </a:gridCol>
                <a:gridCol w="774065">
                  <a:extLst>
                    <a:ext uri="{9D8B030D-6E8A-4147-A177-3AD203B41FA5}">
                      <a16:colId xmlns:a16="http://schemas.microsoft.com/office/drawing/2014/main" val="20001"/>
                    </a:ext>
                  </a:extLst>
                </a:gridCol>
                <a:gridCol w="6953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tblGrid>
              <a:tr h="0">
                <a:tc>
                  <a:txBody>
                    <a:bodyPr/>
                    <a:lstStyle/>
                    <a:p>
                      <a:pPr algn="just">
                        <a:spcAft>
                          <a:spcPts val="0"/>
                        </a:spcAft>
                      </a:pPr>
                      <a:r>
                        <a:rPr lang="en-US" sz="750" kern="100" dirty="0" err="1">
                          <a:effectLst/>
                        </a:rPr>
                        <a:t>BiV</a:t>
                      </a:r>
                      <a:r>
                        <a:rPr lang="zh-CN" sz="750" kern="100" dirty="0">
                          <a:effectLst/>
                        </a:rPr>
                        <a:t>标称</a:t>
                      </a:r>
                      <a:r>
                        <a:rPr lang="en-US" sz="750" kern="100" dirty="0">
                          <a:effectLst/>
                        </a:rPr>
                        <a:t>AV</a:t>
                      </a:r>
                      <a:r>
                        <a:rPr lang="zh-CN" sz="750" kern="100" dirty="0">
                          <a:effectLst/>
                        </a:rPr>
                        <a:t>（</a:t>
                      </a:r>
                      <a:r>
                        <a:rPr lang="en-US" sz="750" kern="100" dirty="0">
                          <a:effectLst/>
                        </a:rPr>
                        <a:t>140/110</a:t>
                      </a:r>
                      <a:r>
                        <a:rPr lang="zh-CN" sz="750" kern="100" dirty="0">
                          <a:effectLst/>
                        </a:rPr>
                        <a:t>）</a:t>
                      </a:r>
                      <a:r>
                        <a:rPr lang="en-US" sz="750" kern="100" dirty="0">
                          <a:effectLst/>
                        </a:rPr>
                        <a:t>VV</a:t>
                      </a:r>
                      <a:r>
                        <a:rPr lang="zh-CN" sz="750" kern="100" dirty="0">
                          <a:effectLst/>
                        </a:rPr>
                        <a:t>（模拟）</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750" kern="100" dirty="0">
                          <a:effectLst/>
                        </a:rPr>
                        <a:t>NH</a:t>
                      </a:r>
                      <a:r>
                        <a:rPr lang="zh-CN" sz="750" kern="100" dirty="0">
                          <a:effectLst/>
                        </a:rPr>
                        <a:t>（</a:t>
                      </a:r>
                      <a:r>
                        <a:rPr lang="en-US" sz="750" kern="100" dirty="0">
                          <a:effectLst/>
                        </a:rPr>
                        <a:t>-50ms</a:t>
                      </a:r>
                      <a:r>
                        <a:rPr lang="zh-CN" sz="750" kern="100" dirty="0">
                          <a:effectLst/>
                        </a:rPr>
                        <a:t>）</a:t>
                      </a:r>
                      <a:endParaRPr lang="zh-CN" sz="1050" kern="100" dirty="0">
                        <a:effectLst/>
                      </a:endParaRPr>
                    </a:p>
                    <a:p>
                      <a:pPr algn="just">
                        <a:spcAft>
                          <a:spcPts val="0"/>
                        </a:spcAft>
                      </a:pPr>
                      <a:r>
                        <a:rPr lang="en-US" sz="750" kern="100" dirty="0" err="1">
                          <a:effectLst/>
                        </a:rPr>
                        <a:t>BiV</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750" kern="100" dirty="0">
                          <a:effectLst/>
                        </a:rPr>
                        <a:t>NH</a:t>
                      </a:r>
                      <a:r>
                        <a:rPr lang="zh-CN" sz="750" kern="100" dirty="0">
                          <a:effectLst/>
                        </a:rPr>
                        <a:t>（最佳）</a:t>
                      </a:r>
                      <a:endParaRPr lang="zh-CN" sz="1050" kern="100" dirty="0">
                        <a:effectLst/>
                      </a:endParaRPr>
                    </a:p>
                    <a:p>
                      <a:pPr algn="just">
                        <a:spcAft>
                          <a:spcPts val="0"/>
                        </a:spcAft>
                      </a:pPr>
                      <a:r>
                        <a:rPr lang="en-US" sz="750" kern="100" dirty="0" err="1">
                          <a:effectLst/>
                        </a:rPr>
                        <a:t>BiV</a:t>
                      </a:r>
                      <a:endParaRPr lang="zh-CN" sz="1050" kern="100" dirty="0">
                        <a:effectLst/>
                        <a:latin typeface="Calibri"/>
                        <a:ea typeface="宋体"/>
                        <a:cs typeface="Times New Roman"/>
                      </a:endParaRPr>
                    </a:p>
                  </a:txBody>
                  <a:tcPr marL="68580" marR="68580" marT="0" marB="0"/>
                </a:tc>
                <a:tc>
                  <a:txBody>
                    <a:bodyPr/>
                    <a:lstStyle/>
                    <a:p>
                      <a:pPr algn="just">
                        <a:spcAft>
                          <a:spcPts val="0"/>
                        </a:spcAft>
                      </a:pPr>
                      <a:r>
                        <a:rPr lang="en-US" sz="750" kern="100" dirty="0">
                          <a:effectLst/>
                        </a:rPr>
                        <a:t>NH</a:t>
                      </a:r>
                      <a:r>
                        <a:rPr lang="zh-CN" sz="750" kern="100" dirty="0">
                          <a:effectLst/>
                        </a:rPr>
                        <a:t>（</a:t>
                      </a:r>
                      <a:r>
                        <a:rPr lang="en-US" sz="750" kern="100" dirty="0">
                          <a:effectLst/>
                        </a:rPr>
                        <a:t>-50ms</a:t>
                      </a:r>
                      <a:r>
                        <a:rPr lang="zh-CN" sz="750" kern="100" dirty="0">
                          <a:effectLst/>
                        </a:rPr>
                        <a:t>）</a:t>
                      </a:r>
                      <a:endParaRPr lang="zh-CN" sz="1050" kern="100" dirty="0">
                        <a:effectLst/>
                      </a:endParaRPr>
                    </a:p>
                    <a:p>
                      <a:pPr algn="just">
                        <a:spcAft>
                          <a:spcPts val="0"/>
                        </a:spcAft>
                      </a:pPr>
                      <a:r>
                        <a:rPr lang="zh-CN" sz="750" kern="100" dirty="0">
                          <a:effectLst/>
                        </a:rPr>
                        <a:t>单一</a:t>
                      </a:r>
                      <a:r>
                        <a:rPr lang="en-US" sz="750" kern="100" dirty="0">
                          <a:effectLst/>
                        </a:rPr>
                        <a:t>LV</a:t>
                      </a:r>
                      <a:endParaRPr lang="zh-CN" sz="1050" kern="100"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bl>
          </a:graphicData>
        </a:graphic>
      </p:graphicFrame>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971551"/>
            <a:ext cx="3790950" cy="2543175"/>
          </a:xfrm>
          <a:prstGeom prst="rect">
            <a:avLst/>
          </a:prstGeom>
          <a:solidFill>
            <a:srgbClr val="FFFFFF"/>
          </a:solidFill>
          <a:ln>
            <a:noFill/>
          </a:ln>
          <a:effectLst>
            <a:outerShdw blurRad="190500" algn="tl" rotWithShape="0">
              <a:srgbClr val="000000">
                <a:alpha val="70000"/>
              </a:srgbClr>
            </a:outerShdw>
          </a:effectLst>
          <a:extLst/>
        </p:spPr>
      </p:pic>
      <p:sp>
        <p:nvSpPr>
          <p:cNvPr id="14" name="TextBox 13"/>
          <p:cNvSpPr txBox="1"/>
          <p:nvPr/>
        </p:nvSpPr>
        <p:spPr>
          <a:xfrm>
            <a:off x="4963632" y="3638550"/>
            <a:ext cx="3780317" cy="246221"/>
          </a:xfrm>
          <a:prstGeom prst="rect">
            <a:avLst/>
          </a:prstGeom>
          <a:solidFill>
            <a:srgbClr val="4F6228"/>
          </a:solidFill>
        </p:spPr>
        <p:txBody>
          <a:bodyPr wrap="square" rtlCol="0">
            <a:spAutoFit/>
          </a:bodyPr>
          <a:lstStyle/>
          <a:p>
            <a:pPr algn="ctr"/>
            <a:r>
              <a:rPr lang="zh-CN" altLang="zh-CN" sz="1000" dirty="0">
                <a:solidFill>
                  <a:schemeClr val="bg1"/>
                </a:solidFill>
                <a:latin typeface="Arial" panose="020B0604020202020204" pitchFamily="34" charset="0"/>
                <a:ea typeface="宋体" panose="02010600030101010101" pitchFamily="2" charset="-122"/>
                <a:cs typeface="Arial" panose="020B0604020202020204" pitchFamily="34" charset="0"/>
              </a:rPr>
              <a:t>结论</a:t>
            </a:r>
          </a:p>
        </p:txBody>
      </p:sp>
      <p:sp>
        <p:nvSpPr>
          <p:cNvPr id="10" name="文本框 9">
            <a:extLst>
              <a:ext uri="{FF2B5EF4-FFF2-40B4-BE49-F238E27FC236}">
                <a16:creationId xmlns:a16="http://schemas.microsoft.com/office/drawing/2014/main" id="{9DA6893F-78C8-439D-999A-ACF340BAE782}"/>
              </a:ext>
            </a:extLst>
          </p:cNvPr>
          <p:cNvSpPr txBox="1"/>
          <p:nvPr/>
        </p:nvSpPr>
        <p:spPr>
          <a:xfrm>
            <a:off x="5105400" y="979898"/>
            <a:ext cx="3790950" cy="261610"/>
          </a:xfrm>
          <a:prstGeom prst="rect">
            <a:avLst/>
          </a:prstGeom>
          <a:solidFill>
            <a:srgbClr val="4F6228"/>
          </a:solidFill>
        </p:spPr>
        <p:txBody>
          <a:bodyPr wrap="square" rtlCol="0">
            <a:spAutoFit/>
          </a:bodyPr>
          <a:lstStyle/>
          <a:p>
            <a:pPr algn="ctr"/>
            <a:r>
              <a:rPr lang="zh-CN" altLang="en-US" sz="1100" dirty="0">
                <a:solidFill>
                  <a:schemeClr val="bg1"/>
                </a:solidFill>
                <a:latin typeface="Arial" panose="020B0604020202020204" pitchFamily="34" charset="0"/>
                <a:ea typeface="宋体" panose="02010600030101010101" pitchFamily="2" charset="-122"/>
                <a:cs typeface="Arial" panose="020B0604020202020204" pitchFamily="34" charset="0"/>
              </a:rPr>
              <a:t>总结</a:t>
            </a:r>
          </a:p>
        </p:txBody>
      </p:sp>
      <p:sp>
        <p:nvSpPr>
          <p:cNvPr id="12" name="文本框 11">
            <a:extLst>
              <a:ext uri="{FF2B5EF4-FFF2-40B4-BE49-F238E27FC236}">
                <a16:creationId xmlns:a16="http://schemas.microsoft.com/office/drawing/2014/main" id="{4A467DFE-0AA2-459B-A2C5-6F40B972A04C}"/>
              </a:ext>
            </a:extLst>
          </p:cNvPr>
          <p:cNvSpPr txBox="1"/>
          <p:nvPr/>
        </p:nvSpPr>
        <p:spPr>
          <a:xfrm>
            <a:off x="6510972" y="1239500"/>
            <a:ext cx="1566227" cy="266740"/>
          </a:xfrm>
          <a:prstGeom prst="rect">
            <a:avLst/>
          </a:prstGeom>
          <a:solidFill>
            <a:srgbClr val="FFFFFF"/>
          </a:solidFill>
        </p:spPr>
        <p:txBody>
          <a:bodyPr wrap="square" lIns="0" tIns="0" rIns="0" bIns="0" rtlCol="0">
            <a:spAutoFit/>
          </a:bodyPr>
          <a:lstStyle/>
          <a:p>
            <a:r>
              <a:rPr lang="en-US" altLang="zh-TW" sz="1300" baseline="-25000" dirty="0"/>
              <a:t>% QRS</a:t>
            </a:r>
            <a:r>
              <a:rPr lang="zh-CN" altLang="en-US" sz="1300" baseline="-25000" dirty="0">
                <a:latin typeface="宋体" panose="02010600030101010101" pitchFamily="2" charset="-122"/>
                <a:ea typeface="宋体" panose="02010600030101010101" pitchFamily="2" charset="-122"/>
              </a:rPr>
              <a:t>缩短</a:t>
            </a:r>
            <a:r>
              <a:rPr lang="zh-CN" altLang="en-US" sz="1300" baseline="-25000" dirty="0"/>
              <a:t>（</a:t>
            </a:r>
            <a:r>
              <a:rPr lang="en-US" altLang="zh-TW" sz="1300" baseline="-25000" dirty="0"/>
              <a:t>n = 23</a:t>
            </a:r>
            <a:r>
              <a:rPr lang="zh-CN" altLang="en-US" sz="1300" baseline="-25000" dirty="0"/>
              <a:t>）</a:t>
            </a:r>
            <a:endParaRPr lang="en-US" altLang="zh-CN" sz="1300" baseline="-25000" dirty="0"/>
          </a:p>
          <a:p>
            <a:r>
              <a:rPr lang="en-US" altLang="zh-TW" sz="1300" baseline="-25000" dirty="0"/>
              <a:t>LBBB</a:t>
            </a:r>
            <a:r>
              <a:rPr lang="zh-CN" altLang="en-US" sz="1300" baseline="-25000" dirty="0">
                <a:latin typeface="宋体" panose="02010600030101010101" pitchFamily="2" charset="-122"/>
                <a:ea typeface="宋体" panose="02010600030101010101" pitchFamily="2" charset="-122"/>
              </a:rPr>
              <a:t>：</a:t>
            </a:r>
            <a:r>
              <a:rPr lang="en-US" altLang="zh-TW" sz="1300" baseline="-25000" dirty="0"/>
              <a:t>164 </a:t>
            </a:r>
            <a:r>
              <a:rPr lang="en-US" altLang="zh-CN" sz="1300" baseline="-25000" dirty="0"/>
              <a:t>± </a:t>
            </a:r>
            <a:r>
              <a:rPr lang="en-US" altLang="zh-TW" sz="1300" baseline="-25000" dirty="0"/>
              <a:t>17 </a:t>
            </a:r>
            <a:r>
              <a:rPr lang="en-US" altLang="zh-TW" sz="1300" baseline="-25000" dirty="0" err="1"/>
              <a:t>ms</a:t>
            </a:r>
            <a:endParaRPr lang="en-US" altLang="zh-TW" sz="1300" baseline="-25000" dirty="0"/>
          </a:p>
        </p:txBody>
      </p:sp>
      <p:sp>
        <p:nvSpPr>
          <p:cNvPr id="13" name="文本框 12">
            <a:extLst>
              <a:ext uri="{FF2B5EF4-FFF2-40B4-BE49-F238E27FC236}">
                <a16:creationId xmlns:a16="http://schemas.microsoft.com/office/drawing/2014/main" id="{C921AC06-A68D-4E75-9511-D74F3B7FD98C}"/>
              </a:ext>
            </a:extLst>
          </p:cNvPr>
          <p:cNvSpPr txBox="1"/>
          <p:nvPr/>
        </p:nvSpPr>
        <p:spPr>
          <a:xfrm>
            <a:off x="5184188" y="1594168"/>
            <a:ext cx="328295" cy="1676717"/>
          </a:xfrm>
          <a:prstGeom prst="rect">
            <a:avLst/>
          </a:prstGeom>
          <a:solidFill>
            <a:srgbClr val="FFFFFF"/>
          </a:solidFill>
          <a:ln>
            <a:solidFill>
              <a:srgbClr val="FFFFFF"/>
            </a:solidFill>
          </a:ln>
        </p:spPr>
        <p:txBody>
          <a:bodyPr vert="vert270" wrap="square" lIns="0" tIns="0" rIns="0" bIns="0" rtlCol="0">
            <a:spAutoFit/>
          </a:bodyPr>
          <a:lstStyle/>
          <a:p>
            <a:r>
              <a:rPr lang="it-IT" altLang="zh-TW" sz="1600" baseline="-25000" dirty="0">
                <a:latin typeface="Arial" panose="020B0604020202020204" pitchFamily="34" charset="0"/>
                <a:ea typeface="宋体" panose="02010600030101010101" pitchFamily="2" charset="-122"/>
                <a:cs typeface="Arial" panose="020B0604020202020204" pitchFamily="34" charset="0"/>
              </a:rPr>
              <a:t>QRSd</a:t>
            </a:r>
            <a:r>
              <a:rPr lang="zh-CN" altLang="en-US" sz="1600" baseline="-25000" dirty="0">
                <a:latin typeface="Arial" panose="020B0604020202020204" pitchFamily="34" charset="0"/>
                <a:ea typeface="宋体" panose="02010600030101010101" pitchFamily="2" charset="-122"/>
                <a:cs typeface="Arial" panose="020B0604020202020204" pitchFamily="34" charset="0"/>
              </a:rPr>
              <a:t>相对缩短</a:t>
            </a:r>
            <a:r>
              <a:rPr lang="en-US" altLang="zh-CN" sz="1600" baseline="-25000" dirty="0">
                <a:latin typeface="Arial" panose="020B0604020202020204" pitchFamily="34" charset="0"/>
                <a:ea typeface="宋体" panose="02010600030101010101" pitchFamily="2" charset="-122"/>
                <a:cs typeface="Arial" panose="020B0604020202020204" pitchFamily="34" charset="0"/>
              </a:rPr>
              <a:t>vs</a:t>
            </a:r>
            <a:r>
              <a:rPr lang="zh-CN" altLang="en-US" sz="1600" baseline="-25000" dirty="0">
                <a:latin typeface="Arial" panose="020B0604020202020204" pitchFamily="34" charset="0"/>
                <a:ea typeface="宋体" panose="02010600030101010101" pitchFamily="2" charset="-122"/>
                <a:cs typeface="Arial" panose="020B0604020202020204" pitchFamily="34" charset="0"/>
              </a:rPr>
              <a:t>内在（</a:t>
            </a:r>
            <a:r>
              <a:rPr lang="en-US" altLang="zh-CN" sz="1600" baseline="-25000" dirty="0">
                <a:latin typeface="Arial" panose="020B0604020202020204" pitchFamily="34" charset="0"/>
                <a:ea typeface="宋体" panose="02010600030101010101" pitchFamily="2" charset="-122"/>
                <a:cs typeface="Arial" panose="020B0604020202020204" pitchFamily="34" charset="0"/>
              </a:rPr>
              <a:t>%</a:t>
            </a:r>
            <a:r>
              <a:rPr lang="zh-CN" altLang="en-US" sz="1600" baseline="-25000" dirty="0">
                <a:latin typeface="Arial" panose="020B0604020202020204" pitchFamily="34" charset="0"/>
                <a:ea typeface="宋体" panose="02010600030101010101" pitchFamily="2" charset="-122"/>
                <a:cs typeface="Arial" panose="020B0604020202020204" pitchFamily="34" charset="0"/>
              </a:rPr>
              <a:t>）</a:t>
            </a:r>
            <a:endParaRPr lang="en-US" altLang="zh-CN" sz="1600" baseline="-25000" dirty="0">
              <a:latin typeface="Arial" panose="020B0604020202020204" pitchFamily="34" charset="0"/>
              <a:ea typeface="宋体" panose="02010600030101010101" pitchFamily="2" charset="-122"/>
              <a:cs typeface="Arial" panose="020B0604020202020204" pitchFamily="34" charset="0"/>
            </a:endParaRPr>
          </a:p>
          <a:p>
            <a:endParaRPr lang="it-IT" altLang="zh-TW" sz="1600" baseline="-25000" dirty="0">
              <a:latin typeface="Arial" panose="020B0604020202020204" pitchFamily="34" charset="0"/>
              <a:ea typeface="宋体" panose="02010600030101010101" pitchFamily="2" charset="-122"/>
              <a:cs typeface="Arial" panose="020B0604020202020204" pitchFamily="34" charset="0"/>
            </a:endParaRPr>
          </a:p>
        </p:txBody>
      </p:sp>
      <p:sp>
        <p:nvSpPr>
          <p:cNvPr id="18" name="文本框 9">
            <a:extLst>
              <a:ext uri="{FF2B5EF4-FFF2-40B4-BE49-F238E27FC236}">
                <a16:creationId xmlns:a16="http://schemas.microsoft.com/office/drawing/2014/main" id="{9DA6893F-78C8-439D-999A-ACF340BAE782}"/>
              </a:ext>
            </a:extLst>
          </p:cNvPr>
          <p:cNvSpPr txBox="1"/>
          <p:nvPr/>
        </p:nvSpPr>
        <p:spPr>
          <a:xfrm>
            <a:off x="5909628" y="2800350"/>
            <a:ext cx="643572" cy="323165"/>
          </a:xfrm>
          <a:prstGeom prst="rect">
            <a:avLst/>
          </a:prstGeom>
          <a:solidFill>
            <a:schemeClr val="bg1"/>
          </a:solidFill>
        </p:spPr>
        <p:txBody>
          <a:bodyPr wrap="square" rtlCol="0">
            <a:spAutoFit/>
          </a:bodyPr>
          <a:lstStyle/>
          <a:p>
            <a:pPr algn="ctr"/>
            <a:r>
              <a:rPr lang="en-US" altLang="zh-CN" sz="500" b="0" dirty="0" err="1">
                <a:latin typeface="Arial" panose="020B0604020202020204" pitchFamily="34" charset="0"/>
                <a:ea typeface="宋体" panose="02010600030101010101" pitchFamily="2" charset="-122"/>
                <a:cs typeface="Arial" panose="020B0604020202020204" pitchFamily="34" charset="0"/>
              </a:rPr>
              <a:t>BiV</a:t>
            </a:r>
            <a:r>
              <a:rPr lang="en-US" altLang="zh-CN" sz="500" b="0" dirty="0">
                <a:latin typeface="Arial" panose="020B0604020202020204" pitchFamily="34" charset="0"/>
                <a:ea typeface="宋体" panose="02010600030101010101" pitchFamily="2" charset="-122"/>
                <a:cs typeface="Arial" panose="020B0604020202020204" pitchFamily="34" charset="0"/>
              </a:rPr>
              <a:t> Nominal AV (140/110) </a:t>
            </a:r>
          </a:p>
          <a:p>
            <a:pPr algn="ctr"/>
            <a:r>
              <a:rPr lang="en-US" altLang="zh-CN" sz="500" b="0" dirty="0">
                <a:latin typeface="Arial" panose="020B0604020202020204" pitchFamily="34" charset="0"/>
                <a:ea typeface="宋体" panose="02010600030101010101" pitchFamily="2" charset="-122"/>
                <a:cs typeface="Arial" panose="020B0604020202020204" pitchFamily="34" charset="0"/>
              </a:rPr>
              <a:t>VV </a:t>
            </a:r>
            <a:r>
              <a:rPr lang="zh-CN" altLang="en-US" sz="500" b="0" dirty="0">
                <a:latin typeface="Arial" panose="020B0604020202020204" pitchFamily="34" charset="0"/>
                <a:ea typeface="宋体" panose="02010600030101010101" pitchFamily="2" charset="-122"/>
                <a:cs typeface="Arial" panose="020B0604020202020204" pitchFamily="34" charset="0"/>
              </a:rPr>
              <a:t>（同时）</a:t>
            </a:r>
          </a:p>
        </p:txBody>
      </p:sp>
      <p:sp>
        <p:nvSpPr>
          <p:cNvPr id="19" name="文本框 9">
            <a:extLst>
              <a:ext uri="{FF2B5EF4-FFF2-40B4-BE49-F238E27FC236}">
                <a16:creationId xmlns:a16="http://schemas.microsoft.com/office/drawing/2014/main" id="{9DA6893F-78C8-439D-999A-ACF340BAE782}"/>
              </a:ext>
            </a:extLst>
          </p:cNvPr>
          <p:cNvSpPr txBox="1"/>
          <p:nvPr/>
        </p:nvSpPr>
        <p:spPr>
          <a:xfrm>
            <a:off x="6706491" y="2800350"/>
            <a:ext cx="608709" cy="323165"/>
          </a:xfrm>
          <a:prstGeom prst="rect">
            <a:avLst/>
          </a:prstGeom>
          <a:solidFill>
            <a:schemeClr val="bg1"/>
          </a:solidFill>
        </p:spPr>
        <p:txBody>
          <a:bodyPr wrap="square" rtlCol="0">
            <a:spAutoFit/>
          </a:bodyPr>
          <a:lstStyle/>
          <a:p>
            <a:pPr algn="ctr"/>
            <a:r>
              <a:rPr lang="en-US" altLang="zh-CN" sz="500" b="0" dirty="0">
                <a:latin typeface="Arial" panose="020B0604020202020204" pitchFamily="34" charset="0"/>
                <a:ea typeface="宋体" panose="02010600030101010101" pitchFamily="2" charset="-122"/>
                <a:cs typeface="Arial" panose="020B0604020202020204" pitchFamily="34" charset="0"/>
              </a:rPr>
              <a:t>NH (-50 </a:t>
            </a:r>
            <a:r>
              <a:rPr lang="en-US" altLang="zh-CN" sz="500" b="0" dirty="0" err="1">
                <a:latin typeface="Arial" panose="020B0604020202020204" pitchFamily="34" charset="0"/>
                <a:ea typeface="宋体" panose="02010600030101010101" pitchFamily="2" charset="-122"/>
                <a:cs typeface="Arial" panose="020B0604020202020204" pitchFamily="34" charset="0"/>
              </a:rPr>
              <a:t>ms</a:t>
            </a:r>
            <a:r>
              <a:rPr lang="en-US" altLang="zh-CN" sz="500" b="0" dirty="0">
                <a:latin typeface="Arial" panose="020B0604020202020204" pitchFamily="34" charset="0"/>
                <a:ea typeface="宋体" panose="02010600030101010101" pitchFamily="2" charset="-122"/>
                <a:cs typeface="Arial" panose="020B0604020202020204" pitchFamily="34" charset="0"/>
              </a:rPr>
              <a:t>) </a:t>
            </a:r>
            <a:r>
              <a:rPr lang="en-US" altLang="zh-CN" sz="500" b="0" dirty="0" err="1">
                <a:latin typeface="Arial" panose="020B0604020202020204" pitchFamily="34" charset="0"/>
                <a:ea typeface="宋体" panose="02010600030101010101" pitchFamily="2" charset="-122"/>
                <a:cs typeface="Arial" panose="020B0604020202020204" pitchFamily="34" charset="0"/>
              </a:rPr>
              <a:t>BiV</a:t>
            </a:r>
            <a:endParaRPr lang="en-US" altLang="zh-CN" sz="500" b="0" dirty="0">
              <a:latin typeface="Arial" panose="020B0604020202020204" pitchFamily="34" charset="0"/>
              <a:ea typeface="宋体" panose="02010600030101010101" pitchFamily="2" charset="-122"/>
              <a:cs typeface="Arial" panose="020B0604020202020204" pitchFamily="34" charset="0"/>
            </a:endParaRPr>
          </a:p>
          <a:p>
            <a:pPr algn="ctr"/>
            <a:endParaRPr lang="zh-CN" altLang="en-US" sz="500" b="0" dirty="0">
              <a:latin typeface="Arial" panose="020B0604020202020204" pitchFamily="34" charset="0"/>
              <a:ea typeface="宋体" panose="02010600030101010101" pitchFamily="2" charset="-122"/>
              <a:cs typeface="Arial" panose="020B0604020202020204" pitchFamily="34" charset="0"/>
            </a:endParaRPr>
          </a:p>
        </p:txBody>
      </p:sp>
      <p:sp>
        <p:nvSpPr>
          <p:cNvPr id="20" name="文本框 9">
            <a:extLst>
              <a:ext uri="{FF2B5EF4-FFF2-40B4-BE49-F238E27FC236}">
                <a16:creationId xmlns:a16="http://schemas.microsoft.com/office/drawing/2014/main" id="{9DA6893F-78C8-439D-999A-ACF340BAE782}"/>
              </a:ext>
            </a:extLst>
          </p:cNvPr>
          <p:cNvSpPr txBox="1"/>
          <p:nvPr/>
        </p:nvSpPr>
        <p:spPr>
          <a:xfrm>
            <a:off x="7392291" y="2800350"/>
            <a:ext cx="608709" cy="323165"/>
          </a:xfrm>
          <a:prstGeom prst="rect">
            <a:avLst/>
          </a:prstGeom>
          <a:solidFill>
            <a:schemeClr val="bg1"/>
          </a:solidFill>
        </p:spPr>
        <p:txBody>
          <a:bodyPr wrap="square" rtlCol="0">
            <a:spAutoFit/>
          </a:bodyPr>
          <a:lstStyle/>
          <a:p>
            <a:pPr algn="ctr"/>
            <a:r>
              <a:rPr lang="en-US" altLang="zh-CN" sz="500" b="0" dirty="0">
                <a:latin typeface="Arial" panose="020B0604020202020204" pitchFamily="34" charset="0"/>
                <a:ea typeface="宋体" panose="02010600030101010101" pitchFamily="2" charset="-122"/>
                <a:cs typeface="Arial" panose="020B0604020202020204" pitchFamily="34" charset="0"/>
              </a:rPr>
              <a:t>NH</a:t>
            </a:r>
            <a:r>
              <a:rPr lang="zh-CN" altLang="en-US" sz="500" b="0" dirty="0">
                <a:latin typeface="Arial" panose="020B0604020202020204" pitchFamily="34" charset="0"/>
                <a:ea typeface="宋体" panose="02010600030101010101" pitchFamily="2" charset="-122"/>
                <a:cs typeface="Arial" panose="020B0604020202020204" pitchFamily="34" charset="0"/>
              </a:rPr>
              <a:t>（最佳）</a:t>
            </a:r>
            <a:r>
              <a:rPr lang="en-US" altLang="zh-CN" sz="500" b="0" dirty="0" err="1">
                <a:latin typeface="Arial" panose="020B0604020202020204" pitchFamily="34" charset="0"/>
                <a:ea typeface="宋体" panose="02010600030101010101" pitchFamily="2" charset="-122"/>
                <a:cs typeface="Arial" panose="020B0604020202020204" pitchFamily="34" charset="0"/>
              </a:rPr>
              <a:t>BiV</a:t>
            </a:r>
            <a:endParaRPr lang="en-US" altLang="zh-CN" sz="500" b="0" dirty="0">
              <a:latin typeface="Arial" panose="020B0604020202020204" pitchFamily="34" charset="0"/>
              <a:ea typeface="宋体" panose="02010600030101010101" pitchFamily="2" charset="-122"/>
              <a:cs typeface="Arial" panose="020B0604020202020204" pitchFamily="34" charset="0"/>
            </a:endParaRPr>
          </a:p>
          <a:p>
            <a:pPr algn="ctr"/>
            <a:endParaRPr lang="zh-CN" altLang="en-US" sz="500" b="0" dirty="0">
              <a:latin typeface="Arial" panose="020B0604020202020204" pitchFamily="34" charset="0"/>
              <a:ea typeface="宋体" panose="02010600030101010101" pitchFamily="2" charset="-122"/>
              <a:cs typeface="Arial" panose="020B0604020202020204" pitchFamily="34" charset="0"/>
            </a:endParaRPr>
          </a:p>
        </p:txBody>
      </p:sp>
      <p:sp>
        <p:nvSpPr>
          <p:cNvPr id="21" name="文本框 9">
            <a:extLst>
              <a:ext uri="{FF2B5EF4-FFF2-40B4-BE49-F238E27FC236}">
                <a16:creationId xmlns:a16="http://schemas.microsoft.com/office/drawing/2014/main" id="{9DA6893F-78C8-439D-999A-ACF340BAE782}"/>
              </a:ext>
            </a:extLst>
          </p:cNvPr>
          <p:cNvSpPr txBox="1"/>
          <p:nvPr/>
        </p:nvSpPr>
        <p:spPr>
          <a:xfrm>
            <a:off x="8135241" y="2800350"/>
            <a:ext cx="608709" cy="323165"/>
          </a:xfrm>
          <a:prstGeom prst="rect">
            <a:avLst/>
          </a:prstGeom>
          <a:solidFill>
            <a:schemeClr val="bg1"/>
          </a:solidFill>
        </p:spPr>
        <p:txBody>
          <a:bodyPr wrap="square" rtlCol="0">
            <a:spAutoFit/>
          </a:bodyPr>
          <a:lstStyle/>
          <a:p>
            <a:pPr algn="ctr"/>
            <a:r>
              <a:rPr lang="en-US" altLang="zh-CN" sz="500" b="0" dirty="0">
                <a:latin typeface="Arial" panose="020B0604020202020204" pitchFamily="34" charset="0"/>
                <a:ea typeface="宋体" panose="02010600030101010101" pitchFamily="2" charset="-122"/>
                <a:cs typeface="Arial" panose="020B0604020202020204" pitchFamily="34" charset="0"/>
              </a:rPr>
              <a:t>NH (-50 </a:t>
            </a:r>
            <a:r>
              <a:rPr lang="en-US" altLang="zh-CN" sz="500" b="0" dirty="0" err="1">
                <a:latin typeface="Arial" panose="020B0604020202020204" pitchFamily="34" charset="0"/>
                <a:ea typeface="宋体" panose="02010600030101010101" pitchFamily="2" charset="-122"/>
                <a:cs typeface="Arial" panose="020B0604020202020204" pitchFamily="34" charset="0"/>
              </a:rPr>
              <a:t>ms</a:t>
            </a:r>
            <a:r>
              <a:rPr lang="en-US" altLang="zh-CN" sz="500" b="0" dirty="0">
                <a:latin typeface="Arial" panose="020B0604020202020204" pitchFamily="34" charset="0"/>
                <a:ea typeface="宋体" panose="02010600030101010101" pitchFamily="2" charset="-122"/>
                <a:cs typeface="Arial" panose="020B0604020202020204" pitchFamily="34" charset="0"/>
              </a:rPr>
              <a:t>) </a:t>
            </a:r>
          </a:p>
          <a:p>
            <a:pPr algn="ctr"/>
            <a:r>
              <a:rPr lang="zh-CN" altLang="en-US" sz="500" b="0" dirty="0">
                <a:latin typeface="Arial" panose="020B0604020202020204" pitchFamily="34" charset="0"/>
                <a:ea typeface="宋体" panose="02010600030101010101" pitchFamily="2" charset="-122"/>
                <a:cs typeface="Arial" panose="020B0604020202020204" pitchFamily="34" charset="0"/>
              </a:rPr>
              <a:t>单一</a:t>
            </a:r>
            <a:r>
              <a:rPr lang="en-US" altLang="zh-CN" sz="500" b="0" dirty="0">
                <a:latin typeface="Arial" panose="020B0604020202020204" pitchFamily="34" charset="0"/>
                <a:ea typeface="宋体" panose="02010600030101010101" pitchFamily="2" charset="-122"/>
                <a:cs typeface="Arial" panose="020B0604020202020204" pitchFamily="34" charset="0"/>
              </a:rPr>
              <a:t>LV</a:t>
            </a:r>
          </a:p>
          <a:p>
            <a:pPr algn="ctr"/>
            <a:endParaRPr lang="zh-CN" altLang="en-US" sz="500" b="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0019437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500" fill="hold"/>
                                        <p:tgtEl>
                                          <p:spTgt spid="1027"/>
                                        </p:tgtEl>
                                        <p:attrNameLst>
                                          <p:attrName>ppt_w</p:attrName>
                                        </p:attrNameLst>
                                      </p:cBhvr>
                                      <p:tavLst>
                                        <p:tav tm="0">
                                          <p:val>
                                            <p:fltVal val="0"/>
                                          </p:val>
                                        </p:tav>
                                        <p:tav tm="100000">
                                          <p:val>
                                            <p:strVal val="#ppt_w"/>
                                          </p:val>
                                        </p:tav>
                                      </p:tavLst>
                                    </p:anim>
                                    <p:anim calcmode="lin" valueType="num">
                                      <p:cBhvr>
                                        <p:cTn id="8" dur="500" fill="hold"/>
                                        <p:tgtEl>
                                          <p:spTgt spid="1027"/>
                                        </p:tgtEl>
                                        <p:attrNameLst>
                                          <p:attrName>ppt_h</p:attrName>
                                        </p:attrNameLst>
                                      </p:cBhvr>
                                      <p:tavLst>
                                        <p:tav tm="0">
                                          <p:val>
                                            <p:fltVal val="0"/>
                                          </p:val>
                                        </p:tav>
                                        <p:tav tm="100000">
                                          <p:val>
                                            <p:strVal val="#ppt_h"/>
                                          </p:val>
                                        </p:tav>
                                      </p:tavLst>
                                    </p:anim>
                                    <p:animEffect transition="in" filter="fade">
                                      <p:cBhvr>
                                        <p:cTn id="9" dur="5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par>
                                <p:cTn id="17" presetID="10" presetClass="exit" presetSubtype="0" fill="hold" nodeType="withEffect">
                                  <p:stCondLst>
                                    <p:cond delay="0"/>
                                  </p:stCondLst>
                                  <p:childTnLst>
                                    <p:animEffect transition="out" filter="fade">
                                      <p:cBhvr>
                                        <p:cTn id="18" dur="500"/>
                                        <p:tgtEl>
                                          <p:spTgt spid="1027"/>
                                        </p:tgtEl>
                                      </p:cBhvr>
                                    </p:animEffect>
                                    <p:set>
                                      <p:cBhvr>
                                        <p:cTn id="19" dur="1" fill="hold">
                                          <p:stCondLst>
                                            <p:cond delay="4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4888527" y="742950"/>
            <a:ext cx="3493477" cy="3474720"/>
          </a:xfrm>
          <a:prstGeom prst="roundRect">
            <a:avLst>
              <a:gd name="adj" fmla="val 2458"/>
            </a:avLst>
          </a:prstGeom>
          <a:ln>
            <a:no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prstTxWarp prst="textNoShape">
              <a:avLst/>
            </a:prstTxWarp>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34</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预测寿命比较</a:t>
            </a:r>
            <a:r>
              <a:rPr lang="zh-CN" b="1" i="0" u="none" baseline="30000">
                <a:latin typeface="Arial" panose="020B0604020202020204" pitchFamily="34" charset="0"/>
                <a:ea typeface="宋体" panose="02010600030101010101" pitchFamily="2" charset="-122"/>
                <a:cs typeface="Arial" panose="020B0604020202020204" pitchFamily="34" charset="0"/>
              </a:rPr>
              <a:t>†</a:t>
            </a:r>
            <a:endParaRPr lang="zh-CN" baseline="30000" dirty="0">
              <a:latin typeface="Arial" panose="020B0604020202020204" pitchFamily="34" charset="0"/>
              <a:ea typeface="宋体" panose="02010600030101010101" pitchFamily="2" charset="-122"/>
              <a:cs typeface="Arial" panose="020B0604020202020204"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3398916496"/>
              </p:ext>
            </p:extLst>
          </p:nvPr>
        </p:nvGraphicFramePr>
        <p:xfrm>
          <a:off x="647700" y="895350"/>
          <a:ext cx="7848600" cy="3505200"/>
        </p:xfrm>
        <a:graphic>
          <a:graphicData uri="http://schemas.openxmlformats.org/drawingml/2006/chart">
            <c:chart xmlns:c="http://schemas.openxmlformats.org/drawingml/2006/chart" xmlns:r="http://schemas.openxmlformats.org/officeDocument/2006/relationships" r:id="rId4"/>
          </a:graphicData>
        </a:graphic>
      </p:graphicFrame>
      <p:sp>
        <p:nvSpPr>
          <p:cNvPr id="3" name="Rectangle 2"/>
          <p:cNvSpPr/>
          <p:nvPr/>
        </p:nvSpPr>
        <p:spPr>
          <a:xfrm>
            <a:off x="2590800" y="4580142"/>
            <a:ext cx="3627120" cy="338554"/>
          </a:xfrm>
          <a:prstGeom prst="rect">
            <a:avLst/>
          </a:prstGeom>
        </p:spPr>
        <p:txBody>
          <a:bodyPr wrap="square">
            <a:spAutoFit/>
          </a:bodyPr>
          <a:lstStyle/>
          <a:p>
            <a:pPr algn="ctr" rtl="0"/>
            <a:r>
              <a:rPr lang="zh-CN" sz="800" b="0" i="0" u="none" dirty="0">
                <a:latin typeface="Arial" panose="020B0604020202020204" pitchFamily="34" charset="0"/>
                <a:ea typeface="宋体" panose="02010600030101010101" pitchFamily="2" charset="-122"/>
                <a:cs typeface="Arial" panose="020B0604020202020204" pitchFamily="34" charset="0"/>
              </a:rPr>
              <a:t>*Quadra Assura MP™ CRT-D Manual的Quadra Assura MP™ CRT-D数据</a:t>
            </a:r>
          </a:p>
          <a:p>
            <a:pPr algn="ctr" rtl="0"/>
            <a:r>
              <a:rPr lang="zh-CN" sz="800" b="0" i="0" u="none" dirty="0">
                <a:latin typeface="Arial" panose="020B0604020202020204" pitchFamily="34" charset="0"/>
                <a:ea typeface="宋体" panose="02010600030101010101" pitchFamily="2" charset="-122"/>
                <a:cs typeface="Arial" panose="020B0604020202020204" pitchFamily="34" charset="0"/>
              </a:rPr>
              <a:t> ‡Medtronic Viva™ Quad XT CRT-D Manual的Viva™ Quad XT CRT-D数据</a:t>
            </a:r>
            <a:endParaRPr lang="zh-CN" sz="800" b="0" dirty="0">
              <a:latin typeface="Arial" panose="020B0604020202020204" pitchFamily="34" charset="0"/>
              <a:ea typeface="宋体" panose="02010600030101010101" pitchFamily="2" charset="-122"/>
              <a:cs typeface="Arial" panose="020B0604020202020204" pitchFamily="34" charset="0"/>
            </a:endParaRPr>
          </a:p>
        </p:txBody>
      </p:sp>
      <p:sp>
        <p:nvSpPr>
          <p:cNvPr id="7" name="Rounded Rectangle 6"/>
          <p:cNvSpPr/>
          <p:nvPr/>
        </p:nvSpPr>
        <p:spPr>
          <a:xfrm>
            <a:off x="6934203" y="213360"/>
            <a:ext cx="1981199" cy="1520190"/>
          </a:xfrm>
          <a:prstGeom prst="roundRect">
            <a:avLst>
              <a:gd name="adj" fmla="val 6172"/>
            </a:avLst>
          </a:prstGeom>
          <a:ln/>
        </p:spPr>
        <p:style>
          <a:lnRef idx="1">
            <a:schemeClr val="accent5"/>
          </a:lnRef>
          <a:fillRef idx="2">
            <a:schemeClr val="accent5"/>
          </a:fillRef>
          <a:effectRef idx="1">
            <a:schemeClr val="accent5"/>
          </a:effectRef>
          <a:fontRef idx="minor">
            <a:schemeClr val="dk1"/>
          </a:fontRef>
        </p:style>
        <p:txBody>
          <a:bodyPr wrap="square">
            <a:spAutoFit/>
          </a:bodyPr>
          <a:lstStyle/>
          <a:p>
            <a:pPr algn="l" rtl="0"/>
            <a:r>
              <a:rPr lang="zh-CN" sz="1000" b="1" i="0" u="none" baseline="30000" dirty="0">
                <a:solidFill>
                  <a:schemeClr val="tx1"/>
                </a:solidFill>
                <a:latin typeface="Arial" panose="020B0604020202020204" pitchFamily="34" charset="0"/>
                <a:ea typeface="宋体" panose="02010600030101010101" pitchFamily="2" charset="-122"/>
                <a:cs typeface="Arial" panose="020B0604020202020204" pitchFamily="34" charset="0"/>
              </a:rPr>
              <a:t>†</a:t>
            </a:r>
            <a:r>
              <a:rPr lang="zh-CN" sz="1000" b="1" i="0" u="none" dirty="0">
                <a:solidFill>
                  <a:schemeClr val="tx1"/>
                </a:solidFill>
                <a:latin typeface="Arial" panose="020B0604020202020204" pitchFamily="34" charset="0"/>
                <a:ea typeface="宋体" panose="02010600030101010101" pitchFamily="2" charset="-122"/>
                <a:cs typeface="Arial" panose="020B0604020202020204" pitchFamily="34" charset="0"/>
              </a:rPr>
              <a:t>寿命估计参数：</a:t>
            </a:r>
          </a:p>
          <a:p>
            <a:pPr algn="l" rtl="0"/>
            <a:r>
              <a:rPr lang="zh-CN" sz="1000" b="0" i="0" u="none" dirty="0">
                <a:solidFill>
                  <a:schemeClr val="tx1"/>
                </a:solidFill>
                <a:latin typeface="Arial" panose="020B0604020202020204" pitchFamily="34" charset="0"/>
                <a:ea typeface="宋体" panose="02010600030101010101" pitchFamily="2" charset="-122"/>
                <a:cs typeface="Arial" panose="020B0604020202020204" pitchFamily="34" charset="0"/>
              </a:rPr>
              <a:t>15%心房起搏</a:t>
            </a:r>
          </a:p>
          <a:p>
            <a:pPr algn="l" rtl="0"/>
            <a:r>
              <a:rPr lang="zh-CN" sz="1000" b="0" i="0" u="none" dirty="0">
                <a:solidFill>
                  <a:schemeClr val="tx1"/>
                </a:solidFill>
                <a:latin typeface="Arial" panose="020B0604020202020204" pitchFamily="34" charset="0"/>
                <a:ea typeface="宋体" panose="02010600030101010101" pitchFamily="2" charset="-122"/>
                <a:cs typeface="Arial" panose="020B0604020202020204" pitchFamily="34" charset="0"/>
              </a:rPr>
              <a:t>A/RV：2.0 V，0.4 ms</a:t>
            </a:r>
            <a:endParaRPr lang="zh-CN" sz="1000" b="0" dirty="0">
              <a:solidFill>
                <a:schemeClr val="tx1"/>
              </a:solidFill>
              <a:latin typeface="Arial" panose="020B0604020202020204" pitchFamily="34" charset="0"/>
              <a:ea typeface="宋体" panose="02010600030101010101" pitchFamily="2" charset="-122"/>
              <a:cs typeface="Arial" panose="020B0604020202020204" pitchFamily="34" charset="0"/>
            </a:endParaRPr>
          </a:p>
          <a:p>
            <a:pPr algn="l" rtl="0"/>
            <a:r>
              <a:rPr lang="zh-CN" sz="1000" b="0" i="0" u="none" dirty="0">
                <a:solidFill>
                  <a:schemeClr val="tx1"/>
                </a:solidFill>
                <a:latin typeface="Arial" panose="020B0604020202020204" pitchFamily="34" charset="0"/>
                <a:ea typeface="宋体" panose="02010600030101010101" pitchFamily="2" charset="-122"/>
                <a:cs typeface="Arial" panose="020B0604020202020204" pitchFamily="34" charset="0"/>
              </a:rPr>
              <a:t>LV1/LV2：2.5 V，0.4 ms</a:t>
            </a:r>
            <a:endParaRPr lang="zh-CN" sz="1000" b="0" dirty="0">
              <a:solidFill>
                <a:schemeClr val="tx1"/>
              </a:solidFill>
              <a:latin typeface="Arial" panose="020B0604020202020204" pitchFamily="34" charset="0"/>
              <a:ea typeface="宋体" panose="02010600030101010101" pitchFamily="2" charset="-122"/>
              <a:cs typeface="Arial" panose="020B0604020202020204" pitchFamily="34" charset="0"/>
            </a:endParaRPr>
          </a:p>
          <a:p>
            <a:pPr algn="l" rtl="0"/>
            <a:r>
              <a:rPr lang="zh-CN" sz="1000" b="1" i="0" u="none" dirty="0">
                <a:solidFill>
                  <a:schemeClr val="tx1"/>
                </a:solidFill>
                <a:latin typeface="Arial" panose="020B0604020202020204" pitchFamily="34" charset="0"/>
                <a:ea typeface="宋体" panose="02010600030101010101" pitchFamily="2" charset="-122"/>
                <a:cs typeface="Arial" panose="020B0604020202020204" pitchFamily="34" charset="0"/>
              </a:rPr>
              <a:t>频率：</a:t>
            </a:r>
            <a:r>
              <a:rPr lang="zh-CN" sz="1000" b="0" i="0" u="none" dirty="0">
                <a:solidFill>
                  <a:schemeClr val="tx1"/>
                </a:solidFill>
                <a:latin typeface="Arial" panose="020B0604020202020204" pitchFamily="34" charset="0"/>
                <a:ea typeface="宋体" panose="02010600030101010101" pitchFamily="2" charset="-122"/>
                <a:cs typeface="Arial" panose="020B0604020202020204" pitchFamily="34" charset="0"/>
              </a:rPr>
              <a:t> </a:t>
            </a:r>
          </a:p>
          <a:p>
            <a:pPr marL="117475" indent="-117475" algn="l" rtl="0">
              <a:buFont typeface="Wingdings" panose="05000000000000000000" pitchFamily="2" charset="2"/>
              <a:buChar char="§"/>
            </a:pPr>
            <a:r>
              <a:rPr lang="zh-CN" sz="1000" b="0" i="0" u="none" dirty="0">
                <a:solidFill>
                  <a:schemeClr val="tx1"/>
                </a:solidFill>
                <a:latin typeface="Arial" panose="020B0604020202020204" pitchFamily="34" charset="0"/>
                <a:ea typeface="宋体" panose="02010600030101010101" pitchFamily="2" charset="-122"/>
                <a:cs typeface="Arial" panose="020B0604020202020204" pitchFamily="34" charset="0"/>
              </a:rPr>
              <a:t>MDT：15% @ 60 bpm和85% @ 70 bpm</a:t>
            </a:r>
          </a:p>
          <a:p>
            <a:pPr marL="117475" indent="-117475" algn="l" rtl="0">
              <a:buFont typeface="Wingdings" panose="05000000000000000000" pitchFamily="2" charset="2"/>
              <a:buChar char="§"/>
            </a:pPr>
            <a:r>
              <a:rPr lang="zh-CN" sz="1000" b="0" i="0" u="none" dirty="0">
                <a:solidFill>
                  <a:schemeClr val="tx1"/>
                </a:solidFill>
                <a:latin typeface="Arial" panose="020B0604020202020204" pitchFamily="34" charset="0"/>
                <a:ea typeface="宋体" panose="02010600030101010101" pitchFamily="2" charset="-122"/>
                <a:cs typeface="Arial" panose="020B0604020202020204" pitchFamily="34" charset="0"/>
              </a:rPr>
              <a:t>SJM：68 bpm - 估计等同于MDT频率</a:t>
            </a:r>
          </a:p>
        </p:txBody>
      </p:sp>
      <p:sp>
        <p:nvSpPr>
          <p:cNvPr id="9" name="TextBox 8"/>
          <p:cNvSpPr txBox="1"/>
          <p:nvPr/>
        </p:nvSpPr>
        <p:spPr>
          <a:xfrm>
            <a:off x="1371600" y="3486150"/>
            <a:ext cx="1752601" cy="830997"/>
          </a:xfrm>
          <a:prstGeom prst="rect">
            <a:avLst/>
          </a:prstGeom>
          <a:solidFill>
            <a:srgbClr val="F8F8F9"/>
          </a:solidFill>
        </p:spPr>
        <p:txBody>
          <a:bodyPr wrap="square" rtlCol="0">
            <a:spAutoFit/>
          </a:bodyPr>
          <a:lstStyle/>
          <a:p>
            <a:pPr algn="ctr"/>
            <a:r>
              <a:rPr lang="zh-CN" altLang="zh-CN" sz="1200" b="0" dirty="0">
                <a:latin typeface="Arial" panose="020B0604020202020204" pitchFamily="34" charset="0"/>
                <a:ea typeface="宋体" panose="02010600030101010101" pitchFamily="2" charset="-122"/>
                <a:cs typeface="Arial" panose="020B0604020202020204" pitchFamily="34" charset="0"/>
              </a:rPr>
              <a:t>带</a:t>
            </a:r>
            <a:r>
              <a:rPr lang="en-US" altLang="zh-CN" sz="1200" b="0" dirty="0" err="1">
                <a:latin typeface="Arial" panose="020B0604020202020204" pitchFamily="34" charset="0"/>
                <a:ea typeface="宋体" panose="02010600030101010101" pitchFamily="2" charset="-122"/>
                <a:cs typeface="Arial" panose="020B0604020202020204" pitchFamily="34" charset="0"/>
              </a:rPr>
              <a:t>AdaptiveCRT</a:t>
            </a:r>
            <a:r>
              <a:rPr lang="en-US" altLang="zh-CN" sz="1200" b="0" dirty="0">
                <a:latin typeface="Arial" panose="020B0604020202020204" pitchFamily="34" charset="0"/>
                <a:ea typeface="宋体" panose="02010600030101010101" pitchFamily="2" charset="-122"/>
                <a:cs typeface="Arial" panose="020B0604020202020204" pitchFamily="34" charset="0"/>
              </a:rPr>
              <a:t>™</a:t>
            </a:r>
            <a:r>
              <a:rPr lang="zh-CN" altLang="zh-CN" sz="1200" b="0" dirty="0">
                <a:latin typeface="Arial" panose="020B0604020202020204" pitchFamily="34" charset="0"/>
                <a:ea typeface="宋体" panose="02010600030101010101" pitchFamily="2" charset="-122"/>
                <a:cs typeface="Arial" panose="020B0604020202020204" pitchFamily="34" charset="0"/>
              </a:rPr>
              <a:t>的</a:t>
            </a:r>
            <a:r>
              <a:rPr lang="en-US" altLang="zh-CN" sz="1200" b="0" dirty="0">
                <a:latin typeface="Arial" panose="020B0604020202020204" pitchFamily="34" charset="0"/>
                <a:ea typeface="宋体" panose="02010600030101010101" pitchFamily="2" charset="-122"/>
                <a:cs typeface="Arial" panose="020B0604020202020204" pitchFamily="34" charset="0"/>
              </a:rPr>
              <a:t>Viv™ Quad XT CRT-D</a:t>
            </a:r>
          </a:p>
          <a:p>
            <a:pPr algn="ctr"/>
            <a:r>
              <a:rPr lang="en-US" altLang="zh-CN" sz="1200" b="0" dirty="0">
                <a:latin typeface="Arial" panose="020B0604020202020204" pitchFamily="34" charset="0"/>
                <a:ea typeface="宋体" panose="02010600030101010101" pitchFamily="2" charset="-122"/>
                <a:cs typeface="Arial" panose="020B0604020202020204" pitchFamily="34" charset="0"/>
              </a:rPr>
              <a:t>50%</a:t>
            </a:r>
            <a:r>
              <a:rPr lang="zh-CN" altLang="en-US" sz="1200" b="0" dirty="0">
                <a:latin typeface="Arial" panose="020B0604020202020204" pitchFamily="34" charset="0"/>
                <a:ea typeface="宋体" panose="02010600030101010101" pitchFamily="2" charset="-122"/>
                <a:cs typeface="Arial" panose="020B0604020202020204" pitchFamily="34" charset="0"/>
              </a:rPr>
              <a:t>单一</a:t>
            </a:r>
            <a:r>
              <a:rPr lang="en-US" altLang="zh-CN" sz="1200" b="0" dirty="0">
                <a:latin typeface="Arial" panose="020B0604020202020204" pitchFamily="34" charset="0"/>
                <a:ea typeface="宋体" panose="02010600030101010101" pitchFamily="2" charset="-122"/>
                <a:cs typeface="Arial" panose="020B0604020202020204" pitchFamily="34" charset="0"/>
              </a:rPr>
              <a:t>LV</a:t>
            </a:r>
          </a:p>
          <a:p>
            <a:pPr algn="ctr"/>
            <a:r>
              <a:rPr lang="en-US" altLang="zh-CN" sz="1200" b="0" dirty="0">
                <a:latin typeface="Arial" panose="020B0604020202020204" pitchFamily="34" charset="0"/>
                <a:ea typeface="宋体" panose="02010600030101010101" pitchFamily="2" charset="-122"/>
                <a:cs typeface="Arial" panose="020B0604020202020204" pitchFamily="34" charset="0"/>
              </a:rPr>
              <a:t>50%BiV</a:t>
            </a:r>
            <a:endParaRPr lang="zh-CN" altLang="zh-CN" sz="1200" b="0"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286874657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l" rtl="0">
              <a:buFont typeface="+mj-lt"/>
              <a:buAutoNum type="arabicPeriod"/>
            </a:pPr>
            <a:r>
              <a:rPr lang="zh-CN" sz="1000" b="0" i="0" u="none" dirty="0">
                <a:latin typeface="Arial" panose="020B0604020202020204" pitchFamily="34" charset="0"/>
                <a:ea typeface="宋体" panose="02010600030101010101" pitchFamily="2" charset="-122"/>
                <a:cs typeface="Arial" panose="020B0604020202020204" pitchFamily="34" charset="0"/>
              </a:rPr>
              <a:t>van Gelder BM, Bracke FA, Meijer A, Pijls NH.The hemodynamic effect of intrinsic conduction during left ventricular pacing as compared to biventricular pacing.J Am Coll Cardiol.2005 Dec 20;46(12):2305-10.</a:t>
            </a:r>
          </a:p>
          <a:p>
            <a:pPr marL="342900" indent="-342900" algn="l" rtl="0">
              <a:buFont typeface="+mj-lt"/>
              <a:buAutoNum type="arabicPeriod"/>
            </a:pPr>
            <a:r>
              <a:rPr lang="zh-CN" sz="1000" b="0" i="0" u="none" dirty="0">
                <a:latin typeface="Arial" panose="020B0604020202020204" pitchFamily="34" charset="0"/>
                <a:ea typeface="宋体" panose="02010600030101010101" pitchFamily="2" charset="-122"/>
                <a:cs typeface="Arial" panose="020B0604020202020204" pitchFamily="34" charset="0"/>
              </a:rPr>
              <a:t>Verbeek XA, Auricchio A, Yu Y, Ding J, Pochet T, Vernooy K, Kramer A, Spinelli J, Prinzen FW.Tailoring cardiac resynchronization therapy using interventricular asynchrony.Validation of a simple model.Am J Physiol Heart Circ Physiol.2006 Mar;290(3):H968-77.</a:t>
            </a:r>
          </a:p>
          <a:p>
            <a:pPr marL="342900" indent="-342900" algn="l" rtl="0">
              <a:buFont typeface="+mj-lt"/>
              <a:buAutoNum type="arabicPeriod"/>
            </a:pPr>
            <a:r>
              <a:rPr lang="zh-CN" sz="1000" b="0" i="0" u="none" dirty="0">
                <a:latin typeface="Arial" panose="020B0604020202020204" pitchFamily="34" charset="0"/>
                <a:ea typeface="宋体" panose="02010600030101010101" pitchFamily="2" charset="-122"/>
                <a:cs typeface="Arial" panose="020B0604020202020204" pitchFamily="34" charset="0"/>
              </a:rPr>
              <a:t>Vatasescu R, Berruezo A, Mont L, Tamborero D, Sitges M, Silva E, Tolosana JM, Vidal B, Andreu D, Brugada J. Midterm 'super-response' to cardiac resynchronization therapy by biventricular pacing with fusion: insights from electro-anatomical mapping.Europace.2009 Dec;11(12):1675-82.</a:t>
            </a:r>
          </a:p>
          <a:p>
            <a:pPr marL="342900" indent="-342900" algn="l" rtl="0">
              <a:buFont typeface="+mj-lt"/>
              <a:buAutoNum type="arabicPeriod"/>
            </a:pPr>
            <a:r>
              <a:rPr lang="zh-CN" sz="1000" b="0" i="0" u="none" dirty="0">
                <a:latin typeface="Arial" panose="020B0604020202020204" pitchFamily="34" charset="0"/>
                <a:ea typeface="宋体" panose="02010600030101010101" pitchFamily="2" charset="-122"/>
                <a:cs typeface="Arial" panose="020B0604020202020204" pitchFamily="34" charset="0"/>
              </a:rPr>
              <a:t>Sweeney MO, Hellkamp AS, van Bommel RJ, Schalij MJ, Borleffs CJ, Bax JJ.QRS fusion complex analysis using wave interference to predict reverse remodeling during cardiac resynchronization therapy.Heart Rhythm.2014 May;11(5):806-13.</a:t>
            </a:r>
          </a:p>
          <a:p>
            <a:pPr marL="342900" indent="-342900" algn="l" rtl="0">
              <a:buFont typeface="+mj-lt"/>
              <a:buAutoNum type="arabicPeriod"/>
            </a:pPr>
            <a:r>
              <a:rPr lang="zh-CN" sz="1000" b="0" i="0" u="none" dirty="0">
                <a:latin typeface="Arial" panose="020B0604020202020204" pitchFamily="34" charset="0"/>
                <a:ea typeface="宋体" panose="02010600030101010101" pitchFamily="2" charset="-122"/>
                <a:cs typeface="Arial" panose="020B0604020202020204" pitchFamily="34" charset="0"/>
              </a:rPr>
              <a:t>Arbelo E, Tolosana JM, Trucco E, Penela D, Borràs R, Doltra A, Andreu D, Aceña M, Berruezo A, Sitges M, Mansour F, Castel A, Matas M, Brugada J, Mont L. Fusion-optimized intervals (FOI): a new method to achieve the narrowest QRS for optimization of the AV and VV intervals in patients undergoing cardiac resynchronization therapy.J Cardiovasc Electrophysiol.2014 Mar;25(3):283-92.</a:t>
            </a:r>
          </a:p>
          <a:p>
            <a:pPr marL="342900" indent="-342900" algn="l" rtl="0">
              <a:buFont typeface="+mj-lt"/>
              <a:buAutoNum type="arabicPeriod"/>
            </a:pPr>
            <a:r>
              <a:rPr lang="zh-CN" sz="1000" b="0" i="0" u="none" dirty="0">
                <a:latin typeface="Arial" panose="020B0604020202020204" pitchFamily="34" charset="0"/>
                <a:ea typeface="宋体" panose="02010600030101010101" pitchFamily="2" charset="-122"/>
                <a:cs typeface="Arial" panose="020B0604020202020204" pitchFamily="34" charset="0"/>
              </a:rPr>
              <a:t>Sweeny, M.O, Prinzen, F.W.(2008).Ventricular Pump Function and Pacing Physiological and Clinical Integration.</a:t>
            </a:r>
            <a:r>
              <a:rPr lang="zh-CN" sz="1000" b="0" i="1" u="none" dirty="0">
                <a:latin typeface="Arial" panose="020B0604020202020204" pitchFamily="34" charset="0"/>
                <a:ea typeface="宋体" panose="02010600030101010101" pitchFamily="2" charset="-122"/>
                <a:cs typeface="Arial" panose="020B0604020202020204" pitchFamily="34" charset="0"/>
              </a:rPr>
              <a:t>Circ Arrhythmia Electrophysiology</a:t>
            </a:r>
            <a:r>
              <a:rPr lang="zh-CN" sz="1000" b="0" i="0" u="none" dirty="0">
                <a:latin typeface="Arial" panose="020B0604020202020204" pitchFamily="34" charset="0"/>
                <a:ea typeface="宋体" panose="02010600030101010101" pitchFamily="2" charset="-122"/>
                <a:cs typeface="Arial" panose="020B0604020202020204" pitchFamily="34" charset="0"/>
              </a:rPr>
              <a:t>, (1), 127-139</a:t>
            </a:r>
            <a:endParaRPr lang="zh-CN" sz="1000" i="1" dirty="0">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endParaRPr lang="zh-CN" sz="1000" dirty="0">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mj-lt"/>
              <a:buAutoNum type="arabicPeriod"/>
            </a:pPr>
            <a:endParaRPr lang="zh-CN" sz="1000" dirty="0">
              <a:latin typeface="Arial" panose="020B0604020202020204" pitchFamily="34" charset="0"/>
              <a:ea typeface="宋体" panose="02010600030101010101" pitchFamily="2" charset="-122"/>
              <a:cs typeface="Arial" panose="020B0604020202020204" pitchFamily="34" charset="0"/>
            </a:endParaRPr>
          </a:p>
        </p:txBody>
      </p:sp>
      <p:sp>
        <p:nvSpPr>
          <p:cNvPr id="3" name="Title 2"/>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参考文件</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35</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109756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pPr algn="l" rtl="0">
              <a:defRPr/>
            </a:pPr>
            <a:fld id="{0D939DF2-F6EF-DF48-BFB1-3E61F4268D8A}" type="slidenum">
              <a:rPr>
                <a:latin typeface="Arial" panose="020B0604020202020204" pitchFamily="34" charset="0"/>
                <a:ea typeface="宋体" panose="02010600030101010101" pitchFamily="2" charset="-122"/>
                <a:cs typeface="Arial" panose="020B0604020202020204" pitchFamily="34" charset="0"/>
              </a:rPr>
              <a:pPr algn="l" rtl="0">
                <a:defRPr/>
              </a:pPr>
              <a:t>4</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7" name="Content Placeholder 6"/>
          <p:cNvSpPr>
            <a:spLocks noGrp="1"/>
          </p:cNvSpPr>
          <p:nvPr>
            <p:ph sz="quarter" idx="12"/>
          </p:nvPr>
        </p:nvSpPr>
        <p:spPr>
          <a:xfrm>
            <a:off x="329009" y="1809750"/>
            <a:ext cx="4700193" cy="2660650"/>
          </a:xfrm>
        </p:spPr>
        <p:txBody>
          <a:bodyPr/>
          <a:lstStyle/>
          <a:p>
            <a:pPr algn="l" rtl="0"/>
            <a:r>
              <a:rPr lang="zh-CN" b="1" i="0" u="none" dirty="0">
                <a:solidFill>
                  <a:srgbClr val="00AF9E"/>
                </a:solidFill>
                <a:latin typeface="Arial" panose="020B0604020202020204" pitchFamily="34" charset="0"/>
                <a:ea typeface="宋体" panose="02010600030101010101" pitchFamily="2" charset="-122"/>
                <a:cs typeface="Arial" panose="020B0604020202020204" pitchFamily="34" charset="0"/>
              </a:rPr>
              <a:t>SyncAV™ CRT</a:t>
            </a:r>
            <a:r>
              <a:rPr lang="zh-CN" altLang="en-US" b="1" i="0" u="none" dirty="0">
                <a:solidFill>
                  <a:srgbClr val="00AF9E"/>
                </a:solidFill>
                <a:latin typeface="Arial" panose="020B0604020202020204" pitchFamily="34" charset="0"/>
                <a:ea typeface="宋体" panose="02010600030101010101" pitchFamily="2" charset="-122"/>
                <a:cs typeface="Arial" panose="020B0604020202020204" pitchFamily="34" charset="0"/>
              </a:rPr>
              <a:t>的</a:t>
            </a:r>
            <a:r>
              <a:rPr lang="zh-CN" b="1" i="0" u="none" dirty="0">
                <a:solidFill>
                  <a:srgbClr val="00AF9E"/>
                </a:solidFill>
                <a:latin typeface="Arial" panose="020B0604020202020204" pitchFamily="34" charset="0"/>
                <a:ea typeface="宋体" panose="02010600030101010101" pitchFamily="2" charset="-122"/>
                <a:cs typeface="Arial" panose="020B0604020202020204" pitchFamily="34" charset="0"/>
              </a:rPr>
              <a:t>亮点</a:t>
            </a:r>
          </a:p>
          <a:p>
            <a:pPr marL="292100" lvl="1" indent="-287338" algn="l" rtl="0"/>
            <a:r>
              <a:rPr lang="zh-CN" b="0" i="0" u="none" dirty="0">
                <a:latin typeface="Arial" panose="020B0604020202020204" pitchFamily="34" charset="0"/>
                <a:ea typeface="宋体" panose="02010600030101010101" pitchFamily="2" charset="-122"/>
                <a:cs typeface="Arial" panose="020B0604020202020204" pitchFamily="34" charset="0"/>
              </a:rPr>
              <a:t>自动测量</a:t>
            </a:r>
            <a:r>
              <a:rPr lang="zh-CN" altLang="en-US" dirty="0">
                <a:latin typeface="Arial" panose="020B0604020202020204" pitchFamily="34" charset="0"/>
                <a:ea typeface="宋体" panose="02010600030101010101" pitchFamily="2" charset="-122"/>
                <a:cs typeface="Arial" panose="020B0604020202020204" pitchFamily="34" charset="0"/>
              </a:rPr>
              <a:t>患者自身</a:t>
            </a:r>
            <a:r>
              <a:rPr lang="zh-CN" b="0" i="0" u="none" dirty="0">
                <a:latin typeface="Arial" panose="020B0604020202020204" pitchFamily="34" charset="0"/>
                <a:ea typeface="宋体" panose="02010600030101010101" pitchFamily="2" charset="-122"/>
                <a:cs typeface="Arial" panose="020B0604020202020204" pitchFamily="34" charset="0"/>
              </a:rPr>
              <a:t>AV传导间期</a:t>
            </a:r>
            <a:endParaRPr lang="zh-CN" dirty="0">
              <a:latin typeface="Arial" panose="020B0604020202020204" pitchFamily="34" charset="0"/>
              <a:ea typeface="宋体" panose="02010600030101010101" pitchFamily="2" charset="-122"/>
              <a:cs typeface="Arial" panose="020B0604020202020204" pitchFamily="34" charset="0"/>
            </a:endParaRPr>
          </a:p>
          <a:p>
            <a:pPr marL="292100" lvl="1" indent="-287338" algn="l" rtl="0"/>
            <a:r>
              <a:rPr lang="zh-CN" altLang="en-US" b="0" i="0" u="none" dirty="0">
                <a:latin typeface="Arial" panose="020B0604020202020204" pitchFamily="34" charset="0"/>
                <a:ea typeface="宋体" panose="02010600030101010101" pitchFamily="2" charset="-122"/>
                <a:cs typeface="Arial" panose="020B0604020202020204" pitchFamily="34" charset="0"/>
              </a:rPr>
              <a:t>在恒定的心动周期数内，</a:t>
            </a:r>
            <a:r>
              <a:rPr lang="zh-CN" b="0" i="0" u="none" dirty="0">
                <a:latin typeface="Arial" panose="020B0604020202020204" pitchFamily="34" charset="0"/>
                <a:ea typeface="宋体" panose="02010600030101010101" pitchFamily="2" charset="-122"/>
                <a:cs typeface="Arial" panose="020B0604020202020204" pitchFamily="34" charset="0"/>
              </a:rPr>
              <a:t>可程控</a:t>
            </a:r>
            <a:r>
              <a:rPr lang="zh-CN" altLang="en-US" b="0" i="0" u="none" dirty="0">
                <a:latin typeface="Arial" panose="020B0604020202020204" pitchFamily="34" charset="0"/>
                <a:ea typeface="宋体" panose="02010600030101010101" pitchFamily="2" charset="-122"/>
                <a:cs typeface="Arial" panose="020B0604020202020204" pitchFamily="34" charset="0"/>
              </a:rPr>
              <a:t>的</a:t>
            </a:r>
            <a:r>
              <a:rPr lang="zh-CN" b="0" i="0" u="none" dirty="0">
                <a:latin typeface="Arial" panose="020B0604020202020204" pitchFamily="34" charset="0"/>
                <a:ea typeface="宋体" panose="02010600030101010101" pitchFamily="2" charset="-122"/>
                <a:cs typeface="Arial" panose="020B0604020202020204" pitchFamily="34" charset="0"/>
              </a:rPr>
              <a:t>SyncAV™ CRT Delta</a:t>
            </a:r>
            <a:r>
              <a:rPr lang="zh-CN" altLang="en-US" b="0" i="0" u="none" dirty="0">
                <a:latin typeface="Arial" panose="020B0604020202020204" pitchFamily="34" charset="0"/>
                <a:ea typeface="宋体" panose="02010600030101010101" pitchFamily="2" charset="-122"/>
                <a:cs typeface="Arial" panose="020B0604020202020204" pitchFamily="34" charset="0"/>
              </a:rPr>
              <a:t>值</a:t>
            </a:r>
            <a:r>
              <a:rPr lang="zh-CN" b="0" i="0" u="none" dirty="0">
                <a:latin typeface="Arial" panose="020B0604020202020204" pitchFamily="34" charset="0"/>
                <a:ea typeface="宋体" panose="02010600030101010101" pitchFamily="2" charset="-122"/>
                <a:cs typeface="Arial" panose="020B0604020202020204" pitchFamily="34" charset="0"/>
              </a:rPr>
              <a:t>可缩短</a:t>
            </a:r>
            <a:r>
              <a:rPr lang="zh-CN" altLang="en-US" dirty="0">
                <a:latin typeface="Arial" panose="020B0604020202020204" pitchFamily="34" charset="0"/>
                <a:ea typeface="宋体" panose="02010600030101010101" pitchFamily="2" charset="-122"/>
                <a:cs typeface="Arial" panose="020B0604020202020204" pitchFamily="34" charset="0"/>
              </a:rPr>
              <a:t>程控的</a:t>
            </a:r>
            <a:r>
              <a:rPr lang="zh-CN" b="0" i="0" u="none" dirty="0">
                <a:latin typeface="Arial" panose="020B0604020202020204" pitchFamily="34" charset="0"/>
                <a:ea typeface="宋体" panose="02010600030101010101" pitchFamily="2" charset="-122"/>
                <a:cs typeface="Arial" panose="020B0604020202020204" pitchFamily="34" charset="0"/>
              </a:rPr>
              <a:t>AV延迟</a:t>
            </a:r>
          </a:p>
          <a:p>
            <a:pPr marL="292100" lvl="1" indent="-287338" algn="l" rtl="0"/>
            <a:r>
              <a:rPr lang="zh-CN" b="0" i="0" u="none" dirty="0">
                <a:latin typeface="Arial" panose="020B0604020202020204" pitchFamily="34" charset="0"/>
                <a:ea typeface="宋体" panose="02010600030101010101" pitchFamily="2" charset="-122"/>
                <a:cs typeface="Arial" panose="020B0604020202020204" pitchFamily="34" charset="0"/>
              </a:rPr>
              <a:t>连续256个心动周期检索窗口</a:t>
            </a:r>
          </a:p>
          <a:p>
            <a:pPr marL="292100" lvl="1" indent="-287338" algn="l" rtl="0"/>
            <a:r>
              <a:rPr lang="zh-CN" b="0" i="0" u="none" dirty="0">
                <a:latin typeface="Arial" panose="020B0604020202020204" pitchFamily="34" charset="0"/>
                <a:ea typeface="宋体" panose="02010600030101010101" pitchFamily="2" charset="-122"/>
                <a:cs typeface="Arial" panose="020B0604020202020204" pitchFamily="34" charset="0"/>
              </a:rPr>
              <a:t>程控步骤简单</a:t>
            </a:r>
          </a:p>
          <a:p>
            <a:pPr marL="292100" lvl="1" indent="-287338" algn="l" rtl="0"/>
            <a:r>
              <a:rPr lang="zh-CN" b="0" i="0" u="none" dirty="0">
                <a:latin typeface="Arial" panose="020B0604020202020204" pitchFamily="34" charset="0"/>
                <a:ea typeface="宋体" panose="02010600030101010101" pitchFamily="2" charset="-122"/>
                <a:cs typeface="Arial" panose="020B0604020202020204" pitchFamily="34" charset="0"/>
              </a:rPr>
              <a:t>与M</a:t>
            </a:r>
            <a:r>
              <a:rPr lang="en-US" altLang="zh-CN" b="0" i="0" u="none" dirty="0">
                <a:latin typeface="Arial" panose="020B0604020202020204" pitchFamily="34" charset="0"/>
                <a:ea typeface="宋体" panose="02010600030101010101" pitchFamily="2" charset="-122"/>
                <a:cs typeface="Arial" panose="020B0604020202020204" pitchFamily="34" charset="0"/>
              </a:rPr>
              <a:t>PP</a:t>
            </a:r>
            <a:r>
              <a:rPr lang="zh-CN" b="0" i="0" u="none" dirty="0">
                <a:latin typeface="Arial" panose="020B0604020202020204" pitchFamily="34" charset="0"/>
                <a:ea typeface="宋体" panose="02010600030101010101" pitchFamily="2" charset="-122"/>
                <a:cs typeface="Arial" panose="020B0604020202020204" pitchFamily="34" charset="0"/>
              </a:rPr>
              <a:t>互补</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6" name="Title 5"/>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为什么选择</a:t>
            </a:r>
            <a:r>
              <a:rPr lang="zh-CN" b="1" i="0" u="none" cap="none">
                <a:solidFill>
                  <a:srgbClr val="006C56"/>
                </a:solidFill>
                <a:latin typeface="Arial" panose="020B0604020202020204" pitchFamily="34" charset="0"/>
                <a:ea typeface="宋体" panose="02010600030101010101" pitchFamily="2" charset="-122"/>
                <a:cs typeface="Arial" panose="020B0604020202020204" pitchFamily="34" charset="0"/>
              </a:rPr>
              <a:t>Sync</a:t>
            </a:r>
            <a:r>
              <a:rPr lang="zh-CN" b="1" i="0" u="none">
                <a:solidFill>
                  <a:srgbClr val="006C56"/>
                </a:solidFill>
                <a:latin typeface="Arial" panose="020B0604020202020204" pitchFamily="34" charset="0"/>
                <a:ea typeface="宋体" panose="02010600030101010101" pitchFamily="2" charset="-122"/>
                <a:cs typeface="Arial" panose="020B0604020202020204" pitchFamily="34" charset="0"/>
              </a:rPr>
              <a:t>AV</a:t>
            </a:r>
            <a:r>
              <a:rPr lang="zh-CN" b="1" i="0" u="none">
                <a:latin typeface="Arial" panose="020B0604020202020204" pitchFamily="34" charset="0"/>
                <a:ea typeface="宋体" panose="02010600030101010101" pitchFamily="2" charset="-122"/>
                <a:cs typeface="Arial" panose="020B0604020202020204" pitchFamily="34" charset="0"/>
              </a:rPr>
              <a:t>™ crt？</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8" name="Text Placeholder 7"/>
          <p:cNvSpPr>
            <a:spLocks noGrp="1"/>
          </p:cNvSpPr>
          <p:nvPr>
            <p:ph type="body" sz="quarter" idx="14"/>
          </p:nvPr>
        </p:nvSpPr>
        <p:spPr/>
        <p:txBody>
          <a:bodyPr/>
          <a:lstStyle/>
          <a:p>
            <a:pPr algn="l" rtl="0"/>
            <a:r>
              <a:rPr lang="zh-CN" b="0" u="none" dirty="0">
                <a:latin typeface="Arial" panose="020B0604020202020204" pitchFamily="34" charset="0"/>
                <a:ea typeface="宋体" panose="02010600030101010101" pitchFamily="2" charset="-122"/>
                <a:cs typeface="Arial" panose="020B0604020202020204" pitchFamily="34" charset="0"/>
              </a:rPr>
              <a:t>在启用时，SyncAV™ CRT可连续监测患者</a:t>
            </a:r>
            <a:r>
              <a:rPr lang="zh-CN" altLang="en-US" dirty="0">
                <a:latin typeface="Arial" panose="020B0604020202020204" pitchFamily="34" charset="0"/>
                <a:ea typeface="宋体" panose="02010600030101010101" pitchFamily="2" charset="-122"/>
                <a:cs typeface="Arial" panose="020B0604020202020204" pitchFamily="34" charset="0"/>
              </a:rPr>
              <a:t>自身的</a:t>
            </a:r>
            <a:r>
              <a:rPr lang="zh-CN" b="0" u="none" dirty="0">
                <a:latin typeface="Arial" panose="020B0604020202020204" pitchFamily="34" charset="0"/>
                <a:ea typeface="宋体" panose="02010600030101010101" pitchFamily="2" charset="-122"/>
                <a:cs typeface="Arial" panose="020B0604020202020204" pitchFamily="34" charset="0"/>
              </a:rPr>
              <a:t>AV传导间期并</a:t>
            </a:r>
            <a:r>
              <a:rPr lang="zh-CN" altLang="en-US" b="0" u="none" dirty="0">
                <a:latin typeface="Arial" panose="020B0604020202020204" pitchFamily="34" charset="0"/>
                <a:ea typeface="宋体" panose="02010600030101010101" pitchFamily="2" charset="-122"/>
                <a:cs typeface="Arial" panose="020B0604020202020204" pitchFamily="34" charset="0"/>
              </a:rPr>
              <a:t>在此间期内动态</a:t>
            </a:r>
            <a:r>
              <a:rPr lang="zh-CN" b="0" u="none" dirty="0">
                <a:latin typeface="Arial" panose="020B0604020202020204" pitchFamily="34" charset="0"/>
                <a:ea typeface="宋体" panose="02010600030101010101" pitchFamily="2" charset="-122"/>
                <a:cs typeface="Arial" panose="020B0604020202020204" pitchFamily="34" charset="0"/>
              </a:rPr>
              <a:t>调整CRT参数</a:t>
            </a:r>
            <a:r>
              <a:rPr lang="zh-CN" altLang="en-US" b="0" u="none" dirty="0">
                <a:latin typeface="Arial" panose="020B0604020202020204" pitchFamily="34" charset="0"/>
                <a:ea typeface="宋体" panose="02010600030101010101" pitchFamily="2" charset="-122"/>
                <a:cs typeface="Arial" panose="020B0604020202020204" pitchFamily="34" charset="0"/>
              </a:rPr>
              <a:t>的变化</a:t>
            </a:r>
            <a:r>
              <a:rPr lang="zh-CN" b="0" u="none" dirty="0">
                <a:latin typeface="Arial" panose="020B0604020202020204" pitchFamily="34" charset="0"/>
                <a:ea typeface="宋体" panose="02010600030101010101" pitchFamily="2" charset="-122"/>
                <a:cs typeface="Arial" panose="020B0604020202020204" pitchFamily="34" charset="0"/>
              </a:rPr>
              <a:t>。</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Rounded Rectangle 3"/>
          <p:cNvSpPr/>
          <p:nvPr/>
        </p:nvSpPr>
        <p:spPr>
          <a:xfrm>
            <a:off x="5257800" y="2158510"/>
            <a:ext cx="3645880" cy="1488519"/>
          </a:xfrm>
          <a:prstGeom prst="roundRect">
            <a:avLst>
              <a:gd name="adj" fmla="val 6394"/>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gn="ctr" rtl="0"/>
            <a:r>
              <a:rPr lang="zh-CN" sz="1600" b="1" i="0" u="none" cap="small">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rPr>
              <a:t>设计用于提供</a:t>
            </a:r>
          </a:p>
          <a:p>
            <a:pPr marL="342900" indent="-342900" algn="l" rtl="0"/>
            <a:endParaRPr lang="zh-CN" sz="400" u="sng"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p>
            <a:pPr marL="342900" lvl="1" indent="-342900" algn="l" rtl="0">
              <a:buFont typeface="+mj-lt"/>
              <a:buAutoNum type="arabicPeriod"/>
            </a:pPr>
            <a:r>
              <a:rPr lang="zh-CN" sz="1600" b="0" i="0" u="none">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rPr>
              <a:t>以患者为基础，更具个性化的CRT程控 </a:t>
            </a:r>
          </a:p>
          <a:p>
            <a:pPr marL="342900" lvl="1" indent="-342900" algn="l" rtl="0">
              <a:buFont typeface="+mj-lt"/>
              <a:buAutoNum type="arabicPeriod"/>
            </a:pPr>
            <a:endParaRPr lang="zh-CN" sz="400" b="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a:p>
            <a:pPr marL="342900" lvl="1" indent="-342900" algn="l" rtl="0">
              <a:buFont typeface="+mj-lt"/>
              <a:buAutoNum type="arabicPeriod"/>
            </a:pPr>
            <a:r>
              <a:rPr lang="zh-CN" sz="1600" b="0" i="0" u="none">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rPr>
              <a:t>根据患者活动程度、心率、传导状态和药物等的变化进行动态调整</a:t>
            </a:r>
            <a:endParaRPr lang="zh-CN" sz="1600" b="0" dirty="0">
              <a:solidFill>
                <a:sysClr val="windowText" lastClr="000000"/>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4" y="209550"/>
            <a:ext cx="598021"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932574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2"/>
          <p:cNvSpPr/>
          <p:nvPr/>
        </p:nvSpPr>
        <p:spPr bwMode="auto">
          <a:xfrm>
            <a:off x="5130063" y="1972527"/>
            <a:ext cx="3616343" cy="775116"/>
          </a:xfrm>
          <a:prstGeom prst="trapezoid">
            <a:avLst>
              <a:gd name="adj" fmla="val 136472"/>
            </a:avLst>
          </a:prstGeom>
          <a:gradFill>
            <a:gsLst>
              <a:gs pos="0">
                <a:srgbClr val="F0B310">
                  <a:lumMod val="41000"/>
                  <a:lumOff val="59000"/>
                </a:srgbClr>
              </a:gs>
              <a:gs pos="100000">
                <a:srgbClr val="F0B310">
                  <a:alpha val="31000"/>
                  <a:lumMod val="100000"/>
                </a:srgbClr>
              </a:gs>
            </a:gsLst>
            <a:lin ang="5400000" scaled="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cxnSp>
        <p:nvCxnSpPr>
          <p:cNvPr id="152" name="Elbow Connector 151"/>
          <p:cNvCxnSpPr>
            <a:stCxn id="26" idx="3"/>
            <a:endCxn id="101" idx="1"/>
          </p:cNvCxnSpPr>
          <p:nvPr/>
        </p:nvCxnSpPr>
        <p:spPr bwMode="auto">
          <a:xfrm>
            <a:off x="4285984" y="1571513"/>
            <a:ext cx="844079" cy="1802677"/>
          </a:xfrm>
          <a:prstGeom prst="bentConnector3">
            <a:avLst>
              <a:gd name="adj1" fmla="val 50000"/>
            </a:avLst>
          </a:prstGeom>
          <a:ln>
            <a:headEnd type="none" w="med" len="med"/>
            <a:tailEnd type="triangle"/>
          </a:ln>
        </p:spPr>
        <p:style>
          <a:lnRef idx="3">
            <a:schemeClr val="accent2"/>
          </a:lnRef>
          <a:fillRef idx="0">
            <a:schemeClr val="accent2"/>
          </a:fillRef>
          <a:effectRef idx="2">
            <a:schemeClr val="accent2"/>
          </a:effectRef>
          <a:fontRef idx="minor">
            <a:schemeClr val="tx1"/>
          </a:fontRef>
        </p:style>
      </p:cxnSp>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5</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4" name="Title 3"/>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负滞后审查</a:t>
            </a:r>
            <a:endParaRPr lang="zh-CN" dirty="0">
              <a:latin typeface="Arial" panose="020B0604020202020204" pitchFamily="34" charset="0"/>
              <a:ea typeface="宋体" panose="02010600030101010101" pitchFamily="2" charset="-122"/>
              <a:cs typeface="Arial" panose="020B0604020202020204" pitchFamily="34" charset="0"/>
            </a:endParaRPr>
          </a:p>
        </p:txBody>
      </p:sp>
      <p:grpSp>
        <p:nvGrpSpPr>
          <p:cNvPr id="111" name="Group 110"/>
          <p:cNvGrpSpPr/>
          <p:nvPr/>
        </p:nvGrpSpPr>
        <p:grpSpPr>
          <a:xfrm>
            <a:off x="287726" y="666750"/>
            <a:ext cx="3998254" cy="2266576"/>
            <a:chOff x="287726" y="1007562"/>
            <a:chExt cx="3998254" cy="2266576"/>
          </a:xfrm>
        </p:grpSpPr>
        <p:sp>
          <p:nvSpPr>
            <p:cNvPr id="26" name="Rectangle 25"/>
            <p:cNvSpPr/>
            <p:nvPr/>
          </p:nvSpPr>
          <p:spPr bwMode="auto">
            <a:xfrm>
              <a:off x="300134" y="1264623"/>
              <a:ext cx="3985846" cy="1295400"/>
            </a:xfrm>
            <a:prstGeom prst="rect">
              <a:avLst/>
            </a:prstGeom>
            <a:pattFill prst="lgGrid">
              <a:fgClr>
                <a:schemeClr val="bg1">
                  <a:lumMod val="85000"/>
                </a:schemeClr>
              </a:fgClr>
              <a:bgClr>
                <a:schemeClr val="bg1"/>
              </a:bgClr>
            </a:patt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32" name="Group 31"/>
            <p:cNvGrpSpPr/>
            <p:nvPr/>
          </p:nvGrpSpPr>
          <p:grpSpPr>
            <a:xfrm>
              <a:off x="300134" y="1387952"/>
              <a:ext cx="3985846" cy="1042042"/>
              <a:chOff x="4610100" y="4070350"/>
              <a:chExt cx="7292148" cy="1890045"/>
            </a:xfrm>
          </p:grpSpPr>
          <p:cxnSp>
            <p:nvCxnSpPr>
              <p:cNvPr id="33" name="Straight Connector 32"/>
              <p:cNvCxnSpPr/>
              <p:nvPr/>
            </p:nvCxnSpPr>
            <p:spPr bwMode="auto">
              <a:xfrm flipV="1">
                <a:off x="4801910" y="5045993"/>
                <a:ext cx="0" cy="914402"/>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4" name="Straight Connector 33"/>
              <p:cNvCxnSpPr/>
              <p:nvPr/>
            </p:nvCxnSpPr>
            <p:spPr bwMode="auto">
              <a:xfrm flipV="1">
                <a:off x="5226896" y="5041899"/>
                <a:ext cx="0" cy="914401"/>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5" name="Straight Connector 34"/>
              <p:cNvCxnSpPr/>
              <p:nvPr/>
            </p:nvCxnSpPr>
            <p:spPr bwMode="auto">
              <a:xfrm flipV="1">
                <a:off x="6801969" y="5041899"/>
                <a:ext cx="0" cy="914400"/>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6" name="Straight Connector 35"/>
              <p:cNvCxnSpPr/>
              <p:nvPr/>
            </p:nvCxnSpPr>
            <p:spPr bwMode="auto">
              <a:xfrm flipV="1">
                <a:off x="8569961" y="5041901"/>
                <a:ext cx="0" cy="914400"/>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bwMode="auto">
              <a:xfrm flipV="1">
                <a:off x="8835273" y="5041901"/>
                <a:ext cx="0" cy="914400"/>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8" name="Straight Connector 37"/>
              <p:cNvCxnSpPr/>
              <p:nvPr/>
            </p:nvCxnSpPr>
            <p:spPr bwMode="auto">
              <a:xfrm flipV="1">
                <a:off x="10521950" y="5041900"/>
                <a:ext cx="0" cy="914400"/>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39" name="Freeform 38"/>
              <p:cNvSpPr/>
              <p:nvPr/>
            </p:nvSpPr>
            <p:spPr bwMode="auto">
              <a:xfrm>
                <a:off x="4610100" y="4070350"/>
                <a:ext cx="7292148" cy="1859657"/>
              </a:xfrm>
              <a:custGeom>
                <a:avLst/>
                <a:gdLst>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295375 w 7292148"/>
                  <a:gd name="connsiteY46" fmla="*/ 883675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19187 w 7292148"/>
                  <a:gd name="connsiteY46" fmla="*/ 1005119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76540 w 7292148"/>
                  <a:gd name="connsiteY37" fmla="*/ 756507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31624 w 7292148"/>
                  <a:gd name="connsiteY36" fmla="*/ 754887 h 1859645"/>
                  <a:gd name="connsiteX37" fmla="*/ 3276540 w 7292148"/>
                  <a:gd name="connsiteY37" fmla="*/ 756507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7318 w 7292148"/>
                  <a:gd name="connsiteY65" fmla="*/ 991262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63466 w 7292148"/>
                  <a:gd name="connsiteY63" fmla="*/ 391367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87923 w 7292148"/>
                  <a:gd name="connsiteY58" fmla="*/ 895812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63466 w 7292148"/>
                  <a:gd name="connsiteY63" fmla="*/ 391367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8135 w 7292148"/>
                  <a:gd name="connsiteY49" fmla="*/ 542413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26079 w 7292148"/>
                  <a:gd name="connsiteY24" fmla="*/ 997442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8135 w 7292148"/>
                  <a:gd name="connsiteY49" fmla="*/ 542413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305210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328575 w 7292148"/>
                  <a:gd name="connsiteY2" fmla="*/ 1072194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376518 w 7292148"/>
                  <a:gd name="connsiteY2" fmla="*/ 1098839 h 1859656"/>
                  <a:gd name="connsiteX3" fmla="*/ 453358 w 7292148"/>
                  <a:gd name="connsiteY3" fmla="*/ 1068102 h 1859656"/>
                  <a:gd name="connsiteX4" fmla="*/ 522514 w 7292148"/>
                  <a:gd name="connsiteY4" fmla="*/ 991262 h 1859656"/>
                  <a:gd name="connsiteX5" fmla="*/ 614723 w 7292148"/>
                  <a:gd name="connsiteY5" fmla="*/ 983578 h 1859656"/>
                  <a:gd name="connsiteX6" fmla="*/ 645459 w 7292148"/>
                  <a:gd name="connsiteY6" fmla="*/ 922106 h 1859656"/>
                  <a:gd name="connsiteX7" fmla="*/ 676195 w 7292148"/>
                  <a:gd name="connsiteY7" fmla="*/ 852950 h 1859656"/>
                  <a:gd name="connsiteX8" fmla="*/ 714615 w 7292148"/>
                  <a:gd name="connsiteY8" fmla="*/ 906738 h 1859656"/>
                  <a:gd name="connsiteX9" fmla="*/ 822192 w 7292148"/>
                  <a:gd name="connsiteY9" fmla="*/ 1859558 h 1859656"/>
                  <a:gd name="connsiteX10" fmla="*/ 960504 w 7292148"/>
                  <a:gd name="connsiteY10" fmla="*/ 845266 h 1859656"/>
                  <a:gd name="connsiteX11" fmla="*/ 983556 w 7292148"/>
                  <a:gd name="connsiteY11" fmla="*/ 737689 h 1859656"/>
                  <a:gd name="connsiteX12" fmla="*/ 1021977 w 7292148"/>
                  <a:gd name="connsiteY12" fmla="*/ 668533 h 1859656"/>
                  <a:gd name="connsiteX13" fmla="*/ 1106501 w 7292148"/>
                  <a:gd name="connsiteY13" fmla="*/ 591692 h 1859656"/>
                  <a:gd name="connsiteX14" fmla="*/ 1183341 w 7292148"/>
                  <a:gd name="connsiteY14" fmla="*/ 522536 h 1859656"/>
                  <a:gd name="connsiteX15" fmla="*/ 1244814 w 7292148"/>
                  <a:gd name="connsiteY15" fmla="*/ 453380 h 1859656"/>
                  <a:gd name="connsiteX16" fmla="*/ 1283234 w 7292148"/>
                  <a:gd name="connsiteY16" fmla="*/ 399592 h 1859656"/>
                  <a:gd name="connsiteX17" fmla="*/ 1321654 w 7292148"/>
                  <a:gd name="connsiteY17" fmla="*/ 499484 h 1859656"/>
                  <a:gd name="connsiteX18" fmla="*/ 1421546 w 7292148"/>
                  <a:gd name="connsiteY18" fmla="*/ 868318 h 1859656"/>
                  <a:gd name="connsiteX19" fmla="*/ 1436914 w 7292148"/>
                  <a:gd name="connsiteY19" fmla="*/ 906738 h 1859656"/>
                  <a:gd name="connsiteX20" fmla="*/ 1475335 w 7292148"/>
                  <a:gd name="connsiteY20" fmla="*/ 945158 h 1859656"/>
                  <a:gd name="connsiteX21" fmla="*/ 1598279 w 7292148"/>
                  <a:gd name="connsiteY21" fmla="*/ 983578 h 1859656"/>
                  <a:gd name="connsiteX22" fmla="*/ 2197634 w 7292148"/>
                  <a:gd name="connsiteY22" fmla="*/ 975894 h 1859656"/>
                  <a:gd name="connsiteX23" fmla="*/ 2284569 w 7292148"/>
                  <a:gd name="connsiteY23" fmla="*/ 1021998 h 1859656"/>
                  <a:gd name="connsiteX24" fmla="*/ 2351314 w 7292148"/>
                  <a:gd name="connsiteY24" fmla="*/ 975894 h 1859656"/>
                  <a:gd name="connsiteX25" fmla="*/ 2397419 w 7292148"/>
                  <a:gd name="connsiteY25" fmla="*/ 975894 h 1859656"/>
                  <a:gd name="connsiteX26" fmla="*/ 2481943 w 7292148"/>
                  <a:gd name="connsiteY26" fmla="*/ 1052734 h 1859656"/>
                  <a:gd name="connsiteX27" fmla="*/ 2520363 w 7292148"/>
                  <a:gd name="connsiteY27" fmla="*/ 1175679 h 1859656"/>
                  <a:gd name="connsiteX28" fmla="*/ 2528047 w 7292148"/>
                  <a:gd name="connsiteY28" fmla="*/ 22 h 1859656"/>
                  <a:gd name="connsiteX29" fmla="*/ 2566248 w 7292148"/>
                  <a:gd name="connsiteY29" fmla="*/ 1143102 h 1859656"/>
                  <a:gd name="connsiteX30" fmla="*/ 2666360 w 7292148"/>
                  <a:gd name="connsiteY30" fmla="*/ 975894 h 1859656"/>
                  <a:gd name="connsiteX31" fmla="*/ 2820041 w 7292148"/>
                  <a:gd name="connsiteY31" fmla="*/ 937474 h 1859656"/>
                  <a:gd name="connsiteX32" fmla="*/ 2942985 w 7292148"/>
                  <a:gd name="connsiteY32" fmla="*/ 937474 h 1859656"/>
                  <a:gd name="connsiteX33" fmla="*/ 3019825 w 7292148"/>
                  <a:gd name="connsiteY33" fmla="*/ 876002 h 1859656"/>
                  <a:gd name="connsiteX34" fmla="*/ 3131624 w 7292148"/>
                  <a:gd name="connsiteY34" fmla="*/ 754898 h 1859656"/>
                  <a:gd name="connsiteX35" fmla="*/ 3276540 w 7292148"/>
                  <a:gd name="connsiteY35" fmla="*/ 756518 h 1859656"/>
                  <a:gd name="connsiteX36" fmla="*/ 3396343 w 7292148"/>
                  <a:gd name="connsiteY36" fmla="*/ 852950 h 1859656"/>
                  <a:gd name="connsiteX37" fmla="*/ 3526972 w 7292148"/>
                  <a:gd name="connsiteY37" fmla="*/ 975894 h 1859656"/>
                  <a:gd name="connsiteX38" fmla="*/ 3949593 w 7292148"/>
                  <a:gd name="connsiteY38" fmla="*/ 952842 h 1859656"/>
                  <a:gd name="connsiteX39" fmla="*/ 4026434 w 7292148"/>
                  <a:gd name="connsiteY39" fmla="*/ 1029682 h 1859656"/>
                  <a:gd name="connsiteX40" fmla="*/ 4118642 w 7292148"/>
                  <a:gd name="connsiteY40" fmla="*/ 1083471 h 1859656"/>
                  <a:gd name="connsiteX41" fmla="*/ 4195483 w 7292148"/>
                  <a:gd name="connsiteY41" fmla="*/ 1021998 h 1859656"/>
                  <a:gd name="connsiteX42" fmla="*/ 4233903 w 7292148"/>
                  <a:gd name="connsiteY42" fmla="*/ 975894 h 1859656"/>
                  <a:gd name="connsiteX43" fmla="*/ 4272323 w 7292148"/>
                  <a:gd name="connsiteY43" fmla="*/ 899054 h 1859656"/>
                  <a:gd name="connsiteX44" fmla="*/ 4309662 w 7292148"/>
                  <a:gd name="connsiteY44" fmla="*/ 988461 h 1859656"/>
                  <a:gd name="connsiteX45" fmla="*/ 4426004 w 7292148"/>
                  <a:gd name="connsiteY45" fmla="*/ 1828822 h 1859656"/>
                  <a:gd name="connsiteX46" fmla="*/ 4548948 w 7292148"/>
                  <a:gd name="connsiteY46" fmla="*/ 791477 h 1859656"/>
                  <a:gd name="connsiteX47" fmla="*/ 4778135 w 7292148"/>
                  <a:gd name="connsiteY47" fmla="*/ 542413 h 1859656"/>
                  <a:gd name="connsiteX48" fmla="*/ 4894730 w 7292148"/>
                  <a:gd name="connsiteY48" fmla="*/ 407276 h 1859656"/>
                  <a:gd name="connsiteX49" fmla="*/ 5025358 w 7292148"/>
                  <a:gd name="connsiteY49" fmla="*/ 822213 h 1859656"/>
                  <a:gd name="connsiteX50" fmla="*/ 5117567 w 7292148"/>
                  <a:gd name="connsiteY50" fmla="*/ 960526 h 1859656"/>
                  <a:gd name="connsiteX51" fmla="*/ 5217459 w 7292148"/>
                  <a:gd name="connsiteY51" fmla="*/ 968210 h 1859656"/>
                  <a:gd name="connsiteX52" fmla="*/ 5640081 w 7292148"/>
                  <a:gd name="connsiteY52" fmla="*/ 983578 h 1859656"/>
                  <a:gd name="connsiteX53" fmla="*/ 5770709 w 7292148"/>
                  <a:gd name="connsiteY53" fmla="*/ 837581 h 1859656"/>
                  <a:gd name="connsiteX54" fmla="*/ 5909022 w 7292148"/>
                  <a:gd name="connsiteY54" fmla="*/ 975894 h 1859656"/>
                  <a:gd name="connsiteX55" fmla="*/ 5987923 w 7292148"/>
                  <a:gd name="connsiteY55" fmla="*/ 895812 h 1859656"/>
                  <a:gd name="connsiteX56" fmla="*/ 6116491 w 7292148"/>
                  <a:gd name="connsiteY56" fmla="*/ 1836506 h 1859656"/>
                  <a:gd name="connsiteX57" fmla="*/ 6246578 w 7292148"/>
                  <a:gd name="connsiteY57" fmla="*/ 831858 h 1859656"/>
                  <a:gd name="connsiteX58" fmla="*/ 6377748 w 7292148"/>
                  <a:gd name="connsiteY58" fmla="*/ 614745 h 1859656"/>
                  <a:gd name="connsiteX59" fmla="*/ 6469956 w 7292148"/>
                  <a:gd name="connsiteY59" fmla="*/ 522536 h 1859656"/>
                  <a:gd name="connsiteX60" fmla="*/ 6563466 w 7292148"/>
                  <a:gd name="connsiteY60" fmla="*/ 391367 h 1859656"/>
                  <a:gd name="connsiteX61" fmla="*/ 6608269 w 7292148"/>
                  <a:gd name="connsiteY61" fmla="*/ 438012 h 1859656"/>
                  <a:gd name="connsiteX62" fmla="*/ 6815418 w 7292148"/>
                  <a:gd name="connsiteY62" fmla="*/ 976973 h 1859656"/>
                  <a:gd name="connsiteX63" fmla="*/ 7292148 w 7292148"/>
                  <a:gd name="connsiteY63" fmla="*/ 975894 h 1859656"/>
                  <a:gd name="connsiteX0" fmla="*/ 0 w 7292148"/>
                  <a:gd name="connsiteY0" fmla="*/ 945158 h 1859656"/>
                  <a:gd name="connsiteX1" fmla="*/ 305402 w 7292148"/>
                  <a:gd name="connsiteY1" fmla="*/ 987169 h 1859656"/>
                  <a:gd name="connsiteX2" fmla="*/ 376518 w 7292148"/>
                  <a:gd name="connsiteY2" fmla="*/ 1098839 h 1859656"/>
                  <a:gd name="connsiteX3" fmla="*/ 453358 w 7292148"/>
                  <a:gd name="connsiteY3" fmla="*/ 1068102 h 1859656"/>
                  <a:gd name="connsiteX4" fmla="*/ 522514 w 7292148"/>
                  <a:gd name="connsiteY4" fmla="*/ 991262 h 1859656"/>
                  <a:gd name="connsiteX5" fmla="*/ 614723 w 7292148"/>
                  <a:gd name="connsiteY5" fmla="*/ 983578 h 1859656"/>
                  <a:gd name="connsiteX6" fmla="*/ 645459 w 7292148"/>
                  <a:gd name="connsiteY6" fmla="*/ 922106 h 1859656"/>
                  <a:gd name="connsiteX7" fmla="*/ 676195 w 7292148"/>
                  <a:gd name="connsiteY7" fmla="*/ 852950 h 1859656"/>
                  <a:gd name="connsiteX8" fmla="*/ 714615 w 7292148"/>
                  <a:gd name="connsiteY8" fmla="*/ 906738 h 1859656"/>
                  <a:gd name="connsiteX9" fmla="*/ 822192 w 7292148"/>
                  <a:gd name="connsiteY9" fmla="*/ 1859558 h 1859656"/>
                  <a:gd name="connsiteX10" fmla="*/ 960504 w 7292148"/>
                  <a:gd name="connsiteY10" fmla="*/ 845266 h 1859656"/>
                  <a:gd name="connsiteX11" fmla="*/ 983556 w 7292148"/>
                  <a:gd name="connsiteY11" fmla="*/ 737689 h 1859656"/>
                  <a:gd name="connsiteX12" fmla="*/ 1021977 w 7292148"/>
                  <a:gd name="connsiteY12" fmla="*/ 668533 h 1859656"/>
                  <a:gd name="connsiteX13" fmla="*/ 1106501 w 7292148"/>
                  <a:gd name="connsiteY13" fmla="*/ 591692 h 1859656"/>
                  <a:gd name="connsiteX14" fmla="*/ 1183341 w 7292148"/>
                  <a:gd name="connsiteY14" fmla="*/ 522536 h 1859656"/>
                  <a:gd name="connsiteX15" fmla="*/ 1244814 w 7292148"/>
                  <a:gd name="connsiteY15" fmla="*/ 453380 h 1859656"/>
                  <a:gd name="connsiteX16" fmla="*/ 1283234 w 7292148"/>
                  <a:gd name="connsiteY16" fmla="*/ 399592 h 1859656"/>
                  <a:gd name="connsiteX17" fmla="*/ 1321654 w 7292148"/>
                  <a:gd name="connsiteY17" fmla="*/ 499484 h 1859656"/>
                  <a:gd name="connsiteX18" fmla="*/ 1421546 w 7292148"/>
                  <a:gd name="connsiteY18" fmla="*/ 868318 h 1859656"/>
                  <a:gd name="connsiteX19" fmla="*/ 1436914 w 7292148"/>
                  <a:gd name="connsiteY19" fmla="*/ 906738 h 1859656"/>
                  <a:gd name="connsiteX20" fmla="*/ 1475335 w 7292148"/>
                  <a:gd name="connsiteY20" fmla="*/ 945158 h 1859656"/>
                  <a:gd name="connsiteX21" fmla="*/ 1598279 w 7292148"/>
                  <a:gd name="connsiteY21" fmla="*/ 983578 h 1859656"/>
                  <a:gd name="connsiteX22" fmla="*/ 2197634 w 7292148"/>
                  <a:gd name="connsiteY22" fmla="*/ 975894 h 1859656"/>
                  <a:gd name="connsiteX23" fmla="*/ 2284569 w 7292148"/>
                  <a:gd name="connsiteY23" fmla="*/ 1021998 h 1859656"/>
                  <a:gd name="connsiteX24" fmla="*/ 2351314 w 7292148"/>
                  <a:gd name="connsiteY24" fmla="*/ 975894 h 1859656"/>
                  <a:gd name="connsiteX25" fmla="*/ 2397419 w 7292148"/>
                  <a:gd name="connsiteY25" fmla="*/ 975894 h 1859656"/>
                  <a:gd name="connsiteX26" fmla="*/ 2481943 w 7292148"/>
                  <a:gd name="connsiteY26" fmla="*/ 1052734 h 1859656"/>
                  <a:gd name="connsiteX27" fmla="*/ 2520363 w 7292148"/>
                  <a:gd name="connsiteY27" fmla="*/ 1175679 h 1859656"/>
                  <a:gd name="connsiteX28" fmla="*/ 2528047 w 7292148"/>
                  <a:gd name="connsiteY28" fmla="*/ 22 h 1859656"/>
                  <a:gd name="connsiteX29" fmla="*/ 2566248 w 7292148"/>
                  <a:gd name="connsiteY29" fmla="*/ 1143102 h 1859656"/>
                  <a:gd name="connsiteX30" fmla="*/ 2666360 w 7292148"/>
                  <a:gd name="connsiteY30" fmla="*/ 975894 h 1859656"/>
                  <a:gd name="connsiteX31" fmla="*/ 2820041 w 7292148"/>
                  <a:gd name="connsiteY31" fmla="*/ 937474 h 1859656"/>
                  <a:gd name="connsiteX32" fmla="*/ 2942985 w 7292148"/>
                  <a:gd name="connsiteY32" fmla="*/ 937474 h 1859656"/>
                  <a:gd name="connsiteX33" fmla="*/ 3019825 w 7292148"/>
                  <a:gd name="connsiteY33" fmla="*/ 876002 h 1859656"/>
                  <a:gd name="connsiteX34" fmla="*/ 3131624 w 7292148"/>
                  <a:gd name="connsiteY34" fmla="*/ 754898 h 1859656"/>
                  <a:gd name="connsiteX35" fmla="*/ 3276540 w 7292148"/>
                  <a:gd name="connsiteY35" fmla="*/ 756518 h 1859656"/>
                  <a:gd name="connsiteX36" fmla="*/ 3396343 w 7292148"/>
                  <a:gd name="connsiteY36" fmla="*/ 852950 h 1859656"/>
                  <a:gd name="connsiteX37" fmla="*/ 3526972 w 7292148"/>
                  <a:gd name="connsiteY37" fmla="*/ 975894 h 1859656"/>
                  <a:gd name="connsiteX38" fmla="*/ 3949593 w 7292148"/>
                  <a:gd name="connsiteY38" fmla="*/ 952842 h 1859656"/>
                  <a:gd name="connsiteX39" fmla="*/ 4026434 w 7292148"/>
                  <a:gd name="connsiteY39" fmla="*/ 1029682 h 1859656"/>
                  <a:gd name="connsiteX40" fmla="*/ 4118642 w 7292148"/>
                  <a:gd name="connsiteY40" fmla="*/ 1083471 h 1859656"/>
                  <a:gd name="connsiteX41" fmla="*/ 4195483 w 7292148"/>
                  <a:gd name="connsiteY41" fmla="*/ 1021998 h 1859656"/>
                  <a:gd name="connsiteX42" fmla="*/ 4233903 w 7292148"/>
                  <a:gd name="connsiteY42" fmla="*/ 975894 h 1859656"/>
                  <a:gd name="connsiteX43" fmla="*/ 4272323 w 7292148"/>
                  <a:gd name="connsiteY43" fmla="*/ 899054 h 1859656"/>
                  <a:gd name="connsiteX44" fmla="*/ 4309662 w 7292148"/>
                  <a:gd name="connsiteY44" fmla="*/ 988461 h 1859656"/>
                  <a:gd name="connsiteX45" fmla="*/ 4426004 w 7292148"/>
                  <a:gd name="connsiteY45" fmla="*/ 1828822 h 1859656"/>
                  <a:gd name="connsiteX46" fmla="*/ 4548948 w 7292148"/>
                  <a:gd name="connsiteY46" fmla="*/ 791477 h 1859656"/>
                  <a:gd name="connsiteX47" fmla="*/ 4778135 w 7292148"/>
                  <a:gd name="connsiteY47" fmla="*/ 542413 h 1859656"/>
                  <a:gd name="connsiteX48" fmla="*/ 4894730 w 7292148"/>
                  <a:gd name="connsiteY48" fmla="*/ 407276 h 1859656"/>
                  <a:gd name="connsiteX49" fmla="*/ 5025358 w 7292148"/>
                  <a:gd name="connsiteY49" fmla="*/ 822213 h 1859656"/>
                  <a:gd name="connsiteX50" fmla="*/ 5117567 w 7292148"/>
                  <a:gd name="connsiteY50" fmla="*/ 960526 h 1859656"/>
                  <a:gd name="connsiteX51" fmla="*/ 5217459 w 7292148"/>
                  <a:gd name="connsiteY51" fmla="*/ 968210 h 1859656"/>
                  <a:gd name="connsiteX52" fmla="*/ 5640081 w 7292148"/>
                  <a:gd name="connsiteY52" fmla="*/ 983578 h 1859656"/>
                  <a:gd name="connsiteX53" fmla="*/ 5770709 w 7292148"/>
                  <a:gd name="connsiteY53" fmla="*/ 837581 h 1859656"/>
                  <a:gd name="connsiteX54" fmla="*/ 5909022 w 7292148"/>
                  <a:gd name="connsiteY54" fmla="*/ 975894 h 1859656"/>
                  <a:gd name="connsiteX55" fmla="*/ 5987923 w 7292148"/>
                  <a:gd name="connsiteY55" fmla="*/ 895812 h 1859656"/>
                  <a:gd name="connsiteX56" fmla="*/ 6116491 w 7292148"/>
                  <a:gd name="connsiteY56" fmla="*/ 1836506 h 1859656"/>
                  <a:gd name="connsiteX57" fmla="*/ 6246578 w 7292148"/>
                  <a:gd name="connsiteY57" fmla="*/ 831858 h 1859656"/>
                  <a:gd name="connsiteX58" fmla="*/ 6377748 w 7292148"/>
                  <a:gd name="connsiteY58" fmla="*/ 614745 h 1859656"/>
                  <a:gd name="connsiteX59" fmla="*/ 6469956 w 7292148"/>
                  <a:gd name="connsiteY59" fmla="*/ 522536 h 1859656"/>
                  <a:gd name="connsiteX60" fmla="*/ 6563466 w 7292148"/>
                  <a:gd name="connsiteY60" fmla="*/ 391367 h 1859656"/>
                  <a:gd name="connsiteX61" fmla="*/ 6608269 w 7292148"/>
                  <a:gd name="connsiteY61" fmla="*/ 438012 h 1859656"/>
                  <a:gd name="connsiteX62" fmla="*/ 6815418 w 7292148"/>
                  <a:gd name="connsiteY62" fmla="*/ 976973 h 1859656"/>
                  <a:gd name="connsiteX63" fmla="*/ 7292148 w 7292148"/>
                  <a:gd name="connsiteY63" fmla="*/ 975894 h 1859656"/>
                  <a:gd name="connsiteX0" fmla="*/ 0 w 7292148"/>
                  <a:gd name="connsiteY0" fmla="*/ 945158 h 1859656"/>
                  <a:gd name="connsiteX1" fmla="*/ 305402 w 7292148"/>
                  <a:gd name="connsiteY1" fmla="*/ 987169 h 1859656"/>
                  <a:gd name="connsiteX2" fmla="*/ 453358 w 7292148"/>
                  <a:gd name="connsiteY2" fmla="*/ 1068102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32717 w 7292148"/>
                  <a:gd name="connsiteY2" fmla="*/ 1059917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493470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183419 w 7292148"/>
                  <a:gd name="connsiteY1" fmla="*/ 981410 h 1859656"/>
                  <a:gd name="connsiteX2" fmla="*/ 352309 w 7292148"/>
                  <a:gd name="connsiteY2" fmla="*/ 1069767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85470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23766 w 7292148"/>
                  <a:gd name="connsiteY3" fmla="*/ 985504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7292148" h="1859656">
                    <a:moveTo>
                      <a:pt x="0" y="968193"/>
                    </a:moveTo>
                    <a:cubicBezTo>
                      <a:pt x="86445" y="980999"/>
                      <a:pt x="133414" y="966401"/>
                      <a:pt x="183419" y="981410"/>
                    </a:cubicBezTo>
                    <a:cubicBezTo>
                      <a:pt x="233424" y="996419"/>
                      <a:pt x="259973" y="1057568"/>
                      <a:pt x="300031" y="1058250"/>
                    </a:cubicBezTo>
                    <a:cubicBezTo>
                      <a:pt x="340089" y="1058932"/>
                      <a:pt x="371317" y="997949"/>
                      <a:pt x="423766" y="985504"/>
                    </a:cubicBezTo>
                    <a:cubicBezTo>
                      <a:pt x="476215" y="973059"/>
                      <a:pt x="577774" y="994144"/>
                      <a:pt x="614723" y="983578"/>
                    </a:cubicBezTo>
                    <a:cubicBezTo>
                      <a:pt x="651672" y="973012"/>
                      <a:pt x="635214" y="943877"/>
                      <a:pt x="645459" y="922106"/>
                    </a:cubicBezTo>
                    <a:cubicBezTo>
                      <a:pt x="655704" y="900335"/>
                      <a:pt x="664669" y="855511"/>
                      <a:pt x="676195" y="852950"/>
                    </a:cubicBezTo>
                    <a:cubicBezTo>
                      <a:pt x="687721" y="850389"/>
                      <a:pt x="690282" y="738970"/>
                      <a:pt x="714615" y="906738"/>
                    </a:cubicBezTo>
                    <a:cubicBezTo>
                      <a:pt x="738948" y="1074506"/>
                      <a:pt x="781211" y="1869803"/>
                      <a:pt x="822192" y="1859558"/>
                    </a:cubicBezTo>
                    <a:cubicBezTo>
                      <a:pt x="863173" y="1849313"/>
                      <a:pt x="933610" y="1032244"/>
                      <a:pt x="960504" y="845266"/>
                    </a:cubicBezTo>
                    <a:cubicBezTo>
                      <a:pt x="987398" y="658288"/>
                      <a:pt x="973311" y="767144"/>
                      <a:pt x="983556" y="737689"/>
                    </a:cubicBezTo>
                    <a:cubicBezTo>
                      <a:pt x="993801" y="708234"/>
                      <a:pt x="1001486" y="692866"/>
                      <a:pt x="1021977" y="668533"/>
                    </a:cubicBezTo>
                    <a:cubicBezTo>
                      <a:pt x="1042468" y="644200"/>
                      <a:pt x="1106501" y="591692"/>
                      <a:pt x="1106501" y="591692"/>
                    </a:cubicBezTo>
                    <a:cubicBezTo>
                      <a:pt x="1133395" y="567359"/>
                      <a:pt x="1160289" y="545588"/>
                      <a:pt x="1183341" y="522536"/>
                    </a:cubicBezTo>
                    <a:cubicBezTo>
                      <a:pt x="1206393" y="499484"/>
                      <a:pt x="1228165" y="473871"/>
                      <a:pt x="1244814" y="453380"/>
                    </a:cubicBezTo>
                    <a:cubicBezTo>
                      <a:pt x="1261463" y="432889"/>
                      <a:pt x="1270428" y="391908"/>
                      <a:pt x="1283234" y="399592"/>
                    </a:cubicBezTo>
                    <a:cubicBezTo>
                      <a:pt x="1296040" y="407276"/>
                      <a:pt x="1298602" y="421363"/>
                      <a:pt x="1321654" y="499484"/>
                    </a:cubicBezTo>
                    <a:cubicBezTo>
                      <a:pt x="1344706" y="577605"/>
                      <a:pt x="1402336" y="800442"/>
                      <a:pt x="1421546" y="868318"/>
                    </a:cubicBezTo>
                    <a:cubicBezTo>
                      <a:pt x="1440756" y="936194"/>
                      <a:pt x="1427949" y="893931"/>
                      <a:pt x="1436914" y="906738"/>
                    </a:cubicBezTo>
                    <a:cubicBezTo>
                      <a:pt x="1445879" y="919545"/>
                      <a:pt x="1448441" y="932351"/>
                      <a:pt x="1475335" y="945158"/>
                    </a:cubicBezTo>
                    <a:cubicBezTo>
                      <a:pt x="1502229" y="957965"/>
                      <a:pt x="1485883" y="978455"/>
                      <a:pt x="1598279" y="983578"/>
                    </a:cubicBezTo>
                    <a:cubicBezTo>
                      <a:pt x="1710675" y="988701"/>
                      <a:pt x="2035330" y="969492"/>
                      <a:pt x="2149712" y="975895"/>
                    </a:cubicBezTo>
                    <a:cubicBezTo>
                      <a:pt x="2264094" y="982298"/>
                      <a:pt x="2250969" y="1021998"/>
                      <a:pt x="2284569" y="1021998"/>
                    </a:cubicBezTo>
                    <a:cubicBezTo>
                      <a:pt x="2318169" y="1021998"/>
                      <a:pt x="2332506" y="983578"/>
                      <a:pt x="2351314" y="975894"/>
                    </a:cubicBezTo>
                    <a:cubicBezTo>
                      <a:pt x="2370122" y="968210"/>
                      <a:pt x="2375648" y="963087"/>
                      <a:pt x="2397419" y="975894"/>
                    </a:cubicBezTo>
                    <a:cubicBezTo>
                      <a:pt x="2419190" y="988701"/>
                      <a:pt x="2461452" y="1019437"/>
                      <a:pt x="2481943" y="1052734"/>
                    </a:cubicBezTo>
                    <a:cubicBezTo>
                      <a:pt x="2502434" y="1086032"/>
                      <a:pt x="2512679" y="1351131"/>
                      <a:pt x="2520363" y="1175679"/>
                    </a:cubicBezTo>
                    <a:cubicBezTo>
                      <a:pt x="2528047" y="1000227"/>
                      <a:pt x="2520400" y="5451"/>
                      <a:pt x="2528047" y="22"/>
                    </a:cubicBezTo>
                    <a:cubicBezTo>
                      <a:pt x="2535694" y="-5407"/>
                      <a:pt x="2564628" y="985219"/>
                      <a:pt x="2566248" y="1143102"/>
                    </a:cubicBezTo>
                    <a:cubicBezTo>
                      <a:pt x="2567868" y="1300985"/>
                      <a:pt x="2624061" y="1010165"/>
                      <a:pt x="2666360" y="975894"/>
                    </a:cubicBezTo>
                    <a:cubicBezTo>
                      <a:pt x="2708659" y="941623"/>
                      <a:pt x="2773937" y="943877"/>
                      <a:pt x="2820041" y="937474"/>
                    </a:cubicBezTo>
                    <a:cubicBezTo>
                      <a:pt x="2866145" y="931071"/>
                      <a:pt x="2909688" y="947719"/>
                      <a:pt x="2942985" y="937474"/>
                    </a:cubicBezTo>
                    <a:cubicBezTo>
                      <a:pt x="2976282" y="927229"/>
                      <a:pt x="2988385" y="906431"/>
                      <a:pt x="3019825" y="876002"/>
                    </a:cubicBezTo>
                    <a:cubicBezTo>
                      <a:pt x="3051265" y="845573"/>
                      <a:pt x="3088838" y="774812"/>
                      <a:pt x="3131624" y="754898"/>
                    </a:cubicBezTo>
                    <a:cubicBezTo>
                      <a:pt x="3174410" y="734984"/>
                      <a:pt x="3232420" y="740176"/>
                      <a:pt x="3276540" y="756518"/>
                    </a:cubicBezTo>
                    <a:cubicBezTo>
                      <a:pt x="3320660" y="772860"/>
                      <a:pt x="3354604" y="816387"/>
                      <a:pt x="3396343" y="852950"/>
                    </a:cubicBezTo>
                    <a:cubicBezTo>
                      <a:pt x="3438082" y="889513"/>
                      <a:pt x="3434764" y="959245"/>
                      <a:pt x="3526972" y="975894"/>
                    </a:cubicBezTo>
                    <a:cubicBezTo>
                      <a:pt x="3619180" y="992543"/>
                      <a:pt x="3866349" y="943877"/>
                      <a:pt x="3949593" y="952842"/>
                    </a:cubicBezTo>
                    <a:cubicBezTo>
                      <a:pt x="4032837" y="961807"/>
                      <a:pt x="3998259" y="1007911"/>
                      <a:pt x="4026434" y="1029682"/>
                    </a:cubicBezTo>
                    <a:cubicBezTo>
                      <a:pt x="4054609" y="1051454"/>
                      <a:pt x="4090467" y="1084752"/>
                      <a:pt x="4118642" y="1083471"/>
                    </a:cubicBezTo>
                    <a:cubicBezTo>
                      <a:pt x="4146817" y="1082190"/>
                      <a:pt x="4176273" y="1039927"/>
                      <a:pt x="4195483" y="1021998"/>
                    </a:cubicBezTo>
                    <a:cubicBezTo>
                      <a:pt x="4214693" y="1004069"/>
                      <a:pt x="4221096" y="996385"/>
                      <a:pt x="4233903" y="975894"/>
                    </a:cubicBezTo>
                    <a:cubicBezTo>
                      <a:pt x="4246710" y="955403"/>
                      <a:pt x="4259697" y="896960"/>
                      <a:pt x="4272323" y="899054"/>
                    </a:cubicBezTo>
                    <a:cubicBezTo>
                      <a:pt x="4284950" y="901149"/>
                      <a:pt x="4284049" y="833500"/>
                      <a:pt x="4309662" y="988461"/>
                    </a:cubicBezTo>
                    <a:cubicBezTo>
                      <a:pt x="4335276" y="1143422"/>
                      <a:pt x="4386123" y="1861653"/>
                      <a:pt x="4426004" y="1828822"/>
                    </a:cubicBezTo>
                    <a:cubicBezTo>
                      <a:pt x="4465885" y="1795991"/>
                      <a:pt x="4490260" y="1005879"/>
                      <a:pt x="4548948" y="791477"/>
                    </a:cubicBezTo>
                    <a:cubicBezTo>
                      <a:pt x="4607637" y="577076"/>
                      <a:pt x="4720505" y="606447"/>
                      <a:pt x="4778135" y="542413"/>
                    </a:cubicBezTo>
                    <a:cubicBezTo>
                      <a:pt x="4835765" y="478380"/>
                      <a:pt x="4853526" y="360643"/>
                      <a:pt x="4894730" y="407276"/>
                    </a:cubicBezTo>
                    <a:cubicBezTo>
                      <a:pt x="4935934" y="453909"/>
                      <a:pt x="4988219" y="730005"/>
                      <a:pt x="5025358" y="822213"/>
                    </a:cubicBezTo>
                    <a:cubicBezTo>
                      <a:pt x="5062498" y="914421"/>
                      <a:pt x="5085550" y="936193"/>
                      <a:pt x="5117567" y="960526"/>
                    </a:cubicBezTo>
                    <a:cubicBezTo>
                      <a:pt x="5149584" y="984859"/>
                      <a:pt x="5217459" y="968210"/>
                      <a:pt x="5217459" y="968210"/>
                    </a:cubicBezTo>
                    <a:cubicBezTo>
                      <a:pt x="5304545" y="972052"/>
                      <a:pt x="5547873" y="1005349"/>
                      <a:pt x="5640081" y="983578"/>
                    </a:cubicBezTo>
                    <a:cubicBezTo>
                      <a:pt x="5732289" y="961807"/>
                      <a:pt x="5725886" y="838862"/>
                      <a:pt x="5770709" y="837581"/>
                    </a:cubicBezTo>
                    <a:cubicBezTo>
                      <a:pt x="5815533" y="836300"/>
                      <a:pt x="5872820" y="966189"/>
                      <a:pt x="5909022" y="975894"/>
                    </a:cubicBezTo>
                    <a:cubicBezTo>
                      <a:pt x="5945224" y="985599"/>
                      <a:pt x="5953345" y="752377"/>
                      <a:pt x="5987923" y="895812"/>
                    </a:cubicBezTo>
                    <a:cubicBezTo>
                      <a:pt x="6022501" y="1039247"/>
                      <a:pt x="6073382" y="1847165"/>
                      <a:pt x="6116491" y="1836506"/>
                    </a:cubicBezTo>
                    <a:cubicBezTo>
                      <a:pt x="6159600" y="1825847"/>
                      <a:pt x="6203035" y="1035485"/>
                      <a:pt x="6246578" y="831858"/>
                    </a:cubicBezTo>
                    <a:cubicBezTo>
                      <a:pt x="6290121" y="628231"/>
                      <a:pt x="6340518" y="666299"/>
                      <a:pt x="6377748" y="614745"/>
                    </a:cubicBezTo>
                    <a:cubicBezTo>
                      <a:pt x="6414978" y="563191"/>
                      <a:pt x="6439003" y="559766"/>
                      <a:pt x="6469956" y="522536"/>
                    </a:cubicBezTo>
                    <a:cubicBezTo>
                      <a:pt x="6500909" y="485306"/>
                      <a:pt x="6540414" y="405454"/>
                      <a:pt x="6563466" y="391367"/>
                    </a:cubicBezTo>
                    <a:cubicBezTo>
                      <a:pt x="6586518" y="377280"/>
                      <a:pt x="6566277" y="340411"/>
                      <a:pt x="6608269" y="438012"/>
                    </a:cubicBezTo>
                    <a:cubicBezTo>
                      <a:pt x="6650261" y="535613"/>
                      <a:pt x="6663318" y="982116"/>
                      <a:pt x="6815418" y="976973"/>
                    </a:cubicBezTo>
                    <a:cubicBezTo>
                      <a:pt x="6967518" y="971830"/>
                      <a:pt x="7118950" y="977048"/>
                      <a:pt x="7292148" y="975894"/>
                    </a:cubicBezTo>
                  </a:path>
                </a:pathLst>
              </a:custGeom>
              <a:ln w="19050">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54" name="TextBox 53"/>
            <p:cNvSpPr txBox="1"/>
            <p:nvPr/>
          </p:nvSpPr>
          <p:spPr>
            <a:xfrm>
              <a:off x="287726" y="1007562"/>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55" name="TextBox 54"/>
            <p:cNvSpPr txBox="1"/>
            <p:nvPr/>
          </p:nvSpPr>
          <p:spPr>
            <a:xfrm>
              <a:off x="1363969" y="1007562"/>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S</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56" name="TextBox 55"/>
            <p:cNvSpPr txBox="1"/>
            <p:nvPr/>
          </p:nvSpPr>
          <p:spPr>
            <a:xfrm>
              <a:off x="2303683" y="1007562"/>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57" name="TextBox 56"/>
            <p:cNvSpPr txBox="1"/>
            <p:nvPr/>
          </p:nvSpPr>
          <p:spPr>
            <a:xfrm>
              <a:off x="3225611" y="1007562"/>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S</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59" name="TextBox 58"/>
            <p:cNvSpPr txBox="1"/>
            <p:nvPr/>
          </p:nvSpPr>
          <p:spPr>
            <a:xfrm>
              <a:off x="415325" y="2904806"/>
              <a:ext cx="254878" cy="184666"/>
            </a:xfrm>
            <a:prstGeom prst="rect">
              <a:avLst/>
            </a:prstGeom>
            <a:noFill/>
          </p:spPr>
          <p:txBody>
            <a:bodyPr wrap="none" lIns="0" tIns="0" rIns="0" bIns="0"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175</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pSp>
          <p:nvGrpSpPr>
            <p:cNvPr id="69" name="Group 68"/>
            <p:cNvGrpSpPr/>
            <p:nvPr/>
          </p:nvGrpSpPr>
          <p:grpSpPr>
            <a:xfrm>
              <a:off x="404976" y="2588804"/>
              <a:ext cx="232295" cy="304800"/>
              <a:chOff x="463836" y="2647950"/>
              <a:chExt cx="257420" cy="304800"/>
            </a:xfrm>
          </p:grpSpPr>
          <p:cxnSp>
            <p:nvCxnSpPr>
              <p:cNvPr id="61" name="Straight Connector 60"/>
              <p:cNvCxnSpPr/>
              <p:nvPr/>
            </p:nvCxnSpPr>
            <p:spPr bwMode="auto">
              <a:xfrm flipV="1">
                <a:off x="467011"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64" name="Straight Connector 63"/>
              <p:cNvCxnSpPr/>
              <p:nvPr/>
            </p:nvCxnSpPr>
            <p:spPr bwMode="auto">
              <a:xfrm flipV="1">
                <a:off x="714906"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58" name="Rectangle 57"/>
              <p:cNvSpPr/>
              <p:nvPr/>
            </p:nvSpPr>
            <p:spPr bwMode="auto">
              <a:xfrm>
                <a:off x="463836" y="2800350"/>
                <a:ext cx="257420"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77" name="Group 76"/>
            <p:cNvGrpSpPr/>
            <p:nvPr/>
          </p:nvGrpSpPr>
          <p:grpSpPr>
            <a:xfrm>
              <a:off x="1497007" y="2588804"/>
              <a:ext cx="200719" cy="304800"/>
              <a:chOff x="463836" y="2647950"/>
              <a:chExt cx="257420" cy="304800"/>
            </a:xfrm>
          </p:grpSpPr>
          <p:cxnSp>
            <p:nvCxnSpPr>
              <p:cNvPr id="78" name="Straight Connector 77"/>
              <p:cNvCxnSpPr/>
              <p:nvPr/>
            </p:nvCxnSpPr>
            <p:spPr bwMode="auto">
              <a:xfrm flipV="1">
                <a:off x="467011"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79" name="Straight Connector 78"/>
              <p:cNvCxnSpPr/>
              <p:nvPr/>
            </p:nvCxnSpPr>
            <p:spPr bwMode="auto">
              <a:xfrm flipV="1">
                <a:off x="714906"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80" name="Rectangle 79"/>
              <p:cNvSpPr/>
              <p:nvPr/>
            </p:nvSpPr>
            <p:spPr bwMode="auto">
              <a:xfrm>
                <a:off x="463836" y="2800350"/>
                <a:ext cx="257420" cy="152400"/>
              </a:xfrm>
              <a:prstGeom prst="rect">
                <a:avLst/>
              </a:prstGeom>
              <a:solidFill>
                <a:srgbClr val="F0B3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81" name="Group 80"/>
            <p:cNvGrpSpPr/>
            <p:nvPr/>
          </p:nvGrpSpPr>
          <p:grpSpPr>
            <a:xfrm>
              <a:off x="2464571" y="2588804"/>
              <a:ext cx="145018" cy="304800"/>
              <a:chOff x="463836" y="2647950"/>
              <a:chExt cx="257420" cy="304800"/>
            </a:xfrm>
          </p:grpSpPr>
          <p:cxnSp>
            <p:nvCxnSpPr>
              <p:cNvPr id="82" name="Straight Connector 81"/>
              <p:cNvCxnSpPr/>
              <p:nvPr/>
            </p:nvCxnSpPr>
            <p:spPr bwMode="auto">
              <a:xfrm flipV="1">
                <a:off x="467011"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83" name="Straight Connector 82"/>
              <p:cNvCxnSpPr/>
              <p:nvPr/>
            </p:nvCxnSpPr>
            <p:spPr bwMode="auto">
              <a:xfrm flipV="1">
                <a:off x="714906"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84" name="Rectangle 83"/>
              <p:cNvSpPr/>
              <p:nvPr/>
            </p:nvSpPr>
            <p:spPr bwMode="auto">
              <a:xfrm>
                <a:off x="463836" y="2800350"/>
                <a:ext cx="257420"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93" name="TextBox 92"/>
            <p:cNvSpPr txBox="1"/>
            <p:nvPr/>
          </p:nvSpPr>
          <p:spPr>
            <a:xfrm>
              <a:off x="1135700" y="2904806"/>
              <a:ext cx="923331" cy="369332"/>
            </a:xfrm>
            <a:prstGeom prst="rect">
              <a:avLst/>
            </a:prstGeom>
            <a:noFill/>
          </p:spPr>
          <p:txBody>
            <a:bodyPr wrap="none" lIns="0" tIns="0" rIns="0" bIns="0" rtlCol="0">
              <a:spAutoFit/>
            </a:bodyPr>
            <a:lstStyle/>
            <a:p>
              <a:pPr algn="ctr" rtl="0"/>
              <a:r>
                <a:rPr lang="zh-CN" sz="1200" b="0" i="0" u="none">
                  <a:latin typeface="Arial" panose="020B0604020202020204" pitchFamily="34" charset="0"/>
                  <a:ea typeface="宋体" panose="02010600030101010101" pitchFamily="2" charset="-122"/>
                  <a:cs typeface="Arial" panose="020B0604020202020204" pitchFamily="34" charset="0"/>
                </a:rPr>
                <a:t>140</a:t>
              </a:r>
            </a:p>
            <a:p>
              <a:pPr algn="ctr" rtl="0"/>
              <a:r>
                <a:rPr lang="zh-CN" sz="1200" b="0" i="0" u="none">
                  <a:latin typeface="Arial" panose="020B0604020202020204" pitchFamily="34" charset="0"/>
                  <a:ea typeface="宋体" panose="02010600030101010101" pitchFamily="2" charset="-122"/>
                  <a:cs typeface="Arial" panose="020B0604020202020204" pitchFamily="34" charset="0"/>
                </a:rPr>
                <a:t>（测量结果）</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94" name="TextBox 93"/>
            <p:cNvSpPr txBox="1"/>
            <p:nvPr/>
          </p:nvSpPr>
          <p:spPr>
            <a:xfrm>
              <a:off x="2431282" y="2904806"/>
              <a:ext cx="254878" cy="184666"/>
            </a:xfrm>
            <a:prstGeom prst="rect">
              <a:avLst/>
            </a:prstGeom>
            <a:noFill/>
          </p:spPr>
          <p:txBody>
            <a:bodyPr wrap="none" lIns="0" tIns="0" rIns="0" bIns="0"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100</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95" name="TextBox 94"/>
            <p:cNvSpPr txBox="1"/>
            <p:nvPr/>
          </p:nvSpPr>
          <p:spPr>
            <a:xfrm>
              <a:off x="3353210" y="2904806"/>
              <a:ext cx="254878" cy="184666"/>
            </a:xfrm>
            <a:prstGeom prst="rect">
              <a:avLst/>
            </a:prstGeom>
            <a:noFill/>
          </p:spPr>
          <p:txBody>
            <a:bodyPr wrap="none" lIns="0" tIns="0" rIns="0" bIns="0"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100</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pSp>
          <p:nvGrpSpPr>
            <p:cNvPr id="96" name="Group 95"/>
            <p:cNvGrpSpPr/>
            <p:nvPr/>
          </p:nvGrpSpPr>
          <p:grpSpPr>
            <a:xfrm>
              <a:off x="3386499" y="2588804"/>
              <a:ext cx="145018" cy="304800"/>
              <a:chOff x="463836" y="2647950"/>
              <a:chExt cx="257420" cy="304800"/>
            </a:xfrm>
          </p:grpSpPr>
          <p:cxnSp>
            <p:nvCxnSpPr>
              <p:cNvPr id="97" name="Straight Connector 96"/>
              <p:cNvCxnSpPr/>
              <p:nvPr/>
            </p:nvCxnSpPr>
            <p:spPr bwMode="auto">
              <a:xfrm flipV="1">
                <a:off x="467011"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98" name="Straight Connector 97"/>
              <p:cNvCxnSpPr/>
              <p:nvPr/>
            </p:nvCxnSpPr>
            <p:spPr bwMode="auto">
              <a:xfrm flipV="1">
                <a:off x="714906"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99" name="Rectangle 98"/>
              <p:cNvSpPr/>
              <p:nvPr/>
            </p:nvSpPr>
            <p:spPr bwMode="auto">
              <a:xfrm>
                <a:off x="463836" y="2800350"/>
                <a:ext cx="257420" cy="152400"/>
              </a:xfrm>
              <a:prstGeom prst="rect">
                <a:avLst/>
              </a:prstGeom>
              <a:solidFill>
                <a:srgbClr val="00AF9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grpSp>
        <p:nvGrpSpPr>
          <p:cNvPr id="133" name="Group 132"/>
          <p:cNvGrpSpPr/>
          <p:nvPr/>
        </p:nvGrpSpPr>
        <p:grpSpPr>
          <a:xfrm>
            <a:off x="5121140" y="2470645"/>
            <a:ext cx="3641860" cy="2082307"/>
            <a:chOff x="5121140" y="2321996"/>
            <a:chExt cx="3641860" cy="2082307"/>
          </a:xfrm>
        </p:grpSpPr>
        <p:sp>
          <p:nvSpPr>
            <p:cNvPr id="101" name="Rectangle 100"/>
            <p:cNvSpPr/>
            <p:nvPr/>
          </p:nvSpPr>
          <p:spPr bwMode="auto">
            <a:xfrm>
              <a:off x="5130059" y="2577841"/>
              <a:ext cx="3632941" cy="1295400"/>
            </a:xfrm>
            <a:prstGeom prst="rect">
              <a:avLst/>
            </a:prstGeom>
            <a:pattFill prst="lgGrid">
              <a:fgClr>
                <a:schemeClr val="bg1">
                  <a:lumMod val="85000"/>
                </a:schemeClr>
              </a:fgClr>
              <a:bgClr>
                <a:schemeClr val="bg1"/>
              </a:bgClr>
            </a:pattFill>
            <a:ln w="9525" cap="flat" cmpd="sng" algn="ctr">
              <a:solidFill>
                <a:srgbClr val="F0B31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3" name="TextBox 102"/>
            <p:cNvSpPr txBox="1"/>
            <p:nvPr/>
          </p:nvSpPr>
          <p:spPr>
            <a:xfrm>
              <a:off x="5121140" y="2321996"/>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104" name="TextBox 103"/>
            <p:cNvSpPr txBox="1"/>
            <p:nvPr/>
          </p:nvSpPr>
          <p:spPr>
            <a:xfrm>
              <a:off x="6349770" y="2321996"/>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105" name="TextBox 104"/>
            <p:cNvSpPr txBox="1"/>
            <p:nvPr/>
          </p:nvSpPr>
          <p:spPr>
            <a:xfrm>
              <a:off x="7505475" y="2321996"/>
              <a:ext cx="527709" cy="276999"/>
            </a:xfrm>
            <a:prstGeom prst="rect">
              <a:avLst/>
            </a:prstGeom>
            <a:noFill/>
          </p:spPr>
          <p:txBody>
            <a:bodyPr wrap="none"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A</a:t>
              </a:r>
              <a:r>
                <a:rPr lang="zh-CN" sz="1200" b="0" i="0" u="none" baseline="-25000">
                  <a:latin typeface="Arial" panose="020B0604020202020204" pitchFamily="34" charset="0"/>
                  <a:ea typeface="宋体" panose="02010600030101010101" pitchFamily="2" charset="-122"/>
                  <a:cs typeface="Arial" panose="020B0604020202020204" pitchFamily="34" charset="0"/>
                </a:rPr>
                <a:t>S</a:t>
              </a:r>
              <a:r>
                <a:rPr lang="zh-CN" sz="1200" b="0" i="0" u="none">
                  <a:latin typeface="Arial" panose="020B0604020202020204" pitchFamily="34" charset="0"/>
                  <a:ea typeface="宋体" panose="02010600030101010101" pitchFamily="2" charset="-122"/>
                  <a:cs typeface="Arial" panose="020B0604020202020204" pitchFamily="34" charset="0"/>
                </a:rPr>
                <a:t>V</a:t>
              </a:r>
              <a:r>
                <a:rPr lang="zh-CN" sz="1200" b="0" i="0" u="none" baseline="-25000">
                  <a:latin typeface="Arial" panose="020B0604020202020204" pitchFamily="34" charset="0"/>
                  <a:ea typeface="宋体" panose="02010600030101010101" pitchFamily="2" charset="-122"/>
                  <a:cs typeface="Arial" panose="020B0604020202020204" pitchFamily="34" charset="0"/>
                </a:rPr>
                <a:t>P</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106" name="TextBox 105"/>
            <p:cNvSpPr txBox="1"/>
            <p:nvPr/>
          </p:nvSpPr>
          <p:spPr>
            <a:xfrm>
              <a:off x="5248739" y="4189243"/>
              <a:ext cx="254878" cy="184666"/>
            </a:xfrm>
            <a:prstGeom prst="rect">
              <a:avLst/>
            </a:prstGeom>
            <a:noFill/>
          </p:spPr>
          <p:txBody>
            <a:bodyPr wrap="none" lIns="0" tIns="0" rIns="0" bIns="0"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100</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pSp>
          <p:nvGrpSpPr>
            <p:cNvPr id="107" name="Group 106"/>
            <p:cNvGrpSpPr/>
            <p:nvPr/>
          </p:nvGrpSpPr>
          <p:grpSpPr>
            <a:xfrm>
              <a:off x="6477000" y="3894846"/>
              <a:ext cx="232295" cy="304800"/>
              <a:chOff x="463836" y="2647950"/>
              <a:chExt cx="257420" cy="304800"/>
            </a:xfrm>
          </p:grpSpPr>
          <p:cxnSp>
            <p:nvCxnSpPr>
              <p:cNvPr id="108" name="Straight Connector 107"/>
              <p:cNvCxnSpPr/>
              <p:nvPr/>
            </p:nvCxnSpPr>
            <p:spPr bwMode="auto">
              <a:xfrm flipV="1">
                <a:off x="467011"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109" name="Straight Connector 108"/>
              <p:cNvCxnSpPr/>
              <p:nvPr/>
            </p:nvCxnSpPr>
            <p:spPr bwMode="auto">
              <a:xfrm flipV="1">
                <a:off x="714906" y="2647950"/>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110" name="Rectangle 109"/>
              <p:cNvSpPr/>
              <p:nvPr/>
            </p:nvSpPr>
            <p:spPr bwMode="auto">
              <a:xfrm>
                <a:off x="463836" y="2800350"/>
                <a:ext cx="257420"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cxnSp>
          <p:nvCxnSpPr>
            <p:cNvPr id="112" name="Straight Connector 111"/>
            <p:cNvCxnSpPr/>
            <p:nvPr/>
          </p:nvCxnSpPr>
          <p:spPr bwMode="auto">
            <a:xfrm flipV="1">
              <a:off x="5283340" y="3225541"/>
              <a:ext cx="0" cy="504139"/>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3" name="Straight Connector 112"/>
            <p:cNvCxnSpPr/>
            <p:nvPr/>
          </p:nvCxnSpPr>
          <p:spPr bwMode="auto">
            <a:xfrm flipV="1">
              <a:off x="5426378" y="3227922"/>
              <a:ext cx="0" cy="504139"/>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6" name="Straight Connector 115"/>
            <p:cNvCxnSpPr/>
            <p:nvPr/>
          </p:nvCxnSpPr>
          <p:spPr bwMode="auto">
            <a:xfrm flipV="1">
              <a:off x="6477000" y="3248751"/>
              <a:ext cx="0" cy="504139"/>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17" name="Straight Connector 116"/>
            <p:cNvCxnSpPr/>
            <p:nvPr/>
          </p:nvCxnSpPr>
          <p:spPr bwMode="auto">
            <a:xfrm flipV="1">
              <a:off x="6706430" y="3214676"/>
              <a:ext cx="0" cy="548640"/>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22" name="Group 121"/>
            <p:cNvGrpSpPr/>
            <p:nvPr/>
          </p:nvGrpSpPr>
          <p:grpSpPr>
            <a:xfrm>
              <a:off x="5282028" y="3894846"/>
              <a:ext cx="145018" cy="304800"/>
              <a:chOff x="3886200" y="3190708"/>
              <a:chExt cx="145018" cy="304800"/>
            </a:xfrm>
          </p:grpSpPr>
          <p:cxnSp>
            <p:nvCxnSpPr>
              <p:cNvPr id="118" name="Straight Connector 117"/>
              <p:cNvCxnSpPr/>
              <p:nvPr/>
            </p:nvCxnSpPr>
            <p:spPr bwMode="auto">
              <a:xfrm flipV="1">
                <a:off x="3887989" y="3190708"/>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119" name="Straight Connector 118"/>
              <p:cNvCxnSpPr/>
              <p:nvPr/>
            </p:nvCxnSpPr>
            <p:spPr bwMode="auto">
              <a:xfrm flipV="1">
                <a:off x="4027641" y="3190708"/>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120" name="Rectangle 119"/>
              <p:cNvSpPr/>
              <p:nvPr/>
            </p:nvSpPr>
            <p:spPr bwMode="auto">
              <a:xfrm>
                <a:off x="3886200" y="3343108"/>
                <a:ext cx="145018"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23" name="TextBox 122"/>
            <p:cNvSpPr txBox="1"/>
            <p:nvPr/>
          </p:nvSpPr>
          <p:spPr>
            <a:xfrm>
              <a:off x="6483415" y="4189243"/>
              <a:ext cx="254878" cy="184666"/>
            </a:xfrm>
            <a:prstGeom prst="rect">
              <a:avLst/>
            </a:prstGeom>
            <a:noFill/>
          </p:spPr>
          <p:txBody>
            <a:bodyPr wrap="none" lIns="0" tIns="0" rIns="0" bIns="0" rtlCol="0">
              <a:spAutoFit/>
            </a:bodyPr>
            <a:lstStyle/>
            <a:p>
              <a:pPr algn="l" rtl="0"/>
              <a:r>
                <a:rPr lang="zh-CN" sz="1200" b="0" i="0" u="none">
                  <a:latin typeface="Arial" panose="020B0604020202020204" pitchFamily="34" charset="0"/>
                  <a:ea typeface="宋体" panose="02010600030101010101" pitchFamily="2" charset="-122"/>
                  <a:cs typeface="Arial" panose="020B0604020202020204" pitchFamily="34" charset="0"/>
                </a:rPr>
                <a:t>175</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cxnSp>
          <p:nvCxnSpPr>
            <p:cNvPr id="125" name="Straight Connector 124"/>
            <p:cNvCxnSpPr/>
            <p:nvPr/>
          </p:nvCxnSpPr>
          <p:spPr bwMode="auto">
            <a:xfrm flipV="1">
              <a:off x="7848600" y="3162294"/>
              <a:ext cx="0" cy="548640"/>
            </a:xfrm>
            <a:prstGeom prst="line">
              <a:avLst/>
            </a:prstGeom>
            <a:ln w="19050">
              <a:headEnd type="none" w="med" len="med"/>
              <a:tailEnd type="none" w="med" len="med"/>
            </a:ln>
          </p:spPr>
          <p:style>
            <a:lnRef idx="3">
              <a:schemeClr val="dk1"/>
            </a:lnRef>
            <a:fillRef idx="0">
              <a:schemeClr val="dk1"/>
            </a:fillRef>
            <a:effectRef idx="2">
              <a:schemeClr val="dk1"/>
            </a:effectRef>
            <a:fontRef idx="minor">
              <a:schemeClr val="tx1"/>
            </a:fontRef>
          </p:style>
        </p:cxnSp>
        <p:grpSp>
          <p:nvGrpSpPr>
            <p:cNvPr id="130" name="Group 129"/>
            <p:cNvGrpSpPr/>
            <p:nvPr/>
          </p:nvGrpSpPr>
          <p:grpSpPr>
            <a:xfrm>
              <a:off x="7629144" y="3894846"/>
              <a:ext cx="219456" cy="304800"/>
              <a:chOff x="4566047" y="4208435"/>
              <a:chExt cx="200719" cy="304800"/>
            </a:xfrm>
          </p:grpSpPr>
          <p:cxnSp>
            <p:nvCxnSpPr>
              <p:cNvPr id="126" name="Straight Connector 125"/>
              <p:cNvCxnSpPr/>
              <p:nvPr/>
            </p:nvCxnSpPr>
            <p:spPr bwMode="auto">
              <a:xfrm flipV="1">
                <a:off x="4568523" y="4208435"/>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cxnSp>
            <p:nvCxnSpPr>
              <p:cNvPr id="127" name="Straight Connector 126"/>
              <p:cNvCxnSpPr/>
              <p:nvPr/>
            </p:nvCxnSpPr>
            <p:spPr bwMode="auto">
              <a:xfrm flipV="1">
                <a:off x="4761815" y="4208435"/>
                <a:ext cx="0" cy="228600"/>
              </a:xfrm>
              <a:prstGeom prst="line">
                <a:avLst/>
              </a:prstGeom>
              <a:solidFill>
                <a:schemeClr val="accent1"/>
              </a:solidFill>
              <a:ln w="9525" cap="flat" cmpd="sng" algn="ctr">
                <a:gradFill>
                  <a:gsLst>
                    <a:gs pos="43000">
                      <a:srgbClr val="000000"/>
                    </a:gs>
                    <a:gs pos="41000">
                      <a:schemeClr val="tx1">
                        <a:alpha val="0"/>
                      </a:schemeClr>
                    </a:gs>
                    <a:gs pos="100000">
                      <a:schemeClr val="tx1"/>
                    </a:gs>
                  </a:gsLst>
                  <a:lin ang="5400000" scaled="0"/>
                </a:gradFill>
                <a:prstDash val="solid"/>
                <a:round/>
                <a:headEnd type="none" w="med" len="med"/>
                <a:tailEnd type="none" w="med" len="med"/>
              </a:ln>
              <a:effectLst/>
            </p:spPr>
          </p:cxnSp>
          <p:sp>
            <p:nvSpPr>
              <p:cNvPr id="128" name="Rectangle 127"/>
              <p:cNvSpPr/>
              <p:nvPr/>
            </p:nvSpPr>
            <p:spPr bwMode="auto">
              <a:xfrm>
                <a:off x="4566047" y="4360835"/>
                <a:ext cx="200719" cy="152400"/>
              </a:xfrm>
              <a:prstGeom prst="rect">
                <a:avLst/>
              </a:prstGeom>
              <a:solidFill>
                <a:srgbClr val="00AF9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29" name="TextBox 128"/>
            <p:cNvSpPr txBox="1"/>
            <p:nvPr/>
          </p:nvSpPr>
          <p:spPr>
            <a:xfrm>
              <a:off x="7611434" y="4219637"/>
              <a:ext cx="254878" cy="184666"/>
            </a:xfrm>
            <a:prstGeom prst="rect">
              <a:avLst/>
            </a:prstGeom>
            <a:noFill/>
          </p:spPr>
          <p:txBody>
            <a:bodyPr wrap="none" lIns="0" tIns="0" rIns="0" bIns="0" rtlCol="0">
              <a:spAutoFit/>
            </a:bodyPr>
            <a:lstStyle/>
            <a:p>
              <a:pPr algn="ctr" rtl="0"/>
              <a:r>
                <a:rPr lang="zh-CN" sz="1200" b="0" i="0" u="none">
                  <a:latin typeface="Arial" panose="020B0604020202020204" pitchFamily="34" charset="0"/>
                  <a:ea typeface="宋体" panose="02010600030101010101" pitchFamily="2" charset="-122"/>
                  <a:cs typeface="Arial" panose="020B0604020202020204" pitchFamily="34" charset="0"/>
                </a:rPr>
                <a:t>150</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sp>
          <p:nvSpPr>
            <p:cNvPr id="100" name="Freeform 99"/>
            <p:cNvSpPr/>
            <p:nvPr/>
          </p:nvSpPr>
          <p:spPr bwMode="auto">
            <a:xfrm>
              <a:off x="5130059" y="2865783"/>
              <a:ext cx="3632941" cy="929067"/>
            </a:xfrm>
            <a:custGeom>
              <a:avLst/>
              <a:gdLst>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295375 w 7292148"/>
                <a:gd name="connsiteY46" fmla="*/ 883675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19187 w 7292148"/>
                <a:gd name="connsiteY46" fmla="*/ 1005119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50346 w 7292148"/>
                <a:gd name="connsiteY37" fmla="*/ 768414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19718 w 7292148"/>
                <a:gd name="connsiteY36" fmla="*/ 745362 h 1859645"/>
                <a:gd name="connsiteX37" fmla="*/ 3276540 w 7292148"/>
                <a:gd name="connsiteY37" fmla="*/ 756507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47 h 1859645"/>
                <a:gd name="connsiteX1" fmla="*/ 222837 w 7292148"/>
                <a:gd name="connsiteY1" fmla="*/ 991251 h 1859645"/>
                <a:gd name="connsiteX2" fmla="*/ 299677 w 7292148"/>
                <a:gd name="connsiteY2" fmla="*/ 1068091 h 1859645"/>
                <a:gd name="connsiteX3" fmla="*/ 376518 w 7292148"/>
                <a:gd name="connsiteY3" fmla="*/ 1098828 h 1859645"/>
                <a:gd name="connsiteX4" fmla="*/ 453358 w 7292148"/>
                <a:gd name="connsiteY4" fmla="*/ 1068091 h 1859645"/>
                <a:gd name="connsiteX5" fmla="*/ 522514 w 7292148"/>
                <a:gd name="connsiteY5" fmla="*/ 991251 h 1859645"/>
                <a:gd name="connsiteX6" fmla="*/ 614723 w 7292148"/>
                <a:gd name="connsiteY6" fmla="*/ 983567 h 1859645"/>
                <a:gd name="connsiteX7" fmla="*/ 645459 w 7292148"/>
                <a:gd name="connsiteY7" fmla="*/ 922095 h 1859645"/>
                <a:gd name="connsiteX8" fmla="*/ 676195 w 7292148"/>
                <a:gd name="connsiteY8" fmla="*/ 852939 h 1859645"/>
                <a:gd name="connsiteX9" fmla="*/ 714615 w 7292148"/>
                <a:gd name="connsiteY9" fmla="*/ 906727 h 1859645"/>
                <a:gd name="connsiteX10" fmla="*/ 822192 w 7292148"/>
                <a:gd name="connsiteY10" fmla="*/ 1859547 h 1859645"/>
                <a:gd name="connsiteX11" fmla="*/ 960504 w 7292148"/>
                <a:gd name="connsiteY11" fmla="*/ 845255 h 1859645"/>
                <a:gd name="connsiteX12" fmla="*/ 983556 w 7292148"/>
                <a:gd name="connsiteY12" fmla="*/ 737678 h 1859645"/>
                <a:gd name="connsiteX13" fmla="*/ 1021977 w 7292148"/>
                <a:gd name="connsiteY13" fmla="*/ 668522 h 1859645"/>
                <a:gd name="connsiteX14" fmla="*/ 1106501 w 7292148"/>
                <a:gd name="connsiteY14" fmla="*/ 591681 h 1859645"/>
                <a:gd name="connsiteX15" fmla="*/ 1183341 w 7292148"/>
                <a:gd name="connsiteY15" fmla="*/ 522525 h 1859645"/>
                <a:gd name="connsiteX16" fmla="*/ 1244814 w 7292148"/>
                <a:gd name="connsiteY16" fmla="*/ 453369 h 1859645"/>
                <a:gd name="connsiteX17" fmla="*/ 1283234 w 7292148"/>
                <a:gd name="connsiteY17" fmla="*/ 399581 h 1859645"/>
                <a:gd name="connsiteX18" fmla="*/ 1321654 w 7292148"/>
                <a:gd name="connsiteY18" fmla="*/ 499473 h 1859645"/>
                <a:gd name="connsiteX19" fmla="*/ 1421546 w 7292148"/>
                <a:gd name="connsiteY19" fmla="*/ 868307 h 1859645"/>
                <a:gd name="connsiteX20" fmla="*/ 1436914 w 7292148"/>
                <a:gd name="connsiteY20" fmla="*/ 906727 h 1859645"/>
                <a:gd name="connsiteX21" fmla="*/ 1475335 w 7292148"/>
                <a:gd name="connsiteY21" fmla="*/ 945147 h 1859645"/>
                <a:gd name="connsiteX22" fmla="*/ 1598279 w 7292148"/>
                <a:gd name="connsiteY22" fmla="*/ 983567 h 1859645"/>
                <a:gd name="connsiteX23" fmla="*/ 2197634 w 7292148"/>
                <a:gd name="connsiteY23" fmla="*/ 975883 h 1859645"/>
                <a:gd name="connsiteX24" fmla="*/ 2259106 w 7292148"/>
                <a:gd name="connsiteY24" fmla="*/ 1021987 h 1859645"/>
                <a:gd name="connsiteX25" fmla="*/ 2305210 w 7292148"/>
                <a:gd name="connsiteY25" fmla="*/ 1021987 h 1859645"/>
                <a:gd name="connsiteX26" fmla="*/ 2351314 w 7292148"/>
                <a:gd name="connsiteY26" fmla="*/ 975883 h 1859645"/>
                <a:gd name="connsiteX27" fmla="*/ 2397419 w 7292148"/>
                <a:gd name="connsiteY27" fmla="*/ 975883 h 1859645"/>
                <a:gd name="connsiteX28" fmla="*/ 2481943 w 7292148"/>
                <a:gd name="connsiteY28" fmla="*/ 1052723 h 1859645"/>
                <a:gd name="connsiteX29" fmla="*/ 2520363 w 7292148"/>
                <a:gd name="connsiteY29" fmla="*/ 1175668 h 1859645"/>
                <a:gd name="connsiteX30" fmla="*/ 2528047 w 7292148"/>
                <a:gd name="connsiteY30" fmla="*/ 11 h 1859645"/>
                <a:gd name="connsiteX31" fmla="*/ 2597204 w 7292148"/>
                <a:gd name="connsiteY31" fmla="*/ 1152616 h 1859645"/>
                <a:gd name="connsiteX32" fmla="*/ 2666360 w 7292148"/>
                <a:gd name="connsiteY32" fmla="*/ 975883 h 1859645"/>
                <a:gd name="connsiteX33" fmla="*/ 2820041 w 7292148"/>
                <a:gd name="connsiteY33" fmla="*/ 937463 h 1859645"/>
                <a:gd name="connsiteX34" fmla="*/ 2942985 w 7292148"/>
                <a:gd name="connsiteY34" fmla="*/ 937463 h 1859645"/>
                <a:gd name="connsiteX35" fmla="*/ 3019825 w 7292148"/>
                <a:gd name="connsiteY35" fmla="*/ 875991 h 1859645"/>
                <a:gd name="connsiteX36" fmla="*/ 3131624 w 7292148"/>
                <a:gd name="connsiteY36" fmla="*/ 754887 h 1859645"/>
                <a:gd name="connsiteX37" fmla="*/ 3276540 w 7292148"/>
                <a:gd name="connsiteY37" fmla="*/ 756507 h 1859645"/>
                <a:gd name="connsiteX38" fmla="*/ 3396343 w 7292148"/>
                <a:gd name="connsiteY38" fmla="*/ 852939 h 1859645"/>
                <a:gd name="connsiteX39" fmla="*/ 3526972 w 7292148"/>
                <a:gd name="connsiteY39" fmla="*/ 975883 h 1859645"/>
                <a:gd name="connsiteX40" fmla="*/ 3949593 w 7292148"/>
                <a:gd name="connsiteY40" fmla="*/ 952831 h 1859645"/>
                <a:gd name="connsiteX41" fmla="*/ 4026434 w 7292148"/>
                <a:gd name="connsiteY41" fmla="*/ 1029671 h 1859645"/>
                <a:gd name="connsiteX42" fmla="*/ 4118642 w 7292148"/>
                <a:gd name="connsiteY42" fmla="*/ 1083460 h 1859645"/>
                <a:gd name="connsiteX43" fmla="*/ 4195483 w 7292148"/>
                <a:gd name="connsiteY43" fmla="*/ 1021987 h 1859645"/>
                <a:gd name="connsiteX44" fmla="*/ 4233903 w 7292148"/>
                <a:gd name="connsiteY44" fmla="*/ 975883 h 1859645"/>
                <a:gd name="connsiteX45" fmla="*/ 4272323 w 7292148"/>
                <a:gd name="connsiteY45" fmla="*/ 899043 h 1859645"/>
                <a:gd name="connsiteX46" fmla="*/ 4309662 w 7292148"/>
                <a:gd name="connsiteY46" fmla="*/ 988450 h 1859645"/>
                <a:gd name="connsiteX47" fmla="*/ 4426004 w 7292148"/>
                <a:gd name="connsiteY47" fmla="*/ 1828811 h 1859645"/>
                <a:gd name="connsiteX48" fmla="*/ 4548948 w 7292148"/>
                <a:gd name="connsiteY48" fmla="*/ 791466 h 1859645"/>
                <a:gd name="connsiteX49" fmla="*/ 4656525 w 7292148"/>
                <a:gd name="connsiteY49" fmla="*/ 637786 h 1859645"/>
                <a:gd name="connsiteX50" fmla="*/ 4771785 w 7292148"/>
                <a:gd name="connsiteY50" fmla="*/ 545577 h 1859645"/>
                <a:gd name="connsiteX51" fmla="*/ 4894730 w 7292148"/>
                <a:gd name="connsiteY51" fmla="*/ 407265 h 1859645"/>
                <a:gd name="connsiteX52" fmla="*/ 5025358 w 7292148"/>
                <a:gd name="connsiteY52" fmla="*/ 822202 h 1859645"/>
                <a:gd name="connsiteX53" fmla="*/ 5117567 w 7292148"/>
                <a:gd name="connsiteY53" fmla="*/ 960515 h 1859645"/>
                <a:gd name="connsiteX54" fmla="*/ 5217459 w 7292148"/>
                <a:gd name="connsiteY54" fmla="*/ 968199 h 1859645"/>
                <a:gd name="connsiteX55" fmla="*/ 5640081 w 7292148"/>
                <a:gd name="connsiteY55" fmla="*/ 983567 h 1859645"/>
                <a:gd name="connsiteX56" fmla="*/ 5770709 w 7292148"/>
                <a:gd name="connsiteY56" fmla="*/ 837570 h 1859645"/>
                <a:gd name="connsiteX57" fmla="*/ 5909022 w 7292148"/>
                <a:gd name="connsiteY57" fmla="*/ 975883 h 1859645"/>
                <a:gd name="connsiteX58" fmla="*/ 5947442 w 7292148"/>
                <a:gd name="connsiteY58" fmla="*/ 852939 h 1859645"/>
                <a:gd name="connsiteX59" fmla="*/ 6116491 w 7292148"/>
                <a:gd name="connsiteY59" fmla="*/ 1836495 h 1859645"/>
                <a:gd name="connsiteX60" fmla="*/ 6239435 w 7292148"/>
                <a:gd name="connsiteY60" fmla="*/ 722310 h 1859645"/>
                <a:gd name="connsiteX61" fmla="*/ 6377748 w 7292148"/>
                <a:gd name="connsiteY61" fmla="*/ 614734 h 1859645"/>
                <a:gd name="connsiteX62" fmla="*/ 6469956 w 7292148"/>
                <a:gd name="connsiteY62" fmla="*/ 522525 h 1859645"/>
                <a:gd name="connsiteX63" fmla="*/ 6546797 w 7292148"/>
                <a:gd name="connsiteY63" fmla="*/ 384212 h 1859645"/>
                <a:gd name="connsiteX64" fmla="*/ 6608269 w 7292148"/>
                <a:gd name="connsiteY64" fmla="*/ 438001 h 1859645"/>
                <a:gd name="connsiteX65" fmla="*/ 6708162 w 7292148"/>
                <a:gd name="connsiteY65" fmla="*/ 906727 h 1859645"/>
                <a:gd name="connsiteX66" fmla="*/ 6777318 w 7292148"/>
                <a:gd name="connsiteY66" fmla="*/ 991251 h 1859645"/>
                <a:gd name="connsiteX67" fmla="*/ 7292148 w 7292148"/>
                <a:gd name="connsiteY67" fmla="*/ 975883 h 1859645"/>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08162 w 7292148"/>
                <a:gd name="connsiteY65" fmla="*/ 906738 h 1859656"/>
                <a:gd name="connsiteX66" fmla="*/ 6777318 w 7292148"/>
                <a:gd name="connsiteY66" fmla="*/ 991262 h 1859656"/>
                <a:gd name="connsiteX67" fmla="*/ 7292148 w 7292148"/>
                <a:gd name="connsiteY67"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7318 w 7292148"/>
                <a:gd name="connsiteY65" fmla="*/ 991262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772555 w 7292148"/>
                <a:gd name="connsiteY65" fmla="*/ 979355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39435 w 7292148"/>
                <a:gd name="connsiteY60" fmla="*/ 722321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46797 w 7292148"/>
                <a:gd name="connsiteY63" fmla="*/ 384223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47442 w 7292148"/>
                <a:gd name="connsiteY58" fmla="*/ 852950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63466 w 7292148"/>
                <a:gd name="connsiteY63" fmla="*/ 391367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656525 w 7292148"/>
                <a:gd name="connsiteY49" fmla="*/ 637797 h 1859656"/>
                <a:gd name="connsiteX50" fmla="*/ 4771785 w 7292148"/>
                <a:gd name="connsiteY50" fmla="*/ 545588 h 1859656"/>
                <a:gd name="connsiteX51" fmla="*/ 4894730 w 7292148"/>
                <a:gd name="connsiteY51" fmla="*/ 407276 h 1859656"/>
                <a:gd name="connsiteX52" fmla="*/ 5025358 w 7292148"/>
                <a:gd name="connsiteY52" fmla="*/ 822213 h 1859656"/>
                <a:gd name="connsiteX53" fmla="*/ 5117567 w 7292148"/>
                <a:gd name="connsiteY53" fmla="*/ 960526 h 1859656"/>
                <a:gd name="connsiteX54" fmla="*/ 5217459 w 7292148"/>
                <a:gd name="connsiteY54" fmla="*/ 968210 h 1859656"/>
                <a:gd name="connsiteX55" fmla="*/ 5640081 w 7292148"/>
                <a:gd name="connsiteY55" fmla="*/ 983578 h 1859656"/>
                <a:gd name="connsiteX56" fmla="*/ 5770709 w 7292148"/>
                <a:gd name="connsiteY56" fmla="*/ 837581 h 1859656"/>
                <a:gd name="connsiteX57" fmla="*/ 5909022 w 7292148"/>
                <a:gd name="connsiteY57" fmla="*/ 975894 h 1859656"/>
                <a:gd name="connsiteX58" fmla="*/ 5987923 w 7292148"/>
                <a:gd name="connsiteY58" fmla="*/ 895812 h 1859656"/>
                <a:gd name="connsiteX59" fmla="*/ 6116491 w 7292148"/>
                <a:gd name="connsiteY59" fmla="*/ 1836506 h 1859656"/>
                <a:gd name="connsiteX60" fmla="*/ 6246578 w 7292148"/>
                <a:gd name="connsiteY60" fmla="*/ 831858 h 1859656"/>
                <a:gd name="connsiteX61" fmla="*/ 6377748 w 7292148"/>
                <a:gd name="connsiteY61" fmla="*/ 614745 h 1859656"/>
                <a:gd name="connsiteX62" fmla="*/ 6469956 w 7292148"/>
                <a:gd name="connsiteY62" fmla="*/ 522536 h 1859656"/>
                <a:gd name="connsiteX63" fmla="*/ 6563466 w 7292148"/>
                <a:gd name="connsiteY63" fmla="*/ 391367 h 1859656"/>
                <a:gd name="connsiteX64" fmla="*/ 6608269 w 7292148"/>
                <a:gd name="connsiteY64" fmla="*/ 438012 h 1859656"/>
                <a:gd name="connsiteX65" fmla="*/ 6815418 w 7292148"/>
                <a:gd name="connsiteY65" fmla="*/ 976973 h 1859656"/>
                <a:gd name="connsiteX66" fmla="*/ 7292148 w 7292148"/>
                <a:gd name="connsiteY66"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1785 w 7292148"/>
                <a:gd name="connsiteY49" fmla="*/ 545588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59106 w 7292148"/>
                <a:gd name="connsiteY24" fmla="*/ 1021998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8135 w 7292148"/>
                <a:gd name="connsiteY49" fmla="*/ 542413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26079 w 7292148"/>
                <a:gd name="connsiteY24" fmla="*/ 997442 h 1859656"/>
                <a:gd name="connsiteX25" fmla="*/ 2305210 w 7292148"/>
                <a:gd name="connsiteY25" fmla="*/ 1021998 h 1859656"/>
                <a:gd name="connsiteX26" fmla="*/ 2351314 w 7292148"/>
                <a:gd name="connsiteY26" fmla="*/ 975894 h 1859656"/>
                <a:gd name="connsiteX27" fmla="*/ 2397419 w 7292148"/>
                <a:gd name="connsiteY27" fmla="*/ 975894 h 1859656"/>
                <a:gd name="connsiteX28" fmla="*/ 2481943 w 7292148"/>
                <a:gd name="connsiteY28" fmla="*/ 1052734 h 1859656"/>
                <a:gd name="connsiteX29" fmla="*/ 2520363 w 7292148"/>
                <a:gd name="connsiteY29" fmla="*/ 1175679 h 1859656"/>
                <a:gd name="connsiteX30" fmla="*/ 2528047 w 7292148"/>
                <a:gd name="connsiteY30" fmla="*/ 22 h 1859656"/>
                <a:gd name="connsiteX31" fmla="*/ 2566248 w 7292148"/>
                <a:gd name="connsiteY31" fmla="*/ 1143102 h 1859656"/>
                <a:gd name="connsiteX32" fmla="*/ 2666360 w 7292148"/>
                <a:gd name="connsiteY32" fmla="*/ 975894 h 1859656"/>
                <a:gd name="connsiteX33" fmla="*/ 2820041 w 7292148"/>
                <a:gd name="connsiteY33" fmla="*/ 937474 h 1859656"/>
                <a:gd name="connsiteX34" fmla="*/ 2942985 w 7292148"/>
                <a:gd name="connsiteY34" fmla="*/ 937474 h 1859656"/>
                <a:gd name="connsiteX35" fmla="*/ 3019825 w 7292148"/>
                <a:gd name="connsiteY35" fmla="*/ 876002 h 1859656"/>
                <a:gd name="connsiteX36" fmla="*/ 3131624 w 7292148"/>
                <a:gd name="connsiteY36" fmla="*/ 754898 h 1859656"/>
                <a:gd name="connsiteX37" fmla="*/ 3276540 w 7292148"/>
                <a:gd name="connsiteY37" fmla="*/ 756518 h 1859656"/>
                <a:gd name="connsiteX38" fmla="*/ 3396343 w 7292148"/>
                <a:gd name="connsiteY38" fmla="*/ 852950 h 1859656"/>
                <a:gd name="connsiteX39" fmla="*/ 3526972 w 7292148"/>
                <a:gd name="connsiteY39" fmla="*/ 975894 h 1859656"/>
                <a:gd name="connsiteX40" fmla="*/ 3949593 w 7292148"/>
                <a:gd name="connsiteY40" fmla="*/ 952842 h 1859656"/>
                <a:gd name="connsiteX41" fmla="*/ 4026434 w 7292148"/>
                <a:gd name="connsiteY41" fmla="*/ 1029682 h 1859656"/>
                <a:gd name="connsiteX42" fmla="*/ 4118642 w 7292148"/>
                <a:gd name="connsiteY42" fmla="*/ 1083471 h 1859656"/>
                <a:gd name="connsiteX43" fmla="*/ 4195483 w 7292148"/>
                <a:gd name="connsiteY43" fmla="*/ 1021998 h 1859656"/>
                <a:gd name="connsiteX44" fmla="*/ 4233903 w 7292148"/>
                <a:gd name="connsiteY44" fmla="*/ 975894 h 1859656"/>
                <a:gd name="connsiteX45" fmla="*/ 4272323 w 7292148"/>
                <a:gd name="connsiteY45" fmla="*/ 899054 h 1859656"/>
                <a:gd name="connsiteX46" fmla="*/ 4309662 w 7292148"/>
                <a:gd name="connsiteY46" fmla="*/ 988461 h 1859656"/>
                <a:gd name="connsiteX47" fmla="*/ 4426004 w 7292148"/>
                <a:gd name="connsiteY47" fmla="*/ 1828822 h 1859656"/>
                <a:gd name="connsiteX48" fmla="*/ 4548948 w 7292148"/>
                <a:gd name="connsiteY48" fmla="*/ 791477 h 1859656"/>
                <a:gd name="connsiteX49" fmla="*/ 4778135 w 7292148"/>
                <a:gd name="connsiteY49" fmla="*/ 542413 h 1859656"/>
                <a:gd name="connsiteX50" fmla="*/ 4894730 w 7292148"/>
                <a:gd name="connsiteY50" fmla="*/ 407276 h 1859656"/>
                <a:gd name="connsiteX51" fmla="*/ 5025358 w 7292148"/>
                <a:gd name="connsiteY51" fmla="*/ 822213 h 1859656"/>
                <a:gd name="connsiteX52" fmla="*/ 5117567 w 7292148"/>
                <a:gd name="connsiteY52" fmla="*/ 960526 h 1859656"/>
                <a:gd name="connsiteX53" fmla="*/ 5217459 w 7292148"/>
                <a:gd name="connsiteY53" fmla="*/ 968210 h 1859656"/>
                <a:gd name="connsiteX54" fmla="*/ 5640081 w 7292148"/>
                <a:gd name="connsiteY54" fmla="*/ 983578 h 1859656"/>
                <a:gd name="connsiteX55" fmla="*/ 5770709 w 7292148"/>
                <a:gd name="connsiteY55" fmla="*/ 837581 h 1859656"/>
                <a:gd name="connsiteX56" fmla="*/ 5909022 w 7292148"/>
                <a:gd name="connsiteY56" fmla="*/ 975894 h 1859656"/>
                <a:gd name="connsiteX57" fmla="*/ 5987923 w 7292148"/>
                <a:gd name="connsiteY57" fmla="*/ 895812 h 1859656"/>
                <a:gd name="connsiteX58" fmla="*/ 6116491 w 7292148"/>
                <a:gd name="connsiteY58" fmla="*/ 1836506 h 1859656"/>
                <a:gd name="connsiteX59" fmla="*/ 6246578 w 7292148"/>
                <a:gd name="connsiteY59" fmla="*/ 831858 h 1859656"/>
                <a:gd name="connsiteX60" fmla="*/ 6377748 w 7292148"/>
                <a:gd name="connsiteY60" fmla="*/ 614745 h 1859656"/>
                <a:gd name="connsiteX61" fmla="*/ 6469956 w 7292148"/>
                <a:gd name="connsiteY61" fmla="*/ 522536 h 1859656"/>
                <a:gd name="connsiteX62" fmla="*/ 6563466 w 7292148"/>
                <a:gd name="connsiteY62" fmla="*/ 391367 h 1859656"/>
                <a:gd name="connsiteX63" fmla="*/ 6608269 w 7292148"/>
                <a:gd name="connsiteY63" fmla="*/ 438012 h 1859656"/>
                <a:gd name="connsiteX64" fmla="*/ 6815418 w 7292148"/>
                <a:gd name="connsiteY64" fmla="*/ 976973 h 1859656"/>
                <a:gd name="connsiteX65" fmla="*/ 7292148 w 7292148"/>
                <a:gd name="connsiteY65"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305210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299677 w 7292148"/>
                <a:gd name="connsiteY2" fmla="*/ 1068102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328575 w 7292148"/>
                <a:gd name="connsiteY2" fmla="*/ 1072194 h 1859656"/>
                <a:gd name="connsiteX3" fmla="*/ 376518 w 7292148"/>
                <a:gd name="connsiteY3" fmla="*/ 1098839 h 1859656"/>
                <a:gd name="connsiteX4" fmla="*/ 453358 w 7292148"/>
                <a:gd name="connsiteY4" fmla="*/ 1068102 h 1859656"/>
                <a:gd name="connsiteX5" fmla="*/ 522514 w 7292148"/>
                <a:gd name="connsiteY5" fmla="*/ 991262 h 1859656"/>
                <a:gd name="connsiteX6" fmla="*/ 614723 w 7292148"/>
                <a:gd name="connsiteY6" fmla="*/ 983578 h 1859656"/>
                <a:gd name="connsiteX7" fmla="*/ 645459 w 7292148"/>
                <a:gd name="connsiteY7" fmla="*/ 922106 h 1859656"/>
                <a:gd name="connsiteX8" fmla="*/ 676195 w 7292148"/>
                <a:gd name="connsiteY8" fmla="*/ 852950 h 1859656"/>
                <a:gd name="connsiteX9" fmla="*/ 714615 w 7292148"/>
                <a:gd name="connsiteY9" fmla="*/ 906738 h 1859656"/>
                <a:gd name="connsiteX10" fmla="*/ 822192 w 7292148"/>
                <a:gd name="connsiteY10" fmla="*/ 1859558 h 1859656"/>
                <a:gd name="connsiteX11" fmla="*/ 960504 w 7292148"/>
                <a:gd name="connsiteY11" fmla="*/ 845266 h 1859656"/>
                <a:gd name="connsiteX12" fmla="*/ 983556 w 7292148"/>
                <a:gd name="connsiteY12" fmla="*/ 737689 h 1859656"/>
                <a:gd name="connsiteX13" fmla="*/ 1021977 w 7292148"/>
                <a:gd name="connsiteY13" fmla="*/ 668533 h 1859656"/>
                <a:gd name="connsiteX14" fmla="*/ 1106501 w 7292148"/>
                <a:gd name="connsiteY14" fmla="*/ 591692 h 1859656"/>
                <a:gd name="connsiteX15" fmla="*/ 1183341 w 7292148"/>
                <a:gd name="connsiteY15" fmla="*/ 522536 h 1859656"/>
                <a:gd name="connsiteX16" fmla="*/ 1244814 w 7292148"/>
                <a:gd name="connsiteY16" fmla="*/ 453380 h 1859656"/>
                <a:gd name="connsiteX17" fmla="*/ 1283234 w 7292148"/>
                <a:gd name="connsiteY17" fmla="*/ 399592 h 1859656"/>
                <a:gd name="connsiteX18" fmla="*/ 1321654 w 7292148"/>
                <a:gd name="connsiteY18" fmla="*/ 499484 h 1859656"/>
                <a:gd name="connsiteX19" fmla="*/ 1421546 w 7292148"/>
                <a:gd name="connsiteY19" fmla="*/ 868318 h 1859656"/>
                <a:gd name="connsiteX20" fmla="*/ 1436914 w 7292148"/>
                <a:gd name="connsiteY20" fmla="*/ 906738 h 1859656"/>
                <a:gd name="connsiteX21" fmla="*/ 1475335 w 7292148"/>
                <a:gd name="connsiteY21" fmla="*/ 945158 h 1859656"/>
                <a:gd name="connsiteX22" fmla="*/ 1598279 w 7292148"/>
                <a:gd name="connsiteY22" fmla="*/ 983578 h 1859656"/>
                <a:gd name="connsiteX23" fmla="*/ 2197634 w 7292148"/>
                <a:gd name="connsiteY23" fmla="*/ 975894 h 1859656"/>
                <a:gd name="connsiteX24" fmla="*/ 2284569 w 7292148"/>
                <a:gd name="connsiteY24" fmla="*/ 1021998 h 1859656"/>
                <a:gd name="connsiteX25" fmla="*/ 2351314 w 7292148"/>
                <a:gd name="connsiteY25" fmla="*/ 975894 h 1859656"/>
                <a:gd name="connsiteX26" fmla="*/ 2397419 w 7292148"/>
                <a:gd name="connsiteY26" fmla="*/ 975894 h 1859656"/>
                <a:gd name="connsiteX27" fmla="*/ 2481943 w 7292148"/>
                <a:gd name="connsiteY27" fmla="*/ 1052734 h 1859656"/>
                <a:gd name="connsiteX28" fmla="*/ 2520363 w 7292148"/>
                <a:gd name="connsiteY28" fmla="*/ 1175679 h 1859656"/>
                <a:gd name="connsiteX29" fmla="*/ 2528047 w 7292148"/>
                <a:gd name="connsiteY29" fmla="*/ 22 h 1859656"/>
                <a:gd name="connsiteX30" fmla="*/ 2566248 w 7292148"/>
                <a:gd name="connsiteY30" fmla="*/ 1143102 h 1859656"/>
                <a:gd name="connsiteX31" fmla="*/ 2666360 w 7292148"/>
                <a:gd name="connsiteY31" fmla="*/ 975894 h 1859656"/>
                <a:gd name="connsiteX32" fmla="*/ 2820041 w 7292148"/>
                <a:gd name="connsiteY32" fmla="*/ 937474 h 1859656"/>
                <a:gd name="connsiteX33" fmla="*/ 2942985 w 7292148"/>
                <a:gd name="connsiteY33" fmla="*/ 937474 h 1859656"/>
                <a:gd name="connsiteX34" fmla="*/ 3019825 w 7292148"/>
                <a:gd name="connsiteY34" fmla="*/ 876002 h 1859656"/>
                <a:gd name="connsiteX35" fmla="*/ 3131624 w 7292148"/>
                <a:gd name="connsiteY35" fmla="*/ 754898 h 1859656"/>
                <a:gd name="connsiteX36" fmla="*/ 3276540 w 7292148"/>
                <a:gd name="connsiteY36" fmla="*/ 756518 h 1859656"/>
                <a:gd name="connsiteX37" fmla="*/ 3396343 w 7292148"/>
                <a:gd name="connsiteY37" fmla="*/ 852950 h 1859656"/>
                <a:gd name="connsiteX38" fmla="*/ 3526972 w 7292148"/>
                <a:gd name="connsiteY38" fmla="*/ 975894 h 1859656"/>
                <a:gd name="connsiteX39" fmla="*/ 3949593 w 7292148"/>
                <a:gd name="connsiteY39" fmla="*/ 952842 h 1859656"/>
                <a:gd name="connsiteX40" fmla="*/ 4026434 w 7292148"/>
                <a:gd name="connsiteY40" fmla="*/ 1029682 h 1859656"/>
                <a:gd name="connsiteX41" fmla="*/ 4118642 w 7292148"/>
                <a:gd name="connsiteY41" fmla="*/ 1083471 h 1859656"/>
                <a:gd name="connsiteX42" fmla="*/ 4195483 w 7292148"/>
                <a:gd name="connsiteY42" fmla="*/ 1021998 h 1859656"/>
                <a:gd name="connsiteX43" fmla="*/ 4233903 w 7292148"/>
                <a:gd name="connsiteY43" fmla="*/ 975894 h 1859656"/>
                <a:gd name="connsiteX44" fmla="*/ 4272323 w 7292148"/>
                <a:gd name="connsiteY44" fmla="*/ 899054 h 1859656"/>
                <a:gd name="connsiteX45" fmla="*/ 4309662 w 7292148"/>
                <a:gd name="connsiteY45" fmla="*/ 988461 h 1859656"/>
                <a:gd name="connsiteX46" fmla="*/ 4426004 w 7292148"/>
                <a:gd name="connsiteY46" fmla="*/ 1828822 h 1859656"/>
                <a:gd name="connsiteX47" fmla="*/ 4548948 w 7292148"/>
                <a:gd name="connsiteY47" fmla="*/ 791477 h 1859656"/>
                <a:gd name="connsiteX48" fmla="*/ 4778135 w 7292148"/>
                <a:gd name="connsiteY48" fmla="*/ 542413 h 1859656"/>
                <a:gd name="connsiteX49" fmla="*/ 4894730 w 7292148"/>
                <a:gd name="connsiteY49" fmla="*/ 407276 h 1859656"/>
                <a:gd name="connsiteX50" fmla="*/ 5025358 w 7292148"/>
                <a:gd name="connsiteY50" fmla="*/ 822213 h 1859656"/>
                <a:gd name="connsiteX51" fmla="*/ 5117567 w 7292148"/>
                <a:gd name="connsiteY51" fmla="*/ 960526 h 1859656"/>
                <a:gd name="connsiteX52" fmla="*/ 5217459 w 7292148"/>
                <a:gd name="connsiteY52" fmla="*/ 968210 h 1859656"/>
                <a:gd name="connsiteX53" fmla="*/ 5640081 w 7292148"/>
                <a:gd name="connsiteY53" fmla="*/ 983578 h 1859656"/>
                <a:gd name="connsiteX54" fmla="*/ 5770709 w 7292148"/>
                <a:gd name="connsiteY54" fmla="*/ 837581 h 1859656"/>
                <a:gd name="connsiteX55" fmla="*/ 5909022 w 7292148"/>
                <a:gd name="connsiteY55" fmla="*/ 975894 h 1859656"/>
                <a:gd name="connsiteX56" fmla="*/ 5987923 w 7292148"/>
                <a:gd name="connsiteY56" fmla="*/ 895812 h 1859656"/>
                <a:gd name="connsiteX57" fmla="*/ 6116491 w 7292148"/>
                <a:gd name="connsiteY57" fmla="*/ 1836506 h 1859656"/>
                <a:gd name="connsiteX58" fmla="*/ 6246578 w 7292148"/>
                <a:gd name="connsiteY58" fmla="*/ 831858 h 1859656"/>
                <a:gd name="connsiteX59" fmla="*/ 6377748 w 7292148"/>
                <a:gd name="connsiteY59" fmla="*/ 614745 h 1859656"/>
                <a:gd name="connsiteX60" fmla="*/ 6469956 w 7292148"/>
                <a:gd name="connsiteY60" fmla="*/ 522536 h 1859656"/>
                <a:gd name="connsiteX61" fmla="*/ 6563466 w 7292148"/>
                <a:gd name="connsiteY61" fmla="*/ 391367 h 1859656"/>
                <a:gd name="connsiteX62" fmla="*/ 6608269 w 7292148"/>
                <a:gd name="connsiteY62" fmla="*/ 438012 h 1859656"/>
                <a:gd name="connsiteX63" fmla="*/ 6815418 w 7292148"/>
                <a:gd name="connsiteY63" fmla="*/ 976973 h 1859656"/>
                <a:gd name="connsiteX64" fmla="*/ 7292148 w 7292148"/>
                <a:gd name="connsiteY64" fmla="*/ 975894 h 1859656"/>
                <a:gd name="connsiteX0" fmla="*/ 0 w 7292148"/>
                <a:gd name="connsiteY0" fmla="*/ 945158 h 1859656"/>
                <a:gd name="connsiteX1" fmla="*/ 222837 w 7292148"/>
                <a:gd name="connsiteY1" fmla="*/ 991262 h 1859656"/>
                <a:gd name="connsiteX2" fmla="*/ 376518 w 7292148"/>
                <a:gd name="connsiteY2" fmla="*/ 1098839 h 1859656"/>
                <a:gd name="connsiteX3" fmla="*/ 453358 w 7292148"/>
                <a:gd name="connsiteY3" fmla="*/ 1068102 h 1859656"/>
                <a:gd name="connsiteX4" fmla="*/ 522514 w 7292148"/>
                <a:gd name="connsiteY4" fmla="*/ 991262 h 1859656"/>
                <a:gd name="connsiteX5" fmla="*/ 614723 w 7292148"/>
                <a:gd name="connsiteY5" fmla="*/ 983578 h 1859656"/>
                <a:gd name="connsiteX6" fmla="*/ 645459 w 7292148"/>
                <a:gd name="connsiteY6" fmla="*/ 922106 h 1859656"/>
                <a:gd name="connsiteX7" fmla="*/ 676195 w 7292148"/>
                <a:gd name="connsiteY7" fmla="*/ 852950 h 1859656"/>
                <a:gd name="connsiteX8" fmla="*/ 714615 w 7292148"/>
                <a:gd name="connsiteY8" fmla="*/ 906738 h 1859656"/>
                <a:gd name="connsiteX9" fmla="*/ 822192 w 7292148"/>
                <a:gd name="connsiteY9" fmla="*/ 1859558 h 1859656"/>
                <a:gd name="connsiteX10" fmla="*/ 960504 w 7292148"/>
                <a:gd name="connsiteY10" fmla="*/ 845266 h 1859656"/>
                <a:gd name="connsiteX11" fmla="*/ 983556 w 7292148"/>
                <a:gd name="connsiteY11" fmla="*/ 737689 h 1859656"/>
                <a:gd name="connsiteX12" fmla="*/ 1021977 w 7292148"/>
                <a:gd name="connsiteY12" fmla="*/ 668533 h 1859656"/>
                <a:gd name="connsiteX13" fmla="*/ 1106501 w 7292148"/>
                <a:gd name="connsiteY13" fmla="*/ 591692 h 1859656"/>
                <a:gd name="connsiteX14" fmla="*/ 1183341 w 7292148"/>
                <a:gd name="connsiteY14" fmla="*/ 522536 h 1859656"/>
                <a:gd name="connsiteX15" fmla="*/ 1244814 w 7292148"/>
                <a:gd name="connsiteY15" fmla="*/ 453380 h 1859656"/>
                <a:gd name="connsiteX16" fmla="*/ 1283234 w 7292148"/>
                <a:gd name="connsiteY16" fmla="*/ 399592 h 1859656"/>
                <a:gd name="connsiteX17" fmla="*/ 1321654 w 7292148"/>
                <a:gd name="connsiteY17" fmla="*/ 499484 h 1859656"/>
                <a:gd name="connsiteX18" fmla="*/ 1421546 w 7292148"/>
                <a:gd name="connsiteY18" fmla="*/ 868318 h 1859656"/>
                <a:gd name="connsiteX19" fmla="*/ 1436914 w 7292148"/>
                <a:gd name="connsiteY19" fmla="*/ 906738 h 1859656"/>
                <a:gd name="connsiteX20" fmla="*/ 1475335 w 7292148"/>
                <a:gd name="connsiteY20" fmla="*/ 945158 h 1859656"/>
                <a:gd name="connsiteX21" fmla="*/ 1598279 w 7292148"/>
                <a:gd name="connsiteY21" fmla="*/ 983578 h 1859656"/>
                <a:gd name="connsiteX22" fmla="*/ 2197634 w 7292148"/>
                <a:gd name="connsiteY22" fmla="*/ 975894 h 1859656"/>
                <a:gd name="connsiteX23" fmla="*/ 2284569 w 7292148"/>
                <a:gd name="connsiteY23" fmla="*/ 1021998 h 1859656"/>
                <a:gd name="connsiteX24" fmla="*/ 2351314 w 7292148"/>
                <a:gd name="connsiteY24" fmla="*/ 975894 h 1859656"/>
                <a:gd name="connsiteX25" fmla="*/ 2397419 w 7292148"/>
                <a:gd name="connsiteY25" fmla="*/ 975894 h 1859656"/>
                <a:gd name="connsiteX26" fmla="*/ 2481943 w 7292148"/>
                <a:gd name="connsiteY26" fmla="*/ 1052734 h 1859656"/>
                <a:gd name="connsiteX27" fmla="*/ 2520363 w 7292148"/>
                <a:gd name="connsiteY27" fmla="*/ 1175679 h 1859656"/>
                <a:gd name="connsiteX28" fmla="*/ 2528047 w 7292148"/>
                <a:gd name="connsiteY28" fmla="*/ 22 h 1859656"/>
                <a:gd name="connsiteX29" fmla="*/ 2566248 w 7292148"/>
                <a:gd name="connsiteY29" fmla="*/ 1143102 h 1859656"/>
                <a:gd name="connsiteX30" fmla="*/ 2666360 w 7292148"/>
                <a:gd name="connsiteY30" fmla="*/ 975894 h 1859656"/>
                <a:gd name="connsiteX31" fmla="*/ 2820041 w 7292148"/>
                <a:gd name="connsiteY31" fmla="*/ 937474 h 1859656"/>
                <a:gd name="connsiteX32" fmla="*/ 2942985 w 7292148"/>
                <a:gd name="connsiteY32" fmla="*/ 937474 h 1859656"/>
                <a:gd name="connsiteX33" fmla="*/ 3019825 w 7292148"/>
                <a:gd name="connsiteY33" fmla="*/ 876002 h 1859656"/>
                <a:gd name="connsiteX34" fmla="*/ 3131624 w 7292148"/>
                <a:gd name="connsiteY34" fmla="*/ 754898 h 1859656"/>
                <a:gd name="connsiteX35" fmla="*/ 3276540 w 7292148"/>
                <a:gd name="connsiteY35" fmla="*/ 756518 h 1859656"/>
                <a:gd name="connsiteX36" fmla="*/ 3396343 w 7292148"/>
                <a:gd name="connsiteY36" fmla="*/ 852950 h 1859656"/>
                <a:gd name="connsiteX37" fmla="*/ 3526972 w 7292148"/>
                <a:gd name="connsiteY37" fmla="*/ 975894 h 1859656"/>
                <a:gd name="connsiteX38" fmla="*/ 3949593 w 7292148"/>
                <a:gd name="connsiteY38" fmla="*/ 952842 h 1859656"/>
                <a:gd name="connsiteX39" fmla="*/ 4026434 w 7292148"/>
                <a:gd name="connsiteY39" fmla="*/ 1029682 h 1859656"/>
                <a:gd name="connsiteX40" fmla="*/ 4118642 w 7292148"/>
                <a:gd name="connsiteY40" fmla="*/ 1083471 h 1859656"/>
                <a:gd name="connsiteX41" fmla="*/ 4195483 w 7292148"/>
                <a:gd name="connsiteY41" fmla="*/ 1021998 h 1859656"/>
                <a:gd name="connsiteX42" fmla="*/ 4233903 w 7292148"/>
                <a:gd name="connsiteY42" fmla="*/ 975894 h 1859656"/>
                <a:gd name="connsiteX43" fmla="*/ 4272323 w 7292148"/>
                <a:gd name="connsiteY43" fmla="*/ 899054 h 1859656"/>
                <a:gd name="connsiteX44" fmla="*/ 4309662 w 7292148"/>
                <a:gd name="connsiteY44" fmla="*/ 988461 h 1859656"/>
                <a:gd name="connsiteX45" fmla="*/ 4426004 w 7292148"/>
                <a:gd name="connsiteY45" fmla="*/ 1828822 h 1859656"/>
                <a:gd name="connsiteX46" fmla="*/ 4548948 w 7292148"/>
                <a:gd name="connsiteY46" fmla="*/ 791477 h 1859656"/>
                <a:gd name="connsiteX47" fmla="*/ 4778135 w 7292148"/>
                <a:gd name="connsiteY47" fmla="*/ 542413 h 1859656"/>
                <a:gd name="connsiteX48" fmla="*/ 4894730 w 7292148"/>
                <a:gd name="connsiteY48" fmla="*/ 407276 h 1859656"/>
                <a:gd name="connsiteX49" fmla="*/ 5025358 w 7292148"/>
                <a:gd name="connsiteY49" fmla="*/ 822213 h 1859656"/>
                <a:gd name="connsiteX50" fmla="*/ 5117567 w 7292148"/>
                <a:gd name="connsiteY50" fmla="*/ 960526 h 1859656"/>
                <a:gd name="connsiteX51" fmla="*/ 5217459 w 7292148"/>
                <a:gd name="connsiteY51" fmla="*/ 968210 h 1859656"/>
                <a:gd name="connsiteX52" fmla="*/ 5640081 w 7292148"/>
                <a:gd name="connsiteY52" fmla="*/ 983578 h 1859656"/>
                <a:gd name="connsiteX53" fmla="*/ 5770709 w 7292148"/>
                <a:gd name="connsiteY53" fmla="*/ 837581 h 1859656"/>
                <a:gd name="connsiteX54" fmla="*/ 5909022 w 7292148"/>
                <a:gd name="connsiteY54" fmla="*/ 975894 h 1859656"/>
                <a:gd name="connsiteX55" fmla="*/ 5987923 w 7292148"/>
                <a:gd name="connsiteY55" fmla="*/ 895812 h 1859656"/>
                <a:gd name="connsiteX56" fmla="*/ 6116491 w 7292148"/>
                <a:gd name="connsiteY56" fmla="*/ 1836506 h 1859656"/>
                <a:gd name="connsiteX57" fmla="*/ 6246578 w 7292148"/>
                <a:gd name="connsiteY57" fmla="*/ 831858 h 1859656"/>
                <a:gd name="connsiteX58" fmla="*/ 6377748 w 7292148"/>
                <a:gd name="connsiteY58" fmla="*/ 614745 h 1859656"/>
                <a:gd name="connsiteX59" fmla="*/ 6469956 w 7292148"/>
                <a:gd name="connsiteY59" fmla="*/ 522536 h 1859656"/>
                <a:gd name="connsiteX60" fmla="*/ 6563466 w 7292148"/>
                <a:gd name="connsiteY60" fmla="*/ 391367 h 1859656"/>
                <a:gd name="connsiteX61" fmla="*/ 6608269 w 7292148"/>
                <a:gd name="connsiteY61" fmla="*/ 438012 h 1859656"/>
                <a:gd name="connsiteX62" fmla="*/ 6815418 w 7292148"/>
                <a:gd name="connsiteY62" fmla="*/ 976973 h 1859656"/>
                <a:gd name="connsiteX63" fmla="*/ 7292148 w 7292148"/>
                <a:gd name="connsiteY63" fmla="*/ 975894 h 1859656"/>
                <a:gd name="connsiteX0" fmla="*/ 0 w 7292148"/>
                <a:gd name="connsiteY0" fmla="*/ 945158 h 1859656"/>
                <a:gd name="connsiteX1" fmla="*/ 305402 w 7292148"/>
                <a:gd name="connsiteY1" fmla="*/ 987169 h 1859656"/>
                <a:gd name="connsiteX2" fmla="*/ 376518 w 7292148"/>
                <a:gd name="connsiteY2" fmla="*/ 1098839 h 1859656"/>
                <a:gd name="connsiteX3" fmla="*/ 453358 w 7292148"/>
                <a:gd name="connsiteY3" fmla="*/ 1068102 h 1859656"/>
                <a:gd name="connsiteX4" fmla="*/ 522514 w 7292148"/>
                <a:gd name="connsiteY4" fmla="*/ 991262 h 1859656"/>
                <a:gd name="connsiteX5" fmla="*/ 614723 w 7292148"/>
                <a:gd name="connsiteY5" fmla="*/ 983578 h 1859656"/>
                <a:gd name="connsiteX6" fmla="*/ 645459 w 7292148"/>
                <a:gd name="connsiteY6" fmla="*/ 922106 h 1859656"/>
                <a:gd name="connsiteX7" fmla="*/ 676195 w 7292148"/>
                <a:gd name="connsiteY7" fmla="*/ 852950 h 1859656"/>
                <a:gd name="connsiteX8" fmla="*/ 714615 w 7292148"/>
                <a:gd name="connsiteY8" fmla="*/ 906738 h 1859656"/>
                <a:gd name="connsiteX9" fmla="*/ 822192 w 7292148"/>
                <a:gd name="connsiteY9" fmla="*/ 1859558 h 1859656"/>
                <a:gd name="connsiteX10" fmla="*/ 960504 w 7292148"/>
                <a:gd name="connsiteY10" fmla="*/ 845266 h 1859656"/>
                <a:gd name="connsiteX11" fmla="*/ 983556 w 7292148"/>
                <a:gd name="connsiteY11" fmla="*/ 737689 h 1859656"/>
                <a:gd name="connsiteX12" fmla="*/ 1021977 w 7292148"/>
                <a:gd name="connsiteY12" fmla="*/ 668533 h 1859656"/>
                <a:gd name="connsiteX13" fmla="*/ 1106501 w 7292148"/>
                <a:gd name="connsiteY13" fmla="*/ 591692 h 1859656"/>
                <a:gd name="connsiteX14" fmla="*/ 1183341 w 7292148"/>
                <a:gd name="connsiteY14" fmla="*/ 522536 h 1859656"/>
                <a:gd name="connsiteX15" fmla="*/ 1244814 w 7292148"/>
                <a:gd name="connsiteY15" fmla="*/ 453380 h 1859656"/>
                <a:gd name="connsiteX16" fmla="*/ 1283234 w 7292148"/>
                <a:gd name="connsiteY16" fmla="*/ 399592 h 1859656"/>
                <a:gd name="connsiteX17" fmla="*/ 1321654 w 7292148"/>
                <a:gd name="connsiteY17" fmla="*/ 499484 h 1859656"/>
                <a:gd name="connsiteX18" fmla="*/ 1421546 w 7292148"/>
                <a:gd name="connsiteY18" fmla="*/ 868318 h 1859656"/>
                <a:gd name="connsiteX19" fmla="*/ 1436914 w 7292148"/>
                <a:gd name="connsiteY19" fmla="*/ 906738 h 1859656"/>
                <a:gd name="connsiteX20" fmla="*/ 1475335 w 7292148"/>
                <a:gd name="connsiteY20" fmla="*/ 945158 h 1859656"/>
                <a:gd name="connsiteX21" fmla="*/ 1598279 w 7292148"/>
                <a:gd name="connsiteY21" fmla="*/ 983578 h 1859656"/>
                <a:gd name="connsiteX22" fmla="*/ 2197634 w 7292148"/>
                <a:gd name="connsiteY22" fmla="*/ 975894 h 1859656"/>
                <a:gd name="connsiteX23" fmla="*/ 2284569 w 7292148"/>
                <a:gd name="connsiteY23" fmla="*/ 1021998 h 1859656"/>
                <a:gd name="connsiteX24" fmla="*/ 2351314 w 7292148"/>
                <a:gd name="connsiteY24" fmla="*/ 975894 h 1859656"/>
                <a:gd name="connsiteX25" fmla="*/ 2397419 w 7292148"/>
                <a:gd name="connsiteY25" fmla="*/ 975894 h 1859656"/>
                <a:gd name="connsiteX26" fmla="*/ 2481943 w 7292148"/>
                <a:gd name="connsiteY26" fmla="*/ 1052734 h 1859656"/>
                <a:gd name="connsiteX27" fmla="*/ 2520363 w 7292148"/>
                <a:gd name="connsiteY27" fmla="*/ 1175679 h 1859656"/>
                <a:gd name="connsiteX28" fmla="*/ 2528047 w 7292148"/>
                <a:gd name="connsiteY28" fmla="*/ 22 h 1859656"/>
                <a:gd name="connsiteX29" fmla="*/ 2566248 w 7292148"/>
                <a:gd name="connsiteY29" fmla="*/ 1143102 h 1859656"/>
                <a:gd name="connsiteX30" fmla="*/ 2666360 w 7292148"/>
                <a:gd name="connsiteY30" fmla="*/ 975894 h 1859656"/>
                <a:gd name="connsiteX31" fmla="*/ 2820041 w 7292148"/>
                <a:gd name="connsiteY31" fmla="*/ 937474 h 1859656"/>
                <a:gd name="connsiteX32" fmla="*/ 2942985 w 7292148"/>
                <a:gd name="connsiteY32" fmla="*/ 937474 h 1859656"/>
                <a:gd name="connsiteX33" fmla="*/ 3019825 w 7292148"/>
                <a:gd name="connsiteY33" fmla="*/ 876002 h 1859656"/>
                <a:gd name="connsiteX34" fmla="*/ 3131624 w 7292148"/>
                <a:gd name="connsiteY34" fmla="*/ 754898 h 1859656"/>
                <a:gd name="connsiteX35" fmla="*/ 3276540 w 7292148"/>
                <a:gd name="connsiteY35" fmla="*/ 756518 h 1859656"/>
                <a:gd name="connsiteX36" fmla="*/ 3396343 w 7292148"/>
                <a:gd name="connsiteY36" fmla="*/ 852950 h 1859656"/>
                <a:gd name="connsiteX37" fmla="*/ 3526972 w 7292148"/>
                <a:gd name="connsiteY37" fmla="*/ 975894 h 1859656"/>
                <a:gd name="connsiteX38" fmla="*/ 3949593 w 7292148"/>
                <a:gd name="connsiteY38" fmla="*/ 952842 h 1859656"/>
                <a:gd name="connsiteX39" fmla="*/ 4026434 w 7292148"/>
                <a:gd name="connsiteY39" fmla="*/ 1029682 h 1859656"/>
                <a:gd name="connsiteX40" fmla="*/ 4118642 w 7292148"/>
                <a:gd name="connsiteY40" fmla="*/ 1083471 h 1859656"/>
                <a:gd name="connsiteX41" fmla="*/ 4195483 w 7292148"/>
                <a:gd name="connsiteY41" fmla="*/ 1021998 h 1859656"/>
                <a:gd name="connsiteX42" fmla="*/ 4233903 w 7292148"/>
                <a:gd name="connsiteY42" fmla="*/ 975894 h 1859656"/>
                <a:gd name="connsiteX43" fmla="*/ 4272323 w 7292148"/>
                <a:gd name="connsiteY43" fmla="*/ 899054 h 1859656"/>
                <a:gd name="connsiteX44" fmla="*/ 4309662 w 7292148"/>
                <a:gd name="connsiteY44" fmla="*/ 988461 h 1859656"/>
                <a:gd name="connsiteX45" fmla="*/ 4426004 w 7292148"/>
                <a:gd name="connsiteY45" fmla="*/ 1828822 h 1859656"/>
                <a:gd name="connsiteX46" fmla="*/ 4548948 w 7292148"/>
                <a:gd name="connsiteY46" fmla="*/ 791477 h 1859656"/>
                <a:gd name="connsiteX47" fmla="*/ 4778135 w 7292148"/>
                <a:gd name="connsiteY47" fmla="*/ 542413 h 1859656"/>
                <a:gd name="connsiteX48" fmla="*/ 4894730 w 7292148"/>
                <a:gd name="connsiteY48" fmla="*/ 407276 h 1859656"/>
                <a:gd name="connsiteX49" fmla="*/ 5025358 w 7292148"/>
                <a:gd name="connsiteY49" fmla="*/ 822213 h 1859656"/>
                <a:gd name="connsiteX50" fmla="*/ 5117567 w 7292148"/>
                <a:gd name="connsiteY50" fmla="*/ 960526 h 1859656"/>
                <a:gd name="connsiteX51" fmla="*/ 5217459 w 7292148"/>
                <a:gd name="connsiteY51" fmla="*/ 968210 h 1859656"/>
                <a:gd name="connsiteX52" fmla="*/ 5640081 w 7292148"/>
                <a:gd name="connsiteY52" fmla="*/ 983578 h 1859656"/>
                <a:gd name="connsiteX53" fmla="*/ 5770709 w 7292148"/>
                <a:gd name="connsiteY53" fmla="*/ 837581 h 1859656"/>
                <a:gd name="connsiteX54" fmla="*/ 5909022 w 7292148"/>
                <a:gd name="connsiteY54" fmla="*/ 975894 h 1859656"/>
                <a:gd name="connsiteX55" fmla="*/ 5987923 w 7292148"/>
                <a:gd name="connsiteY55" fmla="*/ 895812 h 1859656"/>
                <a:gd name="connsiteX56" fmla="*/ 6116491 w 7292148"/>
                <a:gd name="connsiteY56" fmla="*/ 1836506 h 1859656"/>
                <a:gd name="connsiteX57" fmla="*/ 6246578 w 7292148"/>
                <a:gd name="connsiteY57" fmla="*/ 831858 h 1859656"/>
                <a:gd name="connsiteX58" fmla="*/ 6377748 w 7292148"/>
                <a:gd name="connsiteY58" fmla="*/ 614745 h 1859656"/>
                <a:gd name="connsiteX59" fmla="*/ 6469956 w 7292148"/>
                <a:gd name="connsiteY59" fmla="*/ 522536 h 1859656"/>
                <a:gd name="connsiteX60" fmla="*/ 6563466 w 7292148"/>
                <a:gd name="connsiteY60" fmla="*/ 391367 h 1859656"/>
                <a:gd name="connsiteX61" fmla="*/ 6608269 w 7292148"/>
                <a:gd name="connsiteY61" fmla="*/ 438012 h 1859656"/>
                <a:gd name="connsiteX62" fmla="*/ 6815418 w 7292148"/>
                <a:gd name="connsiteY62" fmla="*/ 976973 h 1859656"/>
                <a:gd name="connsiteX63" fmla="*/ 7292148 w 7292148"/>
                <a:gd name="connsiteY63" fmla="*/ 975894 h 1859656"/>
                <a:gd name="connsiteX0" fmla="*/ 0 w 7292148"/>
                <a:gd name="connsiteY0" fmla="*/ 945158 h 1859656"/>
                <a:gd name="connsiteX1" fmla="*/ 305402 w 7292148"/>
                <a:gd name="connsiteY1" fmla="*/ 987169 h 1859656"/>
                <a:gd name="connsiteX2" fmla="*/ 453358 w 7292148"/>
                <a:gd name="connsiteY2" fmla="*/ 1068102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32717 w 7292148"/>
                <a:gd name="connsiteY2" fmla="*/ 1059917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97634 w 7292148"/>
                <a:gd name="connsiteY21" fmla="*/ 975894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305402 w 7292148"/>
                <a:gd name="connsiteY1" fmla="*/ 987169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416204 w 7292148"/>
                <a:gd name="connsiteY2" fmla="*/ 1064009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522514 w 7292148"/>
                <a:gd name="connsiteY3" fmla="*/ 991262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493470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241506 w 7292148"/>
                <a:gd name="connsiteY1" fmla="*/ 981410 h 1859656"/>
                <a:gd name="connsiteX2" fmla="*/ 352309 w 7292148"/>
                <a:gd name="connsiteY2" fmla="*/ 1069767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183419 w 7292148"/>
                <a:gd name="connsiteY1" fmla="*/ 981410 h 1859656"/>
                <a:gd name="connsiteX2" fmla="*/ 352309 w 7292148"/>
                <a:gd name="connsiteY2" fmla="*/ 1069767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45158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85470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76044 w 7292148"/>
                <a:gd name="connsiteY3" fmla="*/ 991263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23766 w 7292148"/>
                <a:gd name="connsiteY3" fmla="*/ 985504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548948 w 7292148"/>
                <a:gd name="connsiteY45" fmla="*/ 791477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59656"/>
                <a:gd name="connsiteX1" fmla="*/ 183419 w 7292148"/>
                <a:gd name="connsiteY1" fmla="*/ 981410 h 1859656"/>
                <a:gd name="connsiteX2" fmla="*/ 300031 w 7292148"/>
                <a:gd name="connsiteY2" fmla="*/ 1058250 h 1859656"/>
                <a:gd name="connsiteX3" fmla="*/ 423766 w 7292148"/>
                <a:gd name="connsiteY3" fmla="*/ 985504 h 1859656"/>
                <a:gd name="connsiteX4" fmla="*/ 614723 w 7292148"/>
                <a:gd name="connsiteY4" fmla="*/ 983578 h 1859656"/>
                <a:gd name="connsiteX5" fmla="*/ 645459 w 7292148"/>
                <a:gd name="connsiteY5" fmla="*/ 922106 h 1859656"/>
                <a:gd name="connsiteX6" fmla="*/ 676195 w 7292148"/>
                <a:gd name="connsiteY6" fmla="*/ 852950 h 1859656"/>
                <a:gd name="connsiteX7" fmla="*/ 714615 w 7292148"/>
                <a:gd name="connsiteY7" fmla="*/ 906738 h 1859656"/>
                <a:gd name="connsiteX8" fmla="*/ 822192 w 7292148"/>
                <a:gd name="connsiteY8" fmla="*/ 1859558 h 1859656"/>
                <a:gd name="connsiteX9" fmla="*/ 960504 w 7292148"/>
                <a:gd name="connsiteY9" fmla="*/ 845266 h 1859656"/>
                <a:gd name="connsiteX10" fmla="*/ 983556 w 7292148"/>
                <a:gd name="connsiteY10" fmla="*/ 737689 h 1859656"/>
                <a:gd name="connsiteX11" fmla="*/ 1021977 w 7292148"/>
                <a:gd name="connsiteY11" fmla="*/ 668533 h 1859656"/>
                <a:gd name="connsiteX12" fmla="*/ 1106501 w 7292148"/>
                <a:gd name="connsiteY12" fmla="*/ 591692 h 1859656"/>
                <a:gd name="connsiteX13" fmla="*/ 1183341 w 7292148"/>
                <a:gd name="connsiteY13" fmla="*/ 522536 h 1859656"/>
                <a:gd name="connsiteX14" fmla="*/ 1244814 w 7292148"/>
                <a:gd name="connsiteY14" fmla="*/ 453380 h 1859656"/>
                <a:gd name="connsiteX15" fmla="*/ 1283234 w 7292148"/>
                <a:gd name="connsiteY15" fmla="*/ 399592 h 1859656"/>
                <a:gd name="connsiteX16" fmla="*/ 1321654 w 7292148"/>
                <a:gd name="connsiteY16" fmla="*/ 499484 h 1859656"/>
                <a:gd name="connsiteX17" fmla="*/ 1421546 w 7292148"/>
                <a:gd name="connsiteY17" fmla="*/ 868318 h 1859656"/>
                <a:gd name="connsiteX18" fmla="*/ 1436914 w 7292148"/>
                <a:gd name="connsiteY18" fmla="*/ 906738 h 1859656"/>
                <a:gd name="connsiteX19" fmla="*/ 1475335 w 7292148"/>
                <a:gd name="connsiteY19" fmla="*/ 945158 h 1859656"/>
                <a:gd name="connsiteX20" fmla="*/ 1598279 w 7292148"/>
                <a:gd name="connsiteY20" fmla="*/ 983578 h 1859656"/>
                <a:gd name="connsiteX21" fmla="*/ 2149712 w 7292148"/>
                <a:gd name="connsiteY21" fmla="*/ 975895 h 1859656"/>
                <a:gd name="connsiteX22" fmla="*/ 2284569 w 7292148"/>
                <a:gd name="connsiteY22" fmla="*/ 1021998 h 1859656"/>
                <a:gd name="connsiteX23" fmla="*/ 2351314 w 7292148"/>
                <a:gd name="connsiteY23" fmla="*/ 975894 h 1859656"/>
                <a:gd name="connsiteX24" fmla="*/ 2397419 w 7292148"/>
                <a:gd name="connsiteY24" fmla="*/ 975894 h 1859656"/>
                <a:gd name="connsiteX25" fmla="*/ 2481943 w 7292148"/>
                <a:gd name="connsiteY25" fmla="*/ 1052734 h 1859656"/>
                <a:gd name="connsiteX26" fmla="*/ 2520363 w 7292148"/>
                <a:gd name="connsiteY26" fmla="*/ 1175679 h 1859656"/>
                <a:gd name="connsiteX27" fmla="*/ 2528047 w 7292148"/>
                <a:gd name="connsiteY27" fmla="*/ 22 h 1859656"/>
                <a:gd name="connsiteX28" fmla="*/ 2566248 w 7292148"/>
                <a:gd name="connsiteY28" fmla="*/ 1143102 h 1859656"/>
                <a:gd name="connsiteX29" fmla="*/ 2666360 w 7292148"/>
                <a:gd name="connsiteY29" fmla="*/ 975894 h 1859656"/>
                <a:gd name="connsiteX30" fmla="*/ 2820041 w 7292148"/>
                <a:gd name="connsiteY30" fmla="*/ 937474 h 1859656"/>
                <a:gd name="connsiteX31" fmla="*/ 2942985 w 7292148"/>
                <a:gd name="connsiteY31" fmla="*/ 937474 h 1859656"/>
                <a:gd name="connsiteX32" fmla="*/ 3019825 w 7292148"/>
                <a:gd name="connsiteY32" fmla="*/ 876002 h 1859656"/>
                <a:gd name="connsiteX33" fmla="*/ 3131624 w 7292148"/>
                <a:gd name="connsiteY33" fmla="*/ 754898 h 1859656"/>
                <a:gd name="connsiteX34" fmla="*/ 3276540 w 7292148"/>
                <a:gd name="connsiteY34" fmla="*/ 756518 h 1859656"/>
                <a:gd name="connsiteX35" fmla="*/ 3396343 w 7292148"/>
                <a:gd name="connsiteY35" fmla="*/ 852950 h 1859656"/>
                <a:gd name="connsiteX36" fmla="*/ 3526972 w 7292148"/>
                <a:gd name="connsiteY36" fmla="*/ 975894 h 1859656"/>
                <a:gd name="connsiteX37" fmla="*/ 3949593 w 7292148"/>
                <a:gd name="connsiteY37" fmla="*/ 952842 h 1859656"/>
                <a:gd name="connsiteX38" fmla="*/ 4026434 w 7292148"/>
                <a:gd name="connsiteY38" fmla="*/ 1029682 h 1859656"/>
                <a:gd name="connsiteX39" fmla="*/ 4118642 w 7292148"/>
                <a:gd name="connsiteY39" fmla="*/ 1083471 h 1859656"/>
                <a:gd name="connsiteX40" fmla="*/ 4195483 w 7292148"/>
                <a:gd name="connsiteY40" fmla="*/ 1021998 h 1859656"/>
                <a:gd name="connsiteX41" fmla="*/ 4233903 w 7292148"/>
                <a:gd name="connsiteY41" fmla="*/ 975894 h 1859656"/>
                <a:gd name="connsiteX42" fmla="*/ 4272323 w 7292148"/>
                <a:gd name="connsiteY42" fmla="*/ 899054 h 1859656"/>
                <a:gd name="connsiteX43" fmla="*/ 4309662 w 7292148"/>
                <a:gd name="connsiteY43" fmla="*/ 988461 h 1859656"/>
                <a:gd name="connsiteX44" fmla="*/ 4426004 w 7292148"/>
                <a:gd name="connsiteY44" fmla="*/ 1828822 h 1859656"/>
                <a:gd name="connsiteX45" fmla="*/ 4629844 w 7292148"/>
                <a:gd name="connsiteY45" fmla="*/ 848552 h 1859656"/>
                <a:gd name="connsiteX46" fmla="*/ 4778135 w 7292148"/>
                <a:gd name="connsiteY46" fmla="*/ 542413 h 1859656"/>
                <a:gd name="connsiteX47" fmla="*/ 4894730 w 7292148"/>
                <a:gd name="connsiteY47" fmla="*/ 407276 h 1859656"/>
                <a:gd name="connsiteX48" fmla="*/ 5025358 w 7292148"/>
                <a:gd name="connsiteY48" fmla="*/ 822213 h 1859656"/>
                <a:gd name="connsiteX49" fmla="*/ 5117567 w 7292148"/>
                <a:gd name="connsiteY49" fmla="*/ 960526 h 1859656"/>
                <a:gd name="connsiteX50" fmla="*/ 5217459 w 7292148"/>
                <a:gd name="connsiteY50" fmla="*/ 968210 h 1859656"/>
                <a:gd name="connsiteX51" fmla="*/ 5640081 w 7292148"/>
                <a:gd name="connsiteY51" fmla="*/ 983578 h 1859656"/>
                <a:gd name="connsiteX52" fmla="*/ 5770709 w 7292148"/>
                <a:gd name="connsiteY52" fmla="*/ 837581 h 1859656"/>
                <a:gd name="connsiteX53" fmla="*/ 5909022 w 7292148"/>
                <a:gd name="connsiteY53" fmla="*/ 975894 h 1859656"/>
                <a:gd name="connsiteX54" fmla="*/ 5987923 w 7292148"/>
                <a:gd name="connsiteY54" fmla="*/ 895812 h 1859656"/>
                <a:gd name="connsiteX55" fmla="*/ 6116491 w 7292148"/>
                <a:gd name="connsiteY55" fmla="*/ 1836506 h 1859656"/>
                <a:gd name="connsiteX56" fmla="*/ 6246578 w 7292148"/>
                <a:gd name="connsiteY56" fmla="*/ 831858 h 1859656"/>
                <a:gd name="connsiteX57" fmla="*/ 6377748 w 7292148"/>
                <a:gd name="connsiteY57" fmla="*/ 614745 h 1859656"/>
                <a:gd name="connsiteX58" fmla="*/ 6469956 w 7292148"/>
                <a:gd name="connsiteY58" fmla="*/ 522536 h 1859656"/>
                <a:gd name="connsiteX59" fmla="*/ 6563466 w 7292148"/>
                <a:gd name="connsiteY59" fmla="*/ 391367 h 1859656"/>
                <a:gd name="connsiteX60" fmla="*/ 6608269 w 7292148"/>
                <a:gd name="connsiteY60" fmla="*/ 438012 h 1859656"/>
                <a:gd name="connsiteX61" fmla="*/ 6815418 w 7292148"/>
                <a:gd name="connsiteY61" fmla="*/ 976973 h 1859656"/>
                <a:gd name="connsiteX62" fmla="*/ 7292148 w 7292148"/>
                <a:gd name="connsiteY62" fmla="*/ 975894 h 1859656"/>
                <a:gd name="connsiteX0" fmla="*/ 0 w 7292148"/>
                <a:gd name="connsiteY0" fmla="*/ 968193 h 1860498"/>
                <a:gd name="connsiteX1" fmla="*/ 183419 w 7292148"/>
                <a:gd name="connsiteY1" fmla="*/ 981410 h 1860498"/>
                <a:gd name="connsiteX2" fmla="*/ 300031 w 7292148"/>
                <a:gd name="connsiteY2" fmla="*/ 1058250 h 1860498"/>
                <a:gd name="connsiteX3" fmla="*/ 423766 w 7292148"/>
                <a:gd name="connsiteY3" fmla="*/ 985504 h 1860498"/>
                <a:gd name="connsiteX4" fmla="*/ 614723 w 7292148"/>
                <a:gd name="connsiteY4" fmla="*/ 983578 h 1860498"/>
                <a:gd name="connsiteX5" fmla="*/ 645459 w 7292148"/>
                <a:gd name="connsiteY5" fmla="*/ 922106 h 1860498"/>
                <a:gd name="connsiteX6" fmla="*/ 676195 w 7292148"/>
                <a:gd name="connsiteY6" fmla="*/ 852950 h 1860498"/>
                <a:gd name="connsiteX7" fmla="*/ 714615 w 7292148"/>
                <a:gd name="connsiteY7" fmla="*/ 906738 h 1860498"/>
                <a:gd name="connsiteX8" fmla="*/ 822192 w 7292148"/>
                <a:gd name="connsiteY8" fmla="*/ 1859558 h 1860498"/>
                <a:gd name="connsiteX9" fmla="*/ 960504 w 7292148"/>
                <a:gd name="connsiteY9" fmla="*/ 845266 h 1860498"/>
                <a:gd name="connsiteX10" fmla="*/ 983556 w 7292148"/>
                <a:gd name="connsiteY10" fmla="*/ 737689 h 1860498"/>
                <a:gd name="connsiteX11" fmla="*/ 1021977 w 7292148"/>
                <a:gd name="connsiteY11" fmla="*/ 668533 h 1860498"/>
                <a:gd name="connsiteX12" fmla="*/ 1106501 w 7292148"/>
                <a:gd name="connsiteY12" fmla="*/ 591692 h 1860498"/>
                <a:gd name="connsiteX13" fmla="*/ 1183341 w 7292148"/>
                <a:gd name="connsiteY13" fmla="*/ 522536 h 1860498"/>
                <a:gd name="connsiteX14" fmla="*/ 1244814 w 7292148"/>
                <a:gd name="connsiteY14" fmla="*/ 453380 h 1860498"/>
                <a:gd name="connsiteX15" fmla="*/ 1283234 w 7292148"/>
                <a:gd name="connsiteY15" fmla="*/ 399592 h 1860498"/>
                <a:gd name="connsiteX16" fmla="*/ 1321654 w 7292148"/>
                <a:gd name="connsiteY16" fmla="*/ 499484 h 1860498"/>
                <a:gd name="connsiteX17" fmla="*/ 1421546 w 7292148"/>
                <a:gd name="connsiteY17" fmla="*/ 868318 h 1860498"/>
                <a:gd name="connsiteX18" fmla="*/ 1436914 w 7292148"/>
                <a:gd name="connsiteY18" fmla="*/ 906738 h 1860498"/>
                <a:gd name="connsiteX19" fmla="*/ 1475335 w 7292148"/>
                <a:gd name="connsiteY19" fmla="*/ 945158 h 1860498"/>
                <a:gd name="connsiteX20" fmla="*/ 1598279 w 7292148"/>
                <a:gd name="connsiteY20" fmla="*/ 983578 h 1860498"/>
                <a:gd name="connsiteX21" fmla="*/ 2149712 w 7292148"/>
                <a:gd name="connsiteY21" fmla="*/ 975895 h 1860498"/>
                <a:gd name="connsiteX22" fmla="*/ 2284569 w 7292148"/>
                <a:gd name="connsiteY22" fmla="*/ 1021998 h 1860498"/>
                <a:gd name="connsiteX23" fmla="*/ 2351314 w 7292148"/>
                <a:gd name="connsiteY23" fmla="*/ 975894 h 1860498"/>
                <a:gd name="connsiteX24" fmla="*/ 2397419 w 7292148"/>
                <a:gd name="connsiteY24" fmla="*/ 975894 h 1860498"/>
                <a:gd name="connsiteX25" fmla="*/ 2481943 w 7292148"/>
                <a:gd name="connsiteY25" fmla="*/ 1052734 h 1860498"/>
                <a:gd name="connsiteX26" fmla="*/ 2520363 w 7292148"/>
                <a:gd name="connsiteY26" fmla="*/ 1175679 h 1860498"/>
                <a:gd name="connsiteX27" fmla="*/ 2528047 w 7292148"/>
                <a:gd name="connsiteY27" fmla="*/ 22 h 1860498"/>
                <a:gd name="connsiteX28" fmla="*/ 2566248 w 7292148"/>
                <a:gd name="connsiteY28" fmla="*/ 1143102 h 1860498"/>
                <a:gd name="connsiteX29" fmla="*/ 2666360 w 7292148"/>
                <a:gd name="connsiteY29" fmla="*/ 975894 h 1860498"/>
                <a:gd name="connsiteX30" fmla="*/ 2820041 w 7292148"/>
                <a:gd name="connsiteY30" fmla="*/ 937474 h 1860498"/>
                <a:gd name="connsiteX31" fmla="*/ 2942985 w 7292148"/>
                <a:gd name="connsiteY31" fmla="*/ 937474 h 1860498"/>
                <a:gd name="connsiteX32" fmla="*/ 3019825 w 7292148"/>
                <a:gd name="connsiteY32" fmla="*/ 876002 h 1860498"/>
                <a:gd name="connsiteX33" fmla="*/ 3131624 w 7292148"/>
                <a:gd name="connsiteY33" fmla="*/ 754898 h 1860498"/>
                <a:gd name="connsiteX34" fmla="*/ 3276540 w 7292148"/>
                <a:gd name="connsiteY34" fmla="*/ 756518 h 1860498"/>
                <a:gd name="connsiteX35" fmla="*/ 3396343 w 7292148"/>
                <a:gd name="connsiteY35" fmla="*/ 852950 h 1860498"/>
                <a:gd name="connsiteX36" fmla="*/ 3526972 w 7292148"/>
                <a:gd name="connsiteY36" fmla="*/ 975894 h 1860498"/>
                <a:gd name="connsiteX37" fmla="*/ 3949593 w 7292148"/>
                <a:gd name="connsiteY37" fmla="*/ 952842 h 1860498"/>
                <a:gd name="connsiteX38" fmla="*/ 4026434 w 7292148"/>
                <a:gd name="connsiteY38" fmla="*/ 1029682 h 1860498"/>
                <a:gd name="connsiteX39" fmla="*/ 4118642 w 7292148"/>
                <a:gd name="connsiteY39" fmla="*/ 1083471 h 1860498"/>
                <a:gd name="connsiteX40" fmla="*/ 4195483 w 7292148"/>
                <a:gd name="connsiteY40" fmla="*/ 1021998 h 1860498"/>
                <a:gd name="connsiteX41" fmla="*/ 4233903 w 7292148"/>
                <a:gd name="connsiteY41" fmla="*/ 975894 h 1860498"/>
                <a:gd name="connsiteX42" fmla="*/ 4272323 w 7292148"/>
                <a:gd name="connsiteY42" fmla="*/ 899054 h 1860498"/>
                <a:gd name="connsiteX43" fmla="*/ 4309662 w 7292148"/>
                <a:gd name="connsiteY43" fmla="*/ 988461 h 1860498"/>
                <a:gd name="connsiteX44" fmla="*/ 4515889 w 7292148"/>
                <a:gd name="connsiteY44" fmla="*/ 1859955 h 1860498"/>
                <a:gd name="connsiteX45" fmla="*/ 4629844 w 7292148"/>
                <a:gd name="connsiteY45" fmla="*/ 848552 h 1860498"/>
                <a:gd name="connsiteX46" fmla="*/ 4778135 w 7292148"/>
                <a:gd name="connsiteY46" fmla="*/ 542413 h 1860498"/>
                <a:gd name="connsiteX47" fmla="*/ 4894730 w 7292148"/>
                <a:gd name="connsiteY47" fmla="*/ 407276 h 1860498"/>
                <a:gd name="connsiteX48" fmla="*/ 5025358 w 7292148"/>
                <a:gd name="connsiteY48" fmla="*/ 822213 h 1860498"/>
                <a:gd name="connsiteX49" fmla="*/ 5117567 w 7292148"/>
                <a:gd name="connsiteY49" fmla="*/ 960526 h 1860498"/>
                <a:gd name="connsiteX50" fmla="*/ 5217459 w 7292148"/>
                <a:gd name="connsiteY50" fmla="*/ 968210 h 1860498"/>
                <a:gd name="connsiteX51" fmla="*/ 5640081 w 7292148"/>
                <a:gd name="connsiteY51" fmla="*/ 983578 h 1860498"/>
                <a:gd name="connsiteX52" fmla="*/ 5770709 w 7292148"/>
                <a:gd name="connsiteY52" fmla="*/ 837581 h 1860498"/>
                <a:gd name="connsiteX53" fmla="*/ 5909022 w 7292148"/>
                <a:gd name="connsiteY53" fmla="*/ 975894 h 1860498"/>
                <a:gd name="connsiteX54" fmla="*/ 5987923 w 7292148"/>
                <a:gd name="connsiteY54" fmla="*/ 895812 h 1860498"/>
                <a:gd name="connsiteX55" fmla="*/ 6116491 w 7292148"/>
                <a:gd name="connsiteY55" fmla="*/ 1836506 h 1860498"/>
                <a:gd name="connsiteX56" fmla="*/ 6246578 w 7292148"/>
                <a:gd name="connsiteY56" fmla="*/ 831858 h 1860498"/>
                <a:gd name="connsiteX57" fmla="*/ 6377748 w 7292148"/>
                <a:gd name="connsiteY57" fmla="*/ 614745 h 1860498"/>
                <a:gd name="connsiteX58" fmla="*/ 6469956 w 7292148"/>
                <a:gd name="connsiteY58" fmla="*/ 522536 h 1860498"/>
                <a:gd name="connsiteX59" fmla="*/ 6563466 w 7292148"/>
                <a:gd name="connsiteY59" fmla="*/ 391367 h 1860498"/>
                <a:gd name="connsiteX60" fmla="*/ 6608269 w 7292148"/>
                <a:gd name="connsiteY60" fmla="*/ 438012 h 1860498"/>
                <a:gd name="connsiteX61" fmla="*/ 6815418 w 7292148"/>
                <a:gd name="connsiteY61" fmla="*/ 976973 h 1860498"/>
                <a:gd name="connsiteX62" fmla="*/ 7292148 w 7292148"/>
                <a:gd name="connsiteY62" fmla="*/ 975894 h 1860498"/>
                <a:gd name="connsiteX0" fmla="*/ 0 w 7292148"/>
                <a:gd name="connsiteY0" fmla="*/ 968193 h 1868640"/>
                <a:gd name="connsiteX1" fmla="*/ 183419 w 7292148"/>
                <a:gd name="connsiteY1" fmla="*/ 981410 h 1868640"/>
                <a:gd name="connsiteX2" fmla="*/ 300031 w 7292148"/>
                <a:gd name="connsiteY2" fmla="*/ 1058250 h 1868640"/>
                <a:gd name="connsiteX3" fmla="*/ 423766 w 7292148"/>
                <a:gd name="connsiteY3" fmla="*/ 985504 h 1868640"/>
                <a:gd name="connsiteX4" fmla="*/ 614723 w 7292148"/>
                <a:gd name="connsiteY4" fmla="*/ 983578 h 1868640"/>
                <a:gd name="connsiteX5" fmla="*/ 645459 w 7292148"/>
                <a:gd name="connsiteY5" fmla="*/ 922106 h 1868640"/>
                <a:gd name="connsiteX6" fmla="*/ 676195 w 7292148"/>
                <a:gd name="connsiteY6" fmla="*/ 852950 h 1868640"/>
                <a:gd name="connsiteX7" fmla="*/ 714615 w 7292148"/>
                <a:gd name="connsiteY7" fmla="*/ 906738 h 1868640"/>
                <a:gd name="connsiteX8" fmla="*/ 822192 w 7292148"/>
                <a:gd name="connsiteY8" fmla="*/ 1859558 h 1868640"/>
                <a:gd name="connsiteX9" fmla="*/ 960504 w 7292148"/>
                <a:gd name="connsiteY9" fmla="*/ 845266 h 1868640"/>
                <a:gd name="connsiteX10" fmla="*/ 983556 w 7292148"/>
                <a:gd name="connsiteY10" fmla="*/ 737689 h 1868640"/>
                <a:gd name="connsiteX11" fmla="*/ 1021977 w 7292148"/>
                <a:gd name="connsiteY11" fmla="*/ 668533 h 1868640"/>
                <a:gd name="connsiteX12" fmla="*/ 1106501 w 7292148"/>
                <a:gd name="connsiteY12" fmla="*/ 591692 h 1868640"/>
                <a:gd name="connsiteX13" fmla="*/ 1183341 w 7292148"/>
                <a:gd name="connsiteY13" fmla="*/ 522536 h 1868640"/>
                <a:gd name="connsiteX14" fmla="*/ 1244814 w 7292148"/>
                <a:gd name="connsiteY14" fmla="*/ 453380 h 1868640"/>
                <a:gd name="connsiteX15" fmla="*/ 1283234 w 7292148"/>
                <a:gd name="connsiteY15" fmla="*/ 399592 h 1868640"/>
                <a:gd name="connsiteX16" fmla="*/ 1321654 w 7292148"/>
                <a:gd name="connsiteY16" fmla="*/ 499484 h 1868640"/>
                <a:gd name="connsiteX17" fmla="*/ 1421546 w 7292148"/>
                <a:gd name="connsiteY17" fmla="*/ 868318 h 1868640"/>
                <a:gd name="connsiteX18" fmla="*/ 1436914 w 7292148"/>
                <a:gd name="connsiteY18" fmla="*/ 906738 h 1868640"/>
                <a:gd name="connsiteX19" fmla="*/ 1475335 w 7292148"/>
                <a:gd name="connsiteY19" fmla="*/ 945158 h 1868640"/>
                <a:gd name="connsiteX20" fmla="*/ 1598279 w 7292148"/>
                <a:gd name="connsiteY20" fmla="*/ 983578 h 1868640"/>
                <a:gd name="connsiteX21" fmla="*/ 2149712 w 7292148"/>
                <a:gd name="connsiteY21" fmla="*/ 975895 h 1868640"/>
                <a:gd name="connsiteX22" fmla="*/ 2284569 w 7292148"/>
                <a:gd name="connsiteY22" fmla="*/ 1021998 h 1868640"/>
                <a:gd name="connsiteX23" fmla="*/ 2351314 w 7292148"/>
                <a:gd name="connsiteY23" fmla="*/ 975894 h 1868640"/>
                <a:gd name="connsiteX24" fmla="*/ 2397419 w 7292148"/>
                <a:gd name="connsiteY24" fmla="*/ 975894 h 1868640"/>
                <a:gd name="connsiteX25" fmla="*/ 2481943 w 7292148"/>
                <a:gd name="connsiteY25" fmla="*/ 1052734 h 1868640"/>
                <a:gd name="connsiteX26" fmla="*/ 2520363 w 7292148"/>
                <a:gd name="connsiteY26" fmla="*/ 1175679 h 1868640"/>
                <a:gd name="connsiteX27" fmla="*/ 2528047 w 7292148"/>
                <a:gd name="connsiteY27" fmla="*/ 22 h 1868640"/>
                <a:gd name="connsiteX28" fmla="*/ 2566248 w 7292148"/>
                <a:gd name="connsiteY28" fmla="*/ 1143102 h 1868640"/>
                <a:gd name="connsiteX29" fmla="*/ 2666360 w 7292148"/>
                <a:gd name="connsiteY29" fmla="*/ 975894 h 1868640"/>
                <a:gd name="connsiteX30" fmla="*/ 2820041 w 7292148"/>
                <a:gd name="connsiteY30" fmla="*/ 937474 h 1868640"/>
                <a:gd name="connsiteX31" fmla="*/ 2942985 w 7292148"/>
                <a:gd name="connsiteY31" fmla="*/ 937474 h 1868640"/>
                <a:gd name="connsiteX32" fmla="*/ 3019825 w 7292148"/>
                <a:gd name="connsiteY32" fmla="*/ 876002 h 1868640"/>
                <a:gd name="connsiteX33" fmla="*/ 3131624 w 7292148"/>
                <a:gd name="connsiteY33" fmla="*/ 754898 h 1868640"/>
                <a:gd name="connsiteX34" fmla="*/ 3276540 w 7292148"/>
                <a:gd name="connsiteY34" fmla="*/ 756518 h 1868640"/>
                <a:gd name="connsiteX35" fmla="*/ 3396343 w 7292148"/>
                <a:gd name="connsiteY35" fmla="*/ 852950 h 1868640"/>
                <a:gd name="connsiteX36" fmla="*/ 3526972 w 7292148"/>
                <a:gd name="connsiteY36" fmla="*/ 975894 h 1868640"/>
                <a:gd name="connsiteX37" fmla="*/ 3949593 w 7292148"/>
                <a:gd name="connsiteY37" fmla="*/ 952842 h 1868640"/>
                <a:gd name="connsiteX38" fmla="*/ 4026434 w 7292148"/>
                <a:gd name="connsiteY38" fmla="*/ 1029682 h 1868640"/>
                <a:gd name="connsiteX39" fmla="*/ 4118642 w 7292148"/>
                <a:gd name="connsiteY39" fmla="*/ 1083471 h 1868640"/>
                <a:gd name="connsiteX40" fmla="*/ 4195483 w 7292148"/>
                <a:gd name="connsiteY40" fmla="*/ 1021998 h 1868640"/>
                <a:gd name="connsiteX41" fmla="*/ 4233903 w 7292148"/>
                <a:gd name="connsiteY41" fmla="*/ 975894 h 1868640"/>
                <a:gd name="connsiteX42" fmla="*/ 4272323 w 7292148"/>
                <a:gd name="connsiteY42" fmla="*/ 899054 h 1868640"/>
                <a:gd name="connsiteX43" fmla="*/ 4309662 w 7292148"/>
                <a:gd name="connsiteY43" fmla="*/ 988461 h 1868640"/>
                <a:gd name="connsiteX44" fmla="*/ 4515889 w 7292148"/>
                <a:gd name="connsiteY44" fmla="*/ 1859955 h 1868640"/>
                <a:gd name="connsiteX45" fmla="*/ 4629844 w 7292148"/>
                <a:gd name="connsiteY45" fmla="*/ 848552 h 1868640"/>
                <a:gd name="connsiteX46" fmla="*/ 4778135 w 7292148"/>
                <a:gd name="connsiteY46" fmla="*/ 542413 h 1868640"/>
                <a:gd name="connsiteX47" fmla="*/ 4894730 w 7292148"/>
                <a:gd name="connsiteY47" fmla="*/ 407276 h 1868640"/>
                <a:gd name="connsiteX48" fmla="*/ 5025358 w 7292148"/>
                <a:gd name="connsiteY48" fmla="*/ 822213 h 1868640"/>
                <a:gd name="connsiteX49" fmla="*/ 5117567 w 7292148"/>
                <a:gd name="connsiteY49" fmla="*/ 960526 h 1868640"/>
                <a:gd name="connsiteX50" fmla="*/ 5217459 w 7292148"/>
                <a:gd name="connsiteY50" fmla="*/ 968210 h 1868640"/>
                <a:gd name="connsiteX51" fmla="*/ 5640081 w 7292148"/>
                <a:gd name="connsiteY51" fmla="*/ 983578 h 1868640"/>
                <a:gd name="connsiteX52" fmla="*/ 5770709 w 7292148"/>
                <a:gd name="connsiteY52" fmla="*/ 837581 h 1868640"/>
                <a:gd name="connsiteX53" fmla="*/ 5909022 w 7292148"/>
                <a:gd name="connsiteY53" fmla="*/ 975894 h 1868640"/>
                <a:gd name="connsiteX54" fmla="*/ 5987923 w 7292148"/>
                <a:gd name="connsiteY54" fmla="*/ 895812 h 1868640"/>
                <a:gd name="connsiteX55" fmla="*/ 6116491 w 7292148"/>
                <a:gd name="connsiteY55" fmla="*/ 1836506 h 1868640"/>
                <a:gd name="connsiteX56" fmla="*/ 6246578 w 7292148"/>
                <a:gd name="connsiteY56" fmla="*/ 831858 h 1868640"/>
                <a:gd name="connsiteX57" fmla="*/ 6377748 w 7292148"/>
                <a:gd name="connsiteY57" fmla="*/ 614745 h 1868640"/>
                <a:gd name="connsiteX58" fmla="*/ 6469956 w 7292148"/>
                <a:gd name="connsiteY58" fmla="*/ 522536 h 1868640"/>
                <a:gd name="connsiteX59" fmla="*/ 6563466 w 7292148"/>
                <a:gd name="connsiteY59" fmla="*/ 391367 h 1868640"/>
                <a:gd name="connsiteX60" fmla="*/ 6608269 w 7292148"/>
                <a:gd name="connsiteY60" fmla="*/ 438012 h 1868640"/>
                <a:gd name="connsiteX61" fmla="*/ 6815418 w 7292148"/>
                <a:gd name="connsiteY61" fmla="*/ 976973 h 1868640"/>
                <a:gd name="connsiteX62" fmla="*/ 7292148 w 7292148"/>
                <a:gd name="connsiteY62" fmla="*/ 975894 h 1868640"/>
                <a:gd name="connsiteX0" fmla="*/ 0 w 7292148"/>
                <a:gd name="connsiteY0" fmla="*/ 968193 h 1860905"/>
                <a:gd name="connsiteX1" fmla="*/ 183419 w 7292148"/>
                <a:gd name="connsiteY1" fmla="*/ 981410 h 1860905"/>
                <a:gd name="connsiteX2" fmla="*/ 300031 w 7292148"/>
                <a:gd name="connsiteY2" fmla="*/ 1058250 h 1860905"/>
                <a:gd name="connsiteX3" fmla="*/ 423766 w 7292148"/>
                <a:gd name="connsiteY3" fmla="*/ 985504 h 1860905"/>
                <a:gd name="connsiteX4" fmla="*/ 614723 w 7292148"/>
                <a:gd name="connsiteY4" fmla="*/ 983578 h 1860905"/>
                <a:gd name="connsiteX5" fmla="*/ 645459 w 7292148"/>
                <a:gd name="connsiteY5" fmla="*/ 922106 h 1860905"/>
                <a:gd name="connsiteX6" fmla="*/ 676195 w 7292148"/>
                <a:gd name="connsiteY6" fmla="*/ 852950 h 1860905"/>
                <a:gd name="connsiteX7" fmla="*/ 714615 w 7292148"/>
                <a:gd name="connsiteY7" fmla="*/ 906738 h 1860905"/>
                <a:gd name="connsiteX8" fmla="*/ 822192 w 7292148"/>
                <a:gd name="connsiteY8" fmla="*/ 1859558 h 1860905"/>
                <a:gd name="connsiteX9" fmla="*/ 960504 w 7292148"/>
                <a:gd name="connsiteY9" fmla="*/ 845266 h 1860905"/>
                <a:gd name="connsiteX10" fmla="*/ 983556 w 7292148"/>
                <a:gd name="connsiteY10" fmla="*/ 737689 h 1860905"/>
                <a:gd name="connsiteX11" fmla="*/ 1021977 w 7292148"/>
                <a:gd name="connsiteY11" fmla="*/ 668533 h 1860905"/>
                <a:gd name="connsiteX12" fmla="*/ 1106501 w 7292148"/>
                <a:gd name="connsiteY12" fmla="*/ 591692 h 1860905"/>
                <a:gd name="connsiteX13" fmla="*/ 1183341 w 7292148"/>
                <a:gd name="connsiteY13" fmla="*/ 522536 h 1860905"/>
                <a:gd name="connsiteX14" fmla="*/ 1244814 w 7292148"/>
                <a:gd name="connsiteY14" fmla="*/ 453380 h 1860905"/>
                <a:gd name="connsiteX15" fmla="*/ 1283234 w 7292148"/>
                <a:gd name="connsiteY15" fmla="*/ 399592 h 1860905"/>
                <a:gd name="connsiteX16" fmla="*/ 1321654 w 7292148"/>
                <a:gd name="connsiteY16" fmla="*/ 499484 h 1860905"/>
                <a:gd name="connsiteX17" fmla="*/ 1421546 w 7292148"/>
                <a:gd name="connsiteY17" fmla="*/ 868318 h 1860905"/>
                <a:gd name="connsiteX18" fmla="*/ 1436914 w 7292148"/>
                <a:gd name="connsiteY18" fmla="*/ 906738 h 1860905"/>
                <a:gd name="connsiteX19" fmla="*/ 1475335 w 7292148"/>
                <a:gd name="connsiteY19" fmla="*/ 945158 h 1860905"/>
                <a:gd name="connsiteX20" fmla="*/ 1598279 w 7292148"/>
                <a:gd name="connsiteY20" fmla="*/ 983578 h 1860905"/>
                <a:gd name="connsiteX21" fmla="*/ 2149712 w 7292148"/>
                <a:gd name="connsiteY21" fmla="*/ 975895 h 1860905"/>
                <a:gd name="connsiteX22" fmla="*/ 2284569 w 7292148"/>
                <a:gd name="connsiteY22" fmla="*/ 1021998 h 1860905"/>
                <a:gd name="connsiteX23" fmla="*/ 2351314 w 7292148"/>
                <a:gd name="connsiteY23" fmla="*/ 975894 h 1860905"/>
                <a:gd name="connsiteX24" fmla="*/ 2397419 w 7292148"/>
                <a:gd name="connsiteY24" fmla="*/ 975894 h 1860905"/>
                <a:gd name="connsiteX25" fmla="*/ 2481943 w 7292148"/>
                <a:gd name="connsiteY25" fmla="*/ 1052734 h 1860905"/>
                <a:gd name="connsiteX26" fmla="*/ 2520363 w 7292148"/>
                <a:gd name="connsiteY26" fmla="*/ 1175679 h 1860905"/>
                <a:gd name="connsiteX27" fmla="*/ 2528047 w 7292148"/>
                <a:gd name="connsiteY27" fmla="*/ 22 h 1860905"/>
                <a:gd name="connsiteX28" fmla="*/ 2566248 w 7292148"/>
                <a:gd name="connsiteY28" fmla="*/ 1143102 h 1860905"/>
                <a:gd name="connsiteX29" fmla="*/ 2666360 w 7292148"/>
                <a:gd name="connsiteY29" fmla="*/ 975894 h 1860905"/>
                <a:gd name="connsiteX30" fmla="*/ 2820041 w 7292148"/>
                <a:gd name="connsiteY30" fmla="*/ 937474 h 1860905"/>
                <a:gd name="connsiteX31" fmla="*/ 2942985 w 7292148"/>
                <a:gd name="connsiteY31" fmla="*/ 937474 h 1860905"/>
                <a:gd name="connsiteX32" fmla="*/ 3019825 w 7292148"/>
                <a:gd name="connsiteY32" fmla="*/ 876002 h 1860905"/>
                <a:gd name="connsiteX33" fmla="*/ 3131624 w 7292148"/>
                <a:gd name="connsiteY33" fmla="*/ 754898 h 1860905"/>
                <a:gd name="connsiteX34" fmla="*/ 3276540 w 7292148"/>
                <a:gd name="connsiteY34" fmla="*/ 756518 h 1860905"/>
                <a:gd name="connsiteX35" fmla="*/ 3396343 w 7292148"/>
                <a:gd name="connsiteY35" fmla="*/ 852950 h 1860905"/>
                <a:gd name="connsiteX36" fmla="*/ 3526972 w 7292148"/>
                <a:gd name="connsiteY36" fmla="*/ 975894 h 1860905"/>
                <a:gd name="connsiteX37" fmla="*/ 3949593 w 7292148"/>
                <a:gd name="connsiteY37" fmla="*/ 952842 h 1860905"/>
                <a:gd name="connsiteX38" fmla="*/ 4026434 w 7292148"/>
                <a:gd name="connsiteY38" fmla="*/ 1029682 h 1860905"/>
                <a:gd name="connsiteX39" fmla="*/ 4118642 w 7292148"/>
                <a:gd name="connsiteY39" fmla="*/ 1083471 h 1860905"/>
                <a:gd name="connsiteX40" fmla="*/ 4195483 w 7292148"/>
                <a:gd name="connsiteY40" fmla="*/ 1021998 h 1860905"/>
                <a:gd name="connsiteX41" fmla="*/ 4233903 w 7292148"/>
                <a:gd name="connsiteY41" fmla="*/ 975894 h 1860905"/>
                <a:gd name="connsiteX42" fmla="*/ 4272323 w 7292148"/>
                <a:gd name="connsiteY42" fmla="*/ 899054 h 1860905"/>
                <a:gd name="connsiteX43" fmla="*/ 4431007 w 7292148"/>
                <a:gd name="connsiteY43" fmla="*/ 1029971 h 1860905"/>
                <a:gd name="connsiteX44" fmla="*/ 4515889 w 7292148"/>
                <a:gd name="connsiteY44" fmla="*/ 1859955 h 1860905"/>
                <a:gd name="connsiteX45" fmla="*/ 4629844 w 7292148"/>
                <a:gd name="connsiteY45" fmla="*/ 848552 h 1860905"/>
                <a:gd name="connsiteX46" fmla="*/ 4778135 w 7292148"/>
                <a:gd name="connsiteY46" fmla="*/ 542413 h 1860905"/>
                <a:gd name="connsiteX47" fmla="*/ 4894730 w 7292148"/>
                <a:gd name="connsiteY47" fmla="*/ 407276 h 1860905"/>
                <a:gd name="connsiteX48" fmla="*/ 5025358 w 7292148"/>
                <a:gd name="connsiteY48" fmla="*/ 822213 h 1860905"/>
                <a:gd name="connsiteX49" fmla="*/ 5117567 w 7292148"/>
                <a:gd name="connsiteY49" fmla="*/ 960526 h 1860905"/>
                <a:gd name="connsiteX50" fmla="*/ 5217459 w 7292148"/>
                <a:gd name="connsiteY50" fmla="*/ 968210 h 1860905"/>
                <a:gd name="connsiteX51" fmla="*/ 5640081 w 7292148"/>
                <a:gd name="connsiteY51" fmla="*/ 983578 h 1860905"/>
                <a:gd name="connsiteX52" fmla="*/ 5770709 w 7292148"/>
                <a:gd name="connsiteY52" fmla="*/ 837581 h 1860905"/>
                <a:gd name="connsiteX53" fmla="*/ 5909022 w 7292148"/>
                <a:gd name="connsiteY53" fmla="*/ 975894 h 1860905"/>
                <a:gd name="connsiteX54" fmla="*/ 5987923 w 7292148"/>
                <a:gd name="connsiteY54" fmla="*/ 895812 h 1860905"/>
                <a:gd name="connsiteX55" fmla="*/ 6116491 w 7292148"/>
                <a:gd name="connsiteY55" fmla="*/ 1836506 h 1860905"/>
                <a:gd name="connsiteX56" fmla="*/ 6246578 w 7292148"/>
                <a:gd name="connsiteY56" fmla="*/ 831858 h 1860905"/>
                <a:gd name="connsiteX57" fmla="*/ 6377748 w 7292148"/>
                <a:gd name="connsiteY57" fmla="*/ 614745 h 1860905"/>
                <a:gd name="connsiteX58" fmla="*/ 6469956 w 7292148"/>
                <a:gd name="connsiteY58" fmla="*/ 522536 h 1860905"/>
                <a:gd name="connsiteX59" fmla="*/ 6563466 w 7292148"/>
                <a:gd name="connsiteY59" fmla="*/ 391367 h 1860905"/>
                <a:gd name="connsiteX60" fmla="*/ 6608269 w 7292148"/>
                <a:gd name="connsiteY60" fmla="*/ 438012 h 1860905"/>
                <a:gd name="connsiteX61" fmla="*/ 6815418 w 7292148"/>
                <a:gd name="connsiteY61" fmla="*/ 976973 h 1860905"/>
                <a:gd name="connsiteX62" fmla="*/ 7292148 w 7292148"/>
                <a:gd name="connsiteY62" fmla="*/ 975894 h 1860905"/>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195483 w 7292148"/>
                <a:gd name="connsiteY40" fmla="*/ 1021998 h 1860907"/>
                <a:gd name="connsiteX41" fmla="*/ 4233903 w 7292148"/>
                <a:gd name="connsiteY41" fmla="*/ 975894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195483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195483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213460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213460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49593 w 7292148"/>
                <a:gd name="connsiteY37" fmla="*/ 952842 h 1860907"/>
                <a:gd name="connsiteX38" fmla="*/ 4026434 w 7292148"/>
                <a:gd name="connsiteY38" fmla="*/ 1029682 h 1860907"/>
                <a:gd name="connsiteX39" fmla="*/ 4118642 w 7292148"/>
                <a:gd name="connsiteY39" fmla="*/ 1083471 h 1860907"/>
                <a:gd name="connsiteX40" fmla="*/ 4213460 w 7292148"/>
                <a:gd name="connsiteY40" fmla="*/ 1021998 h 1860907"/>
                <a:gd name="connsiteX41" fmla="*/ 4332777 w 7292148"/>
                <a:gd name="connsiteY41" fmla="*/ 970706 h 1860907"/>
                <a:gd name="connsiteX42" fmla="*/ 4407150 w 7292148"/>
                <a:gd name="connsiteY42" fmla="*/ 888676 h 1860907"/>
                <a:gd name="connsiteX43" fmla="*/ 4431007 w 7292148"/>
                <a:gd name="connsiteY43" fmla="*/ 1029971 h 1860907"/>
                <a:gd name="connsiteX44" fmla="*/ 4515889 w 7292148"/>
                <a:gd name="connsiteY44" fmla="*/ 1859955 h 1860907"/>
                <a:gd name="connsiteX45" fmla="*/ 4629844 w 7292148"/>
                <a:gd name="connsiteY45" fmla="*/ 848552 h 1860907"/>
                <a:gd name="connsiteX46" fmla="*/ 4778135 w 7292148"/>
                <a:gd name="connsiteY46" fmla="*/ 542413 h 1860907"/>
                <a:gd name="connsiteX47" fmla="*/ 4894730 w 7292148"/>
                <a:gd name="connsiteY47" fmla="*/ 407276 h 1860907"/>
                <a:gd name="connsiteX48" fmla="*/ 5025358 w 7292148"/>
                <a:gd name="connsiteY48" fmla="*/ 822213 h 1860907"/>
                <a:gd name="connsiteX49" fmla="*/ 5117567 w 7292148"/>
                <a:gd name="connsiteY49" fmla="*/ 960526 h 1860907"/>
                <a:gd name="connsiteX50" fmla="*/ 5217459 w 7292148"/>
                <a:gd name="connsiteY50" fmla="*/ 968210 h 1860907"/>
                <a:gd name="connsiteX51" fmla="*/ 5640081 w 7292148"/>
                <a:gd name="connsiteY51" fmla="*/ 983578 h 1860907"/>
                <a:gd name="connsiteX52" fmla="*/ 5770709 w 7292148"/>
                <a:gd name="connsiteY52" fmla="*/ 837581 h 1860907"/>
                <a:gd name="connsiteX53" fmla="*/ 5909022 w 7292148"/>
                <a:gd name="connsiteY53" fmla="*/ 975894 h 1860907"/>
                <a:gd name="connsiteX54" fmla="*/ 5987923 w 7292148"/>
                <a:gd name="connsiteY54" fmla="*/ 895812 h 1860907"/>
                <a:gd name="connsiteX55" fmla="*/ 6116491 w 7292148"/>
                <a:gd name="connsiteY55" fmla="*/ 1836506 h 1860907"/>
                <a:gd name="connsiteX56" fmla="*/ 6246578 w 7292148"/>
                <a:gd name="connsiteY56" fmla="*/ 831858 h 1860907"/>
                <a:gd name="connsiteX57" fmla="*/ 6377748 w 7292148"/>
                <a:gd name="connsiteY57" fmla="*/ 614745 h 1860907"/>
                <a:gd name="connsiteX58" fmla="*/ 6469956 w 7292148"/>
                <a:gd name="connsiteY58" fmla="*/ 522536 h 1860907"/>
                <a:gd name="connsiteX59" fmla="*/ 6563466 w 7292148"/>
                <a:gd name="connsiteY59" fmla="*/ 391367 h 1860907"/>
                <a:gd name="connsiteX60" fmla="*/ 6608269 w 7292148"/>
                <a:gd name="connsiteY60" fmla="*/ 438012 h 1860907"/>
                <a:gd name="connsiteX61" fmla="*/ 6815418 w 7292148"/>
                <a:gd name="connsiteY61" fmla="*/ 976973 h 1860907"/>
                <a:gd name="connsiteX62" fmla="*/ 7292148 w 7292148"/>
                <a:gd name="connsiteY62"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4026434 w 7292148"/>
                <a:gd name="connsiteY37" fmla="*/ 1029682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63515 w 7292148"/>
                <a:gd name="connsiteY37" fmla="*/ 993361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96343 w 7292148"/>
                <a:gd name="connsiteY35" fmla="*/ 852950 h 1860907"/>
                <a:gd name="connsiteX36" fmla="*/ 3526972 w 7292148"/>
                <a:gd name="connsiteY36" fmla="*/ 975894 h 1860907"/>
                <a:gd name="connsiteX37" fmla="*/ 3963515 w 7292148"/>
                <a:gd name="connsiteY37" fmla="*/ 993361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276540 w 7292148"/>
                <a:gd name="connsiteY34" fmla="*/ 756518 h 1860907"/>
                <a:gd name="connsiteX35" fmla="*/ 3319942 w 7292148"/>
                <a:gd name="connsiteY35" fmla="*/ 930781 h 1860907"/>
                <a:gd name="connsiteX36" fmla="*/ 3526972 w 7292148"/>
                <a:gd name="connsiteY36" fmla="*/ 975894 h 1860907"/>
                <a:gd name="connsiteX37" fmla="*/ 3963515 w 7292148"/>
                <a:gd name="connsiteY37" fmla="*/ 993361 h 1860907"/>
                <a:gd name="connsiteX38" fmla="*/ 4118642 w 7292148"/>
                <a:gd name="connsiteY38" fmla="*/ 1083471 h 1860907"/>
                <a:gd name="connsiteX39" fmla="*/ 4213460 w 7292148"/>
                <a:gd name="connsiteY39" fmla="*/ 1021998 h 1860907"/>
                <a:gd name="connsiteX40" fmla="*/ 4332777 w 7292148"/>
                <a:gd name="connsiteY40" fmla="*/ 970706 h 1860907"/>
                <a:gd name="connsiteX41" fmla="*/ 4407150 w 7292148"/>
                <a:gd name="connsiteY41" fmla="*/ 888676 h 1860907"/>
                <a:gd name="connsiteX42" fmla="*/ 4431007 w 7292148"/>
                <a:gd name="connsiteY42" fmla="*/ 1029971 h 1860907"/>
                <a:gd name="connsiteX43" fmla="*/ 4515889 w 7292148"/>
                <a:gd name="connsiteY43" fmla="*/ 1859955 h 1860907"/>
                <a:gd name="connsiteX44" fmla="*/ 4629844 w 7292148"/>
                <a:gd name="connsiteY44" fmla="*/ 848552 h 1860907"/>
                <a:gd name="connsiteX45" fmla="*/ 4778135 w 7292148"/>
                <a:gd name="connsiteY45" fmla="*/ 542413 h 1860907"/>
                <a:gd name="connsiteX46" fmla="*/ 4894730 w 7292148"/>
                <a:gd name="connsiteY46" fmla="*/ 407276 h 1860907"/>
                <a:gd name="connsiteX47" fmla="*/ 5025358 w 7292148"/>
                <a:gd name="connsiteY47" fmla="*/ 822213 h 1860907"/>
                <a:gd name="connsiteX48" fmla="*/ 5117567 w 7292148"/>
                <a:gd name="connsiteY48" fmla="*/ 960526 h 1860907"/>
                <a:gd name="connsiteX49" fmla="*/ 5217459 w 7292148"/>
                <a:gd name="connsiteY49" fmla="*/ 968210 h 1860907"/>
                <a:gd name="connsiteX50" fmla="*/ 5640081 w 7292148"/>
                <a:gd name="connsiteY50" fmla="*/ 983578 h 1860907"/>
                <a:gd name="connsiteX51" fmla="*/ 5770709 w 7292148"/>
                <a:gd name="connsiteY51" fmla="*/ 837581 h 1860907"/>
                <a:gd name="connsiteX52" fmla="*/ 5909022 w 7292148"/>
                <a:gd name="connsiteY52" fmla="*/ 975894 h 1860907"/>
                <a:gd name="connsiteX53" fmla="*/ 5987923 w 7292148"/>
                <a:gd name="connsiteY53" fmla="*/ 895812 h 1860907"/>
                <a:gd name="connsiteX54" fmla="*/ 6116491 w 7292148"/>
                <a:gd name="connsiteY54" fmla="*/ 1836506 h 1860907"/>
                <a:gd name="connsiteX55" fmla="*/ 6246578 w 7292148"/>
                <a:gd name="connsiteY55" fmla="*/ 831858 h 1860907"/>
                <a:gd name="connsiteX56" fmla="*/ 6377748 w 7292148"/>
                <a:gd name="connsiteY56" fmla="*/ 614745 h 1860907"/>
                <a:gd name="connsiteX57" fmla="*/ 6469956 w 7292148"/>
                <a:gd name="connsiteY57" fmla="*/ 522536 h 1860907"/>
                <a:gd name="connsiteX58" fmla="*/ 6563466 w 7292148"/>
                <a:gd name="connsiteY58" fmla="*/ 391367 h 1860907"/>
                <a:gd name="connsiteX59" fmla="*/ 6608269 w 7292148"/>
                <a:gd name="connsiteY59" fmla="*/ 438012 h 1860907"/>
                <a:gd name="connsiteX60" fmla="*/ 6815418 w 7292148"/>
                <a:gd name="connsiteY60" fmla="*/ 976973 h 1860907"/>
                <a:gd name="connsiteX61" fmla="*/ 7292148 w 7292148"/>
                <a:gd name="connsiteY61"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31624 w 7292148"/>
                <a:gd name="connsiteY33" fmla="*/ 754898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3019825 w 7292148"/>
                <a:gd name="connsiteY32" fmla="*/ 876002 h 1860907"/>
                <a:gd name="connsiteX33" fmla="*/ 3158589 w 7292148"/>
                <a:gd name="connsiteY33" fmla="*/ 407253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2934436 w 7292148"/>
                <a:gd name="connsiteY32" fmla="*/ 684019 h 1860907"/>
                <a:gd name="connsiteX33" fmla="*/ 3158589 w 7292148"/>
                <a:gd name="connsiteY33" fmla="*/ 407253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42985 w 7292148"/>
                <a:gd name="connsiteY31" fmla="*/ 937474 h 1860907"/>
                <a:gd name="connsiteX32" fmla="*/ 2934436 w 7292148"/>
                <a:gd name="connsiteY32" fmla="*/ 684019 h 1860907"/>
                <a:gd name="connsiteX33" fmla="*/ 3158589 w 7292148"/>
                <a:gd name="connsiteY33" fmla="*/ 407253 h 1860907"/>
                <a:gd name="connsiteX34" fmla="*/ 3319942 w 7292148"/>
                <a:gd name="connsiteY34" fmla="*/ 930781 h 1860907"/>
                <a:gd name="connsiteX35" fmla="*/ 3526972 w 7292148"/>
                <a:gd name="connsiteY35" fmla="*/ 975894 h 1860907"/>
                <a:gd name="connsiteX36" fmla="*/ 3963515 w 7292148"/>
                <a:gd name="connsiteY36" fmla="*/ 993361 h 1860907"/>
                <a:gd name="connsiteX37" fmla="*/ 4118642 w 7292148"/>
                <a:gd name="connsiteY37" fmla="*/ 1083471 h 1860907"/>
                <a:gd name="connsiteX38" fmla="*/ 4213460 w 7292148"/>
                <a:gd name="connsiteY38" fmla="*/ 1021998 h 1860907"/>
                <a:gd name="connsiteX39" fmla="*/ 4332777 w 7292148"/>
                <a:gd name="connsiteY39" fmla="*/ 970706 h 1860907"/>
                <a:gd name="connsiteX40" fmla="*/ 4407150 w 7292148"/>
                <a:gd name="connsiteY40" fmla="*/ 888676 h 1860907"/>
                <a:gd name="connsiteX41" fmla="*/ 4431007 w 7292148"/>
                <a:gd name="connsiteY41" fmla="*/ 1029971 h 1860907"/>
                <a:gd name="connsiteX42" fmla="*/ 4515889 w 7292148"/>
                <a:gd name="connsiteY42" fmla="*/ 1859955 h 1860907"/>
                <a:gd name="connsiteX43" fmla="*/ 4629844 w 7292148"/>
                <a:gd name="connsiteY43" fmla="*/ 848552 h 1860907"/>
                <a:gd name="connsiteX44" fmla="*/ 4778135 w 7292148"/>
                <a:gd name="connsiteY44" fmla="*/ 542413 h 1860907"/>
                <a:gd name="connsiteX45" fmla="*/ 4894730 w 7292148"/>
                <a:gd name="connsiteY45" fmla="*/ 407276 h 1860907"/>
                <a:gd name="connsiteX46" fmla="*/ 5025358 w 7292148"/>
                <a:gd name="connsiteY46" fmla="*/ 822213 h 1860907"/>
                <a:gd name="connsiteX47" fmla="*/ 5117567 w 7292148"/>
                <a:gd name="connsiteY47" fmla="*/ 960526 h 1860907"/>
                <a:gd name="connsiteX48" fmla="*/ 5217459 w 7292148"/>
                <a:gd name="connsiteY48" fmla="*/ 968210 h 1860907"/>
                <a:gd name="connsiteX49" fmla="*/ 5640081 w 7292148"/>
                <a:gd name="connsiteY49" fmla="*/ 983578 h 1860907"/>
                <a:gd name="connsiteX50" fmla="*/ 5770709 w 7292148"/>
                <a:gd name="connsiteY50" fmla="*/ 837581 h 1860907"/>
                <a:gd name="connsiteX51" fmla="*/ 5909022 w 7292148"/>
                <a:gd name="connsiteY51" fmla="*/ 975894 h 1860907"/>
                <a:gd name="connsiteX52" fmla="*/ 5987923 w 7292148"/>
                <a:gd name="connsiteY52" fmla="*/ 895812 h 1860907"/>
                <a:gd name="connsiteX53" fmla="*/ 6116491 w 7292148"/>
                <a:gd name="connsiteY53" fmla="*/ 1836506 h 1860907"/>
                <a:gd name="connsiteX54" fmla="*/ 6246578 w 7292148"/>
                <a:gd name="connsiteY54" fmla="*/ 831858 h 1860907"/>
                <a:gd name="connsiteX55" fmla="*/ 6377748 w 7292148"/>
                <a:gd name="connsiteY55" fmla="*/ 614745 h 1860907"/>
                <a:gd name="connsiteX56" fmla="*/ 6469956 w 7292148"/>
                <a:gd name="connsiteY56" fmla="*/ 522536 h 1860907"/>
                <a:gd name="connsiteX57" fmla="*/ 6563466 w 7292148"/>
                <a:gd name="connsiteY57" fmla="*/ 391367 h 1860907"/>
                <a:gd name="connsiteX58" fmla="*/ 6608269 w 7292148"/>
                <a:gd name="connsiteY58" fmla="*/ 438012 h 1860907"/>
                <a:gd name="connsiteX59" fmla="*/ 6815418 w 7292148"/>
                <a:gd name="connsiteY59" fmla="*/ 976973 h 1860907"/>
                <a:gd name="connsiteX60" fmla="*/ 7292148 w 7292148"/>
                <a:gd name="connsiteY60" fmla="*/ 975894 h 1860907"/>
                <a:gd name="connsiteX0" fmla="*/ 0 w 7292148"/>
                <a:gd name="connsiteY0" fmla="*/ 968193 h 1860907"/>
                <a:gd name="connsiteX1" fmla="*/ 183419 w 7292148"/>
                <a:gd name="connsiteY1" fmla="*/ 981410 h 1860907"/>
                <a:gd name="connsiteX2" fmla="*/ 300031 w 7292148"/>
                <a:gd name="connsiteY2" fmla="*/ 1058250 h 1860907"/>
                <a:gd name="connsiteX3" fmla="*/ 423766 w 7292148"/>
                <a:gd name="connsiteY3" fmla="*/ 985504 h 1860907"/>
                <a:gd name="connsiteX4" fmla="*/ 614723 w 7292148"/>
                <a:gd name="connsiteY4" fmla="*/ 983578 h 1860907"/>
                <a:gd name="connsiteX5" fmla="*/ 645459 w 7292148"/>
                <a:gd name="connsiteY5" fmla="*/ 922106 h 1860907"/>
                <a:gd name="connsiteX6" fmla="*/ 676195 w 7292148"/>
                <a:gd name="connsiteY6" fmla="*/ 852950 h 1860907"/>
                <a:gd name="connsiteX7" fmla="*/ 714615 w 7292148"/>
                <a:gd name="connsiteY7" fmla="*/ 906738 h 1860907"/>
                <a:gd name="connsiteX8" fmla="*/ 822192 w 7292148"/>
                <a:gd name="connsiteY8" fmla="*/ 1859558 h 1860907"/>
                <a:gd name="connsiteX9" fmla="*/ 960504 w 7292148"/>
                <a:gd name="connsiteY9" fmla="*/ 845266 h 1860907"/>
                <a:gd name="connsiteX10" fmla="*/ 983556 w 7292148"/>
                <a:gd name="connsiteY10" fmla="*/ 737689 h 1860907"/>
                <a:gd name="connsiteX11" fmla="*/ 1021977 w 7292148"/>
                <a:gd name="connsiteY11" fmla="*/ 668533 h 1860907"/>
                <a:gd name="connsiteX12" fmla="*/ 1106501 w 7292148"/>
                <a:gd name="connsiteY12" fmla="*/ 591692 h 1860907"/>
                <a:gd name="connsiteX13" fmla="*/ 1183341 w 7292148"/>
                <a:gd name="connsiteY13" fmla="*/ 522536 h 1860907"/>
                <a:gd name="connsiteX14" fmla="*/ 1244814 w 7292148"/>
                <a:gd name="connsiteY14" fmla="*/ 453380 h 1860907"/>
                <a:gd name="connsiteX15" fmla="*/ 1283234 w 7292148"/>
                <a:gd name="connsiteY15" fmla="*/ 399592 h 1860907"/>
                <a:gd name="connsiteX16" fmla="*/ 1321654 w 7292148"/>
                <a:gd name="connsiteY16" fmla="*/ 499484 h 1860907"/>
                <a:gd name="connsiteX17" fmla="*/ 1421546 w 7292148"/>
                <a:gd name="connsiteY17" fmla="*/ 868318 h 1860907"/>
                <a:gd name="connsiteX18" fmla="*/ 1436914 w 7292148"/>
                <a:gd name="connsiteY18" fmla="*/ 906738 h 1860907"/>
                <a:gd name="connsiteX19" fmla="*/ 1475335 w 7292148"/>
                <a:gd name="connsiteY19" fmla="*/ 945158 h 1860907"/>
                <a:gd name="connsiteX20" fmla="*/ 1598279 w 7292148"/>
                <a:gd name="connsiteY20" fmla="*/ 983578 h 1860907"/>
                <a:gd name="connsiteX21" fmla="*/ 2149712 w 7292148"/>
                <a:gd name="connsiteY21" fmla="*/ 975895 h 1860907"/>
                <a:gd name="connsiteX22" fmla="*/ 2284569 w 7292148"/>
                <a:gd name="connsiteY22" fmla="*/ 1021998 h 1860907"/>
                <a:gd name="connsiteX23" fmla="*/ 2351314 w 7292148"/>
                <a:gd name="connsiteY23" fmla="*/ 975894 h 1860907"/>
                <a:gd name="connsiteX24" fmla="*/ 2397419 w 7292148"/>
                <a:gd name="connsiteY24" fmla="*/ 975894 h 1860907"/>
                <a:gd name="connsiteX25" fmla="*/ 2481943 w 7292148"/>
                <a:gd name="connsiteY25" fmla="*/ 1052734 h 1860907"/>
                <a:gd name="connsiteX26" fmla="*/ 2520363 w 7292148"/>
                <a:gd name="connsiteY26" fmla="*/ 1175679 h 1860907"/>
                <a:gd name="connsiteX27" fmla="*/ 2528047 w 7292148"/>
                <a:gd name="connsiteY27" fmla="*/ 22 h 1860907"/>
                <a:gd name="connsiteX28" fmla="*/ 2566248 w 7292148"/>
                <a:gd name="connsiteY28" fmla="*/ 1143102 h 1860907"/>
                <a:gd name="connsiteX29" fmla="*/ 2666360 w 7292148"/>
                <a:gd name="connsiteY29" fmla="*/ 975894 h 1860907"/>
                <a:gd name="connsiteX30" fmla="*/ 2820041 w 7292148"/>
                <a:gd name="connsiteY30" fmla="*/ 937474 h 1860907"/>
                <a:gd name="connsiteX31" fmla="*/ 2934436 w 7292148"/>
                <a:gd name="connsiteY31" fmla="*/ 684019 h 1860907"/>
                <a:gd name="connsiteX32" fmla="*/ 3158589 w 7292148"/>
                <a:gd name="connsiteY32" fmla="*/ 407253 h 1860907"/>
                <a:gd name="connsiteX33" fmla="*/ 3319942 w 7292148"/>
                <a:gd name="connsiteY33" fmla="*/ 930781 h 1860907"/>
                <a:gd name="connsiteX34" fmla="*/ 3526972 w 7292148"/>
                <a:gd name="connsiteY34" fmla="*/ 975894 h 1860907"/>
                <a:gd name="connsiteX35" fmla="*/ 3963515 w 7292148"/>
                <a:gd name="connsiteY35" fmla="*/ 993361 h 1860907"/>
                <a:gd name="connsiteX36" fmla="*/ 4118642 w 7292148"/>
                <a:gd name="connsiteY36" fmla="*/ 1083471 h 1860907"/>
                <a:gd name="connsiteX37" fmla="*/ 4213460 w 7292148"/>
                <a:gd name="connsiteY37" fmla="*/ 1021998 h 1860907"/>
                <a:gd name="connsiteX38" fmla="*/ 4332777 w 7292148"/>
                <a:gd name="connsiteY38" fmla="*/ 970706 h 1860907"/>
                <a:gd name="connsiteX39" fmla="*/ 4407150 w 7292148"/>
                <a:gd name="connsiteY39" fmla="*/ 888676 h 1860907"/>
                <a:gd name="connsiteX40" fmla="*/ 4431007 w 7292148"/>
                <a:gd name="connsiteY40" fmla="*/ 1029971 h 1860907"/>
                <a:gd name="connsiteX41" fmla="*/ 4515889 w 7292148"/>
                <a:gd name="connsiteY41" fmla="*/ 1859955 h 1860907"/>
                <a:gd name="connsiteX42" fmla="*/ 4629844 w 7292148"/>
                <a:gd name="connsiteY42" fmla="*/ 848552 h 1860907"/>
                <a:gd name="connsiteX43" fmla="*/ 4778135 w 7292148"/>
                <a:gd name="connsiteY43" fmla="*/ 542413 h 1860907"/>
                <a:gd name="connsiteX44" fmla="*/ 4894730 w 7292148"/>
                <a:gd name="connsiteY44" fmla="*/ 407276 h 1860907"/>
                <a:gd name="connsiteX45" fmla="*/ 5025358 w 7292148"/>
                <a:gd name="connsiteY45" fmla="*/ 822213 h 1860907"/>
                <a:gd name="connsiteX46" fmla="*/ 5117567 w 7292148"/>
                <a:gd name="connsiteY46" fmla="*/ 960526 h 1860907"/>
                <a:gd name="connsiteX47" fmla="*/ 5217459 w 7292148"/>
                <a:gd name="connsiteY47" fmla="*/ 968210 h 1860907"/>
                <a:gd name="connsiteX48" fmla="*/ 5640081 w 7292148"/>
                <a:gd name="connsiteY48" fmla="*/ 983578 h 1860907"/>
                <a:gd name="connsiteX49" fmla="*/ 5770709 w 7292148"/>
                <a:gd name="connsiteY49" fmla="*/ 837581 h 1860907"/>
                <a:gd name="connsiteX50" fmla="*/ 5909022 w 7292148"/>
                <a:gd name="connsiteY50" fmla="*/ 975894 h 1860907"/>
                <a:gd name="connsiteX51" fmla="*/ 5987923 w 7292148"/>
                <a:gd name="connsiteY51" fmla="*/ 895812 h 1860907"/>
                <a:gd name="connsiteX52" fmla="*/ 6116491 w 7292148"/>
                <a:gd name="connsiteY52" fmla="*/ 1836506 h 1860907"/>
                <a:gd name="connsiteX53" fmla="*/ 6246578 w 7292148"/>
                <a:gd name="connsiteY53" fmla="*/ 831858 h 1860907"/>
                <a:gd name="connsiteX54" fmla="*/ 6377748 w 7292148"/>
                <a:gd name="connsiteY54" fmla="*/ 614745 h 1860907"/>
                <a:gd name="connsiteX55" fmla="*/ 6469956 w 7292148"/>
                <a:gd name="connsiteY55" fmla="*/ 522536 h 1860907"/>
                <a:gd name="connsiteX56" fmla="*/ 6563466 w 7292148"/>
                <a:gd name="connsiteY56" fmla="*/ 391367 h 1860907"/>
                <a:gd name="connsiteX57" fmla="*/ 6608269 w 7292148"/>
                <a:gd name="connsiteY57" fmla="*/ 438012 h 1860907"/>
                <a:gd name="connsiteX58" fmla="*/ 6815418 w 7292148"/>
                <a:gd name="connsiteY58" fmla="*/ 976973 h 1860907"/>
                <a:gd name="connsiteX59" fmla="*/ 7292148 w 7292148"/>
                <a:gd name="connsiteY59" fmla="*/ 975894 h 1860907"/>
                <a:gd name="connsiteX0" fmla="*/ 0 w 7292148"/>
                <a:gd name="connsiteY0" fmla="*/ 968193 h 1878692"/>
                <a:gd name="connsiteX1" fmla="*/ 183419 w 7292148"/>
                <a:gd name="connsiteY1" fmla="*/ 981410 h 1878692"/>
                <a:gd name="connsiteX2" fmla="*/ 300031 w 7292148"/>
                <a:gd name="connsiteY2" fmla="*/ 1058250 h 1878692"/>
                <a:gd name="connsiteX3" fmla="*/ 423766 w 7292148"/>
                <a:gd name="connsiteY3" fmla="*/ 985504 h 1878692"/>
                <a:gd name="connsiteX4" fmla="*/ 614723 w 7292148"/>
                <a:gd name="connsiteY4" fmla="*/ 983578 h 1878692"/>
                <a:gd name="connsiteX5" fmla="*/ 645459 w 7292148"/>
                <a:gd name="connsiteY5" fmla="*/ 922106 h 1878692"/>
                <a:gd name="connsiteX6" fmla="*/ 676195 w 7292148"/>
                <a:gd name="connsiteY6" fmla="*/ 852950 h 1878692"/>
                <a:gd name="connsiteX7" fmla="*/ 714615 w 7292148"/>
                <a:gd name="connsiteY7" fmla="*/ 906738 h 1878692"/>
                <a:gd name="connsiteX8" fmla="*/ 822192 w 7292148"/>
                <a:gd name="connsiteY8" fmla="*/ 1859558 h 1878692"/>
                <a:gd name="connsiteX9" fmla="*/ 960504 w 7292148"/>
                <a:gd name="connsiteY9" fmla="*/ 845266 h 1878692"/>
                <a:gd name="connsiteX10" fmla="*/ 983556 w 7292148"/>
                <a:gd name="connsiteY10" fmla="*/ 737689 h 1878692"/>
                <a:gd name="connsiteX11" fmla="*/ 1021977 w 7292148"/>
                <a:gd name="connsiteY11" fmla="*/ 668533 h 1878692"/>
                <a:gd name="connsiteX12" fmla="*/ 1106501 w 7292148"/>
                <a:gd name="connsiteY12" fmla="*/ 591692 h 1878692"/>
                <a:gd name="connsiteX13" fmla="*/ 1183341 w 7292148"/>
                <a:gd name="connsiteY13" fmla="*/ 522536 h 1878692"/>
                <a:gd name="connsiteX14" fmla="*/ 1244814 w 7292148"/>
                <a:gd name="connsiteY14" fmla="*/ 453380 h 1878692"/>
                <a:gd name="connsiteX15" fmla="*/ 1283234 w 7292148"/>
                <a:gd name="connsiteY15" fmla="*/ 399592 h 1878692"/>
                <a:gd name="connsiteX16" fmla="*/ 1321654 w 7292148"/>
                <a:gd name="connsiteY16" fmla="*/ 499484 h 1878692"/>
                <a:gd name="connsiteX17" fmla="*/ 1421546 w 7292148"/>
                <a:gd name="connsiteY17" fmla="*/ 868318 h 1878692"/>
                <a:gd name="connsiteX18" fmla="*/ 1436914 w 7292148"/>
                <a:gd name="connsiteY18" fmla="*/ 906738 h 1878692"/>
                <a:gd name="connsiteX19" fmla="*/ 1475335 w 7292148"/>
                <a:gd name="connsiteY19" fmla="*/ 945158 h 1878692"/>
                <a:gd name="connsiteX20" fmla="*/ 1598279 w 7292148"/>
                <a:gd name="connsiteY20" fmla="*/ 983578 h 1878692"/>
                <a:gd name="connsiteX21" fmla="*/ 2149712 w 7292148"/>
                <a:gd name="connsiteY21" fmla="*/ 975895 h 1878692"/>
                <a:gd name="connsiteX22" fmla="*/ 2284569 w 7292148"/>
                <a:gd name="connsiteY22" fmla="*/ 1021998 h 1878692"/>
                <a:gd name="connsiteX23" fmla="*/ 2351314 w 7292148"/>
                <a:gd name="connsiteY23" fmla="*/ 975894 h 1878692"/>
                <a:gd name="connsiteX24" fmla="*/ 2397419 w 7292148"/>
                <a:gd name="connsiteY24" fmla="*/ 975894 h 1878692"/>
                <a:gd name="connsiteX25" fmla="*/ 2481943 w 7292148"/>
                <a:gd name="connsiteY25" fmla="*/ 1052734 h 1878692"/>
                <a:gd name="connsiteX26" fmla="*/ 2520363 w 7292148"/>
                <a:gd name="connsiteY26" fmla="*/ 1175679 h 1878692"/>
                <a:gd name="connsiteX27" fmla="*/ 2528047 w 7292148"/>
                <a:gd name="connsiteY27" fmla="*/ 22 h 1878692"/>
                <a:gd name="connsiteX28" fmla="*/ 2566248 w 7292148"/>
                <a:gd name="connsiteY28" fmla="*/ 1143102 h 1878692"/>
                <a:gd name="connsiteX29" fmla="*/ 2666360 w 7292148"/>
                <a:gd name="connsiteY29" fmla="*/ 975894 h 1878692"/>
                <a:gd name="connsiteX30" fmla="*/ 2748133 w 7292148"/>
                <a:gd name="connsiteY30" fmla="*/ 1876632 h 1878692"/>
                <a:gd name="connsiteX31" fmla="*/ 2934436 w 7292148"/>
                <a:gd name="connsiteY31" fmla="*/ 684019 h 1878692"/>
                <a:gd name="connsiteX32" fmla="*/ 3158589 w 7292148"/>
                <a:gd name="connsiteY32" fmla="*/ 407253 h 1878692"/>
                <a:gd name="connsiteX33" fmla="*/ 3319942 w 7292148"/>
                <a:gd name="connsiteY33" fmla="*/ 930781 h 1878692"/>
                <a:gd name="connsiteX34" fmla="*/ 3526972 w 7292148"/>
                <a:gd name="connsiteY34" fmla="*/ 975894 h 1878692"/>
                <a:gd name="connsiteX35" fmla="*/ 3963515 w 7292148"/>
                <a:gd name="connsiteY35" fmla="*/ 993361 h 1878692"/>
                <a:gd name="connsiteX36" fmla="*/ 4118642 w 7292148"/>
                <a:gd name="connsiteY36" fmla="*/ 1083471 h 1878692"/>
                <a:gd name="connsiteX37" fmla="*/ 4213460 w 7292148"/>
                <a:gd name="connsiteY37" fmla="*/ 1021998 h 1878692"/>
                <a:gd name="connsiteX38" fmla="*/ 4332777 w 7292148"/>
                <a:gd name="connsiteY38" fmla="*/ 970706 h 1878692"/>
                <a:gd name="connsiteX39" fmla="*/ 4407150 w 7292148"/>
                <a:gd name="connsiteY39" fmla="*/ 888676 h 1878692"/>
                <a:gd name="connsiteX40" fmla="*/ 4431007 w 7292148"/>
                <a:gd name="connsiteY40" fmla="*/ 1029971 h 1878692"/>
                <a:gd name="connsiteX41" fmla="*/ 4515889 w 7292148"/>
                <a:gd name="connsiteY41" fmla="*/ 1859955 h 1878692"/>
                <a:gd name="connsiteX42" fmla="*/ 4629844 w 7292148"/>
                <a:gd name="connsiteY42" fmla="*/ 848552 h 1878692"/>
                <a:gd name="connsiteX43" fmla="*/ 4778135 w 7292148"/>
                <a:gd name="connsiteY43" fmla="*/ 542413 h 1878692"/>
                <a:gd name="connsiteX44" fmla="*/ 4894730 w 7292148"/>
                <a:gd name="connsiteY44" fmla="*/ 407276 h 1878692"/>
                <a:gd name="connsiteX45" fmla="*/ 5025358 w 7292148"/>
                <a:gd name="connsiteY45" fmla="*/ 822213 h 1878692"/>
                <a:gd name="connsiteX46" fmla="*/ 5117567 w 7292148"/>
                <a:gd name="connsiteY46" fmla="*/ 960526 h 1878692"/>
                <a:gd name="connsiteX47" fmla="*/ 5217459 w 7292148"/>
                <a:gd name="connsiteY47" fmla="*/ 968210 h 1878692"/>
                <a:gd name="connsiteX48" fmla="*/ 5640081 w 7292148"/>
                <a:gd name="connsiteY48" fmla="*/ 983578 h 1878692"/>
                <a:gd name="connsiteX49" fmla="*/ 5770709 w 7292148"/>
                <a:gd name="connsiteY49" fmla="*/ 837581 h 1878692"/>
                <a:gd name="connsiteX50" fmla="*/ 5909022 w 7292148"/>
                <a:gd name="connsiteY50" fmla="*/ 975894 h 1878692"/>
                <a:gd name="connsiteX51" fmla="*/ 5987923 w 7292148"/>
                <a:gd name="connsiteY51" fmla="*/ 895812 h 1878692"/>
                <a:gd name="connsiteX52" fmla="*/ 6116491 w 7292148"/>
                <a:gd name="connsiteY52" fmla="*/ 1836506 h 1878692"/>
                <a:gd name="connsiteX53" fmla="*/ 6246578 w 7292148"/>
                <a:gd name="connsiteY53" fmla="*/ 831858 h 1878692"/>
                <a:gd name="connsiteX54" fmla="*/ 6377748 w 7292148"/>
                <a:gd name="connsiteY54" fmla="*/ 614745 h 1878692"/>
                <a:gd name="connsiteX55" fmla="*/ 6469956 w 7292148"/>
                <a:gd name="connsiteY55" fmla="*/ 522536 h 1878692"/>
                <a:gd name="connsiteX56" fmla="*/ 6563466 w 7292148"/>
                <a:gd name="connsiteY56" fmla="*/ 391367 h 1878692"/>
                <a:gd name="connsiteX57" fmla="*/ 6608269 w 7292148"/>
                <a:gd name="connsiteY57" fmla="*/ 438012 h 1878692"/>
                <a:gd name="connsiteX58" fmla="*/ 6815418 w 7292148"/>
                <a:gd name="connsiteY58" fmla="*/ 976973 h 1878692"/>
                <a:gd name="connsiteX59" fmla="*/ 7292148 w 7292148"/>
                <a:gd name="connsiteY59" fmla="*/ 975894 h 1878692"/>
                <a:gd name="connsiteX0" fmla="*/ 0 w 7292148"/>
                <a:gd name="connsiteY0" fmla="*/ 968193 h 1878694"/>
                <a:gd name="connsiteX1" fmla="*/ 183419 w 7292148"/>
                <a:gd name="connsiteY1" fmla="*/ 981410 h 1878694"/>
                <a:gd name="connsiteX2" fmla="*/ 300031 w 7292148"/>
                <a:gd name="connsiteY2" fmla="*/ 1058250 h 1878694"/>
                <a:gd name="connsiteX3" fmla="*/ 423766 w 7292148"/>
                <a:gd name="connsiteY3" fmla="*/ 985504 h 1878694"/>
                <a:gd name="connsiteX4" fmla="*/ 614723 w 7292148"/>
                <a:gd name="connsiteY4" fmla="*/ 983578 h 1878694"/>
                <a:gd name="connsiteX5" fmla="*/ 645459 w 7292148"/>
                <a:gd name="connsiteY5" fmla="*/ 922106 h 1878694"/>
                <a:gd name="connsiteX6" fmla="*/ 676195 w 7292148"/>
                <a:gd name="connsiteY6" fmla="*/ 852950 h 1878694"/>
                <a:gd name="connsiteX7" fmla="*/ 714615 w 7292148"/>
                <a:gd name="connsiteY7" fmla="*/ 906738 h 1878694"/>
                <a:gd name="connsiteX8" fmla="*/ 822192 w 7292148"/>
                <a:gd name="connsiteY8" fmla="*/ 1859558 h 1878694"/>
                <a:gd name="connsiteX9" fmla="*/ 960504 w 7292148"/>
                <a:gd name="connsiteY9" fmla="*/ 845266 h 1878694"/>
                <a:gd name="connsiteX10" fmla="*/ 983556 w 7292148"/>
                <a:gd name="connsiteY10" fmla="*/ 737689 h 1878694"/>
                <a:gd name="connsiteX11" fmla="*/ 1021977 w 7292148"/>
                <a:gd name="connsiteY11" fmla="*/ 668533 h 1878694"/>
                <a:gd name="connsiteX12" fmla="*/ 1106501 w 7292148"/>
                <a:gd name="connsiteY12" fmla="*/ 591692 h 1878694"/>
                <a:gd name="connsiteX13" fmla="*/ 1183341 w 7292148"/>
                <a:gd name="connsiteY13" fmla="*/ 522536 h 1878694"/>
                <a:gd name="connsiteX14" fmla="*/ 1244814 w 7292148"/>
                <a:gd name="connsiteY14" fmla="*/ 453380 h 1878694"/>
                <a:gd name="connsiteX15" fmla="*/ 1283234 w 7292148"/>
                <a:gd name="connsiteY15" fmla="*/ 399592 h 1878694"/>
                <a:gd name="connsiteX16" fmla="*/ 1321654 w 7292148"/>
                <a:gd name="connsiteY16" fmla="*/ 499484 h 1878694"/>
                <a:gd name="connsiteX17" fmla="*/ 1421546 w 7292148"/>
                <a:gd name="connsiteY17" fmla="*/ 868318 h 1878694"/>
                <a:gd name="connsiteX18" fmla="*/ 1436914 w 7292148"/>
                <a:gd name="connsiteY18" fmla="*/ 906738 h 1878694"/>
                <a:gd name="connsiteX19" fmla="*/ 1475335 w 7292148"/>
                <a:gd name="connsiteY19" fmla="*/ 945158 h 1878694"/>
                <a:gd name="connsiteX20" fmla="*/ 1598279 w 7292148"/>
                <a:gd name="connsiteY20" fmla="*/ 983578 h 1878694"/>
                <a:gd name="connsiteX21" fmla="*/ 2149712 w 7292148"/>
                <a:gd name="connsiteY21" fmla="*/ 975895 h 1878694"/>
                <a:gd name="connsiteX22" fmla="*/ 2284569 w 7292148"/>
                <a:gd name="connsiteY22" fmla="*/ 1021998 h 1878694"/>
                <a:gd name="connsiteX23" fmla="*/ 2351314 w 7292148"/>
                <a:gd name="connsiteY23" fmla="*/ 975894 h 1878694"/>
                <a:gd name="connsiteX24" fmla="*/ 2397419 w 7292148"/>
                <a:gd name="connsiteY24" fmla="*/ 975894 h 1878694"/>
                <a:gd name="connsiteX25" fmla="*/ 2481943 w 7292148"/>
                <a:gd name="connsiteY25" fmla="*/ 1052734 h 1878694"/>
                <a:gd name="connsiteX26" fmla="*/ 2520363 w 7292148"/>
                <a:gd name="connsiteY26" fmla="*/ 1175679 h 1878694"/>
                <a:gd name="connsiteX27" fmla="*/ 2528047 w 7292148"/>
                <a:gd name="connsiteY27" fmla="*/ 22 h 1878694"/>
                <a:gd name="connsiteX28" fmla="*/ 2566248 w 7292148"/>
                <a:gd name="connsiteY28" fmla="*/ 1143102 h 1878694"/>
                <a:gd name="connsiteX29" fmla="*/ 2666360 w 7292148"/>
                <a:gd name="connsiteY29" fmla="*/ 975894 h 1878694"/>
                <a:gd name="connsiteX30" fmla="*/ 2748133 w 7292148"/>
                <a:gd name="connsiteY30" fmla="*/ 1876632 h 1878694"/>
                <a:gd name="connsiteX31" fmla="*/ 2934436 w 7292148"/>
                <a:gd name="connsiteY31" fmla="*/ 684019 h 1878694"/>
                <a:gd name="connsiteX32" fmla="*/ 3158589 w 7292148"/>
                <a:gd name="connsiteY32" fmla="*/ 407253 h 1878694"/>
                <a:gd name="connsiteX33" fmla="*/ 3319942 w 7292148"/>
                <a:gd name="connsiteY33" fmla="*/ 930781 h 1878694"/>
                <a:gd name="connsiteX34" fmla="*/ 3526972 w 7292148"/>
                <a:gd name="connsiteY34" fmla="*/ 975894 h 1878694"/>
                <a:gd name="connsiteX35" fmla="*/ 3963515 w 7292148"/>
                <a:gd name="connsiteY35" fmla="*/ 993361 h 1878694"/>
                <a:gd name="connsiteX36" fmla="*/ 4118642 w 7292148"/>
                <a:gd name="connsiteY36" fmla="*/ 1083471 h 1878694"/>
                <a:gd name="connsiteX37" fmla="*/ 4213460 w 7292148"/>
                <a:gd name="connsiteY37" fmla="*/ 1021998 h 1878694"/>
                <a:gd name="connsiteX38" fmla="*/ 4332777 w 7292148"/>
                <a:gd name="connsiteY38" fmla="*/ 970706 h 1878694"/>
                <a:gd name="connsiteX39" fmla="*/ 4407150 w 7292148"/>
                <a:gd name="connsiteY39" fmla="*/ 888676 h 1878694"/>
                <a:gd name="connsiteX40" fmla="*/ 4431007 w 7292148"/>
                <a:gd name="connsiteY40" fmla="*/ 1029971 h 1878694"/>
                <a:gd name="connsiteX41" fmla="*/ 4515889 w 7292148"/>
                <a:gd name="connsiteY41" fmla="*/ 1859955 h 1878694"/>
                <a:gd name="connsiteX42" fmla="*/ 4629844 w 7292148"/>
                <a:gd name="connsiteY42" fmla="*/ 848552 h 1878694"/>
                <a:gd name="connsiteX43" fmla="*/ 4778135 w 7292148"/>
                <a:gd name="connsiteY43" fmla="*/ 542413 h 1878694"/>
                <a:gd name="connsiteX44" fmla="*/ 4894730 w 7292148"/>
                <a:gd name="connsiteY44" fmla="*/ 407276 h 1878694"/>
                <a:gd name="connsiteX45" fmla="*/ 5025358 w 7292148"/>
                <a:gd name="connsiteY45" fmla="*/ 822213 h 1878694"/>
                <a:gd name="connsiteX46" fmla="*/ 5117567 w 7292148"/>
                <a:gd name="connsiteY46" fmla="*/ 960526 h 1878694"/>
                <a:gd name="connsiteX47" fmla="*/ 5217459 w 7292148"/>
                <a:gd name="connsiteY47" fmla="*/ 968210 h 1878694"/>
                <a:gd name="connsiteX48" fmla="*/ 5640081 w 7292148"/>
                <a:gd name="connsiteY48" fmla="*/ 983578 h 1878694"/>
                <a:gd name="connsiteX49" fmla="*/ 5770709 w 7292148"/>
                <a:gd name="connsiteY49" fmla="*/ 837581 h 1878694"/>
                <a:gd name="connsiteX50" fmla="*/ 5909022 w 7292148"/>
                <a:gd name="connsiteY50" fmla="*/ 975894 h 1878694"/>
                <a:gd name="connsiteX51" fmla="*/ 5987923 w 7292148"/>
                <a:gd name="connsiteY51" fmla="*/ 895812 h 1878694"/>
                <a:gd name="connsiteX52" fmla="*/ 6116491 w 7292148"/>
                <a:gd name="connsiteY52" fmla="*/ 1836506 h 1878694"/>
                <a:gd name="connsiteX53" fmla="*/ 6246578 w 7292148"/>
                <a:gd name="connsiteY53" fmla="*/ 831858 h 1878694"/>
                <a:gd name="connsiteX54" fmla="*/ 6377748 w 7292148"/>
                <a:gd name="connsiteY54" fmla="*/ 614745 h 1878694"/>
                <a:gd name="connsiteX55" fmla="*/ 6469956 w 7292148"/>
                <a:gd name="connsiteY55" fmla="*/ 522536 h 1878694"/>
                <a:gd name="connsiteX56" fmla="*/ 6563466 w 7292148"/>
                <a:gd name="connsiteY56" fmla="*/ 391367 h 1878694"/>
                <a:gd name="connsiteX57" fmla="*/ 6608269 w 7292148"/>
                <a:gd name="connsiteY57" fmla="*/ 438012 h 1878694"/>
                <a:gd name="connsiteX58" fmla="*/ 6815418 w 7292148"/>
                <a:gd name="connsiteY58" fmla="*/ 976973 h 1878694"/>
                <a:gd name="connsiteX59" fmla="*/ 7292148 w 7292148"/>
                <a:gd name="connsiteY59" fmla="*/ 975894 h 1878694"/>
                <a:gd name="connsiteX0" fmla="*/ 0 w 7292148"/>
                <a:gd name="connsiteY0" fmla="*/ 968193 h 1876895"/>
                <a:gd name="connsiteX1" fmla="*/ 183419 w 7292148"/>
                <a:gd name="connsiteY1" fmla="*/ 981410 h 1876895"/>
                <a:gd name="connsiteX2" fmla="*/ 300031 w 7292148"/>
                <a:gd name="connsiteY2" fmla="*/ 1058250 h 1876895"/>
                <a:gd name="connsiteX3" fmla="*/ 423766 w 7292148"/>
                <a:gd name="connsiteY3" fmla="*/ 985504 h 1876895"/>
                <a:gd name="connsiteX4" fmla="*/ 614723 w 7292148"/>
                <a:gd name="connsiteY4" fmla="*/ 983578 h 1876895"/>
                <a:gd name="connsiteX5" fmla="*/ 645459 w 7292148"/>
                <a:gd name="connsiteY5" fmla="*/ 922106 h 1876895"/>
                <a:gd name="connsiteX6" fmla="*/ 676195 w 7292148"/>
                <a:gd name="connsiteY6" fmla="*/ 852950 h 1876895"/>
                <a:gd name="connsiteX7" fmla="*/ 714615 w 7292148"/>
                <a:gd name="connsiteY7" fmla="*/ 906738 h 1876895"/>
                <a:gd name="connsiteX8" fmla="*/ 822192 w 7292148"/>
                <a:gd name="connsiteY8" fmla="*/ 1859558 h 1876895"/>
                <a:gd name="connsiteX9" fmla="*/ 960504 w 7292148"/>
                <a:gd name="connsiteY9" fmla="*/ 845266 h 1876895"/>
                <a:gd name="connsiteX10" fmla="*/ 983556 w 7292148"/>
                <a:gd name="connsiteY10" fmla="*/ 737689 h 1876895"/>
                <a:gd name="connsiteX11" fmla="*/ 1021977 w 7292148"/>
                <a:gd name="connsiteY11" fmla="*/ 668533 h 1876895"/>
                <a:gd name="connsiteX12" fmla="*/ 1106501 w 7292148"/>
                <a:gd name="connsiteY12" fmla="*/ 591692 h 1876895"/>
                <a:gd name="connsiteX13" fmla="*/ 1183341 w 7292148"/>
                <a:gd name="connsiteY13" fmla="*/ 522536 h 1876895"/>
                <a:gd name="connsiteX14" fmla="*/ 1244814 w 7292148"/>
                <a:gd name="connsiteY14" fmla="*/ 453380 h 1876895"/>
                <a:gd name="connsiteX15" fmla="*/ 1283234 w 7292148"/>
                <a:gd name="connsiteY15" fmla="*/ 399592 h 1876895"/>
                <a:gd name="connsiteX16" fmla="*/ 1321654 w 7292148"/>
                <a:gd name="connsiteY16" fmla="*/ 499484 h 1876895"/>
                <a:gd name="connsiteX17" fmla="*/ 1421546 w 7292148"/>
                <a:gd name="connsiteY17" fmla="*/ 868318 h 1876895"/>
                <a:gd name="connsiteX18" fmla="*/ 1436914 w 7292148"/>
                <a:gd name="connsiteY18" fmla="*/ 906738 h 1876895"/>
                <a:gd name="connsiteX19" fmla="*/ 1475335 w 7292148"/>
                <a:gd name="connsiteY19" fmla="*/ 945158 h 1876895"/>
                <a:gd name="connsiteX20" fmla="*/ 1598279 w 7292148"/>
                <a:gd name="connsiteY20" fmla="*/ 983578 h 1876895"/>
                <a:gd name="connsiteX21" fmla="*/ 2149712 w 7292148"/>
                <a:gd name="connsiteY21" fmla="*/ 975895 h 1876895"/>
                <a:gd name="connsiteX22" fmla="*/ 2284569 w 7292148"/>
                <a:gd name="connsiteY22" fmla="*/ 1021998 h 1876895"/>
                <a:gd name="connsiteX23" fmla="*/ 2351314 w 7292148"/>
                <a:gd name="connsiteY23" fmla="*/ 975894 h 1876895"/>
                <a:gd name="connsiteX24" fmla="*/ 2397419 w 7292148"/>
                <a:gd name="connsiteY24" fmla="*/ 975894 h 1876895"/>
                <a:gd name="connsiteX25" fmla="*/ 2481943 w 7292148"/>
                <a:gd name="connsiteY25" fmla="*/ 1052734 h 1876895"/>
                <a:gd name="connsiteX26" fmla="*/ 2520363 w 7292148"/>
                <a:gd name="connsiteY26" fmla="*/ 1175679 h 1876895"/>
                <a:gd name="connsiteX27" fmla="*/ 2528047 w 7292148"/>
                <a:gd name="connsiteY27" fmla="*/ 22 h 1876895"/>
                <a:gd name="connsiteX28" fmla="*/ 2566248 w 7292148"/>
                <a:gd name="connsiteY28" fmla="*/ 1143102 h 1876895"/>
                <a:gd name="connsiteX29" fmla="*/ 2666360 w 7292148"/>
                <a:gd name="connsiteY29" fmla="*/ 975894 h 1876895"/>
                <a:gd name="connsiteX30" fmla="*/ 2748133 w 7292148"/>
                <a:gd name="connsiteY30" fmla="*/ 1876632 h 1876895"/>
                <a:gd name="connsiteX31" fmla="*/ 2813382 w 7292148"/>
                <a:gd name="connsiteY31" fmla="*/ 1065781 h 1876895"/>
                <a:gd name="connsiteX32" fmla="*/ 2934436 w 7292148"/>
                <a:gd name="connsiteY32" fmla="*/ 684019 h 1876895"/>
                <a:gd name="connsiteX33" fmla="*/ 3158589 w 7292148"/>
                <a:gd name="connsiteY33" fmla="*/ 407253 h 1876895"/>
                <a:gd name="connsiteX34" fmla="*/ 3319942 w 7292148"/>
                <a:gd name="connsiteY34" fmla="*/ 930781 h 1876895"/>
                <a:gd name="connsiteX35" fmla="*/ 3526972 w 7292148"/>
                <a:gd name="connsiteY35" fmla="*/ 975894 h 1876895"/>
                <a:gd name="connsiteX36" fmla="*/ 3963515 w 7292148"/>
                <a:gd name="connsiteY36" fmla="*/ 993361 h 1876895"/>
                <a:gd name="connsiteX37" fmla="*/ 4118642 w 7292148"/>
                <a:gd name="connsiteY37" fmla="*/ 1083471 h 1876895"/>
                <a:gd name="connsiteX38" fmla="*/ 4213460 w 7292148"/>
                <a:gd name="connsiteY38" fmla="*/ 1021998 h 1876895"/>
                <a:gd name="connsiteX39" fmla="*/ 4332777 w 7292148"/>
                <a:gd name="connsiteY39" fmla="*/ 970706 h 1876895"/>
                <a:gd name="connsiteX40" fmla="*/ 4407150 w 7292148"/>
                <a:gd name="connsiteY40" fmla="*/ 888676 h 1876895"/>
                <a:gd name="connsiteX41" fmla="*/ 4431007 w 7292148"/>
                <a:gd name="connsiteY41" fmla="*/ 1029971 h 1876895"/>
                <a:gd name="connsiteX42" fmla="*/ 4515889 w 7292148"/>
                <a:gd name="connsiteY42" fmla="*/ 1859955 h 1876895"/>
                <a:gd name="connsiteX43" fmla="*/ 4629844 w 7292148"/>
                <a:gd name="connsiteY43" fmla="*/ 848552 h 1876895"/>
                <a:gd name="connsiteX44" fmla="*/ 4778135 w 7292148"/>
                <a:gd name="connsiteY44" fmla="*/ 542413 h 1876895"/>
                <a:gd name="connsiteX45" fmla="*/ 4894730 w 7292148"/>
                <a:gd name="connsiteY45" fmla="*/ 407276 h 1876895"/>
                <a:gd name="connsiteX46" fmla="*/ 5025358 w 7292148"/>
                <a:gd name="connsiteY46" fmla="*/ 822213 h 1876895"/>
                <a:gd name="connsiteX47" fmla="*/ 5117567 w 7292148"/>
                <a:gd name="connsiteY47" fmla="*/ 960526 h 1876895"/>
                <a:gd name="connsiteX48" fmla="*/ 5217459 w 7292148"/>
                <a:gd name="connsiteY48" fmla="*/ 968210 h 1876895"/>
                <a:gd name="connsiteX49" fmla="*/ 5640081 w 7292148"/>
                <a:gd name="connsiteY49" fmla="*/ 983578 h 1876895"/>
                <a:gd name="connsiteX50" fmla="*/ 5770709 w 7292148"/>
                <a:gd name="connsiteY50" fmla="*/ 837581 h 1876895"/>
                <a:gd name="connsiteX51" fmla="*/ 5909022 w 7292148"/>
                <a:gd name="connsiteY51" fmla="*/ 975894 h 1876895"/>
                <a:gd name="connsiteX52" fmla="*/ 5987923 w 7292148"/>
                <a:gd name="connsiteY52" fmla="*/ 895812 h 1876895"/>
                <a:gd name="connsiteX53" fmla="*/ 6116491 w 7292148"/>
                <a:gd name="connsiteY53" fmla="*/ 1836506 h 1876895"/>
                <a:gd name="connsiteX54" fmla="*/ 6246578 w 7292148"/>
                <a:gd name="connsiteY54" fmla="*/ 831858 h 1876895"/>
                <a:gd name="connsiteX55" fmla="*/ 6377748 w 7292148"/>
                <a:gd name="connsiteY55" fmla="*/ 614745 h 1876895"/>
                <a:gd name="connsiteX56" fmla="*/ 6469956 w 7292148"/>
                <a:gd name="connsiteY56" fmla="*/ 522536 h 1876895"/>
                <a:gd name="connsiteX57" fmla="*/ 6563466 w 7292148"/>
                <a:gd name="connsiteY57" fmla="*/ 391367 h 1876895"/>
                <a:gd name="connsiteX58" fmla="*/ 6608269 w 7292148"/>
                <a:gd name="connsiteY58" fmla="*/ 438012 h 1876895"/>
                <a:gd name="connsiteX59" fmla="*/ 6815418 w 7292148"/>
                <a:gd name="connsiteY59" fmla="*/ 976973 h 1876895"/>
                <a:gd name="connsiteX60" fmla="*/ 7292148 w 7292148"/>
                <a:gd name="connsiteY60" fmla="*/ 975894 h 1876895"/>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58589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58589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81060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81060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083"/>
                <a:gd name="connsiteX1" fmla="*/ 183419 w 7292148"/>
                <a:gd name="connsiteY1" fmla="*/ 981410 h 1877083"/>
                <a:gd name="connsiteX2" fmla="*/ 300031 w 7292148"/>
                <a:gd name="connsiteY2" fmla="*/ 1058250 h 1877083"/>
                <a:gd name="connsiteX3" fmla="*/ 423766 w 7292148"/>
                <a:gd name="connsiteY3" fmla="*/ 985504 h 1877083"/>
                <a:gd name="connsiteX4" fmla="*/ 614723 w 7292148"/>
                <a:gd name="connsiteY4" fmla="*/ 983578 h 1877083"/>
                <a:gd name="connsiteX5" fmla="*/ 645459 w 7292148"/>
                <a:gd name="connsiteY5" fmla="*/ 922106 h 1877083"/>
                <a:gd name="connsiteX6" fmla="*/ 676195 w 7292148"/>
                <a:gd name="connsiteY6" fmla="*/ 852950 h 1877083"/>
                <a:gd name="connsiteX7" fmla="*/ 714615 w 7292148"/>
                <a:gd name="connsiteY7" fmla="*/ 906738 h 1877083"/>
                <a:gd name="connsiteX8" fmla="*/ 822192 w 7292148"/>
                <a:gd name="connsiteY8" fmla="*/ 1859558 h 1877083"/>
                <a:gd name="connsiteX9" fmla="*/ 960504 w 7292148"/>
                <a:gd name="connsiteY9" fmla="*/ 845266 h 1877083"/>
                <a:gd name="connsiteX10" fmla="*/ 983556 w 7292148"/>
                <a:gd name="connsiteY10" fmla="*/ 737689 h 1877083"/>
                <a:gd name="connsiteX11" fmla="*/ 1021977 w 7292148"/>
                <a:gd name="connsiteY11" fmla="*/ 668533 h 1877083"/>
                <a:gd name="connsiteX12" fmla="*/ 1106501 w 7292148"/>
                <a:gd name="connsiteY12" fmla="*/ 591692 h 1877083"/>
                <a:gd name="connsiteX13" fmla="*/ 1183341 w 7292148"/>
                <a:gd name="connsiteY13" fmla="*/ 522536 h 1877083"/>
                <a:gd name="connsiteX14" fmla="*/ 1244814 w 7292148"/>
                <a:gd name="connsiteY14" fmla="*/ 453380 h 1877083"/>
                <a:gd name="connsiteX15" fmla="*/ 1283234 w 7292148"/>
                <a:gd name="connsiteY15" fmla="*/ 399592 h 1877083"/>
                <a:gd name="connsiteX16" fmla="*/ 1321654 w 7292148"/>
                <a:gd name="connsiteY16" fmla="*/ 499484 h 1877083"/>
                <a:gd name="connsiteX17" fmla="*/ 1421546 w 7292148"/>
                <a:gd name="connsiteY17" fmla="*/ 868318 h 1877083"/>
                <a:gd name="connsiteX18" fmla="*/ 1436914 w 7292148"/>
                <a:gd name="connsiteY18" fmla="*/ 906738 h 1877083"/>
                <a:gd name="connsiteX19" fmla="*/ 1475335 w 7292148"/>
                <a:gd name="connsiteY19" fmla="*/ 945158 h 1877083"/>
                <a:gd name="connsiteX20" fmla="*/ 1598279 w 7292148"/>
                <a:gd name="connsiteY20" fmla="*/ 983578 h 1877083"/>
                <a:gd name="connsiteX21" fmla="*/ 2149712 w 7292148"/>
                <a:gd name="connsiteY21" fmla="*/ 975895 h 1877083"/>
                <a:gd name="connsiteX22" fmla="*/ 2284569 w 7292148"/>
                <a:gd name="connsiteY22" fmla="*/ 1021998 h 1877083"/>
                <a:gd name="connsiteX23" fmla="*/ 2351314 w 7292148"/>
                <a:gd name="connsiteY23" fmla="*/ 975894 h 1877083"/>
                <a:gd name="connsiteX24" fmla="*/ 2397419 w 7292148"/>
                <a:gd name="connsiteY24" fmla="*/ 975894 h 1877083"/>
                <a:gd name="connsiteX25" fmla="*/ 2481943 w 7292148"/>
                <a:gd name="connsiteY25" fmla="*/ 1052734 h 1877083"/>
                <a:gd name="connsiteX26" fmla="*/ 2520363 w 7292148"/>
                <a:gd name="connsiteY26" fmla="*/ 1175679 h 1877083"/>
                <a:gd name="connsiteX27" fmla="*/ 2528047 w 7292148"/>
                <a:gd name="connsiteY27" fmla="*/ 22 h 1877083"/>
                <a:gd name="connsiteX28" fmla="*/ 2566248 w 7292148"/>
                <a:gd name="connsiteY28" fmla="*/ 1143102 h 1877083"/>
                <a:gd name="connsiteX29" fmla="*/ 2666360 w 7292148"/>
                <a:gd name="connsiteY29" fmla="*/ 975894 h 1877083"/>
                <a:gd name="connsiteX30" fmla="*/ 2748133 w 7292148"/>
                <a:gd name="connsiteY30" fmla="*/ 1876632 h 1877083"/>
                <a:gd name="connsiteX31" fmla="*/ 2840347 w 7292148"/>
                <a:gd name="connsiteY31" fmla="*/ 1091725 h 1877083"/>
                <a:gd name="connsiteX32" fmla="*/ 2934436 w 7292148"/>
                <a:gd name="connsiteY32" fmla="*/ 684019 h 1877083"/>
                <a:gd name="connsiteX33" fmla="*/ 3181060 w 7292148"/>
                <a:gd name="connsiteY33" fmla="*/ 407253 h 1877083"/>
                <a:gd name="connsiteX34" fmla="*/ 3319942 w 7292148"/>
                <a:gd name="connsiteY34" fmla="*/ 930781 h 1877083"/>
                <a:gd name="connsiteX35" fmla="*/ 3526972 w 7292148"/>
                <a:gd name="connsiteY35" fmla="*/ 975894 h 1877083"/>
                <a:gd name="connsiteX36" fmla="*/ 3963515 w 7292148"/>
                <a:gd name="connsiteY36" fmla="*/ 993361 h 1877083"/>
                <a:gd name="connsiteX37" fmla="*/ 4118642 w 7292148"/>
                <a:gd name="connsiteY37" fmla="*/ 1083471 h 1877083"/>
                <a:gd name="connsiteX38" fmla="*/ 4213460 w 7292148"/>
                <a:gd name="connsiteY38" fmla="*/ 1021998 h 1877083"/>
                <a:gd name="connsiteX39" fmla="*/ 4332777 w 7292148"/>
                <a:gd name="connsiteY39" fmla="*/ 970706 h 1877083"/>
                <a:gd name="connsiteX40" fmla="*/ 4407150 w 7292148"/>
                <a:gd name="connsiteY40" fmla="*/ 888676 h 1877083"/>
                <a:gd name="connsiteX41" fmla="*/ 4431007 w 7292148"/>
                <a:gd name="connsiteY41" fmla="*/ 1029971 h 1877083"/>
                <a:gd name="connsiteX42" fmla="*/ 4515889 w 7292148"/>
                <a:gd name="connsiteY42" fmla="*/ 1859955 h 1877083"/>
                <a:gd name="connsiteX43" fmla="*/ 4629844 w 7292148"/>
                <a:gd name="connsiteY43" fmla="*/ 848552 h 1877083"/>
                <a:gd name="connsiteX44" fmla="*/ 4778135 w 7292148"/>
                <a:gd name="connsiteY44" fmla="*/ 542413 h 1877083"/>
                <a:gd name="connsiteX45" fmla="*/ 4894730 w 7292148"/>
                <a:gd name="connsiteY45" fmla="*/ 407276 h 1877083"/>
                <a:gd name="connsiteX46" fmla="*/ 5025358 w 7292148"/>
                <a:gd name="connsiteY46" fmla="*/ 822213 h 1877083"/>
                <a:gd name="connsiteX47" fmla="*/ 5117567 w 7292148"/>
                <a:gd name="connsiteY47" fmla="*/ 960526 h 1877083"/>
                <a:gd name="connsiteX48" fmla="*/ 5217459 w 7292148"/>
                <a:gd name="connsiteY48" fmla="*/ 968210 h 1877083"/>
                <a:gd name="connsiteX49" fmla="*/ 5640081 w 7292148"/>
                <a:gd name="connsiteY49" fmla="*/ 983578 h 1877083"/>
                <a:gd name="connsiteX50" fmla="*/ 5770709 w 7292148"/>
                <a:gd name="connsiteY50" fmla="*/ 837581 h 1877083"/>
                <a:gd name="connsiteX51" fmla="*/ 5909022 w 7292148"/>
                <a:gd name="connsiteY51" fmla="*/ 975894 h 1877083"/>
                <a:gd name="connsiteX52" fmla="*/ 5987923 w 7292148"/>
                <a:gd name="connsiteY52" fmla="*/ 895812 h 1877083"/>
                <a:gd name="connsiteX53" fmla="*/ 6116491 w 7292148"/>
                <a:gd name="connsiteY53" fmla="*/ 1836506 h 1877083"/>
                <a:gd name="connsiteX54" fmla="*/ 6246578 w 7292148"/>
                <a:gd name="connsiteY54" fmla="*/ 831858 h 1877083"/>
                <a:gd name="connsiteX55" fmla="*/ 6377748 w 7292148"/>
                <a:gd name="connsiteY55" fmla="*/ 614745 h 1877083"/>
                <a:gd name="connsiteX56" fmla="*/ 6469956 w 7292148"/>
                <a:gd name="connsiteY56" fmla="*/ 522536 h 1877083"/>
                <a:gd name="connsiteX57" fmla="*/ 6563466 w 7292148"/>
                <a:gd name="connsiteY57" fmla="*/ 391367 h 1877083"/>
                <a:gd name="connsiteX58" fmla="*/ 6608269 w 7292148"/>
                <a:gd name="connsiteY58" fmla="*/ 438012 h 1877083"/>
                <a:gd name="connsiteX59" fmla="*/ 6815418 w 7292148"/>
                <a:gd name="connsiteY59" fmla="*/ 976973 h 1877083"/>
                <a:gd name="connsiteX60" fmla="*/ 7292148 w 7292148"/>
                <a:gd name="connsiteY60" fmla="*/ 975894 h 1877083"/>
                <a:gd name="connsiteX0" fmla="*/ 0 w 7292148"/>
                <a:gd name="connsiteY0" fmla="*/ 968193 h 1877787"/>
                <a:gd name="connsiteX1" fmla="*/ 183419 w 7292148"/>
                <a:gd name="connsiteY1" fmla="*/ 981410 h 1877787"/>
                <a:gd name="connsiteX2" fmla="*/ 300031 w 7292148"/>
                <a:gd name="connsiteY2" fmla="*/ 1058250 h 1877787"/>
                <a:gd name="connsiteX3" fmla="*/ 423766 w 7292148"/>
                <a:gd name="connsiteY3" fmla="*/ 985504 h 1877787"/>
                <a:gd name="connsiteX4" fmla="*/ 614723 w 7292148"/>
                <a:gd name="connsiteY4" fmla="*/ 983578 h 1877787"/>
                <a:gd name="connsiteX5" fmla="*/ 645459 w 7292148"/>
                <a:gd name="connsiteY5" fmla="*/ 922106 h 1877787"/>
                <a:gd name="connsiteX6" fmla="*/ 676195 w 7292148"/>
                <a:gd name="connsiteY6" fmla="*/ 852950 h 1877787"/>
                <a:gd name="connsiteX7" fmla="*/ 714615 w 7292148"/>
                <a:gd name="connsiteY7" fmla="*/ 906738 h 1877787"/>
                <a:gd name="connsiteX8" fmla="*/ 822192 w 7292148"/>
                <a:gd name="connsiteY8" fmla="*/ 1859558 h 1877787"/>
                <a:gd name="connsiteX9" fmla="*/ 960504 w 7292148"/>
                <a:gd name="connsiteY9" fmla="*/ 845266 h 1877787"/>
                <a:gd name="connsiteX10" fmla="*/ 983556 w 7292148"/>
                <a:gd name="connsiteY10" fmla="*/ 737689 h 1877787"/>
                <a:gd name="connsiteX11" fmla="*/ 1021977 w 7292148"/>
                <a:gd name="connsiteY11" fmla="*/ 668533 h 1877787"/>
                <a:gd name="connsiteX12" fmla="*/ 1106501 w 7292148"/>
                <a:gd name="connsiteY12" fmla="*/ 591692 h 1877787"/>
                <a:gd name="connsiteX13" fmla="*/ 1183341 w 7292148"/>
                <a:gd name="connsiteY13" fmla="*/ 522536 h 1877787"/>
                <a:gd name="connsiteX14" fmla="*/ 1244814 w 7292148"/>
                <a:gd name="connsiteY14" fmla="*/ 453380 h 1877787"/>
                <a:gd name="connsiteX15" fmla="*/ 1283234 w 7292148"/>
                <a:gd name="connsiteY15" fmla="*/ 399592 h 1877787"/>
                <a:gd name="connsiteX16" fmla="*/ 1321654 w 7292148"/>
                <a:gd name="connsiteY16" fmla="*/ 499484 h 1877787"/>
                <a:gd name="connsiteX17" fmla="*/ 1421546 w 7292148"/>
                <a:gd name="connsiteY17" fmla="*/ 868318 h 1877787"/>
                <a:gd name="connsiteX18" fmla="*/ 1436914 w 7292148"/>
                <a:gd name="connsiteY18" fmla="*/ 906738 h 1877787"/>
                <a:gd name="connsiteX19" fmla="*/ 1475335 w 7292148"/>
                <a:gd name="connsiteY19" fmla="*/ 945158 h 1877787"/>
                <a:gd name="connsiteX20" fmla="*/ 1598279 w 7292148"/>
                <a:gd name="connsiteY20" fmla="*/ 983578 h 1877787"/>
                <a:gd name="connsiteX21" fmla="*/ 2149712 w 7292148"/>
                <a:gd name="connsiteY21" fmla="*/ 975895 h 1877787"/>
                <a:gd name="connsiteX22" fmla="*/ 2284569 w 7292148"/>
                <a:gd name="connsiteY22" fmla="*/ 1021998 h 1877787"/>
                <a:gd name="connsiteX23" fmla="*/ 2351314 w 7292148"/>
                <a:gd name="connsiteY23" fmla="*/ 975894 h 1877787"/>
                <a:gd name="connsiteX24" fmla="*/ 2397419 w 7292148"/>
                <a:gd name="connsiteY24" fmla="*/ 975894 h 1877787"/>
                <a:gd name="connsiteX25" fmla="*/ 2481943 w 7292148"/>
                <a:gd name="connsiteY25" fmla="*/ 1052734 h 1877787"/>
                <a:gd name="connsiteX26" fmla="*/ 2520363 w 7292148"/>
                <a:gd name="connsiteY26" fmla="*/ 1175679 h 1877787"/>
                <a:gd name="connsiteX27" fmla="*/ 2528047 w 7292148"/>
                <a:gd name="connsiteY27" fmla="*/ 22 h 1877787"/>
                <a:gd name="connsiteX28" fmla="*/ 2566248 w 7292148"/>
                <a:gd name="connsiteY28" fmla="*/ 1143102 h 1877787"/>
                <a:gd name="connsiteX29" fmla="*/ 2634901 w 7292148"/>
                <a:gd name="connsiteY29" fmla="*/ 903252 h 1877787"/>
                <a:gd name="connsiteX30" fmla="*/ 2748133 w 7292148"/>
                <a:gd name="connsiteY30" fmla="*/ 1876632 h 1877787"/>
                <a:gd name="connsiteX31" fmla="*/ 2840347 w 7292148"/>
                <a:gd name="connsiteY31" fmla="*/ 1091725 h 1877787"/>
                <a:gd name="connsiteX32" fmla="*/ 2934436 w 7292148"/>
                <a:gd name="connsiteY32" fmla="*/ 684019 h 1877787"/>
                <a:gd name="connsiteX33" fmla="*/ 3181060 w 7292148"/>
                <a:gd name="connsiteY33" fmla="*/ 407253 h 1877787"/>
                <a:gd name="connsiteX34" fmla="*/ 3319942 w 7292148"/>
                <a:gd name="connsiteY34" fmla="*/ 930781 h 1877787"/>
                <a:gd name="connsiteX35" fmla="*/ 3526972 w 7292148"/>
                <a:gd name="connsiteY35" fmla="*/ 975894 h 1877787"/>
                <a:gd name="connsiteX36" fmla="*/ 3963515 w 7292148"/>
                <a:gd name="connsiteY36" fmla="*/ 993361 h 1877787"/>
                <a:gd name="connsiteX37" fmla="*/ 4118642 w 7292148"/>
                <a:gd name="connsiteY37" fmla="*/ 1083471 h 1877787"/>
                <a:gd name="connsiteX38" fmla="*/ 4213460 w 7292148"/>
                <a:gd name="connsiteY38" fmla="*/ 1021998 h 1877787"/>
                <a:gd name="connsiteX39" fmla="*/ 4332777 w 7292148"/>
                <a:gd name="connsiteY39" fmla="*/ 970706 h 1877787"/>
                <a:gd name="connsiteX40" fmla="*/ 4407150 w 7292148"/>
                <a:gd name="connsiteY40" fmla="*/ 888676 h 1877787"/>
                <a:gd name="connsiteX41" fmla="*/ 4431007 w 7292148"/>
                <a:gd name="connsiteY41" fmla="*/ 1029971 h 1877787"/>
                <a:gd name="connsiteX42" fmla="*/ 4515889 w 7292148"/>
                <a:gd name="connsiteY42" fmla="*/ 1859955 h 1877787"/>
                <a:gd name="connsiteX43" fmla="*/ 4629844 w 7292148"/>
                <a:gd name="connsiteY43" fmla="*/ 848552 h 1877787"/>
                <a:gd name="connsiteX44" fmla="*/ 4778135 w 7292148"/>
                <a:gd name="connsiteY44" fmla="*/ 542413 h 1877787"/>
                <a:gd name="connsiteX45" fmla="*/ 4894730 w 7292148"/>
                <a:gd name="connsiteY45" fmla="*/ 407276 h 1877787"/>
                <a:gd name="connsiteX46" fmla="*/ 5025358 w 7292148"/>
                <a:gd name="connsiteY46" fmla="*/ 822213 h 1877787"/>
                <a:gd name="connsiteX47" fmla="*/ 5117567 w 7292148"/>
                <a:gd name="connsiteY47" fmla="*/ 960526 h 1877787"/>
                <a:gd name="connsiteX48" fmla="*/ 5217459 w 7292148"/>
                <a:gd name="connsiteY48" fmla="*/ 968210 h 1877787"/>
                <a:gd name="connsiteX49" fmla="*/ 5640081 w 7292148"/>
                <a:gd name="connsiteY49" fmla="*/ 983578 h 1877787"/>
                <a:gd name="connsiteX50" fmla="*/ 5770709 w 7292148"/>
                <a:gd name="connsiteY50" fmla="*/ 837581 h 1877787"/>
                <a:gd name="connsiteX51" fmla="*/ 5909022 w 7292148"/>
                <a:gd name="connsiteY51" fmla="*/ 975894 h 1877787"/>
                <a:gd name="connsiteX52" fmla="*/ 5987923 w 7292148"/>
                <a:gd name="connsiteY52" fmla="*/ 895812 h 1877787"/>
                <a:gd name="connsiteX53" fmla="*/ 6116491 w 7292148"/>
                <a:gd name="connsiteY53" fmla="*/ 1836506 h 1877787"/>
                <a:gd name="connsiteX54" fmla="*/ 6246578 w 7292148"/>
                <a:gd name="connsiteY54" fmla="*/ 831858 h 1877787"/>
                <a:gd name="connsiteX55" fmla="*/ 6377748 w 7292148"/>
                <a:gd name="connsiteY55" fmla="*/ 614745 h 1877787"/>
                <a:gd name="connsiteX56" fmla="*/ 6469956 w 7292148"/>
                <a:gd name="connsiteY56" fmla="*/ 522536 h 1877787"/>
                <a:gd name="connsiteX57" fmla="*/ 6563466 w 7292148"/>
                <a:gd name="connsiteY57" fmla="*/ 391367 h 1877787"/>
                <a:gd name="connsiteX58" fmla="*/ 6608269 w 7292148"/>
                <a:gd name="connsiteY58" fmla="*/ 438012 h 1877787"/>
                <a:gd name="connsiteX59" fmla="*/ 6815418 w 7292148"/>
                <a:gd name="connsiteY59" fmla="*/ 976973 h 1877787"/>
                <a:gd name="connsiteX60" fmla="*/ 7292148 w 7292148"/>
                <a:gd name="connsiteY60" fmla="*/ 975894 h 1877787"/>
                <a:gd name="connsiteX0" fmla="*/ 0 w 7292148"/>
                <a:gd name="connsiteY0" fmla="*/ 970479 h 1880073"/>
                <a:gd name="connsiteX1" fmla="*/ 183419 w 7292148"/>
                <a:gd name="connsiteY1" fmla="*/ 983696 h 1880073"/>
                <a:gd name="connsiteX2" fmla="*/ 300031 w 7292148"/>
                <a:gd name="connsiteY2" fmla="*/ 1060536 h 1880073"/>
                <a:gd name="connsiteX3" fmla="*/ 423766 w 7292148"/>
                <a:gd name="connsiteY3" fmla="*/ 987790 h 1880073"/>
                <a:gd name="connsiteX4" fmla="*/ 614723 w 7292148"/>
                <a:gd name="connsiteY4" fmla="*/ 985864 h 1880073"/>
                <a:gd name="connsiteX5" fmla="*/ 645459 w 7292148"/>
                <a:gd name="connsiteY5" fmla="*/ 924392 h 1880073"/>
                <a:gd name="connsiteX6" fmla="*/ 676195 w 7292148"/>
                <a:gd name="connsiteY6" fmla="*/ 855236 h 1880073"/>
                <a:gd name="connsiteX7" fmla="*/ 714615 w 7292148"/>
                <a:gd name="connsiteY7" fmla="*/ 909024 h 1880073"/>
                <a:gd name="connsiteX8" fmla="*/ 822192 w 7292148"/>
                <a:gd name="connsiteY8" fmla="*/ 1861844 h 1880073"/>
                <a:gd name="connsiteX9" fmla="*/ 960504 w 7292148"/>
                <a:gd name="connsiteY9" fmla="*/ 847552 h 1880073"/>
                <a:gd name="connsiteX10" fmla="*/ 983556 w 7292148"/>
                <a:gd name="connsiteY10" fmla="*/ 739975 h 1880073"/>
                <a:gd name="connsiteX11" fmla="*/ 1021977 w 7292148"/>
                <a:gd name="connsiteY11" fmla="*/ 670819 h 1880073"/>
                <a:gd name="connsiteX12" fmla="*/ 1106501 w 7292148"/>
                <a:gd name="connsiteY12" fmla="*/ 593978 h 1880073"/>
                <a:gd name="connsiteX13" fmla="*/ 1183341 w 7292148"/>
                <a:gd name="connsiteY13" fmla="*/ 524822 h 1880073"/>
                <a:gd name="connsiteX14" fmla="*/ 1244814 w 7292148"/>
                <a:gd name="connsiteY14" fmla="*/ 455666 h 1880073"/>
                <a:gd name="connsiteX15" fmla="*/ 1283234 w 7292148"/>
                <a:gd name="connsiteY15" fmla="*/ 401878 h 1880073"/>
                <a:gd name="connsiteX16" fmla="*/ 1321654 w 7292148"/>
                <a:gd name="connsiteY16" fmla="*/ 501770 h 1880073"/>
                <a:gd name="connsiteX17" fmla="*/ 1421546 w 7292148"/>
                <a:gd name="connsiteY17" fmla="*/ 870604 h 1880073"/>
                <a:gd name="connsiteX18" fmla="*/ 1436914 w 7292148"/>
                <a:gd name="connsiteY18" fmla="*/ 909024 h 1880073"/>
                <a:gd name="connsiteX19" fmla="*/ 1475335 w 7292148"/>
                <a:gd name="connsiteY19" fmla="*/ 947444 h 1880073"/>
                <a:gd name="connsiteX20" fmla="*/ 1598279 w 7292148"/>
                <a:gd name="connsiteY20" fmla="*/ 985864 h 1880073"/>
                <a:gd name="connsiteX21" fmla="*/ 2149712 w 7292148"/>
                <a:gd name="connsiteY21" fmla="*/ 978181 h 1880073"/>
                <a:gd name="connsiteX22" fmla="*/ 2284569 w 7292148"/>
                <a:gd name="connsiteY22" fmla="*/ 1024284 h 1880073"/>
                <a:gd name="connsiteX23" fmla="*/ 2351314 w 7292148"/>
                <a:gd name="connsiteY23" fmla="*/ 978180 h 1880073"/>
                <a:gd name="connsiteX24" fmla="*/ 2397419 w 7292148"/>
                <a:gd name="connsiteY24" fmla="*/ 978180 h 1880073"/>
                <a:gd name="connsiteX25" fmla="*/ 2481943 w 7292148"/>
                <a:gd name="connsiteY25" fmla="*/ 1055020 h 1880073"/>
                <a:gd name="connsiteX26" fmla="*/ 2520363 w 7292148"/>
                <a:gd name="connsiteY26" fmla="*/ 1177965 h 1880073"/>
                <a:gd name="connsiteX27" fmla="*/ 2528047 w 7292148"/>
                <a:gd name="connsiteY27" fmla="*/ 2308 h 1880073"/>
                <a:gd name="connsiteX28" fmla="*/ 2634901 w 7292148"/>
                <a:gd name="connsiteY28" fmla="*/ 905538 h 1880073"/>
                <a:gd name="connsiteX29" fmla="*/ 2748133 w 7292148"/>
                <a:gd name="connsiteY29" fmla="*/ 1878918 h 1880073"/>
                <a:gd name="connsiteX30" fmla="*/ 2840347 w 7292148"/>
                <a:gd name="connsiteY30" fmla="*/ 1094011 h 1880073"/>
                <a:gd name="connsiteX31" fmla="*/ 2934436 w 7292148"/>
                <a:gd name="connsiteY31" fmla="*/ 686305 h 1880073"/>
                <a:gd name="connsiteX32" fmla="*/ 3181060 w 7292148"/>
                <a:gd name="connsiteY32" fmla="*/ 409539 h 1880073"/>
                <a:gd name="connsiteX33" fmla="*/ 3319942 w 7292148"/>
                <a:gd name="connsiteY33" fmla="*/ 933067 h 1880073"/>
                <a:gd name="connsiteX34" fmla="*/ 3526972 w 7292148"/>
                <a:gd name="connsiteY34" fmla="*/ 978180 h 1880073"/>
                <a:gd name="connsiteX35" fmla="*/ 3963515 w 7292148"/>
                <a:gd name="connsiteY35" fmla="*/ 995647 h 1880073"/>
                <a:gd name="connsiteX36" fmla="*/ 4118642 w 7292148"/>
                <a:gd name="connsiteY36" fmla="*/ 1085757 h 1880073"/>
                <a:gd name="connsiteX37" fmla="*/ 4213460 w 7292148"/>
                <a:gd name="connsiteY37" fmla="*/ 1024284 h 1880073"/>
                <a:gd name="connsiteX38" fmla="*/ 4332777 w 7292148"/>
                <a:gd name="connsiteY38" fmla="*/ 972992 h 1880073"/>
                <a:gd name="connsiteX39" fmla="*/ 4407150 w 7292148"/>
                <a:gd name="connsiteY39" fmla="*/ 890962 h 1880073"/>
                <a:gd name="connsiteX40" fmla="*/ 4431007 w 7292148"/>
                <a:gd name="connsiteY40" fmla="*/ 1032257 h 1880073"/>
                <a:gd name="connsiteX41" fmla="*/ 4515889 w 7292148"/>
                <a:gd name="connsiteY41" fmla="*/ 1862241 h 1880073"/>
                <a:gd name="connsiteX42" fmla="*/ 4629844 w 7292148"/>
                <a:gd name="connsiteY42" fmla="*/ 850838 h 1880073"/>
                <a:gd name="connsiteX43" fmla="*/ 4778135 w 7292148"/>
                <a:gd name="connsiteY43" fmla="*/ 544699 h 1880073"/>
                <a:gd name="connsiteX44" fmla="*/ 4894730 w 7292148"/>
                <a:gd name="connsiteY44" fmla="*/ 409562 h 1880073"/>
                <a:gd name="connsiteX45" fmla="*/ 5025358 w 7292148"/>
                <a:gd name="connsiteY45" fmla="*/ 824499 h 1880073"/>
                <a:gd name="connsiteX46" fmla="*/ 5117567 w 7292148"/>
                <a:gd name="connsiteY46" fmla="*/ 962812 h 1880073"/>
                <a:gd name="connsiteX47" fmla="*/ 5217459 w 7292148"/>
                <a:gd name="connsiteY47" fmla="*/ 970496 h 1880073"/>
                <a:gd name="connsiteX48" fmla="*/ 5640081 w 7292148"/>
                <a:gd name="connsiteY48" fmla="*/ 985864 h 1880073"/>
                <a:gd name="connsiteX49" fmla="*/ 5770709 w 7292148"/>
                <a:gd name="connsiteY49" fmla="*/ 839867 h 1880073"/>
                <a:gd name="connsiteX50" fmla="*/ 5909022 w 7292148"/>
                <a:gd name="connsiteY50" fmla="*/ 978180 h 1880073"/>
                <a:gd name="connsiteX51" fmla="*/ 5987923 w 7292148"/>
                <a:gd name="connsiteY51" fmla="*/ 898098 h 1880073"/>
                <a:gd name="connsiteX52" fmla="*/ 6116491 w 7292148"/>
                <a:gd name="connsiteY52" fmla="*/ 1838792 h 1880073"/>
                <a:gd name="connsiteX53" fmla="*/ 6246578 w 7292148"/>
                <a:gd name="connsiteY53" fmla="*/ 834144 h 1880073"/>
                <a:gd name="connsiteX54" fmla="*/ 6377748 w 7292148"/>
                <a:gd name="connsiteY54" fmla="*/ 617031 h 1880073"/>
                <a:gd name="connsiteX55" fmla="*/ 6469956 w 7292148"/>
                <a:gd name="connsiteY55" fmla="*/ 524822 h 1880073"/>
                <a:gd name="connsiteX56" fmla="*/ 6563466 w 7292148"/>
                <a:gd name="connsiteY56" fmla="*/ 393653 h 1880073"/>
                <a:gd name="connsiteX57" fmla="*/ 6608269 w 7292148"/>
                <a:gd name="connsiteY57" fmla="*/ 440298 h 1880073"/>
                <a:gd name="connsiteX58" fmla="*/ 6815418 w 7292148"/>
                <a:gd name="connsiteY58" fmla="*/ 979259 h 1880073"/>
                <a:gd name="connsiteX59" fmla="*/ 7292148 w 7292148"/>
                <a:gd name="connsiteY59" fmla="*/ 978180 h 188007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1943 w 7292148"/>
                <a:gd name="connsiteY25" fmla="*/ 680010 h 1505063"/>
                <a:gd name="connsiteX26" fmla="*/ 2520363 w 7292148"/>
                <a:gd name="connsiteY26" fmla="*/ 802955 h 1505063"/>
                <a:gd name="connsiteX27" fmla="*/ 2634901 w 7292148"/>
                <a:gd name="connsiteY27" fmla="*/ 530528 h 1505063"/>
                <a:gd name="connsiteX28" fmla="*/ 2748133 w 7292148"/>
                <a:gd name="connsiteY28" fmla="*/ 1503908 h 1505063"/>
                <a:gd name="connsiteX29" fmla="*/ 2840347 w 7292148"/>
                <a:gd name="connsiteY29" fmla="*/ 719001 h 1505063"/>
                <a:gd name="connsiteX30" fmla="*/ 2934436 w 7292148"/>
                <a:gd name="connsiteY30" fmla="*/ 311295 h 1505063"/>
                <a:gd name="connsiteX31" fmla="*/ 3181060 w 7292148"/>
                <a:gd name="connsiteY31" fmla="*/ 34529 h 1505063"/>
                <a:gd name="connsiteX32" fmla="*/ 3319942 w 7292148"/>
                <a:gd name="connsiteY32" fmla="*/ 558057 h 1505063"/>
                <a:gd name="connsiteX33" fmla="*/ 3526972 w 7292148"/>
                <a:gd name="connsiteY33" fmla="*/ 603170 h 1505063"/>
                <a:gd name="connsiteX34" fmla="*/ 3963515 w 7292148"/>
                <a:gd name="connsiteY34" fmla="*/ 620637 h 1505063"/>
                <a:gd name="connsiteX35" fmla="*/ 4118642 w 7292148"/>
                <a:gd name="connsiteY35" fmla="*/ 710747 h 1505063"/>
                <a:gd name="connsiteX36" fmla="*/ 4213460 w 7292148"/>
                <a:gd name="connsiteY36" fmla="*/ 649274 h 1505063"/>
                <a:gd name="connsiteX37" fmla="*/ 4332777 w 7292148"/>
                <a:gd name="connsiteY37" fmla="*/ 597982 h 1505063"/>
                <a:gd name="connsiteX38" fmla="*/ 4407150 w 7292148"/>
                <a:gd name="connsiteY38" fmla="*/ 515952 h 1505063"/>
                <a:gd name="connsiteX39" fmla="*/ 4431007 w 7292148"/>
                <a:gd name="connsiteY39" fmla="*/ 657247 h 1505063"/>
                <a:gd name="connsiteX40" fmla="*/ 4515889 w 7292148"/>
                <a:gd name="connsiteY40" fmla="*/ 1487231 h 1505063"/>
                <a:gd name="connsiteX41" fmla="*/ 4629844 w 7292148"/>
                <a:gd name="connsiteY41" fmla="*/ 475828 h 1505063"/>
                <a:gd name="connsiteX42" fmla="*/ 4778135 w 7292148"/>
                <a:gd name="connsiteY42" fmla="*/ 169689 h 1505063"/>
                <a:gd name="connsiteX43" fmla="*/ 4894730 w 7292148"/>
                <a:gd name="connsiteY43" fmla="*/ 34552 h 1505063"/>
                <a:gd name="connsiteX44" fmla="*/ 5025358 w 7292148"/>
                <a:gd name="connsiteY44" fmla="*/ 449489 h 1505063"/>
                <a:gd name="connsiteX45" fmla="*/ 5117567 w 7292148"/>
                <a:gd name="connsiteY45" fmla="*/ 587802 h 1505063"/>
                <a:gd name="connsiteX46" fmla="*/ 5217459 w 7292148"/>
                <a:gd name="connsiteY46" fmla="*/ 595486 h 1505063"/>
                <a:gd name="connsiteX47" fmla="*/ 5640081 w 7292148"/>
                <a:gd name="connsiteY47" fmla="*/ 610854 h 1505063"/>
                <a:gd name="connsiteX48" fmla="*/ 5770709 w 7292148"/>
                <a:gd name="connsiteY48" fmla="*/ 464857 h 1505063"/>
                <a:gd name="connsiteX49" fmla="*/ 5909022 w 7292148"/>
                <a:gd name="connsiteY49" fmla="*/ 603170 h 1505063"/>
                <a:gd name="connsiteX50" fmla="*/ 5987923 w 7292148"/>
                <a:gd name="connsiteY50" fmla="*/ 523088 h 1505063"/>
                <a:gd name="connsiteX51" fmla="*/ 6116491 w 7292148"/>
                <a:gd name="connsiteY51" fmla="*/ 1463782 h 1505063"/>
                <a:gd name="connsiteX52" fmla="*/ 6246578 w 7292148"/>
                <a:gd name="connsiteY52" fmla="*/ 459134 h 1505063"/>
                <a:gd name="connsiteX53" fmla="*/ 6377748 w 7292148"/>
                <a:gd name="connsiteY53" fmla="*/ 242021 h 1505063"/>
                <a:gd name="connsiteX54" fmla="*/ 6469956 w 7292148"/>
                <a:gd name="connsiteY54" fmla="*/ 149812 h 1505063"/>
                <a:gd name="connsiteX55" fmla="*/ 6563466 w 7292148"/>
                <a:gd name="connsiteY55" fmla="*/ 18643 h 1505063"/>
                <a:gd name="connsiteX56" fmla="*/ 6608269 w 7292148"/>
                <a:gd name="connsiteY56" fmla="*/ 65288 h 1505063"/>
                <a:gd name="connsiteX57" fmla="*/ 6815418 w 7292148"/>
                <a:gd name="connsiteY57" fmla="*/ 604249 h 1505063"/>
                <a:gd name="connsiteX58" fmla="*/ 7292148 w 7292148"/>
                <a:gd name="connsiteY58"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1943 w 7292148"/>
                <a:gd name="connsiteY25" fmla="*/ 680010 h 1505063"/>
                <a:gd name="connsiteX26" fmla="*/ 2515869 w 7292148"/>
                <a:gd name="connsiteY26" fmla="*/ 714747 h 1505063"/>
                <a:gd name="connsiteX27" fmla="*/ 2634901 w 7292148"/>
                <a:gd name="connsiteY27" fmla="*/ 530528 h 1505063"/>
                <a:gd name="connsiteX28" fmla="*/ 2748133 w 7292148"/>
                <a:gd name="connsiteY28" fmla="*/ 1503908 h 1505063"/>
                <a:gd name="connsiteX29" fmla="*/ 2840347 w 7292148"/>
                <a:gd name="connsiteY29" fmla="*/ 719001 h 1505063"/>
                <a:gd name="connsiteX30" fmla="*/ 2934436 w 7292148"/>
                <a:gd name="connsiteY30" fmla="*/ 311295 h 1505063"/>
                <a:gd name="connsiteX31" fmla="*/ 3181060 w 7292148"/>
                <a:gd name="connsiteY31" fmla="*/ 34529 h 1505063"/>
                <a:gd name="connsiteX32" fmla="*/ 3319942 w 7292148"/>
                <a:gd name="connsiteY32" fmla="*/ 558057 h 1505063"/>
                <a:gd name="connsiteX33" fmla="*/ 3526972 w 7292148"/>
                <a:gd name="connsiteY33" fmla="*/ 603170 h 1505063"/>
                <a:gd name="connsiteX34" fmla="*/ 3963515 w 7292148"/>
                <a:gd name="connsiteY34" fmla="*/ 620637 h 1505063"/>
                <a:gd name="connsiteX35" fmla="*/ 4118642 w 7292148"/>
                <a:gd name="connsiteY35" fmla="*/ 710747 h 1505063"/>
                <a:gd name="connsiteX36" fmla="*/ 4213460 w 7292148"/>
                <a:gd name="connsiteY36" fmla="*/ 649274 h 1505063"/>
                <a:gd name="connsiteX37" fmla="*/ 4332777 w 7292148"/>
                <a:gd name="connsiteY37" fmla="*/ 597982 h 1505063"/>
                <a:gd name="connsiteX38" fmla="*/ 4407150 w 7292148"/>
                <a:gd name="connsiteY38" fmla="*/ 515952 h 1505063"/>
                <a:gd name="connsiteX39" fmla="*/ 4431007 w 7292148"/>
                <a:gd name="connsiteY39" fmla="*/ 657247 h 1505063"/>
                <a:gd name="connsiteX40" fmla="*/ 4515889 w 7292148"/>
                <a:gd name="connsiteY40" fmla="*/ 1487231 h 1505063"/>
                <a:gd name="connsiteX41" fmla="*/ 4629844 w 7292148"/>
                <a:gd name="connsiteY41" fmla="*/ 475828 h 1505063"/>
                <a:gd name="connsiteX42" fmla="*/ 4778135 w 7292148"/>
                <a:gd name="connsiteY42" fmla="*/ 169689 h 1505063"/>
                <a:gd name="connsiteX43" fmla="*/ 4894730 w 7292148"/>
                <a:gd name="connsiteY43" fmla="*/ 34552 h 1505063"/>
                <a:gd name="connsiteX44" fmla="*/ 5025358 w 7292148"/>
                <a:gd name="connsiteY44" fmla="*/ 449489 h 1505063"/>
                <a:gd name="connsiteX45" fmla="*/ 5117567 w 7292148"/>
                <a:gd name="connsiteY45" fmla="*/ 587802 h 1505063"/>
                <a:gd name="connsiteX46" fmla="*/ 5217459 w 7292148"/>
                <a:gd name="connsiteY46" fmla="*/ 595486 h 1505063"/>
                <a:gd name="connsiteX47" fmla="*/ 5640081 w 7292148"/>
                <a:gd name="connsiteY47" fmla="*/ 610854 h 1505063"/>
                <a:gd name="connsiteX48" fmla="*/ 5770709 w 7292148"/>
                <a:gd name="connsiteY48" fmla="*/ 464857 h 1505063"/>
                <a:gd name="connsiteX49" fmla="*/ 5909022 w 7292148"/>
                <a:gd name="connsiteY49" fmla="*/ 603170 h 1505063"/>
                <a:gd name="connsiteX50" fmla="*/ 5987923 w 7292148"/>
                <a:gd name="connsiteY50" fmla="*/ 523088 h 1505063"/>
                <a:gd name="connsiteX51" fmla="*/ 6116491 w 7292148"/>
                <a:gd name="connsiteY51" fmla="*/ 1463782 h 1505063"/>
                <a:gd name="connsiteX52" fmla="*/ 6246578 w 7292148"/>
                <a:gd name="connsiteY52" fmla="*/ 459134 h 1505063"/>
                <a:gd name="connsiteX53" fmla="*/ 6377748 w 7292148"/>
                <a:gd name="connsiteY53" fmla="*/ 242021 h 1505063"/>
                <a:gd name="connsiteX54" fmla="*/ 6469956 w 7292148"/>
                <a:gd name="connsiteY54" fmla="*/ 149812 h 1505063"/>
                <a:gd name="connsiteX55" fmla="*/ 6563466 w 7292148"/>
                <a:gd name="connsiteY55" fmla="*/ 18643 h 1505063"/>
                <a:gd name="connsiteX56" fmla="*/ 6608269 w 7292148"/>
                <a:gd name="connsiteY56" fmla="*/ 65288 h 1505063"/>
                <a:gd name="connsiteX57" fmla="*/ 6815418 w 7292148"/>
                <a:gd name="connsiteY57" fmla="*/ 604249 h 1505063"/>
                <a:gd name="connsiteX58" fmla="*/ 7292148 w 7292148"/>
                <a:gd name="connsiteY58"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515869 w 7292148"/>
                <a:gd name="connsiteY25" fmla="*/ 714747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8904 w 7292148"/>
                <a:gd name="connsiteY25" fmla="*/ 719936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8904 w 7292148"/>
                <a:gd name="connsiteY25" fmla="*/ 719936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284569 w 7292148"/>
                <a:gd name="connsiteY22" fmla="*/ 649274 h 1505063"/>
                <a:gd name="connsiteX23" fmla="*/ 2351314 w 7292148"/>
                <a:gd name="connsiteY23" fmla="*/ 603170 h 1505063"/>
                <a:gd name="connsiteX24" fmla="*/ 2397419 w 7292148"/>
                <a:gd name="connsiteY24" fmla="*/ 603170 h 1505063"/>
                <a:gd name="connsiteX25" fmla="*/ 2488904 w 7292148"/>
                <a:gd name="connsiteY25" fmla="*/ 719936 h 1505063"/>
                <a:gd name="connsiteX26" fmla="*/ 2634901 w 7292148"/>
                <a:gd name="connsiteY26" fmla="*/ 530528 h 1505063"/>
                <a:gd name="connsiteX27" fmla="*/ 2748133 w 7292148"/>
                <a:gd name="connsiteY27" fmla="*/ 1503908 h 1505063"/>
                <a:gd name="connsiteX28" fmla="*/ 2840347 w 7292148"/>
                <a:gd name="connsiteY28" fmla="*/ 719001 h 1505063"/>
                <a:gd name="connsiteX29" fmla="*/ 2934436 w 7292148"/>
                <a:gd name="connsiteY29" fmla="*/ 311295 h 1505063"/>
                <a:gd name="connsiteX30" fmla="*/ 3181060 w 7292148"/>
                <a:gd name="connsiteY30" fmla="*/ 34529 h 1505063"/>
                <a:gd name="connsiteX31" fmla="*/ 3319942 w 7292148"/>
                <a:gd name="connsiteY31" fmla="*/ 558057 h 1505063"/>
                <a:gd name="connsiteX32" fmla="*/ 3526972 w 7292148"/>
                <a:gd name="connsiteY32" fmla="*/ 603170 h 1505063"/>
                <a:gd name="connsiteX33" fmla="*/ 3963515 w 7292148"/>
                <a:gd name="connsiteY33" fmla="*/ 620637 h 1505063"/>
                <a:gd name="connsiteX34" fmla="*/ 4118642 w 7292148"/>
                <a:gd name="connsiteY34" fmla="*/ 710747 h 1505063"/>
                <a:gd name="connsiteX35" fmla="*/ 4213460 w 7292148"/>
                <a:gd name="connsiteY35" fmla="*/ 649274 h 1505063"/>
                <a:gd name="connsiteX36" fmla="*/ 4332777 w 7292148"/>
                <a:gd name="connsiteY36" fmla="*/ 597982 h 1505063"/>
                <a:gd name="connsiteX37" fmla="*/ 4407150 w 7292148"/>
                <a:gd name="connsiteY37" fmla="*/ 515952 h 1505063"/>
                <a:gd name="connsiteX38" fmla="*/ 4431007 w 7292148"/>
                <a:gd name="connsiteY38" fmla="*/ 657247 h 1505063"/>
                <a:gd name="connsiteX39" fmla="*/ 4515889 w 7292148"/>
                <a:gd name="connsiteY39" fmla="*/ 1487231 h 1505063"/>
                <a:gd name="connsiteX40" fmla="*/ 4629844 w 7292148"/>
                <a:gd name="connsiteY40" fmla="*/ 475828 h 1505063"/>
                <a:gd name="connsiteX41" fmla="*/ 4778135 w 7292148"/>
                <a:gd name="connsiteY41" fmla="*/ 169689 h 1505063"/>
                <a:gd name="connsiteX42" fmla="*/ 4894730 w 7292148"/>
                <a:gd name="connsiteY42" fmla="*/ 34552 h 1505063"/>
                <a:gd name="connsiteX43" fmla="*/ 5025358 w 7292148"/>
                <a:gd name="connsiteY43" fmla="*/ 449489 h 1505063"/>
                <a:gd name="connsiteX44" fmla="*/ 5117567 w 7292148"/>
                <a:gd name="connsiteY44" fmla="*/ 587802 h 1505063"/>
                <a:gd name="connsiteX45" fmla="*/ 5217459 w 7292148"/>
                <a:gd name="connsiteY45" fmla="*/ 595486 h 1505063"/>
                <a:gd name="connsiteX46" fmla="*/ 5640081 w 7292148"/>
                <a:gd name="connsiteY46" fmla="*/ 610854 h 1505063"/>
                <a:gd name="connsiteX47" fmla="*/ 5770709 w 7292148"/>
                <a:gd name="connsiteY47" fmla="*/ 464857 h 1505063"/>
                <a:gd name="connsiteX48" fmla="*/ 5909022 w 7292148"/>
                <a:gd name="connsiteY48" fmla="*/ 603170 h 1505063"/>
                <a:gd name="connsiteX49" fmla="*/ 5987923 w 7292148"/>
                <a:gd name="connsiteY49" fmla="*/ 523088 h 1505063"/>
                <a:gd name="connsiteX50" fmla="*/ 6116491 w 7292148"/>
                <a:gd name="connsiteY50" fmla="*/ 1463782 h 1505063"/>
                <a:gd name="connsiteX51" fmla="*/ 6246578 w 7292148"/>
                <a:gd name="connsiteY51" fmla="*/ 459134 h 1505063"/>
                <a:gd name="connsiteX52" fmla="*/ 6377748 w 7292148"/>
                <a:gd name="connsiteY52" fmla="*/ 242021 h 1505063"/>
                <a:gd name="connsiteX53" fmla="*/ 6469956 w 7292148"/>
                <a:gd name="connsiteY53" fmla="*/ 149812 h 1505063"/>
                <a:gd name="connsiteX54" fmla="*/ 6563466 w 7292148"/>
                <a:gd name="connsiteY54" fmla="*/ 18643 h 1505063"/>
                <a:gd name="connsiteX55" fmla="*/ 6608269 w 7292148"/>
                <a:gd name="connsiteY55" fmla="*/ 65288 h 1505063"/>
                <a:gd name="connsiteX56" fmla="*/ 6815418 w 7292148"/>
                <a:gd name="connsiteY56" fmla="*/ 604249 h 1505063"/>
                <a:gd name="connsiteX57" fmla="*/ 7292148 w 7292148"/>
                <a:gd name="connsiteY57"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1598279 w 7292148"/>
                <a:gd name="connsiteY20" fmla="*/ 610854 h 1505063"/>
                <a:gd name="connsiteX21" fmla="*/ 2149712 w 7292148"/>
                <a:gd name="connsiteY21" fmla="*/ 603171 h 1505063"/>
                <a:gd name="connsiteX22" fmla="*/ 2351314 w 7292148"/>
                <a:gd name="connsiteY22" fmla="*/ 603170 h 1505063"/>
                <a:gd name="connsiteX23" fmla="*/ 2397419 w 7292148"/>
                <a:gd name="connsiteY23" fmla="*/ 603170 h 1505063"/>
                <a:gd name="connsiteX24" fmla="*/ 2488904 w 7292148"/>
                <a:gd name="connsiteY24" fmla="*/ 719936 h 1505063"/>
                <a:gd name="connsiteX25" fmla="*/ 2634901 w 7292148"/>
                <a:gd name="connsiteY25" fmla="*/ 530528 h 1505063"/>
                <a:gd name="connsiteX26" fmla="*/ 2748133 w 7292148"/>
                <a:gd name="connsiteY26" fmla="*/ 1503908 h 1505063"/>
                <a:gd name="connsiteX27" fmla="*/ 2840347 w 7292148"/>
                <a:gd name="connsiteY27" fmla="*/ 719001 h 1505063"/>
                <a:gd name="connsiteX28" fmla="*/ 2934436 w 7292148"/>
                <a:gd name="connsiteY28" fmla="*/ 311295 h 1505063"/>
                <a:gd name="connsiteX29" fmla="*/ 3181060 w 7292148"/>
                <a:gd name="connsiteY29" fmla="*/ 34529 h 1505063"/>
                <a:gd name="connsiteX30" fmla="*/ 3319942 w 7292148"/>
                <a:gd name="connsiteY30" fmla="*/ 558057 h 1505063"/>
                <a:gd name="connsiteX31" fmla="*/ 3526972 w 7292148"/>
                <a:gd name="connsiteY31" fmla="*/ 603170 h 1505063"/>
                <a:gd name="connsiteX32" fmla="*/ 3963515 w 7292148"/>
                <a:gd name="connsiteY32" fmla="*/ 620637 h 1505063"/>
                <a:gd name="connsiteX33" fmla="*/ 4118642 w 7292148"/>
                <a:gd name="connsiteY33" fmla="*/ 710747 h 1505063"/>
                <a:gd name="connsiteX34" fmla="*/ 4213460 w 7292148"/>
                <a:gd name="connsiteY34" fmla="*/ 649274 h 1505063"/>
                <a:gd name="connsiteX35" fmla="*/ 4332777 w 7292148"/>
                <a:gd name="connsiteY35" fmla="*/ 597982 h 1505063"/>
                <a:gd name="connsiteX36" fmla="*/ 4407150 w 7292148"/>
                <a:gd name="connsiteY36" fmla="*/ 515952 h 1505063"/>
                <a:gd name="connsiteX37" fmla="*/ 4431007 w 7292148"/>
                <a:gd name="connsiteY37" fmla="*/ 657247 h 1505063"/>
                <a:gd name="connsiteX38" fmla="*/ 4515889 w 7292148"/>
                <a:gd name="connsiteY38" fmla="*/ 1487231 h 1505063"/>
                <a:gd name="connsiteX39" fmla="*/ 4629844 w 7292148"/>
                <a:gd name="connsiteY39" fmla="*/ 475828 h 1505063"/>
                <a:gd name="connsiteX40" fmla="*/ 4778135 w 7292148"/>
                <a:gd name="connsiteY40" fmla="*/ 169689 h 1505063"/>
                <a:gd name="connsiteX41" fmla="*/ 4894730 w 7292148"/>
                <a:gd name="connsiteY41" fmla="*/ 34552 h 1505063"/>
                <a:gd name="connsiteX42" fmla="*/ 5025358 w 7292148"/>
                <a:gd name="connsiteY42" fmla="*/ 449489 h 1505063"/>
                <a:gd name="connsiteX43" fmla="*/ 5117567 w 7292148"/>
                <a:gd name="connsiteY43" fmla="*/ 587802 h 1505063"/>
                <a:gd name="connsiteX44" fmla="*/ 5217459 w 7292148"/>
                <a:gd name="connsiteY44" fmla="*/ 595486 h 1505063"/>
                <a:gd name="connsiteX45" fmla="*/ 5640081 w 7292148"/>
                <a:gd name="connsiteY45" fmla="*/ 610854 h 1505063"/>
                <a:gd name="connsiteX46" fmla="*/ 5770709 w 7292148"/>
                <a:gd name="connsiteY46" fmla="*/ 464857 h 1505063"/>
                <a:gd name="connsiteX47" fmla="*/ 5909022 w 7292148"/>
                <a:gd name="connsiteY47" fmla="*/ 603170 h 1505063"/>
                <a:gd name="connsiteX48" fmla="*/ 5987923 w 7292148"/>
                <a:gd name="connsiteY48" fmla="*/ 523088 h 1505063"/>
                <a:gd name="connsiteX49" fmla="*/ 6116491 w 7292148"/>
                <a:gd name="connsiteY49" fmla="*/ 1463782 h 1505063"/>
                <a:gd name="connsiteX50" fmla="*/ 6246578 w 7292148"/>
                <a:gd name="connsiteY50" fmla="*/ 459134 h 1505063"/>
                <a:gd name="connsiteX51" fmla="*/ 6377748 w 7292148"/>
                <a:gd name="connsiteY51" fmla="*/ 242021 h 1505063"/>
                <a:gd name="connsiteX52" fmla="*/ 6469956 w 7292148"/>
                <a:gd name="connsiteY52" fmla="*/ 149812 h 1505063"/>
                <a:gd name="connsiteX53" fmla="*/ 6563466 w 7292148"/>
                <a:gd name="connsiteY53" fmla="*/ 18643 h 1505063"/>
                <a:gd name="connsiteX54" fmla="*/ 6608269 w 7292148"/>
                <a:gd name="connsiteY54" fmla="*/ 65288 h 1505063"/>
                <a:gd name="connsiteX55" fmla="*/ 6815418 w 7292148"/>
                <a:gd name="connsiteY55" fmla="*/ 604249 h 1505063"/>
                <a:gd name="connsiteX56" fmla="*/ 7292148 w 7292148"/>
                <a:gd name="connsiteY56"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714615 w 7292148"/>
                <a:gd name="connsiteY7" fmla="*/ 534014 h 1505063"/>
                <a:gd name="connsiteX8" fmla="*/ 822192 w 7292148"/>
                <a:gd name="connsiteY8" fmla="*/ 1486834 h 1505063"/>
                <a:gd name="connsiteX9" fmla="*/ 960504 w 7292148"/>
                <a:gd name="connsiteY9" fmla="*/ 472542 h 1505063"/>
                <a:gd name="connsiteX10" fmla="*/ 983556 w 7292148"/>
                <a:gd name="connsiteY10" fmla="*/ 364965 h 1505063"/>
                <a:gd name="connsiteX11" fmla="*/ 1021977 w 7292148"/>
                <a:gd name="connsiteY11" fmla="*/ 295809 h 1505063"/>
                <a:gd name="connsiteX12" fmla="*/ 1106501 w 7292148"/>
                <a:gd name="connsiteY12" fmla="*/ 218968 h 1505063"/>
                <a:gd name="connsiteX13" fmla="*/ 1183341 w 7292148"/>
                <a:gd name="connsiteY13" fmla="*/ 149812 h 1505063"/>
                <a:gd name="connsiteX14" fmla="*/ 1244814 w 7292148"/>
                <a:gd name="connsiteY14" fmla="*/ 80656 h 1505063"/>
                <a:gd name="connsiteX15" fmla="*/ 1283234 w 7292148"/>
                <a:gd name="connsiteY15" fmla="*/ 26868 h 1505063"/>
                <a:gd name="connsiteX16" fmla="*/ 1321654 w 7292148"/>
                <a:gd name="connsiteY16" fmla="*/ 126760 h 1505063"/>
                <a:gd name="connsiteX17" fmla="*/ 1421546 w 7292148"/>
                <a:gd name="connsiteY17" fmla="*/ 495594 h 1505063"/>
                <a:gd name="connsiteX18" fmla="*/ 1436914 w 7292148"/>
                <a:gd name="connsiteY18" fmla="*/ 534014 h 1505063"/>
                <a:gd name="connsiteX19" fmla="*/ 1475335 w 7292148"/>
                <a:gd name="connsiteY19" fmla="*/ 572434 h 1505063"/>
                <a:gd name="connsiteX20" fmla="*/ 2149712 w 7292148"/>
                <a:gd name="connsiteY20" fmla="*/ 603171 h 1505063"/>
                <a:gd name="connsiteX21" fmla="*/ 2351314 w 7292148"/>
                <a:gd name="connsiteY21" fmla="*/ 603170 h 1505063"/>
                <a:gd name="connsiteX22" fmla="*/ 2397419 w 7292148"/>
                <a:gd name="connsiteY22" fmla="*/ 603170 h 1505063"/>
                <a:gd name="connsiteX23" fmla="*/ 2488904 w 7292148"/>
                <a:gd name="connsiteY23" fmla="*/ 719936 h 1505063"/>
                <a:gd name="connsiteX24" fmla="*/ 2634901 w 7292148"/>
                <a:gd name="connsiteY24" fmla="*/ 530528 h 1505063"/>
                <a:gd name="connsiteX25" fmla="*/ 2748133 w 7292148"/>
                <a:gd name="connsiteY25" fmla="*/ 1503908 h 1505063"/>
                <a:gd name="connsiteX26" fmla="*/ 2840347 w 7292148"/>
                <a:gd name="connsiteY26" fmla="*/ 719001 h 1505063"/>
                <a:gd name="connsiteX27" fmla="*/ 2934436 w 7292148"/>
                <a:gd name="connsiteY27" fmla="*/ 311295 h 1505063"/>
                <a:gd name="connsiteX28" fmla="*/ 3181060 w 7292148"/>
                <a:gd name="connsiteY28" fmla="*/ 34529 h 1505063"/>
                <a:gd name="connsiteX29" fmla="*/ 3319942 w 7292148"/>
                <a:gd name="connsiteY29" fmla="*/ 558057 h 1505063"/>
                <a:gd name="connsiteX30" fmla="*/ 3526972 w 7292148"/>
                <a:gd name="connsiteY30" fmla="*/ 603170 h 1505063"/>
                <a:gd name="connsiteX31" fmla="*/ 3963515 w 7292148"/>
                <a:gd name="connsiteY31" fmla="*/ 620637 h 1505063"/>
                <a:gd name="connsiteX32" fmla="*/ 4118642 w 7292148"/>
                <a:gd name="connsiteY32" fmla="*/ 710747 h 1505063"/>
                <a:gd name="connsiteX33" fmla="*/ 4213460 w 7292148"/>
                <a:gd name="connsiteY33" fmla="*/ 649274 h 1505063"/>
                <a:gd name="connsiteX34" fmla="*/ 4332777 w 7292148"/>
                <a:gd name="connsiteY34" fmla="*/ 597982 h 1505063"/>
                <a:gd name="connsiteX35" fmla="*/ 4407150 w 7292148"/>
                <a:gd name="connsiteY35" fmla="*/ 515952 h 1505063"/>
                <a:gd name="connsiteX36" fmla="*/ 4431007 w 7292148"/>
                <a:gd name="connsiteY36" fmla="*/ 657247 h 1505063"/>
                <a:gd name="connsiteX37" fmla="*/ 4515889 w 7292148"/>
                <a:gd name="connsiteY37" fmla="*/ 1487231 h 1505063"/>
                <a:gd name="connsiteX38" fmla="*/ 4629844 w 7292148"/>
                <a:gd name="connsiteY38" fmla="*/ 475828 h 1505063"/>
                <a:gd name="connsiteX39" fmla="*/ 4778135 w 7292148"/>
                <a:gd name="connsiteY39" fmla="*/ 169689 h 1505063"/>
                <a:gd name="connsiteX40" fmla="*/ 4894730 w 7292148"/>
                <a:gd name="connsiteY40" fmla="*/ 34552 h 1505063"/>
                <a:gd name="connsiteX41" fmla="*/ 5025358 w 7292148"/>
                <a:gd name="connsiteY41" fmla="*/ 449489 h 1505063"/>
                <a:gd name="connsiteX42" fmla="*/ 5117567 w 7292148"/>
                <a:gd name="connsiteY42" fmla="*/ 587802 h 1505063"/>
                <a:gd name="connsiteX43" fmla="*/ 5217459 w 7292148"/>
                <a:gd name="connsiteY43" fmla="*/ 595486 h 1505063"/>
                <a:gd name="connsiteX44" fmla="*/ 5640081 w 7292148"/>
                <a:gd name="connsiteY44" fmla="*/ 610854 h 1505063"/>
                <a:gd name="connsiteX45" fmla="*/ 5770709 w 7292148"/>
                <a:gd name="connsiteY45" fmla="*/ 464857 h 1505063"/>
                <a:gd name="connsiteX46" fmla="*/ 5909022 w 7292148"/>
                <a:gd name="connsiteY46" fmla="*/ 603170 h 1505063"/>
                <a:gd name="connsiteX47" fmla="*/ 5987923 w 7292148"/>
                <a:gd name="connsiteY47" fmla="*/ 523088 h 1505063"/>
                <a:gd name="connsiteX48" fmla="*/ 6116491 w 7292148"/>
                <a:gd name="connsiteY48" fmla="*/ 1463782 h 1505063"/>
                <a:gd name="connsiteX49" fmla="*/ 6246578 w 7292148"/>
                <a:gd name="connsiteY49" fmla="*/ 459134 h 1505063"/>
                <a:gd name="connsiteX50" fmla="*/ 6377748 w 7292148"/>
                <a:gd name="connsiteY50" fmla="*/ 242021 h 1505063"/>
                <a:gd name="connsiteX51" fmla="*/ 6469956 w 7292148"/>
                <a:gd name="connsiteY51" fmla="*/ 149812 h 1505063"/>
                <a:gd name="connsiteX52" fmla="*/ 6563466 w 7292148"/>
                <a:gd name="connsiteY52" fmla="*/ 18643 h 1505063"/>
                <a:gd name="connsiteX53" fmla="*/ 6608269 w 7292148"/>
                <a:gd name="connsiteY53" fmla="*/ 65288 h 1505063"/>
                <a:gd name="connsiteX54" fmla="*/ 6815418 w 7292148"/>
                <a:gd name="connsiteY54" fmla="*/ 604249 h 1505063"/>
                <a:gd name="connsiteX55" fmla="*/ 7292148 w 7292148"/>
                <a:gd name="connsiteY55"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676195 w 7292148"/>
                <a:gd name="connsiteY6" fmla="*/ 480226 h 1505063"/>
                <a:gd name="connsiteX7" fmla="*/ 822192 w 7292148"/>
                <a:gd name="connsiteY7" fmla="*/ 1486834 h 1505063"/>
                <a:gd name="connsiteX8" fmla="*/ 960504 w 7292148"/>
                <a:gd name="connsiteY8" fmla="*/ 472542 h 1505063"/>
                <a:gd name="connsiteX9" fmla="*/ 983556 w 7292148"/>
                <a:gd name="connsiteY9" fmla="*/ 364965 h 1505063"/>
                <a:gd name="connsiteX10" fmla="*/ 1021977 w 7292148"/>
                <a:gd name="connsiteY10" fmla="*/ 295809 h 1505063"/>
                <a:gd name="connsiteX11" fmla="*/ 1106501 w 7292148"/>
                <a:gd name="connsiteY11" fmla="*/ 218968 h 1505063"/>
                <a:gd name="connsiteX12" fmla="*/ 1183341 w 7292148"/>
                <a:gd name="connsiteY12" fmla="*/ 149812 h 1505063"/>
                <a:gd name="connsiteX13" fmla="*/ 1244814 w 7292148"/>
                <a:gd name="connsiteY13" fmla="*/ 80656 h 1505063"/>
                <a:gd name="connsiteX14" fmla="*/ 1283234 w 7292148"/>
                <a:gd name="connsiteY14" fmla="*/ 26868 h 1505063"/>
                <a:gd name="connsiteX15" fmla="*/ 1321654 w 7292148"/>
                <a:gd name="connsiteY15" fmla="*/ 126760 h 1505063"/>
                <a:gd name="connsiteX16" fmla="*/ 1421546 w 7292148"/>
                <a:gd name="connsiteY16" fmla="*/ 495594 h 1505063"/>
                <a:gd name="connsiteX17" fmla="*/ 1436914 w 7292148"/>
                <a:gd name="connsiteY17" fmla="*/ 534014 h 1505063"/>
                <a:gd name="connsiteX18" fmla="*/ 1475335 w 7292148"/>
                <a:gd name="connsiteY18" fmla="*/ 572434 h 1505063"/>
                <a:gd name="connsiteX19" fmla="*/ 2149712 w 7292148"/>
                <a:gd name="connsiteY19" fmla="*/ 603171 h 1505063"/>
                <a:gd name="connsiteX20" fmla="*/ 2351314 w 7292148"/>
                <a:gd name="connsiteY20" fmla="*/ 603170 h 1505063"/>
                <a:gd name="connsiteX21" fmla="*/ 2397419 w 7292148"/>
                <a:gd name="connsiteY21" fmla="*/ 603170 h 1505063"/>
                <a:gd name="connsiteX22" fmla="*/ 2488904 w 7292148"/>
                <a:gd name="connsiteY22" fmla="*/ 719936 h 1505063"/>
                <a:gd name="connsiteX23" fmla="*/ 2634901 w 7292148"/>
                <a:gd name="connsiteY23" fmla="*/ 530528 h 1505063"/>
                <a:gd name="connsiteX24" fmla="*/ 2748133 w 7292148"/>
                <a:gd name="connsiteY24" fmla="*/ 1503908 h 1505063"/>
                <a:gd name="connsiteX25" fmla="*/ 2840347 w 7292148"/>
                <a:gd name="connsiteY25" fmla="*/ 719001 h 1505063"/>
                <a:gd name="connsiteX26" fmla="*/ 2934436 w 7292148"/>
                <a:gd name="connsiteY26" fmla="*/ 311295 h 1505063"/>
                <a:gd name="connsiteX27" fmla="*/ 3181060 w 7292148"/>
                <a:gd name="connsiteY27" fmla="*/ 34529 h 1505063"/>
                <a:gd name="connsiteX28" fmla="*/ 3319942 w 7292148"/>
                <a:gd name="connsiteY28" fmla="*/ 558057 h 1505063"/>
                <a:gd name="connsiteX29" fmla="*/ 3526972 w 7292148"/>
                <a:gd name="connsiteY29" fmla="*/ 603170 h 1505063"/>
                <a:gd name="connsiteX30" fmla="*/ 3963515 w 7292148"/>
                <a:gd name="connsiteY30" fmla="*/ 620637 h 1505063"/>
                <a:gd name="connsiteX31" fmla="*/ 4118642 w 7292148"/>
                <a:gd name="connsiteY31" fmla="*/ 710747 h 1505063"/>
                <a:gd name="connsiteX32" fmla="*/ 4213460 w 7292148"/>
                <a:gd name="connsiteY32" fmla="*/ 649274 h 1505063"/>
                <a:gd name="connsiteX33" fmla="*/ 4332777 w 7292148"/>
                <a:gd name="connsiteY33" fmla="*/ 597982 h 1505063"/>
                <a:gd name="connsiteX34" fmla="*/ 4407150 w 7292148"/>
                <a:gd name="connsiteY34" fmla="*/ 515952 h 1505063"/>
                <a:gd name="connsiteX35" fmla="*/ 4431007 w 7292148"/>
                <a:gd name="connsiteY35" fmla="*/ 657247 h 1505063"/>
                <a:gd name="connsiteX36" fmla="*/ 4515889 w 7292148"/>
                <a:gd name="connsiteY36" fmla="*/ 1487231 h 1505063"/>
                <a:gd name="connsiteX37" fmla="*/ 4629844 w 7292148"/>
                <a:gd name="connsiteY37" fmla="*/ 475828 h 1505063"/>
                <a:gd name="connsiteX38" fmla="*/ 4778135 w 7292148"/>
                <a:gd name="connsiteY38" fmla="*/ 169689 h 1505063"/>
                <a:gd name="connsiteX39" fmla="*/ 4894730 w 7292148"/>
                <a:gd name="connsiteY39" fmla="*/ 34552 h 1505063"/>
                <a:gd name="connsiteX40" fmla="*/ 5025358 w 7292148"/>
                <a:gd name="connsiteY40" fmla="*/ 449489 h 1505063"/>
                <a:gd name="connsiteX41" fmla="*/ 5117567 w 7292148"/>
                <a:gd name="connsiteY41" fmla="*/ 587802 h 1505063"/>
                <a:gd name="connsiteX42" fmla="*/ 5217459 w 7292148"/>
                <a:gd name="connsiteY42" fmla="*/ 595486 h 1505063"/>
                <a:gd name="connsiteX43" fmla="*/ 5640081 w 7292148"/>
                <a:gd name="connsiteY43" fmla="*/ 610854 h 1505063"/>
                <a:gd name="connsiteX44" fmla="*/ 5770709 w 7292148"/>
                <a:gd name="connsiteY44" fmla="*/ 464857 h 1505063"/>
                <a:gd name="connsiteX45" fmla="*/ 5909022 w 7292148"/>
                <a:gd name="connsiteY45" fmla="*/ 603170 h 1505063"/>
                <a:gd name="connsiteX46" fmla="*/ 5987923 w 7292148"/>
                <a:gd name="connsiteY46" fmla="*/ 523088 h 1505063"/>
                <a:gd name="connsiteX47" fmla="*/ 6116491 w 7292148"/>
                <a:gd name="connsiteY47" fmla="*/ 1463782 h 1505063"/>
                <a:gd name="connsiteX48" fmla="*/ 6246578 w 7292148"/>
                <a:gd name="connsiteY48" fmla="*/ 459134 h 1505063"/>
                <a:gd name="connsiteX49" fmla="*/ 6377748 w 7292148"/>
                <a:gd name="connsiteY49" fmla="*/ 242021 h 1505063"/>
                <a:gd name="connsiteX50" fmla="*/ 6469956 w 7292148"/>
                <a:gd name="connsiteY50" fmla="*/ 149812 h 1505063"/>
                <a:gd name="connsiteX51" fmla="*/ 6563466 w 7292148"/>
                <a:gd name="connsiteY51" fmla="*/ 18643 h 1505063"/>
                <a:gd name="connsiteX52" fmla="*/ 6608269 w 7292148"/>
                <a:gd name="connsiteY52" fmla="*/ 65288 h 1505063"/>
                <a:gd name="connsiteX53" fmla="*/ 6815418 w 7292148"/>
                <a:gd name="connsiteY53" fmla="*/ 604249 h 1505063"/>
                <a:gd name="connsiteX54" fmla="*/ 7292148 w 7292148"/>
                <a:gd name="connsiteY54"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645459 w 7292148"/>
                <a:gd name="connsiteY5" fmla="*/ 549382 h 1505063"/>
                <a:gd name="connsiteX6" fmla="*/ 822192 w 7292148"/>
                <a:gd name="connsiteY6" fmla="*/ 1486834 h 1505063"/>
                <a:gd name="connsiteX7" fmla="*/ 960504 w 7292148"/>
                <a:gd name="connsiteY7" fmla="*/ 472542 h 1505063"/>
                <a:gd name="connsiteX8" fmla="*/ 983556 w 7292148"/>
                <a:gd name="connsiteY8" fmla="*/ 364965 h 1505063"/>
                <a:gd name="connsiteX9" fmla="*/ 1021977 w 7292148"/>
                <a:gd name="connsiteY9" fmla="*/ 295809 h 1505063"/>
                <a:gd name="connsiteX10" fmla="*/ 1106501 w 7292148"/>
                <a:gd name="connsiteY10" fmla="*/ 218968 h 1505063"/>
                <a:gd name="connsiteX11" fmla="*/ 1183341 w 7292148"/>
                <a:gd name="connsiteY11" fmla="*/ 149812 h 1505063"/>
                <a:gd name="connsiteX12" fmla="*/ 1244814 w 7292148"/>
                <a:gd name="connsiteY12" fmla="*/ 80656 h 1505063"/>
                <a:gd name="connsiteX13" fmla="*/ 1283234 w 7292148"/>
                <a:gd name="connsiteY13" fmla="*/ 26868 h 1505063"/>
                <a:gd name="connsiteX14" fmla="*/ 1321654 w 7292148"/>
                <a:gd name="connsiteY14" fmla="*/ 126760 h 1505063"/>
                <a:gd name="connsiteX15" fmla="*/ 1421546 w 7292148"/>
                <a:gd name="connsiteY15" fmla="*/ 495594 h 1505063"/>
                <a:gd name="connsiteX16" fmla="*/ 1436914 w 7292148"/>
                <a:gd name="connsiteY16" fmla="*/ 534014 h 1505063"/>
                <a:gd name="connsiteX17" fmla="*/ 1475335 w 7292148"/>
                <a:gd name="connsiteY17" fmla="*/ 572434 h 1505063"/>
                <a:gd name="connsiteX18" fmla="*/ 2149712 w 7292148"/>
                <a:gd name="connsiteY18" fmla="*/ 603171 h 1505063"/>
                <a:gd name="connsiteX19" fmla="*/ 2351314 w 7292148"/>
                <a:gd name="connsiteY19" fmla="*/ 603170 h 1505063"/>
                <a:gd name="connsiteX20" fmla="*/ 2397419 w 7292148"/>
                <a:gd name="connsiteY20" fmla="*/ 603170 h 1505063"/>
                <a:gd name="connsiteX21" fmla="*/ 2488904 w 7292148"/>
                <a:gd name="connsiteY21" fmla="*/ 719936 h 1505063"/>
                <a:gd name="connsiteX22" fmla="*/ 2634901 w 7292148"/>
                <a:gd name="connsiteY22" fmla="*/ 530528 h 1505063"/>
                <a:gd name="connsiteX23" fmla="*/ 2748133 w 7292148"/>
                <a:gd name="connsiteY23" fmla="*/ 1503908 h 1505063"/>
                <a:gd name="connsiteX24" fmla="*/ 2840347 w 7292148"/>
                <a:gd name="connsiteY24" fmla="*/ 719001 h 1505063"/>
                <a:gd name="connsiteX25" fmla="*/ 2934436 w 7292148"/>
                <a:gd name="connsiteY25" fmla="*/ 311295 h 1505063"/>
                <a:gd name="connsiteX26" fmla="*/ 3181060 w 7292148"/>
                <a:gd name="connsiteY26" fmla="*/ 34529 h 1505063"/>
                <a:gd name="connsiteX27" fmla="*/ 3319942 w 7292148"/>
                <a:gd name="connsiteY27" fmla="*/ 558057 h 1505063"/>
                <a:gd name="connsiteX28" fmla="*/ 3526972 w 7292148"/>
                <a:gd name="connsiteY28" fmla="*/ 603170 h 1505063"/>
                <a:gd name="connsiteX29" fmla="*/ 3963515 w 7292148"/>
                <a:gd name="connsiteY29" fmla="*/ 620637 h 1505063"/>
                <a:gd name="connsiteX30" fmla="*/ 4118642 w 7292148"/>
                <a:gd name="connsiteY30" fmla="*/ 710747 h 1505063"/>
                <a:gd name="connsiteX31" fmla="*/ 4213460 w 7292148"/>
                <a:gd name="connsiteY31" fmla="*/ 649274 h 1505063"/>
                <a:gd name="connsiteX32" fmla="*/ 4332777 w 7292148"/>
                <a:gd name="connsiteY32" fmla="*/ 597982 h 1505063"/>
                <a:gd name="connsiteX33" fmla="*/ 4407150 w 7292148"/>
                <a:gd name="connsiteY33" fmla="*/ 515952 h 1505063"/>
                <a:gd name="connsiteX34" fmla="*/ 4431007 w 7292148"/>
                <a:gd name="connsiteY34" fmla="*/ 657247 h 1505063"/>
                <a:gd name="connsiteX35" fmla="*/ 4515889 w 7292148"/>
                <a:gd name="connsiteY35" fmla="*/ 1487231 h 1505063"/>
                <a:gd name="connsiteX36" fmla="*/ 4629844 w 7292148"/>
                <a:gd name="connsiteY36" fmla="*/ 475828 h 1505063"/>
                <a:gd name="connsiteX37" fmla="*/ 4778135 w 7292148"/>
                <a:gd name="connsiteY37" fmla="*/ 169689 h 1505063"/>
                <a:gd name="connsiteX38" fmla="*/ 4894730 w 7292148"/>
                <a:gd name="connsiteY38" fmla="*/ 34552 h 1505063"/>
                <a:gd name="connsiteX39" fmla="*/ 5025358 w 7292148"/>
                <a:gd name="connsiteY39" fmla="*/ 449489 h 1505063"/>
                <a:gd name="connsiteX40" fmla="*/ 5117567 w 7292148"/>
                <a:gd name="connsiteY40" fmla="*/ 587802 h 1505063"/>
                <a:gd name="connsiteX41" fmla="*/ 5217459 w 7292148"/>
                <a:gd name="connsiteY41" fmla="*/ 595486 h 1505063"/>
                <a:gd name="connsiteX42" fmla="*/ 5640081 w 7292148"/>
                <a:gd name="connsiteY42" fmla="*/ 610854 h 1505063"/>
                <a:gd name="connsiteX43" fmla="*/ 5770709 w 7292148"/>
                <a:gd name="connsiteY43" fmla="*/ 464857 h 1505063"/>
                <a:gd name="connsiteX44" fmla="*/ 5909022 w 7292148"/>
                <a:gd name="connsiteY44" fmla="*/ 603170 h 1505063"/>
                <a:gd name="connsiteX45" fmla="*/ 5987923 w 7292148"/>
                <a:gd name="connsiteY45" fmla="*/ 523088 h 1505063"/>
                <a:gd name="connsiteX46" fmla="*/ 6116491 w 7292148"/>
                <a:gd name="connsiteY46" fmla="*/ 1463782 h 1505063"/>
                <a:gd name="connsiteX47" fmla="*/ 6246578 w 7292148"/>
                <a:gd name="connsiteY47" fmla="*/ 459134 h 1505063"/>
                <a:gd name="connsiteX48" fmla="*/ 6377748 w 7292148"/>
                <a:gd name="connsiteY48" fmla="*/ 242021 h 1505063"/>
                <a:gd name="connsiteX49" fmla="*/ 6469956 w 7292148"/>
                <a:gd name="connsiteY49" fmla="*/ 149812 h 1505063"/>
                <a:gd name="connsiteX50" fmla="*/ 6563466 w 7292148"/>
                <a:gd name="connsiteY50" fmla="*/ 18643 h 1505063"/>
                <a:gd name="connsiteX51" fmla="*/ 6608269 w 7292148"/>
                <a:gd name="connsiteY51" fmla="*/ 65288 h 1505063"/>
                <a:gd name="connsiteX52" fmla="*/ 6815418 w 7292148"/>
                <a:gd name="connsiteY52" fmla="*/ 604249 h 1505063"/>
                <a:gd name="connsiteX53" fmla="*/ 7292148 w 7292148"/>
                <a:gd name="connsiteY53"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614723 w 7292148"/>
                <a:gd name="connsiteY4" fmla="*/ 610854 h 1505063"/>
                <a:gd name="connsiteX5" fmla="*/ 822192 w 7292148"/>
                <a:gd name="connsiteY5" fmla="*/ 1486834 h 1505063"/>
                <a:gd name="connsiteX6" fmla="*/ 960504 w 7292148"/>
                <a:gd name="connsiteY6" fmla="*/ 472542 h 1505063"/>
                <a:gd name="connsiteX7" fmla="*/ 983556 w 7292148"/>
                <a:gd name="connsiteY7" fmla="*/ 364965 h 1505063"/>
                <a:gd name="connsiteX8" fmla="*/ 1021977 w 7292148"/>
                <a:gd name="connsiteY8" fmla="*/ 295809 h 1505063"/>
                <a:gd name="connsiteX9" fmla="*/ 1106501 w 7292148"/>
                <a:gd name="connsiteY9" fmla="*/ 218968 h 1505063"/>
                <a:gd name="connsiteX10" fmla="*/ 1183341 w 7292148"/>
                <a:gd name="connsiteY10" fmla="*/ 149812 h 1505063"/>
                <a:gd name="connsiteX11" fmla="*/ 1244814 w 7292148"/>
                <a:gd name="connsiteY11" fmla="*/ 80656 h 1505063"/>
                <a:gd name="connsiteX12" fmla="*/ 1283234 w 7292148"/>
                <a:gd name="connsiteY12" fmla="*/ 26868 h 1505063"/>
                <a:gd name="connsiteX13" fmla="*/ 1321654 w 7292148"/>
                <a:gd name="connsiteY13" fmla="*/ 126760 h 1505063"/>
                <a:gd name="connsiteX14" fmla="*/ 1421546 w 7292148"/>
                <a:gd name="connsiteY14" fmla="*/ 495594 h 1505063"/>
                <a:gd name="connsiteX15" fmla="*/ 1436914 w 7292148"/>
                <a:gd name="connsiteY15" fmla="*/ 534014 h 1505063"/>
                <a:gd name="connsiteX16" fmla="*/ 1475335 w 7292148"/>
                <a:gd name="connsiteY16" fmla="*/ 572434 h 1505063"/>
                <a:gd name="connsiteX17" fmla="*/ 2149712 w 7292148"/>
                <a:gd name="connsiteY17" fmla="*/ 603171 h 1505063"/>
                <a:gd name="connsiteX18" fmla="*/ 2351314 w 7292148"/>
                <a:gd name="connsiteY18" fmla="*/ 603170 h 1505063"/>
                <a:gd name="connsiteX19" fmla="*/ 2397419 w 7292148"/>
                <a:gd name="connsiteY19" fmla="*/ 603170 h 1505063"/>
                <a:gd name="connsiteX20" fmla="*/ 2488904 w 7292148"/>
                <a:gd name="connsiteY20" fmla="*/ 719936 h 1505063"/>
                <a:gd name="connsiteX21" fmla="*/ 2634901 w 7292148"/>
                <a:gd name="connsiteY21" fmla="*/ 530528 h 1505063"/>
                <a:gd name="connsiteX22" fmla="*/ 2748133 w 7292148"/>
                <a:gd name="connsiteY22" fmla="*/ 1503908 h 1505063"/>
                <a:gd name="connsiteX23" fmla="*/ 2840347 w 7292148"/>
                <a:gd name="connsiteY23" fmla="*/ 719001 h 1505063"/>
                <a:gd name="connsiteX24" fmla="*/ 2934436 w 7292148"/>
                <a:gd name="connsiteY24" fmla="*/ 311295 h 1505063"/>
                <a:gd name="connsiteX25" fmla="*/ 3181060 w 7292148"/>
                <a:gd name="connsiteY25" fmla="*/ 34529 h 1505063"/>
                <a:gd name="connsiteX26" fmla="*/ 3319942 w 7292148"/>
                <a:gd name="connsiteY26" fmla="*/ 558057 h 1505063"/>
                <a:gd name="connsiteX27" fmla="*/ 3526972 w 7292148"/>
                <a:gd name="connsiteY27" fmla="*/ 603170 h 1505063"/>
                <a:gd name="connsiteX28" fmla="*/ 3963515 w 7292148"/>
                <a:gd name="connsiteY28" fmla="*/ 620637 h 1505063"/>
                <a:gd name="connsiteX29" fmla="*/ 4118642 w 7292148"/>
                <a:gd name="connsiteY29" fmla="*/ 710747 h 1505063"/>
                <a:gd name="connsiteX30" fmla="*/ 4213460 w 7292148"/>
                <a:gd name="connsiteY30" fmla="*/ 649274 h 1505063"/>
                <a:gd name="connsiteX31" fmla="*/ 4332777 w 7292148"/>
                <a:gd name="connsiteY31" fmla="*/ 597982 h 1505063"/>
                <a:gd name="connsiteX32" fmla="*/ 4407150 w 7292148"/>
                <a:gd name="connsiteY32" fmla="*/ 515952 h 1505063"/>
                <a:gd name="connsiteX33" fmla="*/ 4431007 w 7292148"/>
                <a:gd name="connsiteY33" fmla="*/ 657247 h 1505063"/>
                <a:gd name="connsiteX34" fmla="*/ 4515889 w 7292148"/>
                <a:gd name="connsiteY34" fmla="*/ 1487231 h 1505063"/>
                <a:gd name="connsiteX35" fmla="*/ 4629844 w 7292148"/>
                <a:gd name="connsiteY35" fmla="*/ 475828 h 1505063"/>
                <a:gd name="connsiteX36" fmla="*/ 4778135 w 7292148"/>
                <a:gd name="connsiteY36" fmla="*/ 169689 h 1505063"/>
                <a:gd name="connsiteX37" fmla="*/ 4894730 w 7292148"/>
                <a:gd name="connsiteY37" fmla="*/ 34552 h 1505063"/>
                <a:gd name="connsiteX38" fmla="*/ 5025358 w 7292148"/>
                <a:gd name="connsiteY38" fmla="*/ 449489 h 1505063"/>
                <a:gd name="connsiteX39" fmla="*/ 5117567 w 7292148"/>
                <a:gd name="connsiteY39" fmla="*/ 587802 h 1505063"/>
                <a:gd name="connsiteX40" fmla="*/ 5217459 w 7292148"/>
                <a:gd name="connsiteY40" fmla="*/ 595486 h 1505063"/>
                <a:gd name="connsiteX41" fmla="*/ 5640081 w 7292148"/>
                <a:gd name="connsiteY41" fmla="*/ 610854 h 1505063"/>
                <a:gd name="connsiteX42" fmla="*/ 5770709 w 7292148"/>
                <a:gd name="connsiteY42" fmla="*/ 464857 h 1505063"/>
                <a:gd name="connsiteX43" fmla="*/ 5909022 w 7292148"/>
                <a:gd name="connsiteY43" fmla="*/ 603170 h 1505063"/>
                <a:gd name="connsiteX44" fmla="*/ 5987923 w 7292148"/>
                <a:gd name="connsiteY44" fmla="*/ 523088 h 1505063"/>
                <a:gd name="connsiteX45" fmla="*/ 6116491 w 7292148"/>
                <a:gd name="connsiteY45" fmla="*/ 1463782 h 1505063"/>
                <a:gd name="connsiteX46" fmla="*/ 6246578 w 7292148"/>
                <a:gd name="connsiteY46" fmla="*/ 459134 h 1505063"/>
                <a:gd name="connsiteX47" fmla="*/ 6377748 w 7292148"/>
                <a:gd name="connsiteY47" fmla="*/ 242021 h 1505063"/>
                <a:gd name="connsiteX48" fmla="*/ 6469956 w 7292148"/>
                <a:gd name="connsiteY48" fmla="*/ 149812 h 1505063"/>
                <a:gd name="connsiteX49" fmla="*/ 6563466 w 7292148"/>
                <a:gd name="connsiteY49" fmla="*/ 18643 h 1505063"/>
                <a:gd name="connsiteX50" fmla="*/ 6608269 w 7292148"/>
                <a:gd name="connsiteY50" fmla="*/ 65288 h 1505063"/>
                <a:gd name="connsiteX51" fmla="*/ 6815418 w 7292148"/>
                <a:gd name="connsiteY51" fmla="*/ 604249 h 1505063"/>
                <a:gd name="connsiteX52" fmla="*/ 7292148 w 7292148"/>
                <a:gd name="connsiteY52"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423766 w 7292148"/>
                <a:gd name="connsiteY3" fmla="*/ 612780 h 1505063"/>
                <a:gd name="connsiteX4" fmla="*/ 822192 w 7292148"/>
                <a:gd name="connsiteY4" fmla="*/ 1486834 h 1505063"/>
                <a:gd name="connsiteX5" fmla="*/ 960504 w 7292148"/>
                <a:gd name="connsiteY5" fmla="*/ 472542 h 1505063"/>
                <a:gd name="connsiteX6" fmla="*/ 983556 w 7292148"/>
                <a:gd name="connsiteY6" fmla="*/ 364965 h 1505063"/>
                <a:gd name="connsiteX7" fmla="*/ 1021977 w 7292148"/>
                <a:gd name="connsiteY7" fmla="*/ 295809 h 1505063"/>
                <a:gd name="connsiteX8" fmla="*/ 1106501 w 7292148"/>
                <a:gd name="connsiteY8" fmla="*/ 218968 h 1505063"/>
                <a:gd name="connsiteX9" fmla="*/ 1183341 w 7292148"/>
                <a:gd name="connsiteY9" fmla="*/ 149812 h 1505063"/>
                <a:gd name="connsiteX10" fmla="*/ 1244814 w 7292148"/>
                <a:gd name="connsiteY10" fmla="*/ 80656 h 1505063"/>
                <a:gd name="connsiteX11" fmla="*/ 1283234 w 7292148"/>
                <a:gd name="connsiteY11" fmla="*/ 26868 h 1505063"/>
                <a:gd name="connsiteX12" fmla="*/ 1321654 w 7292148"/>
                <a:gd name="connsiteY12" fmla="*/ 126760 h 1505063"/>
                <a:gd name="connsiteX13" fmla="*/ 1421546 w 7292148"/>
                <a:gd name="connsiteY13" fmla="*/ 495594 h 1505063"/>
                <a:gd name="connsiteX14" fmla="*/ 1436914 w 7292148"/>
                <a:gd name="connsiteY14" fmla="*/ 534014 h 1505063"/>
                <a:gd name="connsiteX15" fmla="*/ 1475335 w 7292148"/>
                <a:gd name="connsiteY15" fmla="*/ 572434 h 1505063"/>
                <a:gd name="connsiteX16" fmla="*/ 2149712 w 7292148"/>
                <a:gd name="connsiteY16" fmla="*/ 603171 h 1505063"/>
                <a:gd name="connsiteX17" fmla="*/ 2351314 w 7292148"/>
                <a:gd name="connsiteY17" fmla="*/ 603170 h 1505063"/>
                <a:gd name="connsiteX18" fmla="*/ 2397419 w 7292148"/>
                <a:gd name="connsiteY18" fmla="*/ 603170 h 1505063"/>
                <a:gd name="connsiteX19" fmla="*/ 2488904 w 7292148"/>
                <a:gd name="connsiteY19" fmla="*/ 719936 h 1505063"/>
                <a:gd name="connsiteX20" fmla="*/ 2634901 w 7292148"/>
                <a:gd name="connsiteY20" fmla="*/ 530528 h 1505063"/>
                <a:gd name="connsiteX21" fmla="*/ 2748133 w 7292148"/>
                <a:gd name="connsiteY21" fmla="*/ 1503908 h 1505063"/>
                <a:gd name="connsiteX22" fmla="*/ 2840347 w 7292148"/>
                <a:gd name="connsiteY22" fmla="*/ 719001 h 1505063"/>
                <a:gd name="connsiteX23" fmla="*/ 2934436 w 7292148"/>
                <a:gd name="connsiteY23" fmla="*/ 311295 h 1505063"/>
                <a:gd name="connsiteX24" fmla="*/ 3181060 w 7292148"/>
                <a:gd name="connsiteY24" fmla="*/ 34529 h 1505063"/>
                <a:gd name="connsiteX25" fmla="*/ 3319942 w 7292148"/>
                <a:gd name="connsiteY25" fmla="*/ 558057 h 1505063"/>
                <a:gd name="connsiteX26" fmla="*/ 3526972 w 7292148"/>
                <a:gd name="connsiteY26" fmla="*/ 603170 h 1505063"/>
                <a:gd name="connsiteX27" fmla="*/ 3963515 w 7292148"/>
                <a:gd name="connsiteY27" fmla="*/ 620637 h 1505063"/>
                <a:gd name="connsiteX28" fmla="*/ 4118642 w 7292148"/>
                <a:gd name="connsiteY28" fmla="*/ 710747 h 1505063"/>
                <a:gd name="connsiteX29" fmla="*/ 4213460 w 7292148"/>
                <a:gd name="connsiteY29" fmla="*/ 649274 h 1505063"/>
                <a:gd name="connsiteX30" fmla="*/ 4332777 w 7292148"/>
                <a:gd name="connsiteY30" fmla="*/ 597982 h 1505063"/>
                <a:gd name="connsiteX31" fmla="*/ 4407150 w 7292148"/>
                <a:gd name="connsiteY31" fmla="*/ 515952 h 1505063"/>
                <a:gd name="connsiteX32" fmla="*/ 4431007 w 7292148"/>
                <a:gd name="connsiteY32" fmla="*/ 657247 h 1505063"/>
                <a:gd name="connsiteX33" fmla="*/ 4515889 w 7292148"/>
                <a:gd name="connsiteY33" fmla="*/ 1487231 h 1505063"/>
                <a:gd name="connsiteX34" fmla="*/ 4629844 w 7292148"/>
                <a:gd name="connsiteY34" fmla="*/ 475828 h 1505063"/>
                <a:gd name="connsiteX35" fmla="*/ 4778135 w 7292148"/>
                <a:gd name="connsiteY35" fmla="*/ 169689 h 1505063"/>
                <a:gd name="connsiteX36" fmla="*/ 4894730 w 7292148"/>
                <a:gd name="connsiteY36" fmla="*/ 34552 h 1505063"/>
                <a:gd name="connsiteX37" fmla="*/ 5025358 w 7292148"/>
                <a:gd name="connsiteY37" fmla="*/ 449489 h 1505063"/>
                <a:gd name="connsiteX38" fmla="*/ 5117567 w 7292148"/>
                <a:gd name="connsiteY38" fmla="*/ 587802 h 1505063"/>
                <a:gd name="connsiteX39" fmla="*/ 5217459 w 7292148"/>
                <a:gd name="connsiteY39" fmla="*/ 595486 h 1505063"/>
                <a:gd name="connsiteX40" fmla="*/ 5640081 w 7292148"/>
                <a:gd name="connsiteY40" fmla="*/ 610854 h 1505063"/>
                <a:gd name="connsiteX41" fmla="*/ 5770709 w 7292148"/>
                <a:gd name="connsiteY41" fmla="*/ 464857 h 1505063"/>
                <a:gd name="connsiteX42" fmla="*/ 5909022 w 7292148"/>
                <a:gd name="connsiteY42" fmla="*/ 603170 h 1505063"/>
                <a:gd name="connsiteX43" fmla="*/ 5987923 w 7292148"/>
                <a:gd name="connsiteY43" fmla="*/ 523088 h 1505063"/>
                <a:gd name="connsiteX44" fmla="*/ 6116491 w 7292148"/>
                <a:gd name="connsiteY44" fmla="*/ 1463782 h 1505063"/>
                <a:gd name="connsiteX45" fmla="*/ 6246578 w 7292148"/>
                <a:gd name="connsiteY45" fmla="*/ 459134 h 1505063"/>
                <a:gd name="connsiteX46" fmla="*/ 6377748 w 7292148"/>
                <a:gd name="connsiteY46" fmla="*/ 242021 h 1505063"/>
                <a:gd name="connsiteX47" fmla="*/ 6469956 w 7292148"/>
                <a:gd name="connsiteY47" fmla="*/ 149812 h 1505063"/>
                <a:gd name="connsiteX48" fmla="*/ 6563466 w 7292148"/>
                <a:gd name="connsiteY48" fmla="*/ 18643 h 1505063"/>
                <a:gd name="connsiteX49" fmla="*/ 6608269 w 7292148"/>
                <a:gd name="connsiteY49" fmla="*/ 65288 h 1505063"/>
                <a:gd name="connsiteX50" fmla="*/ 6815418 w 7292148"/>
                <a:gd name="connsiteY50" fmla="*/ 604249 h 1505063"/>
                <a:gd name="connsiteX51" fmla="*/ 7292148 w 7292148"/>
                <a:gd name="connsiteY51" fmla="*/ 603170 h 1505063"/>
                <a:gd name="connsiteX0" fmla="*/ 0 w 7292148"/>
                <a:gd name="connsiteY0" fmla="*/ 595469 h 1505063"/>
                <a:gd name="connsiteX1" fmla="*/ 183419 w 7292148"/>
                <a:gd name="connsiteY1" fmla="*/ 608686 h 1505063"/>
                <a:gd name="connsiteX2" fmla="*/ 300031 w 7292148"/>
                <a:gd name="connsiteY2" fmla="*/ 685526 h 1505063"/>
                <a:gd name="connsiteX3" fmla="*/ 822192 w 7292148"/>
                <a:gd name="connsiteY3" fmla="*/ 1486834 h 1505063"/>
                <a:gd name="connsiteX4" fmla="*/ 960504 w 7292148"/>
                <a:gd name="connsiteY4" fmla="*/ 472542 h 1505063"/>
                <a:gd name="connsiteX5" fmla="*/ 983556 w 7292148"/>
                <a:gd name="connsiteY5" fmla="*/ 364965 h 1505063"/>
                <a:gd name="connsiteX6" fmla="*/ 1021977 w 7292148"/>
                <a:gd name="connsiteY6" fmla="*/ 295809 h 1505063"/>
                <a:gd name="connsiteX7" fmla="*/ 1106501 w 7292148"/>
                <a:gd name="connsiteY7" fmla="*/ 218968 h 1505063"/>
                <a:gd name="connsiteX8" fmla="*/ 1183341 w 7292148"/>
                <a:gd name="connsiteY8" fmla="*/ 149812 h 1505063"/>
                <a:gd name="connsiteX9" fmla="*/ 1244814 w 7292148"/>
                <a:gd name="connsiteY9" fmla="*/ 80656 h 1505063"/>
                <a:gd name="connsiteX10" fmla="*/ 1283234 w 7292148"/>
                <a:gd name="connsiteY10" fmla="*/ 26868 h 1505063"/>
                <a:gd name="connsiteX11" fmla="*/ 1321654 w 7292148"/>
                <a:gd name="connsiteY11" fmla="*/ 126760 h 1505063"/>
                <a:gd name="connsiteX12" fmla="*/ 1421546 w 7292148"/>
                <a:gd name="connsiteY12" fmla="*/ 495594 h 1505063"/>
                <a:gd name="connsiteX13" fmla="*/ 1436914 w 7292148"/>
                <a:gd name="connsiteY13" fmla="*/ 534014 h 1505063"/>
                <a:gd name="connsiteX14" fmla="*/ 1475335 w 7292148"/>
                <a:gd name="connsiteY14" fmla="*/ 572434 h 1505063"/>
                <a:gd name="connsiteX15" fmla="*/ 2149712 w 7292148"/>
                <a:gd name="connsiteY15" fmla="*/ 603171 h 1505063"/>
                <a:gd name="connsiteX16" fmla="*/ 2351314 w 7292148"/>
                <a:gd name="connsiteY16" fmla="*/ 603170 h 1505063"/>
                <a:gd name="connsiteX17" fmla="*/ 2397419 w 7292148"/>
                <a:gd name="connsiteY17" fmla="*/ 603170 h 1505063"/>
                <a:gd name="connsiteX18" fmla="*/ 2488904 w 7292148"/>
                <a:gd name="connsiteY18" fmla="*/ 719936 h 1505063"/>
                <a:gd name="connsiteX19" fmla="*/ 2634901 w 7292148"/>
                <a:gd name="connsiteY19" fmla="*/ 530528 h 1505063"/>
                <a:gd name="connsiteX20" fmla="*/ 2748133 w 7292148"/>
                <a:gd name="connsiteY20" fmla="*/ 1503908 h 1505063"/>
                <a:gd name="connsiteX21" fmla="*/ 2840347 w 7292148"/>
                <a:gd name="connsiteY21" fmla="*/ 719001 h 1505063"/>
                <a:gd name="connsiteX22" fmla="*/ 2934436 w 7292148"/>
                <a:gd name="connsiteY22" fmla="*/ 311295 h 1505063"/>
                <a:gd name="connsiteX23" fmla="*/ 3181060 w 7292148"/>
                <a:gd name="connsiteY23" fmla="*/ 34529 h 1505063"/>
                <a:gd name="connsiteX24" fmla="*/ 3319942 w 7292148"/>
                <a:gd name="connsiteY24" fmla="*/ 558057 h 1505063"/>
                <a:gd name="connsiteX25" fmla="*/ 3526972 w 7292148"/>
                <a:gd name="connsiteY25" fmla="*/ 603170 h 1505063"/>
                <a:gd name="connsiteX26" fmla="*/ 3963515 w 7292148"/>
                <a:gd name="connsiteY26" fmla="*/ 620637 h 1505063"/>
                <a:gd name="connsiteX27" fmla="*/ 4118642 w 7292148"/>
                <a:gd name="connsiteY27" fmla="*/ 710747 h 1505063"/>
                <a:gd name="connsiteX28" fmla="*/ 4213460 w 7292148"/>
                <a:gd name="connsiteY28" fmla="*/ 649274 h 1505063"/>
                <a:gd name="connsiteX29" fmla="*/ 4332777 w 7292148"/>
                <a:gd name="connsiteY29" fmla="*/ 597982 h 1505063"/>
                <a:gd name="connsiteX30" fmla="*/ 4407150 w 7292148"/>
                <a:gd name="connsiteY30" fmla="*/ 515952 h 1505063"/>
                <a:gd name="connsiteX31" fmla="*/ 4431007 w 7292148"/>
                <a:gd name="connsiteY31" fmla="*/ 657247 h 1505063"/>
                <a:gd name="connsiteX32" fmla="*/ 4515889 w 7292148"/>
                <a:gd name="connsiteY32" fmla="*/ 1487231 h 1505063"/>
                <a:gd name="connsiteX33" fmla="*/ 4629844 w 7292148"/>
                <a:gd name="connsiteY33" fmla="*/ 475828 h 1505063"/>
                <a:gd name="connsiteX34" fmla="*/ 4778135 w 7292148"/>
                <a:gd name="connsiteY34" fmla="*/ 169689 h 1505063"/>
                <a:gd name="connsiteX35" fmla="*/ 4894730 w 7292148"/>
                <a:gd name="connsiteY35" fmla="*/ 34552 h 1505063"/>
                <a:gd name="connsiteX36" fmla="*/ 5025358 w 7292148"/>
                <a:gd name="connsiteY36" fmla="*/ 449489 h 1505063"/>
                <a:gd name="connsiteX37" fmla="*/ 5117567 w 7292148"/>
                <a:gd name="connsiteY37" fmla="*/ 587802 h 1505063"/>
                <a:gd name="connsiteX38" fmla="*/ 5217459 w 7292148"/>
                <a:gd name="connsiteY38" fmla="*/ 595486 h 1505063"/>
                <a:gd name="connsiteX39" fmla="*/ 5640081 w 7292148"/>
                <a:gd name="connsiteY39" fmla="*/ 610854 h 1505063"/>
                <a:gd name="connsiteX40" fmla="*/ 5770709 w 7292148"/>
                <a:gd name="connsiteY40" fmla="*/ 464857 h 1505063"/>
                <a:gd name="connsiteX41" fmla="*/ 5909022 w 7292148"/>
                <a:gd name="connsiteY41" fmla="*/ 603170 h 1505063"/>
                <a:gd name="connsiteX42" fmla="*/ 5987923 w 7292148"/>
                <a:gd name="connsiteY42" fmla="*/ 523088 h 1505063"/>
                <a:gd name="connsiteX43" fmla="*/ 6116491 w 7292148"/>
                <a:gd name="connsiteY43" fmla="*/ 1463782 h 1505063"/>
                <a:gd name="connsiteX44" fmla="*/ 6246578 w 7292148"/>
                <a:gd name="connsiteY44" fmla="*/ 459134 h 1505063"/>
                <a:gd name="connsiteX45" fmla="*/ 6377748 w 7292148"/>
                <a:gd name="connsiteY45" fmla="*/ 242021 h 1505063"/>
                <a:gd name="connsiteX46" fmla="*/ 6469956 w 7292148"/>
                <a:gd name="connsiteY46" fmla="*/ 149812 h 1505063"/>
                <a:gd name="connsiteX47" fmla="*/ 6563466 w 7292148"/>
                <a:gd name="connsiteY47" fmla="*/ 18643 h 1505063"/>
                <a:gd name="connsiteX48" fmla="*/ 6608269 w 7292148"/>
                <a:gd name="connsiteY48" fmla="*/ 65288 h 1505063"/>
                <a:gd name="connsiteX49" fmla="*/ 6815418 w 7292148"/>
                <a:gd name="connsiteY49" fmla="*/ 604249 h 1505063"/>
                <a:gd name="connsiteX50" fmla="*/ 7292148 w 7292148"/>
                <a:gd name="connsiteY50" fmla="*/ 603170 h 1505063"/>
                <a:gd name="connsiteX0" fmla="*/ 0 w 7292148"/>
                <a:gd name="connsiteY0" fmla="*/ 595469 h 1505063"/>
                <a:gd name="connsiteX1" fmla="*/ 183419 w 7292148"/>
                <a:gd name="connsiteY1" fmla="*/ 608686 h 1505063"/>
                <a:gd name="connsiteX2" fmla="*/ 822192 w 7292148"/>
                <a:gd name="connsiteY2" fmla="*/ 1486834 h 1505063"/>
                <a:gd name="connsiteX3" fmla="*/ 960504 w 7292148"/>
                <a:gd name="connsiteY3" fmla="*/ 472542 h 1505063"/>
                <a:gd name="connsiteX4" fmla="*/ 983556 w 7292148"/>
                <a:gd name="connsiteY4" fmla="*/ 364965 h 1505063"/>
                <a:gd name="connsiteX5" fmla="*/ 1021977 w 7292148"/>
                <a:gd name="connsiteY5" fmla="*/ 295809 h 1505063"/>
                <a:gd name="connsiteX6" fmla="*/ 1106501 w 7292148"/>
                <a:gd name="connsiteY6" fmla="*/ 218968 h 1505063"/>
                <a:gd name="connsiteX7" fmla="*/ 1183341 w 7292148"/>
                <a:gd name="connsiteY7" fmla="*/ 149812 h 1505063"/>
                <a:gd name="connsiteX8" fmla="*/ 1244814 w 7292148"/>
                <a:gd name="connsiteY8" fmla="*/ 80656 h 1505063"/>
                <a:gd name="connsiteX9" fmla="*/ 1283234 w 7292148"/>
                <a:gd name="connsiteY9" fmla="*/ 26868 h 1505063"/>
                <a:gd name="connsiteX10" fmla="*/ 1321654 w 7292148"/>
                <a:gd name="connsiteY10" fmla="*/ 126760 h 1505063"/>
                <a:gd name="connsiteX11" fmla="*/ 1421546 w 7292148"/>
                <a:gd name="connsiteY11" fmla="*/ 495594 h 1505063"/>
                <a:gd name="connsiteX12" fmla="*/ 1436914 w 7292148"/>
                <a:gd name="connsiteY12" fmla="*/ 534014 h 1505063"/>
                <a:gd name="connsiteX13" fmla="*/ 1475335 w 7292148"/>
                <a:gd name="connsiteY13" fmla="*/ 572434 h 1505063"/>
                <a:gd name="connsiteX14" fmla="*/ 2149712 w 7292148"/>
                <a:gd name="connsiteY14" fmla="*/ 603171 h 1505063"/>
                <a:gd name="connsiteX15" fmla="*/ 2351314 w 7292148"/>
                <a:gd name="connsiteY15" fmla="*/ 603170 h 1505063"/>
                <a:gd name="connsiteX16" fmla="*/ 2397419 w 7292148"/>
                <a:gd name="connsiteY16" fmla="*/ 603170 h 1505063"/>
                <a:gd name="connsiteX17" fmla="*/ 2488904 w 7292148"/>
                <a:gd name="connsiteY17" fmla="*/ 719936 h 1505063"/>
                <a:gd name="connsiteX18" fmla="*/ 2634901 w 7292148"/>
                <a:gd name="connsiteY18" fmla="*/ 530528 h 1505063"/>
                <a:gd name="connsiteX19" fmla="*/ 2748133 w 7292148"/>
                <a:gd name="connsiteY19" fmla="*/ 1503908 h 1505063"/>
                <a:gd name="connsiteX20" fmla="*/ 2840347 w 7292148"/>
                <a:gd name="connsiteY20" fmla="*/ 719001 h 1505063"/>
                <a:gd name="connsiteX21" fmla="*/ 2934436 w 7292148"/>
                <a:gd name="connsiteY21" fmla="*/ 311295 h 1505063"/>
                <a:gd name="connsiteX22" fmla="*/ 3181060 w 7292148"/>
                <a:gd name="connsiteY22" fmla="*/ 34529 h 1505063"/>
                <a:gd name="connsiteX23" fmla="*/ 3319942 w 7292148"/>
                <a:gd name="connsiteY23" fmla="*/ 558057 h 1505063"/>
                <a:gd name="connsiteX24" fmla="*/ 3526972 w 7292148"/>
                <a:gd name="connsiteY24" fmla="*/ 603170 h 1505063"/>
                <a:gd name="connsiteX25" fmla="*/ 3963515 w 7292148"/>
                <a:gd name="connsiteY25" fmla="*/ 620637 h 1505063"/>
                <a:gd name="connsiteX26" fmla="*/ 4118642 w 7292148"/>
                <a:gd name="connsiteY26" fmla="*/ 710747 h 1505063"/>
                <a:gd name="connsiteX27" fmla="*/ 4213460 w 7292148"/>
                <a:gd name="connsiteY27" fmla="*/ 649274 h 1505063"/>
                <a:gd name="connsiteX28" fmla="*/ 4332777 w 7292148"/>
                <a:gd name="connsiteY28" fmla="*/ 597982 h 1505063"/>
                <a:gd name="connsiteX29" fmla="*/ 4407150 w 7292148"/>
                <a:gd name="connsiteY29" fmla="*/ 515952 h 1505063"/>
                <a:gd name="connsiteX30" fmla="*/ 4431007 w 7292148"/>
                <a:gd name="connsiteY30" fmla="*/ 657247 h 1505063"/>
                <a:gd name="connsiteX31" fmla="*/ 4515889 w 7292148"/>
                <a:gd name="connsiteY31" fmla="*/ 1487231 h 1505063"/>
                <a:gd name="connsiteX32" fmla="*/ 4629844 w 7292148"/>
                <a:gd name="connsiteY32" fmla="*/ 475828 h 1505063"/>
                <a:gd name="connsiteX33" fmla="*/ 4778135 w 7292148"/>
                <a:gd name="connsiteY33" fmla="*/ 169689 h 1505063"/>
                <a:gd name="connsiteX34" fmla="*/ 4894730 w 7292148"/>
                <a:gd name="connsiteY34" fmla="*/ 34552 h 1505063"/>
                <a:gd name="connsiteX35" fmla="*/ 5025358 w 7292148"/>
                <a:gd name="connsiteY35" fmla="*/ 449489 h 1505063"/>
                <a:gd name="connsiteX36" fmla="*/ 5117567 w 7292148"/>
                <a:gd name="connsiteY36" fmla="*/ 587802 h 1505063"/>
                <a:gd name="connsiteX37" fmla="*/ 5217459 w 7292148"/>
                <a:gd name="connsiteY37" fmla="*/ 595486 h 1505063"/>
                <a:gd name="connsiteX38" fmla="*/ 5640081 w 7292148"/>
                <a:gd name="connsiteY38" fmla="*/ 610854 h 1505063"/>
                <a:gd name="connsiteX39" fmla="*/ 5770709 w 7292148"/>
                <a:gd name="connsiteY39" fmla="*/ 464857 h 1505063"/>
                <a:gd name="connsiteX40" fmla="*/ 5909022 w 7292148"/>
                <a:gd name="connsiteY40" fmla="*/ 603170 h 1505063"/>
                <a:gd name="connsiteX41" fmla="*/ 5987923 w 7292148"/>
                <a:gd name="connsiteY41" fmla="*/ 523088 h 1505063"/>
                <a:gd name="connsiteX42" fmla="*/ 6116491 w 7292148"/>
                <a:gd name="connsiteY42" fmla="*/ 1463782 h 1505063"/>
                <a:gd name="connsiteX43" fmla="*/ 6246578 w 7292148"/>
                <a:gd name="connsiteY43" fmla="*/ 459134 h 1505063"/>
                <a:gd name="connsiteX44" fmla="*/ 6377748 w 7292148"/>
                <a:gd name="connsiteY44" fmla="*/ 242021 h 1505063"/>
                <a:gd name="connsiteX45" fmla="*/ 6469956 w 7292148"/>
                <a:gd name="connsiteY45" fmla="*/ 149812 h 1505063"/>
                <a:gd name="connsiteX46" fmla="*/ 6563466 w 7292148"/>
                <a:gd name="connsiteY46" fmla="*/ 18643 h 1505063"/>
                <a:gd name="connsiteX47" fmla="*/ 6608269 w 7292148"/>
                <a:gd name="connsiteY47" fmla="*/ 65288 h 1505063"/>
                <a:gd name="connsiteX48" fmla="*/ 6815418 w 7292148"/>
                <a:gd name="connsiteY48" fmla="*/ 604249 h 1505063"/>
                <a:gd name="connsiteX49" fmla="*/ 7292148 w 7292148"/>
                <a:gd name="connsiteY49" fmla="*/ 603170 h 1505063"/>
                <a:gd name="connsiteX0" fmla="*/ 0 w 7292148"/>
                <a:gd name="connsiteY0" fmla="*/ 595469 h 1505063"/>
                <a:gd name="connsiteX1" fmla="*/ 822192 w 7292148"/>
                <a:gd name="connsiteY1" fmla="*/ 1486834 h 1505063"/>
                <a:gd name="connsiteX2" fmla="*/ 960504 w 7292148"/>
                <a:gd name="connsiteY2" fmla="*/ 472542 h 1505063"/>
                <a:gd name="connsiteX3" fmla="*/ 983556 w 7292148"/>
                <a:gd name="connsiteY3" fmla="*/ 364965 h 1505063"/>
                <a:gd name="connsiteX4" fmla="*/ 1021977 w 7292148"/>
                <a:gd name="connsiteY4" fmla="*/ 295809 h 1505063"/>
                <a:gd name="connsiteX5" fmla="*/ 1106501 w 7292148"/>
                <a:gd name="connsiteY5" fmla="*/ 218968 h 1505063"/>
                <a:gd name="connsiteX6" fmla="*/ 1183341 w 7292148"/>
                <a:gd name="connsiteY6" fmla="*/ 149812 h 1505063"/>
                <a:gd name="connsiteX7" fmla="*/ 1244814 w 7292148"/>
                <a:gd name="connsiteY7" fmla="*/ 80656 h 1505063"/>
                <a:gd name="connsiteX8" fmla="*/ 1283234 w 7292148"/>
                <a:gd name="connsiteY8" fmla="*/ 26868 h 1505063"/>
                <a:gd name="connsiteX9" fmla="*/ 1321654 w 7292148"/>
                <a:gd name="connsiteY9" fmla="*/ 126760 h 1505063"/>
                <a:gd name="connsiteX10" fmla="*/ 1421546 w 7292148"/>
                <a:gd name="connsiteY10" fmla="*/ 495594 h 1505063"/>
                <a:gd name="connsiteX11" fmla="*/ 1436914 w 7292148"/>
                <a:gd name="connsiteY11" fmla="*/ 534014 h 1505063"/>
                <a:gd name="connsiteX12" fmla="*/ 1475335 w 7292148"/>
                <a:gd name="connsiteY12" fmla="*/ 572434 h 1505063"/>
                <a:gd name="connsiteX13" fmla="*/ 2149712 w 7292148"/>
                <a:gd name="connsiteY13" fmla="*/ 603171 h 1505063"/>
                <a:gd name="connsiteX14" fmla="*/ 2351314 w 7292148"/>
                <a:gd name="connsiteY14" fmla="*/ 603170 h 1505063"/>
                <a:gd name="connsiteX15" fmla="*/ 2397419 w 7292148"/>
                <a:gd name="connsiteY15" fmla="*/ 603170 h 1505063"/>
                <a:gd name="connsiteX16" fmla="*/ 2488904 w 7292148"/>
                <a:gd name="connsiteY16" fmla="*/ 719936 h 1505063"/>
                <a:gd name="connsiteX17" fmla="*/ 2634901 w 7292148"/>
                <a:gd name="connsiteY17" fmla="*/ 530528 h 1505063"/>
                <a:gd name="connsiteX18" fmla="*/ 2748133 w 7292148"/>
                <a:gd name="connsiteY18" fmla="*/ 1503908 h 1505063"/>
                <a:gd name="connsiteX19" fmla="*/ 2840347 w 7292148"/>
                <a:gd name="connsiteY19" fmla="*/ 719001 h 1505063"/>
                <a:gd name="connsiteX20" fmla="*/ 2934436 w 7292148"/>
                <a:gd name="connsiteY20" fmla="*/ 311295 h 1505063"/>
                <a:gd name="connsiteX21" fmla="*/ 3181060 w 7292148"/>
                <a:gd name="connsiteY21" fmla="*/ 34529 h 1505063"/>
                <a:gd name="connsiteX22" fmla="*/ 3319942 w 7292148"/>
                <a:gd name="connsiteY22" fmla="*/ 558057 h 1505063"/>
                <a:gd name="connsiteX23" fmla="*/ 3526972 w 7292148"/>
                <a:gd name="connsiteY23" fmla="*/ 603170 h 1505063"/>
                <a:gd name="connsiteX24" fmla="*/ 3963515 w 7292148"/>
                <a:gd name="connsiteY24" fmla="*/ 620637 h 1505063"/>
                <a:gd name="connsiteX25" fmla="*/ 4118642 w 7292148"/>
                <a:gd name="connsiteY25" fmla="*/ 710747 h 1505063"/>
                <a:gd name="connsiteX26" fmla="*/ 4213460 w 7292148"/>
                <a:gd name="connsiteY26" fmla="*/ 649274 h 1505063"/>
                <a:gd name="connsiteX27" fmla="*/ 4332777 w 7292148"/>
                <a:gd name="connsiteY27" fmla="*/ 597982 h 1505063"/>
                <a:gd name="connsiteX28" fmla="*/ 4407150 w 7292148"/>
                <a:gd name="connsiteY28" fmla="*/ 515952 h 1505063"/>
                <a:gd name="connsiteX29" fmla="*/ 4431007 w 7292148"/>
                <a:gd name="connsiteY29" fmla="*/ 657247 h 1505063"/>
                <a:gd name="connsiteX30" fmla="*/ 4515889 w 7292148"/>
                <a:gd name="connsiteY30" fmla="*/ 1487231 h 1505063"/>
                <a:gd name="connsiteX31" fmla="*/ 4629844 w 7292148"/>
                <a:gd name="connsiteY31" fmla="*/ 475828 h 1505063"/>
                <a:gd name="connsiteX32" fmla="*/ 4778135 w 7292148"/>
                <a:gd name="connsiteY32" fmla="*/ 169689 h 1505063"/>
                <a:gd name="connsiteX33" fmla="*/ 4894730 w 7292148"/>
                <a:gd name="connsiteY33" fmla="*/ 34552 h 1505063"/>
                <a:gd name="connsiteX34" fmla="*/ 5025358 w 7292148"/>
                <a:gd name="connsiteY34" fmla="*/ 449489 h 1505063"/>
                <a:gd name="connsiteX35" fmla="*/ 5117567 w 7292148"/>
                <a:gd name="connsiteY35" fmla="*/ 587802 h 1505063"/>
                <a:gd name="connsiteX36" fmla="*/ 5217459 w 7292148"/>
                <a:gd name="connsiteY36" fmla="*/ 595486 h 1505063"/>
                <a:gd name="connsiteX37" fmla="*/ 5640081 w 7292148"/>
                <a:gd name="connsiteY37" fmla="*/ 610854 h 1505063"/>
                <a:gd name="connsiteX38" fmla="*/ 5770709 w 7292148"/>
                <a:gd name="connsiteY38" fmla="*/ 464857 h 1505063"/>
                <a:gd name="connsiteX39" fmla="*/ 5909022 w 7292148"/>
                <a:gd name="connsiteY39" fmla="*/ 603170 h 1505063"/>
                <a:gd name="connsiteX40" fmla="*/ 5987923 w 7292148"/>
                <a:gd name="connsiteY40" fmla="*/ 523088 h 1505063"/>
                <a:gd name="connsiteX41" fmla="*/ 6116491 w 7292148"/>
                <a:gd name="connsiteY41" fmla="*/ 1463782 h 1505063"/>
                <a:gd name="connsiteX42" fmla="*/ 6246578 w 7292148"/>
                <a:gd name="connsiteY42" fmla="*/ 459134 h 1505063"/>
                <a:gd name="connsiteX43" fmla="*/ 6377748 w 7292148"/>
                <a:gd name="connsiteY43" fmla="*/ 242021 h 1505063"/>
                <a:gd name="connsiteX44" fmla="*/ 6469956 w 7292148"/>
                <a:gd name="connsiteY44" fmla="*/ 149812 h 1505063"/>
                <a:gd name="connsiteX45" fmla="*/ 6563466 w 7292148"/>
                <a:gd name="connsiteY45" fmla="*/ 18643 h 1505063"/>
                <a:gd name="connsiteX46" fmla="*/ 6608269 w 7292148"/>
                <a:gd name="connsiteY46" fmla="*/ 65288 h 1505063"/>
                <a:gd name="connsiteX47" fmla="*/ 6815418 w 7292148"/>
                <a:gd name="connsiteY47" fmla="*/ 604249 h 1505063"/>
                <a:gd name="connsiteX48" fmla="*/ 7292148 w 7292148"/>
                <a:gd name="connsiteY48" fmla="*/ 603170 h 1505063"/>
                <a:gd name="connsiteX0" fmla="*/ 0 w 6469956"/>
                <a:gd name="connsiteY0" fmla="*/ 1486834 h 1505063"/>
                <a:gd name="connsiteX1" fmla="*/ 138312 w 6469956"/>
                <a:gd name="connsiteY1" fmla="*/ 472542 h 1505063"/>
                <a:gd name="connsiteX2" fmla="*/ 161364 w 6469956"/>
                <a:gd name="connsiteY2" fmla="*/ 364965 h 1505063"/>
                <a:gd name="connsiteX3" fmla="*/ 199785 w 6469956"/>
                <a:gd name="connsiteY3" fmla="*/ 295809 h 1505063"/>
                <a:gd name="connsiteX4" fmla="*/ 284309 w 6469956"/>
                <a:gd name="connsiteY4" fmla="*/ 218968 h 1505063"/>
                <a:gd name="connsiteX5" fmla="*/ 361149 w 6469956"/>
                <a:gd name="connsiteY5" fmla="*/ 149812 h 1505063"/>
                <a:gd name="connsiteX6" fmla="*/ 422622 w 6469956"/>
                <a:gd name="connsiteY6" fmla="*/ 80656 h 1505063"/>
                <a:gd name="connsiteX7" fmla="*/ 461042 w 6469956"/>
                <a:gd name="connsiteY7" fmla="*/ 26868 h 1505063"/>
                <a:gd name="connsiteX8" fmla="*/ 499462 w 6469956"/>
                <a:gd name="connsiteY8" fmla="*/ 126760 h 1505063"/>
                <a:gd name="connsiteX9" fmla="*/ 599354 w 6469956"/>
                <a:gd name="connsiteY9" fmla="*/ 495594 h 1505063"/>
                <a:gd name="connsiteX10" fmla="*/ 614722 w 6469956"/>
                <a:gd name="connsiteY10" fmla="*/ 534014 h 1505063"/>
                <a:gd name="connsiteX11" fmla="*/ 653143 w 6469956"/>
                <a:gd name="connsiteY11" fmla="*/ 572434 h 1505063"/>
                <a:gd name="connsiteX12" fmla="*/ 1327520 w 6469956"/>
                <a:gd name="connsiteY12" fmla="*/ 603171 h 1505063"/>
                <a:gd name="connsiteX13" fmla="*/ 1529122 w 6469956"/>
                <a:gd name="connsiteY13" fmla="*/ 603170 h 1505063"/>
                <a:gd name="connsiteX14" fmla="*/ 1575227 w 6469956"/>
                <a:gd name="connsiteY14" fmla="*/ 603170 h 1505063"/>
                <a:gd name="connsiteX15" fmla="*/ 1666712 w 6469956"/>
                <a:gd name="connsiteY15" fmla="*/ 719936 h 1505063"/>
                <a:gd name="connsiteX16" fmla="*/ 1812709 w 6469956"/>
                <a:gd name="connsiteY16" fmla="*/ 530528 h 1505063"/>
                <a:gd name="connsiteX17" fmla="*/ 1925941 w 6469956"/>
                <a:gd name="connsiteY17" fmla="*/ 1503908 h 1505063"/>
                <a:gd name="connsiteX18" fmla="*/ 2018155 w 6469956"/>
                <a:gd name="connsiteY18" fmla="*/ 719001 h 1505063"/>
                <a:gd name="connsiteX19" fmla="*/ 2112244 w 6469956"/>
                <a:gd name="connsiteY19" fmla="*/ 311295 h 1505063"/>
                <a:gd name="connsiteX20" fmla="*/ 2358868 w 6469956"/>
                <a:gd name="connsiteY20" fmla="*/ 34529 h 1505063"/>
                <a:gd name="connsiteX21" fmla="*/ 2497750 w 6469956"/>
                <a:gd name="connsiteY21" fmla="*/ 558057 h 1505063"/>
                <a:gd name="connsiteX22" fmla="*/ 2704780 w 6469956"/>
                <a:gd name="connsiteY22" fmla="*/ 603170 h 1505063"/>
                <a:gd name="connsiteX23" fmla="*/ 3141323 w 6469956"/>
                <a:gd name="connsiteY23" fmla="*/ 620637 h 1505063"/>
                <a:gd name="connsiteX24" fmla="*/ 3296450 w 6469956"/>
                <a:gd name="connsiteY24" fmla="*/ 710747 h 1505063"/>
                <a:gd name="connsiteX25" fmla="*/ 3391268 w 6469956"/>
                <a:gd name="connsiteY25" fmla="*/ 649274 h 1505063"/>
                <a:gd name="connsiteX26" fmla="*/ 3510585 w 6469956"/>
                <a:gd name="connsiteY26" fmla="*/ 597982 h 1505063"/>
                <a:gd name="connsiteX27" fmla="*/ 3584958 w 6469956"/>
                <a:gd name="connsiteY27" fmla="*/ 515952 h 1505063"/>
                <a:gd name="connsiteX28" fmla="*/ 3608815 w 6469956"/>
                <a:gd name="connsiteY28" fmla="*/ 657247 h 1505063"/>
                <a:gd name="connsiteX29" fmla="*/ 3693697 w 6469956"/>
                <a:gd name="connsiteY29" fmla="*/ 1487231 h 1505063"/>
                <a:gd name="connsiteX30" fmla="*/ 3807652 w 6469956"/>
                <a:gd name="connsiteY30" fmla="*/ 475828 h 1505063"/>
                <a:gd name="connsiteX31" fmla="*/ 3955943 w 6469956"/>
                <a:gd name="connsiteY31" fmla="*/ 169689 h 1505063"/>
                <a:gd name="connsiteX32" fmla="*/ 4072538 w 6469956"/>
                <a:gd name="connsiteY32" fmla="*/ 34552 h 1505063"/>
                <a:gd name="connsiteX33" fmla="*/ 4203166 w 6469956"/>
                <a:gd name="connsiteY33" fmla="*/ 449489 h 1505063"/>
                <a:gd name="connsiteX34" fmla="*/ 4295375 w 6469956"/>
                <a:gd name="connsiteY34" fmla="*/ 587802 h 1505063"/>
                <a:gd name="connsiteX35" fmla="*/ 4395267 w 6469956"/>
                <a:gd name="connsiteY35" fmla="*/ 595486 h 1505063"/>
                <a:gd name="connsiteX36" fmla="*/ 4817889 w 6469956"/>
                <a:gd name="connsiteY36" fmla="*/ 610854 h 1505063"/>
                <a:gd name="connsiteX37" fmla="*/ 4948517 w 6469956"/>
                <a:gd name="connsiteY37" fmla="*/ 464857 h 1505063"/>
                <a:gd name="connsiteX38" fmla="*/ 5086830 w 6469956"/>
                <a:gd name="connsiteY38" fmla="*/ 603170 h 1505063"/>
                <a:gd name="connsiteX39" fmla="*/ 5165731 w 6469956"/>
                <a:gd name="connsiteY39" fmla="*/ 523088 h 1505063"/>
                <a:gd name="connsiteX40" fmla="*/ 5294299 w 6469956"/>
                <a:gd name="connsiteY40" fmla="*/ 1463782 h 1505063"/>
                <a:gd name="connsiteX41" fmla="*/ 5424386 w 6469956"/>
                <a:gd name="connsiteY41" fmla="*/ 459134 h 1505063"/>
                <a:gd name="connsiteX42" fmla="*/ 5555556 w 6469956"/>
                <a:gd name="connsiteY42" fmla="*/ 242021 h 1505063"/>
                <a:gd name="connsiteX43" fmla="*/ 5647764 w 6469956"/>
                <a:gd name="connsiteY43" fmla="*/ 149812 h 1505063"/>
                <a:gd name="connsiteX44" fmla="*/ 5741274 w 6469956"/>
                <a:gd name="connsiteY44" fmla="*/ 18643 h 1505063"/>
                <a:gd name="connsiteX45" fmla="*/ 5786077 w 6469956"/>
                <a:gd name="connsiteY45" fmla="*/ 65288 h 1505063"/>
                <a:gd name="connsiteX46" fmla="*/ 5993226 w 6469956"/>
                <a:gd name="connsiteY46" fmla="*/ 604249 h 1505063"/>
                <a:gd name="connsiteX47" fmla="*/ 6469956 w 6469956"/>
                <a:gd name="connsiteY47" fmla="*/ 603170 h 1505063"/>
                <a:gd name="connsiteX0" fmla="*/ 0 w 6331644"/>
                <a:gd name="connsiteY0" fmla="*/ 472542 h 1505063"/>
                <a:gd name="connsiteX1" fmla="*/ 23052 w 6331644"/>
                <a:gd name="connsiteY1" fmla="*/ 364965 h 1505063"/>
                <a:gd name="connsiteX2" fmla="*/ 61473 w 6331644"/>
                <a:gd name="connsiteY2" fmla="*/ 295809 h 1505063"/>
                <a:gd name="connsiteX3" fmla="*/ 145997 w 6331644"/>
                <a:gd name="connsiteY3" fmla="*/ 218968 h 1505063"/>
                <a:gd name="connsiteX4" fmla="*/ 222837 w 6331644"/>
                <a:gd name="connsiteY4" fmla="*/ 149812 h 1505063"/>
                <a:gd name="connsiteX5" fmla="*/ 284310 w 6331644"/>
                <a:gd name="connsiteY5" fmla="*/ 80656 h 1505063"/>
                <a:gd name="connsiteX6" fmla="*/ 322730 w 6331644"/>
                <a:gd name="connsiteY6" fmla="*/ 26868 h 1505063"/>
                <a:gd name="connsiteX7" fmla="*/ 361150 w 6331644"/>
                <a:gd name="connsiteY7" fmla="*/ 126760 h 1505063"/>
                <a:gd name="connsiteX8" fmla="*/ 461042 w 6331644"/>
                <a:gd name="connsiteY8" fmla="*/ 495594 h 1505063"/>
                <a:gd name="connsiteX9" fmla="*/ 476410 w 6331644"/>
                <a:gd name="connsiteY9" fmla="*/ 534014 h 1505063"/>
                <a:gd name="connsiteX10" fmla="*/ 514831 w 6331644"/>
                <a:gd name="connsiteY10" fmla="*/ 572434 h 1505063"/>
                <a:gd name="connsiteX11" fmla="*/ 1189208 w 6331644"/>
                <a:gd name="connsiteY11" fmla="*/ 603171 h 1505063"/>
                <a:gd name="connsiteX12" fmla="*/ 1390810 w 6331644"/>
                <a:gd name="connsiteY12" fmla="*/ 603170 h 1505063"/>
                <a:gd name="connsiteX13" fmla="*/ 1436915 w 6331644"/>
                <a:gd name="connsiteY13" fmla="*/ 603170 h 1505063"/>
                <a:gd name="connsiteX14" fmla="*/ 1528400 w 6331644"/>
                <a:gd name="connsiteY14" fmla="*/ 719936 h 1505063"/>
                <a:gd name="connsiteX15" fmla="*/ 1674397 w 6331644"/>
                <a:gd name="connsiteY15" fmla="*/ 530528 h 1505063"/>
                <a:gd name="connsiteX16" fmla="*/ 1787629 w 6331644"/>
                <a:gd name="connsiteY16" fmla="*/ 1503908 h 1505063"/>
                <a:gd name="connsiteX17" fmla="*/ 1879843 w 6331644"/>
                <a:gd name="connsiteY17" fmla="*/ 719001 h 1505063"/>
                <a:gd name="connsiteX18" fmla="*/ 1973932 w 6331644"/>
                <a:gd name="connsiteY18" fmla="*/ 311295 h 1505063"/>
                <a:gd name="connsiteX19" fmla="*/ 2220556 w 6331644"/>
                <a:gd name="connsiteY19" fmla="*/ 34529 h 1505063"/>
                <a:gd name="connsiteX20" fmla="*/ 2359438 w 6331644"/>
                <a:gd name="connsiteY20" fmla="*/ 558057 h 1505063"/>
                <a:gd name="connsiteX21" fmla="*/ 2566468 w 6331644"/>
                <a:gd name="connsiteY21" fmla="*/ 603170 h 1505063"/>
                <a:gd name="connsiteX22" fmla="*/ 3003011 w 6331644"/>
                <a:gd name="connsiteY22" fmla="*/ 620637 h 1505063"/>
                <a:gd name="connsiteX23" fmla="*/ 3158138 w 6331644"/>
                <a:gd name="connsiteY23" fmla="*/ 710747 h 1505063"/>
                <a:gd name="connsiteX24" fmla="*/ 3252956 w 6331644"/>
                <a:gd name="connsiteY24" fmla="*/ 649274 h 1505063"/>
                <a:gd name="connsiteX25" fmla="*/ 3372273 w 6331644"/>
                <a:gd name="connsiteY25" fmla="*/ 597982 h 1505063"/>
                <a:gd name="connsiteX26" fmla="*/ 3446646 w 6331644"/>
                <a:gd name="connsiteY26" fmla="*/ 515952 h 1505063"/>
                <a:gd name="connsiteX27" fmla="*/ 3470503 w 6331644"/>
                <a:gd name="connsiteY27" fmla="*/ 657247 h 1505063"/>
                <a:gd name="connsiteX28" fmla="*/ 3555385 w 6331644"/>
                <a:gd name="connsiteY28" fmla="*/ 1487231 h 1505063"/>
                <a:gd name="connsiteX29" fmla="*/ 3669340 w 6331644"/>
                <a:gd name="connsiteY29" fmla="*/ 475828 h 1505063"/>
                <a:gd name="connsiteX30" fmla="*/ 3817631 w 6331644"/>
                <a:gd name="connsiteY30" fmla="*/ 169689 h 1505063"/>
                <a:gd name="connsiteX31" fmla="*/ 3934226 w 6331644"/>
                <a:gd name="connsiteY31" fmla="*/ 34552 h 1505063"/>
                <a:gd name="connsiteX32" fmla="*/ 4064854 w 6331644"/>
                <a:gd name="connsiteY32" fmla="*/ 449489 h 1505063"/>
                <a:gd name="connsiteX33" fmla="*/ 4157063 w 6331644"/>
                <a:gd name="connsiteY33" fmla="*/ 587802 h 1505063"/>
                <a:gd name="connsiteX34" fmla="*/ 4256955 w 6331644"/>
                <a:gd name="connsiteY34" fmla="*/ 595486 h 1505063"/>
                <a:gd name="connsiteX35" fmla="*/ 4679577 w 6331644"/>
                <a:gd name="connsiteY35" fmla="*/ 610854 h 1505063"/>
                <a:gd name="connsiteX36" fmla="*/ 4810205 w 6331644"/>
                <a:gd name="connsiteY36" fmla="*/ 464857 h 1505063"/>
                <a:gd name="connsiteX37" fmla="*/ 4948518 w 6331644"/>
                <a:gd name="connsiteY37" fmla="*/ 603170 h 1505063"/>
                <a:gd name="connsiteX38" fmla="*/ 5027419 w 6331644"/>
                <a:gd name="connsiteY38" fmla="*/ 523088 h 1505063"/>
                <a:gd name="connsiteX39" fmla="*/ 5155987 w 6331644"/>
                <a:gd name="connsiteY39" fmla="*/ 1463782 h 1505063"/>
                <a:gd name="connsiteX40" fmla="*/ 5286074 w 6331644"/>
                <a:gd name="connsiteY40" fmla="*/ 459134 h 1505063"/>
                <a:gd name="connsiteX41" fmla="*/ 5417244 w 6331644"/>
                <a:gd name="connsiteY41" fmla="*/ 242021 h 1505063"/>
                <a:gd name="connsiteX42" fmla="*/ 5509452 w 6331644"/>
                <a:gd name="connsiteY42" fmla="*/ 149812 h 1505063"/>
                <a:gd name="connsiteX43" fmla="*/ 5602962 w 6331644"/>
                <a:gd name="connsiteY43" fmla="*/ 18643 h 1505063"/>
                <a:gd name="connsiteX44" fmla="*/ 5647765 w 6331644"/>
                <a:gd name="connsiteY44" fmla="*/ 65288 h 1505063"/>
                <a:gd name="connsiteX45" fmla="*/ 5854914 w 6331644"/>
                <a:gd name="connsiteY45" fmla="*/ 604249 h 1505063"/>
                <a:gd name="connsiteX46" fmla="*/ 6331644 w 6331644"/>
                <a:gd name="connsiteY46" fmla="*/ 603170 h 1505063"/>
                <a:gd name="connsiteX0" fmla="*/ 0 w 6331644"/>
                <a:gd name="connsiteY0" fmla="*/ 472542 h 1505063"/>
                <a:gd name="connsiteX1" fmla="*/ 61473 w 6331644"/>
                <a:gd name="connsiteY1" fmla="*/ 295809 h 1505063"/>
                <a:gd name="connsiteX2" fmla="*/ 145997 w 6331644"/>
                <a:gd name="connsiteY2" fmla="*/ 218968 h 1505063"/>
                <a:gd name="connsiteX3" fmla="*/ 222837 w 6331644"/>
                <a:gd name="connsiteY3" fmla="*/ 149812 h 1505063"/>
                <a:gd name="connsiteX4" fmla="*/ 284310 w 6331644"/>
                <a:gd name="connsiteY4" fmla="*/ 80656 h 1505063"/>
                <a:gd name="connsiteX5" fmla="*/ 322730 w 6331644"/>
                <a:gd name="connsiteY5" fmla="*/ 26868 h 1505063"/>
                <a:gd name="connsiteX6" fmla="*/ 361150 w 6331644"/>
                <a:gd name="connsiteY6" fmla="*/ 126760 h 1505063"/>
                <a:gd name="connsiteX7" fmla="*/ 461042 w 6331644"/>
                <a:gd name="connsiteY7" fmla="*/ 495594 h 1505063"/>
                <a:gd name="connsiteX8" fmla="*/ 476410 w 6331644"/>
                <a:gd name="connsiteY8" fmla="*/ 534014 h 1505063"/>
                <a:gd name="connsiteX9" fmla="*/ 514831 w 6331644"/>
                <a:gd name="connsiteY9" fmla="*/ 572434 h 1505063"/>
                <a:gd name="connsiteX10" fmla="*/ 1189208 w 6331644"/>
                <a:gd name="connsiteY10" fmla="*/ 603171 h 1505063"/>
                <a:gd name="connsiteX11" fmla="*/ 1390810 w 6331644"/>
                <a:gd name="connsiteY11" fmla="*/ 603170 h 1505063"/>
                <a:gd name="connsiteX12" fmla="*/ 1436915 w 6331644"/>
                <a:gd name="connsiteY12" fmla="*/ 603170 h 1505063"/>
                <a:gd name="connsiteX13" fmla="*/ 1528400 w 6331644"/>
                <a:gd name="connsiteY13" fmla="*/ 719936 h 1505063"/>
                <a:gd name="connsiteX14" fmla="*/ 1674397 w 6331644"/>
                <a:gd name="connsiteY14" fmla="*/ 530528 h 1505063"/>
                <a:gd name="connsiteX15" fmla="*/ 1787629 w 6331644"/>
                <a:gd name="connsiteY15" fmla="*/ 1503908 h 1505063"/>
                <a:gd name="connsiteX16" fmla="*/ 1879843 w 6331644"/>
                <a:gd name="connsiteY16" fmla="*/ 719001 h 1505063"/>
                <a:gd name="connsiteX17" fmla="*/ 1973932 w 6331644"/>
                <a:gd name="connsiteY17" fmla="*/ 311295 h 1505063"/>
                <a:gd name="connsiteX18" fmla="*/ 2220556 w 6331644"/>
                <a:gd name="connsiteY18" fmla="*/ 34529 h 1505063"/>
                <a:gd name="connsiteX19" fmla="*/ 2359438 w 6331644"/>
                <a:gd name="connsiteY19" fmla="*/ 558057 h 1505063"/>
                <a:gd name="connsiteX20" fmla="*/ 2566468 w 6331644"/>
                <a:gd name="connsiteY20" fmla="*/ 603170 h 1505063"/>
                <a:gd name="connsiteX21" fmla="*/ 3003011 w 6331644"/>
                <a:gd name="connsiteY21" fmla="*/ 620637 h 1505063"/>
                <a:gd name="connsiteX22" fmla="*/ 3158138 w 6331644"/>
                <a:gd name="connsiteY22" fmla="*/ 710747 h 1505063"/>
                <a:gd name="connsiteX23" fmla="*/ 3252956 w 6331644"/>
                <a:gd name="connsiteY23" fmla="*/ 649274 h 1505063"/>
                <a:gd name="connsiteX24" fmla="*/ 3372273 w 6331644"/>
                <a:gd name="connsiteY24" fmla="*/ 597982 h 1505063"/>
                <a:gd name="connsiteX25" fmla="*/ 3446646 w 6331644"/>
                <a:gd name="connsiteY25" fmla="*/ 515952 h 1505063"/>
                <a:gd name="connsiteX26" fmla="*/ 3470503 w 6331644"/>
                <a:gd name="connsiteY26" fmla="*/ 657247 h 1505063"/>
                <a:gd name="connsiteX27" fmla="*/ 3555385 w 6331644"/>
                <a:gd name="connsiteY27" fmla="*/ 1487231 h 1505063"/>
                <a:gd name="connsiteX28" fmla="*/ 3669340 w 6331644"/>
                <a:gd name="connsiteY28" fmla="*/ 475828 h 1505063"/>
                <a:gd name="connsiteX29" fmla="*/ 3817631 w 6331644"/>
                <a:gd name="connsiteY29" fmla="*/ 169689 h 1505063"/>
                <a:gd name="connsiteX30" fmla="*/ 3934226 w 6331644"/>
                <a:gd name="connsiteY30" fmla="*/ 34552 h 1505063"/>
                <a:gd name="connsiteX31" fmla="*/ 4064854 w 6331644"/>
                <a:gd name="connsiteY31" fmla="*/ 449489 h 1505063"/>
                <a:gd name="connsiteX32" fmla="*/ 4157063 w 6331644"/>
                <a:gd name="connsiteY32" fmla="*/ 587802 h 1505063"/>
                <a:gd name="connsiteX33" fmla="*/ 4256955 w 6331644"/>
                <a:gd name="connsiteY33" fmla="*/ 595486 h 1505063"/>
                <a:gd name="connsiteX34" fmla="*/ 4679577 w 6331644"/>
                <a:gd name="connsiteY34" fmla="*/ 610854 h 1505063"/>
                <a:gd name="connsiteX35" fmla="*/ 4810205 w 6331644"/>
                <a:gd name="connsiteY35" fmla="*/ 464857 h 1505063"/>
                <a:gd name="connsiteX36" fmla="*/ 4948518 w 6331644"/>
                <a:gd name="connsiteY36" fmla="*/ 603170 h 1505063"/>
                <a:gd name="connsiteX37" fmla="*/ 5027419 w 6331644"/>
                <a:gd name="connsiteY37" fmla="*/ 523088 h 1505063"/>
                <a:gd name="connsiteX38" fmla="*/ 5155987 w 6331644"/>
                <a:gd name="connsiteY38" fmla="*/ 1463782 h 1505063"/>
                <a:gd name="connsiteX39" fmla="*/ 5286074 w 6331644"/>
                <a:gd name="connsiteY39" fmla="*/ 459134 h 1505063"/>
                <a:gd name="connsiteX40" fmla="*/ 5417244 w 6331644"/>
                <a:gd name="connsiteY40" fmla="*/ 242021 h 1505063"/>
                <a:gd name="connsiteX41" fmla="*/ 5509452 w 6331644"/>
                <a:gd name="connsiteY41" fmla="*/ 149812 h 1505063"/>
                <a:gd name="connsiteX42" fmla="*/ 5602962 w 6331644"/>
                <a:gd name="connsiteY42" fmla="*/ 18643 h 1505063"/>
                <a:gd name="connsiteX43" fmla="*/ 5647765 w 6331644"/>
                <a:gd name="connsiteY43" fmla="*/ 65288 h 1505063"/>
                <a:gd name="connsiteX44" fmla="*/ 5854914 w 6331644"/>
                <a:gd name="connsiteY44" fmla="*/ 604249 h 1505063"/>
                <a:gd name="connsiteX45" fmla="*/ 6331644 w 6331644"/>
                <a:gd name="connsiteY45" fmla="*/ 603170 h 1505063"/>
                <a:gd name="connsiteX0" fmla="*/ 1 w 6270172"/>
                <a:gd name="connsiteY0" fmla="*/ 295809 h 1505063"/>
                <a:gd name="connsiteX1" fmla="*/ 84525 w 6270172"/>
                <a:gd name="connsiteY1" fmla="*/ 218968 h 1505063"/>
                <a:gd name="connsiteX2" fmla="*/ 161365 w 6270172"/>
                <a:gd name="connsiteY2" fmla="*/ 149812 h 1505063"/>
                <a:gd name="connsiteX3" fmla="*/ 222838 w 6270172"/>
                <a:gd name="connsiteY3" fmla="*/ 80656 h 1505063"/>
                <a:gd name="connsiteX4" fmla="*/ 261258 w 6270172"/>
                <a:gd name="connsiteY4" fmla="*/ 26868 h 1505063"/>
                <a:gd name="connsiteX5" fmla="*/ 299678 w 6270172"/>
                <a:gd name="connsiteY5" fmla="*/ 126760 h 1505063"/>
                <a:gd name="connsiteX6" fmla="*/ 399570 w 6270172"/>
                <a:gd name="connsiteY6" fmla="*/ 495594 h 1505063"/>
                <a:gd name="connsiteX7" fmla="*/ 414938 w 6270172"/>
                <a:gd name="connsiteY7" fmla="*/ 534014 h 1505063"/>
                <a:gd name="connsiteX8" fmla="*/ 453359 w 6270172"/>
                <a:gd name="connsiteY8" fmla="*/ 572434 h 1505063"/>
                <a:gd name="connsiteX9" fmla="*/ 1127736 w 6270172"/>
                <a:gd name="connsiteY9" fmla="*/ 603171 h 1505063"/>
                <a:gd name="connsiteX10" fmla="*/ 1329338 w 6270172"/>
                <a:gd name="connsiteY10" fmla="*/ 603170 h 1505063"/>
                <a:gd name="connsiteX11" fmla="*/ 1375443 w 6270172"/>
                <a:gd name="connsiteY11" fmla="*/ 603170 h 1505063"/>
                <a:gd name="connsiteX12" fmla="*/ 1466928 w 6270172"/>
                <a:gd name="connsiteY12" fmla="*/ 719936 h 1505063"/>
                <a:gd name="connsiteX13" fmla="*/ 1612925 w 6270172"/>
                <a:gd name="connsiteY13" fmla="*/ 530528 h 1505063"/>
                <a:gd name="connsiteX14" fmla="*/ 1726157 w 6270172"/>
                <a:gd name="connsiteY14" fmla="*/ 1503908 h 1505063"/>
                <a:gd name="connsiteX15" fmla="*/ 1818371 w 6270172"/>
                <a:gd name="connsiteY15" fmla="*/ 719001 h 1505063"/>
                <a:gd name="connsiteX16" fmla="*/ 1912460 w 6270172"/>
                <a:gd name="connsiteY16" fmla="*/ 311295 h 1505063"/>
                <a:gd name="connsiteX17" fmla="*/ 2159084 w 6270172"/>
                <a:gd name="connsiteY17" fmla="*/ 34529 h 1505063"/>
                <a:gd name="connsiteX18" fmla="*/ 2297966 w 6270172"/>
                <a:gd name="connsiteY18" fmla="*/ 558057 h 1505063"/>
                <a:gd name="connsiteX19" fmla="*/ 2504996 w 6270172"/>
                <a:gd name="connsiteY19" fmla="*/ 603170 h 1505063"/>
                <a:gd name="connsiteX20" fmla="*/ 2941539 w 6270172"/>
                <a:gd name="connsiteY20" fmla="*/ 620637 h 1505063"/>
                <a:gd name="connsiteX21" fmla="*/ 3096666 w 6270172"/>
                <a:gd name="connsiteY21" fmla="*/ 710747 h 1505063"/>
                <a:gd name="connsiteX22" fmla="*/ 3191484 w 6270172"/>
                <a:gd name="connsiteY22" fmla="*/ 649274 h 1505063"/>
                <a:gd name="connsiteX23" fmla="*/ 3310801 w 6270172"/>
                <a:gd name="connsiteY23" fmla="*/ 597982 h 1505063"/>
                <a:gd name="connsiteX24" fmla="*/ 3385174 w 6270172"/>
                <a:gd name="connsiteY24" fmla="*/ 515952 h 1505063"/>
                <a:gd name="connsiteX25" fmla="*/ 3409031 w 6270172"/>
                <a:gd name="connsiteY25" fmla="*/ 657247 h 1505063"/>
                <a:gd name="connsiteX26" fmla="*/ 3493913 w 6270172"/>
                <a:gd name="connsiteY26" fmla="*/ 1487231 h 1505063"/>
                <a:gd name="connsiteX27" fmla="*/ 3607868 w 6270172"/>
                <a:gd name="connsiteY27" fmla="*/ 475828 h 1505063"/>
                <a:gd name="connsiteX28" fmla="*/ 3756159 w 6270172"/>
                <a:gd name="connsiteY28" fmla="*/ 169689 h 1505063"/>
                <a:gd name="connsiteX29" fmla="*/ 3872754 w 6270172"/>
                <a:gd name="connsiteY29" fmla="*/ 34552 h 1505063"/>
                <a:gd name="connsiteX30" fmla="*/ 4003382 w 6270172"/>
                <a:gd name="connsiteY30" fmla="*/ 449489 h 1505063"/>
                <a:gd name="connsiteX31" fmla="*/ 4095591 w 6270172"/>
                <a:gd name="connsiteY31" fmla="*/ 587802 h 1505063"/>
                <a:gd name="connsiteX32" fmla="*/ 4195483 w 6270172"/>
                <a:gd name="connsiteY32" fmla="*/ 595486 h 1505063"/>
                <a:gd name="connsiteX33" fmla="*/ 4618105 w 6270172"/>
                <a:gd name="connsiteY33" fmla="*/ 610854 h 1505063"/>
                <a:gd name="connsiteX34" fmla="*/ 4748733 w 6270172"/>
                <a:gd name="connsiteY34" fmla="*/ 464857 h 1505063"/>
                <a:gd name="connsiteX35" fmla="*/ 4887046 w 6270172"/>
                <a:gd name="connsiteY35" fmla="*/ 603170 h 1505063"/>
                <a:gd name="connsiteX36" fmla="*/ 4965947 w 6270172"/>
                <a:gd name="connsiteY36" fmla="*/ 523088 h 1505063"/>
                <a:gd name="connsiteX37" fmla="*/ 5094515 w 6270172"/>
                <a:gd name="connsiteY37" fmla="*/ 1463782 h 1505063"/>
                <a:gd name="connsiteX38" fmla="*/ 5224602 w 6270172"/>
                <a:gd name="connsiteY38" fmla="*/ 459134 h 1505063"/>
                <a:gd name="connsiteX39" fmla="*/ 5355772 w 6270172"/>
                <a:gd name="connsiteY39" fmla="*/ 242021 h 1505063"/>
                <a:gd name="connsiteX40" fmla="*/ 5447980 w 6270172"/>
                <a:gd name="connsiteY40" fmla="*/ 149812 h 1505063"/>
                <a:gd name="connsiteX41" fmla="*/ 5541490 w 6270172"/>
                <a:gd name="connsiteY41" fmla="*/ 18643 h 1505063"/>
                <a:gd name="connsiteX42" fmla="*/ 5586293 w 6270172"/>
                <a:gd name="connsiteY42" fmla="*/ 65288 h 1505063"/>
                <a:gd name="connsiteX43" fmla="*/ 5793442 w 6270172"/>
                <a:gd name="connsiteY43" fmla="*/ 604249 h 1505063"/>
                <a:gd name="connsiteX44" fmla="*/ 6270172 w 6270172"/>
                <a:gd name="connsiteY44" fmla="*/ 603170 h 1505063"/>
                <a:gd name="connsiteX0" fmla="*/ 0 w 6185647"/>
                <a:gd name="connsiteY0" fmla="*/ 218968 h 1505063"/>
                <a:gd name="connsiteX1" fmla="*/ 76840 w 6185647"/>
                <a:gd name="connsiteY1" fmla="*/ 149812 h 1505063"/>
                <a:gd name="connsiteX2" fmla="*/ 138313 w 6185647"/>
                <a:gd name="connsiteY2" fmla="*/ 80656 h 1505063"/>
                <a:gd name="connsiteX3" fmla="*/ 176733 w 6185647"/>
                <a:gd name="connsiteY3" fmla="*/ 26868 h 1505063"/>
                <a:gd name="connsiteX4" fmla="*/ 215153 w 6185647"/>
                <a:gd name="connsiteY4" fmla="*/ 126760 h 1505063"/>
                <a:gd name="connsiteX5" fmla="*/ 315045 w 6185647"/>
                <a:gd name="connsiteY5" fmla="*/ 495594 h 1505063"/>
                <a:gd name="connsiteX6" fmla="*/ 330413 w 6185647"/>
                <a:gd name="connsiteY6" fmla="*/ 534014 h 1505063"/>
                <a:gd name="connsiteX7" fmla="*/ 368834 w 6185647"/>
                <a:gd name="connsiteY7" fmla="*/ 572434 h 1505063"/>
                <a:gd name="connsiteX8" fmla="*/ 1043211 w 6185647"/>
                <a:gd name="connsiteY8" fmla="*/ 603171 h 1505063"/>
                <a:gd name="connsiteX9" fmla="*/ 1244813 w 6185647"/>
                <a:gd name="connsiteY9" fmla="*/ 603170 h 1505063"/>
                <a:gd name="connsiteX10" fmla="*/ 1290918 w 6185647"/>
                <a:gd name="connsiteY10" fmla="*/ 603170 h 1505063"/>
                <a:gd name="connsiteX11" fmla="*/ 1382403 w 6185647"/>
                <a:gd name="connsiteY11" fmla="*/ 719936 h 1505063"/>
                <a:gd name="connsiteX12" fmla="*/ 1528400 w 6185647"/>
                <a:gd name="connsiteY12" fmla="*/ 530528 h 1505063"/>
                <a:gd name="connsiteX13" fmla="*/ 1641632 w 6185647"/>
                <a:gd name="connsiteY13" fmla="*/ 1503908 h 1505063"/>
                <a:gd name="connsiteX14" fmla="*/ 1733846 w 6185647"/>
                <a:gd name="connsiteY14" fmla="*/ 719001 h 1505063"/>
                <a:gd name="connsiteX15" fmla="*/ 1827935 w 6185647"/>
                <a:gd name="connsiteY15" fmla="*/ 311295 h 1505063"/>
                <a:gd name="connsiteX16" fmla="*/ 2074559 w 6185647"/>
                <a:gd name="connsiteY16" fmla="*/ 34529 h 1505063"/>
                <a:gd name="connsiteX17" fmla="*/ 2213441 w 6185647"/>
                <a:gd name="connsiteY17" fmla="*/ 558057 h 1505063"/>
                <a:gd name="connsiteX18" fmla="*/ 2420471 w 6185647"/>
                <a:gd name="connsiteY18" fmla="*/ 603170 h 1505063"/>
                <a:gd name="connsiteX19" fmla="*/ 2857014 w 6185647"/>
                <a:gd name="connsiteY19" fmla="*/ 620637 h 1505063"/>
                <a:gd name="connsiteX20" fmla="*/ 3012141 w 6185647"/>
                <a:gd name="connsiteY20" fmla="*/ 710747 h 1505063"/>
                <a:gd name="connsiteX21" fmla="*/ 3106959 w 6185647"/>
                <a:gd name="connsiteY21" fmla="*/ 649274 h 1505063"/>
                <a:gd name="connsiteX22" fmla="*/ 3226276 w 6185647"/>
                <a:gd name="connsiteY22" fmla="*/ 597982 h 1505063"/>
                <a:gd name="connsiteX23" fmla="*/ 3300649 w 6185647"/>
                <a:gd name="connsiteY23" fmla="*/ 515952 h 1505063"/>
                <a:gd name="connsiteX24" fmla="*/ 3324506 w 6185647"/>
                <a:gd name="connsiteY24" fmla="*/ 657247 h 1505063"/>
                <a:gd name="connsiteX25" fmla="*/ 3409388 w 6185647"/>
                <a:gd name="connsiteY25" fmla="*/ 1487231 h 1505063"/>
                <a:gd name="connsiteX26" fmla="*/ 3523343 w 6185647"/>
                <a:gd name="connsiteY26" fmla="*/ 475828 h 1505063"/>
                <a:gd name="connsiteX27" fmla="*/ 3671634 w 6185647"/>
                <a:gd name="connsiteY27" fmla="*/ 169689 h 1505063"/>
                <a:gd name="connsiteX28" fmla="*/ 3788229 w 6185647"/>
                <a:gd name="connsiteY28" fmla="*/ 34552 h 1505063"/>
                <a:gd name="connsiteX29" fmla="*/ 3918857 w 6185647"/>
                <a:gd name="connsiteY29" fmla="*/ 449489 h 1505063"/>
                <a:gd name="connsiteX30" fmla="*/ 4011066 w 6185647"/>
                <a:gd name="connsiteY30" fmla="*/ 587802 h 1505063"/>
                <a:gd name="connsiteX31" fmla="*/ 4110958 w 6185647"/>
                <a:gd name="connsiteY31" fmla="*/ 595486 h 1505063"/>
                <a:gd name="connsiteX32" fmla="*/ 4533580 w 6185647"/>
                <a:gd name="connsiteY32" fmla="*/ 610854 h 1505063"/>
                <a:gd name="connsiteX33" fmla="*/ 4664208 w 6185647"/>
                <a:gd name="connsiteY33" fmla="*/ 464857 h 1505063"/>
                <a:gd name="connsiteX34" fmla="*/ 4802521 w 6185647"/>
                <a:gd name="connsiteY34" fmla="*/ 603170 h 1505063"/>
                <a:gd name="connsiteX35" fmla="*/ 4881422 w 6185647"/>
                <a:gd name="connsiteY35" fmla="*/ 523088 h 1505063"/>
                <a:gd name="connsiteX36" fmla="*/ 5009990 w 6185647"/>
                <a:gd name="connsiteY36" fmla="*/ 1463782 h 1505063"/>
                <a:gd name="connsiteX37" fmla="*/ 5140077 w 6185647"/>
                <a:gd name="connsiteY37" fmla="*/ 459134 h 1505063"/>
                <a:gd name="connsiteX38" fmla="*/ 5271247 w 6185647"/>
                <a:gd name="connsiteY38" fmla="*/ 242021 h 1505063"/>
                <a:gd name="connsiteX39" fmla="*/ 5363455 w 6185647"/>
                <a:gd name="connsiteY39" fmla="*/ 149812 h 1505063"/>
                <a:gd name="connsiteX40" fmla="*/ 5456965 w 6185647"/>
                <a:gd name="connsiteY40" fmla="*/ 18643 h 1505063"/>
                <a:gd name="connsiteX41" fmla="*/ 5501768 w 6185647"/>
                <a:gd name="connsiteY41" fmla="*/ 65288 h 1505063"/>
                <a:gd name="connsiteX42" fmla="*/ 5708917 w 6185647"/>
                <a:gd name="connsiteY42" fmla="*/ 604249 h 1505063"/>
                <a:gd name="connsiteX43" fmla="*/ 6185647 w 6185647"/>
                <a:gd name="connsiteY43" fmla="*/ 603170 h 1505063"/>
                <a:gd name="connsiteX0" fmla="*/ -1 w 6108806"/>
                <a:gd name="connsiteY0" fmla="*/ 149812 h 1505063"/>
                <a:gd name="connsiteX1" fmla="*/ 61472 w 6108806"/>
                <a:gd name="connsiteY1" fmla="*/ 80656 h 1505063"/>
                <a:gd name="connsiteX2" fmla="*/ 99892 w 6108806"/>
                <a:gd name="connsiteY2" fmla="*/ 26868 h 1505063"/>
                <a:gd name="connsiteX3" fmla="*/ 138312 w 6108806"/>
                <a:gd name="connsiteY3" fmla="*/ 126760 h 1505063"/>
                <a:gd name="connsiteX4" fmla="*/ 238204 w 6108806"/>
                <a:gd name="connsiteY4" fmla="*/ 495594 h 1505063"/>
                <a:gd name="connsiteX5" fmla="*/ 253572 w 6108806"/>
                <a:gd name="connsiteY5" fmla="*/ 534014 h 1505063"/>
                <a:gd name="connsiteX6" fmla="*/ 291993 w 6108806"/>
                <a:gd name="connsiteY6" fmla="*/ 572434 h 1505063"/>
                <a:gd name="connsiteX7" fmla="*/ 966370 w 6108806"/>
                <a:gd name="connsiteY7" fmla="*/ 603171 h 1505063"/>
                <a:gd name="connsiteX8" fmla="*/ 1167972 w 6108806"/>
                <a:gd name="connsiteY8" fmla="*/ 603170 h 1505063"/>
                <a:gd name="connsiteX9" fmla="*/ 1214077 w 6108806"/>
                <a:gd name="connsiteY9" fmla="*/ 603170 h 1505063"/>
                <a:gd name="connsiteX10" fmla="*/ 1305562 w 6108806"/>
                <a:gd name="connsiteY10" fmla="*/ 719936 h 1505063"/>
                <a:gd name="connsiteX11" fmla="*/ 1451559 w 6108806"/>
                <a:gd name="connsiteY11" fmla="*/ 530528 h 1505063"/>
                <a:gd name="connsiteX12" fmla="*/ 1564791 w 6108806"/>
                <a:gd name="connsiteY12" fmla="*/ 1503908 h 1505063"/>
                <a:gd name="connsiteX13" fmla="*/ 1657005 w 6108806"/>
                <a:gd name="connsiteY13" fmla="*/ 719001 h 1505063"/>
                <a:gd name="connsiteX14" fmla="*/ 1751094 w 6108806"/>
                <a:gd name="connsiteY14" fmla="*/ 311295 h 1505063"/>
                <a:gd name="connsiteX15" fmla="*/ 1997718 w 6108806"/>
                <a:gd name="connsiteY15" fmla="*/ 34529 h 1505063"/>
                <a:gd name="connsiteX16" fmla="*/ 2136600 w 6108806"/>
                <a:gd name="connsiteY16" fmla="*/ 558057 h 1505063"/>
                <a:gd name="connsiteX17" fmla="*/ 2343630 w 6108806"/>
                <a:gd name="connsiteY17" fmla="*/ 603170 h 1505063"/>
                <a:gd name="connsiteX18" fmla="*/ 2780173 w 6108806"/>
                <a:gd name="connsiteY18" fmla="*/ 620637 h 1505063"/>
                <a:gd name="connsiteX19" fmla="*/ 2935300 w 6108806"/>
                <a:gd name="connsiteY19" fmla="*/ 710747 h 1505063"/>
                <a:gd name="connsiteX20" fmla="*/ 3030118 w 6108806"/>
                <a:gd name="connsiteY20" fmla="*/ 649274 h 1505063"/>
                <a:gd name="connsiteX21" fmla="*/ 3149435 w 6108806"/>
                <a:gd name="connsiteY21" fmla="*/ 597982 h 1505063"/>
                <a:gd name="connsiteX22" fmla="*/ 3223808 w 6108806"/>
                <a:gd name="connsiteY22" fmla="*/ 515952 h 1505063"/>
                <a:gd name="connsiteX23" fmla="*/ 3247665 w 6108806"/>
                <a:gd name="connsiteY23" fmla="*/ 657247 h 1505063"/>
                <a:gd name="connsiteX24" fmla="*/ 3332547 w 6108806"/>
                <a:gd name="connsiteY24" fmla="*/ 1487231 h 1505063"/>
                <a:gd name="connsiteX25" fmla="*/ 3446502 w 6108806"/>
                <a:gd name="connsiteY25" fmla="*/ 475828 h 1505063"/>
                <a:gd name="connsiteX26" fmla="*/ 3594793 w 6108806"/>
                <a:gd name="connsiteY26" fmla="*/ 169689 h 1505063"/>
                <a:gd name="connsiteX27" fmla="*/ 3711388 w 6108806"/>
                <a:gd name="connsiteY27" fmla="*/ 34552 h 1505063"/>
                <a:gd name="connsiteX28" fmla="*/ 3842016 w 6108806"/>
                <a:gd name="connsiteY28" fmla="*/ 449489 h 1505063"/>
                <a:gd name="connsiteX29" fmla="*/ 3934225 w 6108806"/>
                <a:gd name="connsiteY29" fmla="*/ 587802 h 1505063"/>
                <a:gd name="connsiteX30" fmla="*/ 4034117 w 6108806"/>
                <a:gd name="connsiteY30" fmla="*/ 595486 h 1505063"/>
                <a:gd name="connsiteX31" fmla="*/ 4456739 w 6108806"/>
                <a:gd name="connsiteY31" fmla="*/ 610854 h 1505063"/>
                <a:gd name="connsiteX32" fmla="*/ 4587367 w 6108806"/>
                <a:gd name="connsiteY32" fmla="*/ 464857 h 1505063"/>
                <a:gd name="connsiteX33" fmla="*/ 4725680 w 6108806"/>
                <a:gd name="connsiteY33" fmla="*/ 603170 h 1505063"/>
                <a:gd name="connsiteX34" fmla="*/ 4804581 w 6108806"/>
                <a:gd name="connsiteY34" fmla="*/ 523088 h 1505063"/>
                <a:gd name="connsiteX35" fmla="*/ 4933149 w 6108806"/>
                <a:gd name="connsiteY35" fmla="*/ 1463782 h 1505063"/>
                <a:gd name="connsiteX36" fmla="*/ 5063236 w 6108806"/>
                <a:gd name="connsiteY36" fmla="*/ 459134 h 1505063"/>
                <a:gd name="connsiteX37" fmla="*/ 5194406 w 6108806"/>
                <a:gd name="connsiteY37" fmla="*/ 242021 h 1505063"/>
                <a:gd name="connsiteX38" fmla="*/ 5286614 w 6108806"/>
                <a:gd name="connsiteY38" fmla="*/ 149812 h 1505063"/>
                <a:gd name="connsiteX39" fmla="*/ 5380124 w 6108806"/>
                <a:gd name="connsiteY39" fmla="*/ 18643 h 1505063"/>
                <a:gd name="connsiteX40" fmla="*/ 5424927 w 6108806"/>
                <a:gd name="connsiteY40" fmla="*/ 65288 h 1505063"/>
                <a:gd name="connsiteX41" fmla="*/ 5632076 w 6108806"/>
                <a:gd name="connsiteY41" fmla="*/ 604249 h 1505063"/>
                <a:gd name="connsiteX42" fmla="*/ 6108806 w 6108806"/>
                <a:gd name="connsiteY42" fmla="*/ 603170 h 1505063"/>
                <a:gd name="connsiteX0" fmla="*/ 0 w 6047334"/>
                <a:gd name="connsiteY0" fmla="*/ 80656 h 1505063"/>
                <a:gd name="connsiteX1" fmla="*/ 38420 w 6047334"/>
                <a:gd name="connsiteY1" fmla="*/ 26868 h 1505063"/>
                <a:gd name="connsiteX2" fmla="*/ 76840 w 6047334"/>
                <a:gd name="connsiteY2" fmla="*/ 126760 h 1505063"/>
                <a:gd name="connsiteX3" fmla="*/ 176732 w 6047334"/>
                <a:gd name="connsiteY3" fmla="*/ 495594 h 1505063"/>
                <a:gd name="connsiteX4" fmla="*/ 192100 w 6047334"/>
                <a:gd name="connsiteY4" fmla="*/ 534014 h 1505063"/>
                <a:gd name="connsiteX5" fmla="*/ 230521 w 6047334"/>
                <a:gd name="connsiteY5" fmla="*/ 572434 h 1505063"/>
                <a:gd name="connsiteX6" fmla="*/ 904898 w 6047334"/>
                <a:gd name="connsiteY6" fmla="*/ 603171 h 1505063"/>
                <a:gd name="connsiteX7" fmla="*/ 1106500 w 6047334"/>
                <a:gd name="connsiteY7" fmla="*/ 603170 h 1505063"/>
                <a:gd name="connsiteX8" fmla="*/ 1152605 w 6047334"/>
                <a:gd name="connsiteY8" fmla="*/ 603170 h 1505063"/>
                <a:gd name="connsiteX9" fmla="*/ 1244090 w 6047334"/>
                <a:gd name="connsiteY9" fmla="*/ 719936 h 1505063"/>
                <a:gd name="connsiteX10" fmla="*/ 1390087 w 6047334"/>
                <a:gd name="connsiteY10" fmla="*/ 530528 h 1505063"/>
                <a:gd name="connsiteX11" fmla="*/ 1503319 w 6047334"/>
                <a:gd name="connsiteY11" fmla="*/ 1503908 h 1505063"/>
                <a:gd name="connsiteX12" fmla="*/ 1595533 w 6047334"/>
                <a:gd name="connsiteY12" fmla="*/ 719001 h 1505063"/>
                <a:gd name="connsiteX13" fmla="*/ 1689622 w 6047334"/>
                <a:gd name="connsiteY13" fmla="*/ 311295 h 1505063"/>
                <a:gd name="connsiteX14" fmla="*/ 1936246 w 6047334"/>
                <a:gd name="connsiteY14" fmla="*/ 34529 h 1505063"/>
                <a:gd name="connsiteX15" fmla="*/ 2075128 w 6047334"/>
                <a:gd name="connsiteY15" fmla="*/ 558057 h 1505063"/>
                <a:gd name="connsiteX16" fmla="*/ 2282158 w 6047334"/>
                <a:gd name="connsiteY16" fmla="*/ 603170 h 1505063"/>
                <a:gd name="connsiteX17" fmla="*/ 2718701 w 6047334"/>
                <a:gd name="connsiteY17" fmla="*/ 620637 h 1505063"/>
                <a:gd name="connsiteX18" fmla="*/ 2873828 w 6047334"/>
                <a:gd name="connsiteY18" fmla="*/ 710747 h 1505063"/>
                <a:gd name="connsiteX19" fmla="*/ 2968646 w 6047334"/>
                <a:gd name="connsiteY19" fmla="*/ 649274 h 1505063"/>
                <a:gd name="connsiteX20" fmla="*/ 3087963 w 6047334"/>
                <a:gd name="connsiteY20" fmla="*/ 597982 h 1505063"/>
                <a:gd name="connsiteX21" fmla="*/ 3162336 w 6047334"/>
                <a:gd name="connsiteY21" fmla="*/ 515952 h 1505063"/>
                <a:gd name="connsiteX22" fmla="*/ 3186193 w 6047334"/>
                <a:gd name="connsiteY22" fmla="*/ 657247 h 1505063"/>
                <a:gd name="connsiteX23" fmla="*/ 3271075 w 6047334"/>
                <a:gd name="connsiteY23" fmla="*/ 1487231 h 1505063"/>
                <a:gd name="connsiteX24" fmla="*/ 3385030 w 6047334"/>
                <a:gd name="connsiteY24" fmla="*/ 475828 h 1505063"/>
                <a:gd name="connsiteX25" fmla="*/ 3533321 w 6047334"/>
                <a:gd name="connsiteY25" fmla="*/ 169689 h 1505063"/>
                <a:gd name="connsiteX26" fmla="*/ 3649916 w 6047334"/>
                <a:gd name="connsiteY26" fmla="*/ 34552 h 1505063"/>
                <a:gd name="connsiteX27" fmla="*/ 3780544 w 6047334"/>
                <a:gd name="connsiteY27" fmla="*/ 449489 h 1505063"/>
                <a:gd name="connsiteX28" fmla="*/ 3872753 w 6047334"/>
                <a:gd name="connsiteY28" fmla="*/ 587802 h 1505063"/>
                <a:gd name="connsiteX29" fmla="*/ 3972645 w 6047334"/>
                <a:gd name="connsiteY29" fmla="*/ 595486 h 1505063"/>
                <a:gd name="connsiteX30" fmla="*/ 4395267 w 6047334"/>
                <a:gd name="connsiteY30" fmla="*/ 610854 h 1505063"/>
                <a:gd name="connsiteX31" fmla="*/ 4525895 w 6047334"/>
                <a:gd name="connsiteY31" fmla="*/ 464857 h 1505063"/>
                <a:gd name="connsiteX32" fmla="*/ 4664208 w 6047334"/>
                <a:gd name="connsiteY32" fmla="*/ 603170 h 1505063"/>
                <a:gd name="connsiteX33" fmla="*/ 4743109 w 6047334"/>
                <a:gd name="connsiteY33" fmla="*/ 523088 h 1505063"/>
                <a:gd name="connsiteX34" fmla="*/ 4871677 w 6047334"/>
                <a:gd name="connsiteY34" fmla="*/ 1463782 h 1505063"/>
                <a:gd name="connsiteX35" fmla="*/ 5001764 w 6047334"/>
                <a:gd name="connsiteY35" fmla="*/ 459134 h 1505063"/>
                <a:gd name="connsiteX36" fmla="*/ 5132934 w 6047334"/>
                <a:gd name="connsiteY36" fmla="*/ 242021 h 1505063"/>
                <a:gd name="connsiteX37" fmla="*/ 5225142 w 6047334"/>
                <a:gd name="connsiteY37" fmla="*/ 149812 h 1505063"/>
                <a:gd name="connsiteX38" fmla="*/ 5318652 w 6047334"/>
                <a:gd name="connsiteY38" fmla="*/ 18643 h 1505063"/>
                <a:gd name="connsiteX39" fmla="*/ 5363455 w 6047334"/>
                <a:gd name="connsiteY39" fmla="*/ 65288 h 1505063"/>
                <a:gd name="connsiteX40" fmla="*/ 5570604 w 6047334"/>
                <a:gd name="connsiteY40" fmla="*/ 604249 h 1505063"/>
                <a:gd name="connsiteX41" fmla="*/ 6047334 w 6047334"/>
                <a:gd name="connsiteY41" fmla="*/ 603170 h 1505063"/>
                <a:gd name="connsiteX0" fmla="*/ 0 w 6008914"/>
                <a:gd name="connsiteY0" fmla="*/ 26868 h 1505063"/>
                <a:gd name="connsiteX1" fmla="*/ 38420 w 6008914"/>
                <a:gd name="connsiteY1" fmla="*/ 126760 h 1505063"/>
                <a:gd name="connsiteX2" fmla="*/ 138312 w 6008914"/>
                <a:gd name="connsiteY2" fmla="*/ 495594 h 1505063"/>
                <a:gd name="connsiteX3" fmla="*/ 153680 w 6008914"/>
                <a:gd name="connsiteY3" fmla="*/ 534014 h 1505063"/>
                <a:gd name="connsiteX4" fmla="*/ 192101 w 6008914"/>
                <a:gd name="connsiteY4" fmla="*/ 572434 h 1505063"/>
                <a:gd name="connsiteX5" fmla="*/ 866478 w 6008914"/>
                <a:gd name="connsiteY5" fmla="*/ 603171 h 1505063"/>
                <a:gd name="connsiteX6" fmla="*/ 1068080 w 6008914"/>
                <a:gd name="connsiteY6" fmla="*/ 603170 h 1505063"/>
                <a:gd name="connsiteX7" fmla="*/ 1114185 w 6008914"/>
                <a:gd name="connsiteY7" fmla="*/ 603170 h 1505063"/>
                <a:gd name="connsiteX8" fmla="*/ 1205670 w 6008914"/>
                <a:gd name="connsiteY8" fmla="*/ 719936 h 1505063"/>
                <a:gd name="connsiteX9" fmla="*/ 1351667 w 6008914"/>
                <a:gd name="connsiteY9" fmla="*/ 530528 h 1505063"/>
                <a:gd name="connsiteX10" fmla="*/ 1464899 w 6008914"/>
                <a:gd name="connsiteY10" fmla="*/ 1503908 h 1505063"/>
                <a:gd name="connsiteX11" fmla="*/ 1557113 w 6008914"/>
                <a:gd name="connsiteY11" fmla="*/ 719001 h 1505063"/>
                <a:gd name="connsiteX12" fmla="*/ 1651202 w 6008914"/>
                <a:gd name="connsiteY12" fmla="*/ 311295 h 1505063"/>
                <a:gd name="connsiteX13" fmla="*/ 1897826 w 6008914"/>
                <a:gd name="connsiteY13" fmla="*/ 34529 h 1505063"/>
                <a:gd name="connsiteX14" fmla="*/ 2036708 w 6008914"/>
                <a:gd name="connsiteY14" fmla="*/ 558057 h 1505063"/>
                <a:gd name="connsiteX15" fmla="*/ 2243738 w 6008914"/>
                <a:gd name="connsiteY15" fmla="*/ 603170 h 1505063"/>
                <a:gd name="connsiteX16" fmla="*/ 2680281 w 6008914"/>
                <a:gd name="connsiteY16" fmla="*/ 620637 h 1505063"/>
                <a:gd name="connsiteX17" fmla="*/ 2835408 w 6008914"/>
                <a:gd name="connsiteY17" fmla="*/ 710747 h 1505063"/>
                <a:gd name="connsiteX18" fmla="*/ 2930226 w 6008914"/>
                <a:gd name="connsiteY18" fmla="*/ 649274 h 1505063"/>
                <a:gd name="connsiteX19" fmla="*/ 3049543 w 6008914"/>
                <a:gd name="connsiteY19" fmla="*/ 597982 h 1505063"/>
                <a:gd name="connsiteX20" fmla="*/ 3123916 w 6008914"/>
                <a:gd name="connsiteY20" fmla="*/ 515952 h 1505063"/>
                <a:gd name="connsiteX21" fmla="*/ 3147773 w 6008914"/>
                <a:gd name="connsiteY21" fmla="*/ 657247 h 1505063"/>
                <a:gd name="connsiteX22" fmla="*/ 3232655 w 6008914"/>
                <a:gd name="connsiteY22" fmla="*/ 1487231 h 1505063"/>
                <a:gd name="connsiteX23" fmla="*/ 3346610 w 6008914"/>
                <a:gd name="connsiteY23" fmla="*/ 475828 h 1505063"/>
                <a:gd name="connsiteX24" fmla="*/ 3494901 w 6008914"/>
                <a:gd name="connsiteY24" fmla="*/ 169689 h 1505063"/>
                <a:gd name="connsiteX25" fmla="*/ 3611496 w 6008914"/>
                <a:gd name="connsiteY25" fmla="*/ 34552 h 1505063"/>
                <a:gd name="connsiteX26" fmla="*/ 3742124 w 6008914"/>
                <a:gd name="connsiteY26" fmla="*/ 449489 h 1505063"/>
                <a:gd name="connsiteX27" fmla="*/ 3834333 w 6008914"/>
                <a:gd name="connsiteY27" fmla="*/ 587802 h 1505063"/>
                <a:gd name="connsiteX28" fmla="*/ 3934225 w 6008914"/>
                <a:gd name="connsiteY28" fmla="*/ 595486 h 1505063"/>
                <a:gd name="connsiteX29" fmla="*/ 4356847 w 6008914"/>
                <a:gd name="connsiteY29" fmla="*/ 610854 h 1505063"/>
                <a:gd name="connsiteX30" fmla="*/ 4487475 w 6008914"/>
                <a:gd name="connsiteY30" fmla="*/ 464857 h 1505063"/>
                <a:gd name="connsiteX31" fmla="*/ 4625788 w 6008914"/>
                <a:gd name="connsiteY31" fmla="*/ 603170 h 1505063"/>
                <a:gd name="connsiteX32" fmla="*/ 4704689 w 6008914"/>
                <a:gd name="connsiteY32" fmla="*/ 523088 h 1505063"/>
                <a:gd name="connsiteX33" fmla="*/ 4833257 w 6008914"/>
                <a:gd name="connsiteY33" fmla="*/ 1463782 h 1505063"/>
                <a:gd name="connsiteX34" fmla="*/ 4963344 w 6008914"/>
                <a:gd name="connsiteY34" fmla="*/ 459134 h 1505063"/>
                <a:gd name="connsiteX35" fmla="*/ 5094514 w 6008914"/>
                <a:gd name="connsiteY35" fmla="*/ 242021 h 1505063"/>
                <a:gd name="connsiteX36" fmla="*/ 5186722 w 6008914"/>
                <a:gd name="connsiteY36" fmla="*/ 149812 h 1505063"/>
                <a:gd name="connsiteX37" fmla="*/ 5280232 w 6008914"/>
                <a:gd name="connsiteY37" fmla="*/ 18643 h 1505063"/>
                <a:gd name="connsiteX38" fmla="*/ 5325035 w 6008914"/>
                <a:gd name="connsiteY38" fmla="*/ 65288 h 1505063"/>
                <a:gd name="connsiteX39" fmla="*/ 5532184 w 6008914"/>
                <a:gd name="connsiteY39" fmla="*/ 604249 h 1505063"/>
                <a:gd name="connsiteX40" fmla="*/ 6008914 w 6008914"/>
                <a:gd name="connsiteY40" fmla="*/ 603170 h 1505063"/>
                <a:gd name="connsiteX0" fmla="*/ 0 w 5970494"/>
                <a:gd name="connsiteY0" fmla="*/ 126760 h 1505063"/>
                <a:gd name="connsiteX1" fmla="*/ 99892 w 5970494"/>
                <a:gd name="connsiteY1" fmla="*/ 495594 h 1505063"/>
                <a:gd name="connsiteX2" fmla="*/ 115260 w 5970494"/>
                <a:gd name="connsiteY2" fmla="*/ 534014 h 1505063"/>
                <a:gd name="connsiteX3" fmla="*/ 153681 w 5970494"/>
                <a:gd name="connsiteY3" fmla="*/ 572434 h 1505063"/>
                <a:gd name="connsiteX4" fmla="*/ 828058 w 5970494"/>
                <a:gd name="connsiteY4" fmla="*/ 603171 h 1505063"/>
                <a:gd name="connsiteX5" fmla="*/ 1029660 w 5970494"/>
                <a:gd name="connsiteY5" fmla="*/ 603170 h 1505063"/>
                <a:gd name="connsiteX6" fmla="*/ 1075765 w 5970494"/>
                <a:gd name="connsiteY6" fmla="*/ 603170 h 1505063"/>
                <a:gd name="connsiteX7" fmla="*/ 1167250 w 5970494"/>
                <a:gd name="connsiteY7" fmla="*/ 719936 h 1505063"/>
                <a:gd name="connsiteX8" fmla="*/ 1313247 w 5970494"/>
                <a:gd name="connsiteY8" fmla="*/ 530528 h 1505063"/>
                <a:gd name="connsiteX9" fmla="*/ 1426479 w 5970494"/>
                <a:gd name="connsiteY9" fmla="*/ 1503908 h 1505063"/>
                <a:gd name="connsiteX10" fmla="*/ 1518693 w 5970494"/>
                <a:gd name="connsiteY10" fmla="*/ 719001 h 1505063"/>
                <a:gd name="connsiteX11" fmla="*/ 1612782 w 5970494"/>
                <a:gd name="connsiteY11" fmla="*/ 311295 h 1505063"/>
                <a:gd name="connsiteX12" fmla="*/ 1859406 w 5970494"/>
                <a:gd name="connsiteY12" fmla="*/ 34529 h 1505063"/>
                <a:gd name="connsiteX13" fmla="*/ 1998288 w 5970494"/>
                <a:gd name="connsiteY13" fmla="*/ 558057 h 1505063"/>
                <a:gd name="connsiteX14" fmla="*/ 2205318 w 5970494"/>
                <a:gd name="connsiteY14" fmla="*/ 603170 h 1505063"/>
                <a:gd name="connsiteX15" fmla="*/ 2641861 w 5970494"/>
                <a:gd name="connsiteY15" fmla="*/ 620637 h 1505063"/>
                <a:gd name="connsiteX16" fmla="*/ 2796988 w 5970494"/>
                <a:gd name="connsiteY16" fmla="*/ 710747 h 1505063"/>
                <a:gd name="connsiteX17" fmla="*/ 2891806 w 5970494"/>
                <a:gd name="connsiteY17" fmla="*/ 649274 h 1505063"/>
                <a:gd name="connsiteX18" fmla="*/ 3011123 w 5970494"/>
                <a:gd name="connsiteY18" fmla="*/ 597982 h 1505063"/>
                <a:gd name="connsiteX19" fmla="*/ 3085496 w 5970494"/>
                <a:gd name="connsiteY19" fmla="*/ 515952 h 1505063"/>
                <a:gd name="connsiteX20" fmla="*/ 3109353 w 5970494"/>
                <a:gd name="connsiteY20" fmla="*/ 657247 h 1505063"/>
                <a:gd name="connsiteX21" fmla="*/ 3194235 w 5970494"/>
                <a:gd name="connsiteY21" fmla="*/ 1487231 h 1505063"/>
                <a:gd name="connsiteX22" fmla="*/ 3308190 w 5970494"/>
                <a:gd name="connsiteY22" fmla="*/ 475828 h 1505063"/>
                <a:gd name="connsiteX23" fmla="*/ 3456481 w 5970494"/>
                <a:gd name="connsiteY23" fmla="*/ 169689 h 1505063"/>
                <a:gd name="connsiteX24" fmla="*/ 3573076 w 5970494"/>
                <a:gd name="connsiteY24" fmla="*/ 34552 h 1505063"/>
                <a:gd name="connsiteX25" fmla="*/ 3703704 w 5970494"/>
                <a:gd name="connsiteY25" fmla="*/ 449489 h 1505063"/>
                <a:gd name="connsiteX26" fmla="*/ 3795913 w 5970494"/>
                <a:gd name="connsiteY26" fmla="*/ 587802 h 1505063"/>
                <a:gd name="connsiteX27" fmla="*/ 3895805 w 5970494"/>
                <a:gd name="connsiteY27" fmla="*/ 595486 h 1505063"/>
                <a:gd name="connsiteX28" fmla="*/ 4318427 w 5970494"/>
                <a:gd name="connsiteY28" fmla="*/ 610854 h 1505063"/>
                <a:gd name="connsiteX29" fmla="*/ 4449055 w 5970494"/>
                <a:gd name="connsiteY29" fmla="*/ 464857 h 1505063"/>
                <a:gd name="connsiteX30" fmla="*/ 4587368 w 5970494"/>
                <a:gd name="connsiteY30" fmla="*/ 603170 h 1505063"/>
                <a:gd name="connsiteX31" fmla="*/ 4666269 w 5970494"/>
                <a:gd name="connsiteY31" fmla="*/ 523088 h 1505063"/>
                <a:gd name="connsiteX32" fmla="*/ 4794837 w 5970494"/>
                <a:gd name="connsiteY32" fmla="*/ 1463782 h 1505063"/>
                <a:gd name="connsiteX33" fmla="*/ 4924924 w 5970494"/>
                <a:gd name="connsiteY33" fmla="*/ 459134 h 1505063"/>
                <a:gd name="connsiteX34" fmla="*/ 5056094 w 5970494"/>
                <a:gd name="connsiteY34" fmla="*/ 242021 h 1505063"/>
                <a:gd name="connsiteX35" fmla="*/ 5148302 w 5970494"/>
                <a:gd name="connsiteY35" fmla="*/ 149812 h 1505063"/>
                <a:gd name="connsiteX36" fmla="*/ 5241812 w 5970494"/>
                <a:gd name="connsiteY36" fmla="*/ 18643 h 1505063"/>
                <a:gd name="connsiteX37" fmla="*/ 5286615 w 5970494"/>
                <a:gd name="connsiteY37" fmla="*/ 65288 h 1505063"/>
                <a:gd name="connsiteX38" fmla="*/ 5493764 w 5970494"/>
                <a:gd name="connsiteY38" fmla="*/ 604249 h 1505063"/>
                <a:gd name="connsiteX39" fmla="*/ 5970494 w 5970494"/>
                <a:gd name="connsiteY39" fmla="*/ 603170 h 1505063"/>
                <a:gd name="connsiteX0" fmla="*/ 8492 w 5879094"/>
                <a:gd name="connsiteY0" fmla="*/ 495594 h 1505063"/>
                <a:gd name="connsiteX1" fmla="*/ 23860 w 5879094"/>
                <a:gd name="connsiteY1" fmla="*/ 534014 h 1505063"/>
                <a:gd name="connsiteX2" fmla="*/ 62281 w 5879094"/>
                <a:gd name="connsiteY2" fmla="*/ 572434 h 1505063"/>
                <a:gd name="connsiteX3" fmla="*/ 736658 w 5879094"/>
                <a:gd name="connsiteY3" fmla="*/ 603171 h 1505063"/>
                <a:gd name="connsiteX4" fmla="*/ 938260 w 5879094"/>
                <a:gd name="connsiteY4" fmla="*/ 603170 h 1505063"/>
                <a:gd name="connsiteX5" fmla="*/ 984365 w 5879094"/>
                <a:gd name="connsiteY5" fmla="*/ 603170 h 1505063"/>
                <a:gd name="connsiteX6" fmla="*/ 1075850 w 5879094"/>
                <a:gd name="connsiteY6" fmla="*/ 719936 h 1505063"/>
                <a:gd name="connsiteX7" fmla="*/ 1221847 w 5879094"/>
                <a:gd name="connsiteY7" fmla="*/ 530528 h 1505063"/>
                <a:gd name="connsiteX8" fmla="*/ 1335079 w 5879094"/>
                <a:gd name="connsiteY8" fmla="*/ 1503908 h 1505063"/>
                <a:gd name="connsiteX9" fmla="*/ 1427293 w 5879094"/>
                <a:gd name="connsiteY9" fmla="*/ 719001 h 1505063"/>
                <a:gd name="connsiteX10" fmla="*/ 1521382 w 5879094"/>
                <a:gd name="connsiteY10" fmla="*/ 311295 h 1505063"/>
                <a:gd name="connsiteX11" fmla="*/ 1768006 w 5879094"/>
                <a:gd name="connsiteY11" fmla="*/ 34529 h 1505063"/>
                <a:gd name="connsiteX12" fmla="*/ 1906888 w 5879094"/>
                <a:gd name="connsiteY12" fmla="*/ 558057 h 1505063"/>
                <a:gd name="connsiteX13" fmla="*/ 2113918 w 5879094"/>
                <a:gd name="connsiteY13" fmla="*/ 603170 h 1505063"/>
                <a:gd name="connsiteX14" fmla="*/ 2550461 w 5879094"/>
                <a:gd name="connsiteY14" fmla="*/ 620637 h 1505063"/>
                <a:gd name="connsiteX15" fmla="*/ 2705588 w 5879094"/>
                <a:gd name="connsiteY15" fmla="*/ 710747 h 1505063"/>
                <a:gd name="connsiteX16" fmla="*/ 2800406 w 5879094"/>
                <a:gd name="connsiteY16" fmla="*/ 649274 h 1505063"/>
                <a:gd name="connsiteX17" fmla="*/ 2919723 w 5879094"/>
                <a:gd name="connsiteY17" fmla="*/ 597982 h 1505063"/>
                <a:gd name="connsiteX18" fmla="*/ 2994096 w 5879094"/>
                <a:gd name="connsiteY18" fmla="*/ 515952 h 1505063"/>
                <a:gd name="connsiteX19" fmla="*/ 3017953 w 5879094"/>
                <a:gd name="connsiteY19" fmla="*/ 657247 h 1505063"/>
                <a:gd name="connsiteX20" fmla="*/ 3102835 w 5879094"/>
                <a:gd name="connsiteY20" fmla="*/ 1487231 h 1505063"/>
                <a:gd name="connsiteX21" fmla="*/ 3216790 w 5879094"/>
                <a:gd name="connsiteY21" fmla="*/ 475828 h 1505063"/>
                <a:gd name="connsiteX22" fmla="*/ 3365081 w 5879094"/>
                <a:gd name="connsiteY22" fmla="*/ 169689 h 1505063"/>
                <a:gd name="connsiteX23" fmla="*/ 3481676 w 5879094"/>
                <a:gd name="connsiteY23" fmla="*/ 34552 h 1505063"/>
                <a:gd name="connsiteX24" fmla="*/ 3612304 w 5879094"/>
                <a:gd name="connsiteY24" fmla="*/ 449489 h 1505063"/>
                <a:gd name="connsiteX25" fmla="*/ 3704513 w 5879094"/>
                <a:gd name="connsiteY25" fmla="*/ 587802 h 1505063"/>
                <a:gd name="connsiteX26" fmla="*/ 3804405 w 5879094"/>
                <a:gd name="connsiteY26" fmla="*/ 595486 h 1505063"/>
                <a:gd name="connsiteX27" fmla="*/ 4227027 w 5879094"/>
                <a:gd name="connsiteY27" fmla="*/ 610854 h 1505063"/>
                <a:gd name="connsiteX28" fmla="*/ 4357655 w 5879094"/>
                <a:gd name="connsiteY28" fmla="*/ 464857 h 1505063"/>
                <a:gd name="connsiteX29" fmla="*/ 4495968 w 5879094"/>
                <a:gd name="connsiteY29" fmla="*/ 603170 h 1505063"/>
                <a:gd name="connsiteX30" fmla="*/ 4574869 w 5879094"/>
                <a:gd name="connsiteY30" fmla="*/ 523088 h 1505063"/>
                <a:gd name="connsiteX31" fmla="*/ 4703437 w 5879094"/>
                <a:gd name="connsiteY31" fmla="*/ 1463782 h 1505063"/>
                <a:gd name="connsiteX32" fmla="*/ 4833524 w 5879094"/>
                <a:gd name="connsiteY32" fmla="*/ 459134 h 1505063"/>
                <a:gd name="connsiteX33" fmla="*/ 4964694 w 5879094"/>
                <a:gd name="connsiteY33" fmla="*/ 242021 h 1505063"/>
                <a:gd name="connsiteX34" fmla="*/ 5056902 w 5879094"/>
                <a:gd name="connsiteY34" fmla="*/ 149812 h 1505063"/>
                <a:gd name="connsiteX35" fmla="*/ 5150412 w 5879094"/>
                <a:gd name="connsiteY35" fmla="*/ 18643 h 1505063"/>
                <a:gd name="connsiteX36" fmla="*/ 5195215 w 5879094"/>
                <a:gd name="connsiteY36" fmla="*/ 65288 h 1505063"/>
                <a:gd name="connsiteX37" fmla="*/ 5402364 w 5879094"/>
                <a:gd name="connsiteY37" fmla="*/ 604249 h 1505063"/>
                <a:gd name="connsiteX38" fmla="*/ 5879094 w 5879094"/>
                <a:gd name="connsiteY38" fmla="*/ 603170 h 1505063"/>
                <a:gd name="connsiteX0" fmla="*/ 23859 w 5879093"/>
                <a:gd name="connsiteY0" fmla="*/ 534014 h 1505063"/>
                <a:gd name="connsiteX1" fmla="*/ 62280 w 5879093"/>
                <a:gd name="connsiteY1" fmla="*/ 572434 h 1505063"/>
                <a:gd name="connsiteX2" fmla="*/ 736657 w 5879093"/>
                <a:gd name="connsiteY2" fmla="*/ 603171 h 1505063"/>
                <a:gd name="connsiteX3" fmla="*/ 938259 w 5879093"/>
                <a:gd name="connsiteY3" fmla="*/ 603170 h 1505063"/>
                <a:gd name="connsiteX4" fmla="*/ 984364 w 5879093"/>
                <a:gd name="connsiteY4" fmla="*/ 603170 h 1505063"/>
                <a:gd name="connsiteX5" fmla="*/ 1075849 w 5879093"/>
                <a:gd name="connsiteY5" fmla="*/ 719936 h 1505063"/>
                <a:gd name="connsiteX6" fmla="*/ 1221846 w 5879093"/>
                <a:gd name="connsiteY6" fmla="*/ 530528 h 1505063"/>
                <a:gd name="connsiteX7" fmla="*/ 1335078 w 5879093"/>
                <a:gd name="connsiteY7" fmla="*/ 1503908 h 1505063"/>
                <a:gd name="connsiteX8" fmla="*/ 1427292 w 5879093"/>
                <a:gd name="connsiteY8" fmla="*/ 719001 h 1505063"/>
                <a:gd name="connsiteX9" fmla="*/ 1521381 w 5879093"/>
                <a:gd name="connsiteY9" fmla="*/ 311295 h 1505063"/>
                <a:gd name="connsiteX10" fmla="*/ 1768005 w 5879093"/>
                <a:gd name="connsiteY10" fmla="*/ 34529 h 1505063"/>
                <a:gd name="connsiteX11" fmla="*/ 1906887 w 5879093"/>
                <a:gd name="connsiteY11" fmla="*/ 558057 h 1505063"/>
                <a:gd name="connsiteX12" fmla="*/ 2113917 w 5879093"/>
                <a:gd name="connsiteY12" fmla="*/ 603170 h 1505063"/>
                <a:gd name="connsiteX13" fmla="*/ 2550460 w 5879093"/>
                <a:gd name="connsiteY13" fmla="*/ 620637 h 1505063"/>
                <a:gd name="connsiteX14" fmla="*/ 2705587 w 5879093"/>
                <a:gd name="connsiteY14" fmla="*/ 710747 h 1505063"/>
                <a:gd name="connsiteX15" fmla="*/ 2800405 w 5879093"/>
                <a:gd name="connsiteY15" fmla="*/ 649274 h 1505063"/>
                <a:gd name="connsiteX16" fmla="*/ 2919722 w 5879093"/>
                <a:gd name="connsiteY16" fmla="*/ 597982 h 1505063"/>
                <a:gd name="connsiteX17" fmla="*/ 2994095 w 5879093"/>
                <a:gd name="connsiteY17" fmla="*/ 515952 h 1505063"/>
                <a:gd name="connsiteX18" fmla="*/ 3017952 w 5879093"/>
                <a:gd name="connsiteY18" fmla="*/ 657247 h 1505063"/>
                <a:gd name="connsiteX19" fmla="*/ 3102834 w 5879093"/>
                <a:gd name="connsiteY19" fmla="*/ 1487231 h 1505063"/>
                <a:gd name="connsiteX20" fmla="*/ 3216789 w 5879093"/>
                <a:gd name="connsiteY20" fmla="*/ 475828 h 1505063"/>
                <a:gd name="connsiteX21" fmla="*/ 3365080 w 5879093"/>
                <a:gd name="connsiteY21" fmla="*/ 169689 h 1505063"/>
                <a:gd name="connsiteX22" fmla="*/ 3481675 w 5879093"/>
                <a:gd name="connsiteY22" fmla="*/ 34552 h 1505063"/>
                <a:gd name="connsiteX23" fmla="*/ 3612303 w 5879093"/>
                <a:gd name="connsiteY23" fmla="*/ 449489 h 1505063"/>
                <a:gd name="connsiteX24" fmla="*/ 3704512 w 5879093"/>
                <a:gd name="connsiteY24" fmla="*/ 587802 h 1505063"/>
                <a:gd name="connsiteX25" fmla="*/ 3804404 w 5879093"/>
                <a:gd name="connsiteY25" fmla="*/ 595486 h 1505063"/>
                <a:gd name="connsiteX26" fmla="*/ 4227026 w 5879093"/>
                <a:gd name="connsiteY26" fmla="*/ 610854 h 1505063"/>
                <a:gd name="connsiteX27" fmla="*/ 4357654 w 5879093"/>
                <a:gd name="connsiteY27" fmla="*/ 464857 h 1505063"/>
                <a:gd name="connsiteX28" fmla="*/ 4495967 w 5879093"/>
                <a:gd name="connsiteY28" fmla="*/ 603170 h 1505063"/>
                <a:gd name="connsiteX29" fmla="*/ 4574868 w 5879093"/>
                <a:gd name="connsiteY29" fmla="*/ 523088 h 1505063"/>
                <a:gd name="connsiteX30" fmla="*/ 4703436 w 5879093"/>
                <a:gd name="connsiteY30" fmla="*/ 1463782 h 1505063"/>
                <a:gd name="connsiteX31" fmla="*/ 4833523 w 5879093"/>
                <a:gd name="connsiteY31" fmla="*/ 459134 h 1505063"/>
                <a:gd name="connsiteX32" fmla="*/ 4964693 w 5879093"/>
                <a:gd name="connsiteY32" fmla="*/ 242021 h 1505063"/>
                <a:gd name="connsiteX33" fmla="*/ 5056901 w 5879093"/>
                <a:gd name="connsiteY33" fmla="*/ 149812 h 1505063"/>
                <a:gd name="connsiteX34" fmla="*/ 5150411 w 5879093"/>
                <a:gd name="connsiteY34" fmla="*/ 18643 h 1505063"/>
                <a:gd name="connsiteX35" fmla="*/ 5195214 w 5879093"/>
                <a:gd name="connsiteY35" fmla="*/ 65288 h 1505063"/>
                <a:gd name="connsiteX36" fmla="*/ 5402363 w 5879093"/>
                <a:gd name="connsiteY36" fmla="*/ 604249 h 1505063"/>
                <a:gd name="connsiteX37" fmla="*/ 5879093 w 5879093"/>
                <a:gd name="connsiteY37" fmla="*/ 603170 h 1505063"/>
                <a:gd name="connsiteX0" fmla="*/ -1 w 5816812"/>
                <a:gd name="connsiteY0" fmla="*/ 572434 h 1505063"/>
                <a:gd name="connsiteX1" fmla="*/ 674376 w 5816812"/>
                <a:gd name="connsiteY1" fmla="*/ 603171 h 1505063"/>
                <a:gd name="connsiteX2" fmla="*/ 875978 w 5816812"/>
                <a:gd name="connsiteY2" fmla="*/ 603170 h 1505063"/>
                <a:gd name="connsiteX3" fmla="*/ 922083 w 5816812"/>
                <a:gd name="connsiteY3" fmla="*/ 603170 h 1505063"/>
                <a:gd name="connsiteX4" fmla="*/ 1013568 w 5816812"/>
                <a:gd name="connsiteY4" fmla="*/ 719936 h 1505063"/>
                <a:gd name="connsiteX5" fmla="*/ 1159565 w 5816812"/>
                <a:gd name="connsiteY5" fmla="*/ 530528 h 1505063"/>
                <a:gd name="connsiteX6" fmla="*/ 1272797 w 5816812"/>
                <a:gd name="connsiteY6" fmla="*/ 1503908 h 1505063"/>
                <a:gd name="connsiteX7" fmla="*/ 1365011 w 5816812"/>
                <a:gd name="connsiteY7" fmla="*/ 719001 h 1505063"/>
                <a:gd name="connsiteX8" fmla="*/ 1459100 w 5816812"/>
                <a:gd name="connsiteY8" fmla="*/ 311295 h 1505063"/>
                <a:gd name="connsiteX9" fmla="*/ 1705724 w 5816812"/>
                <a:gd name="connsiteY9" fmla="*/ 34529 h 1505063"/>
                <a:gd name="connsiteX10" fmla="*/ 1844606 w 5816812"/>
                <a:gd name="connsiteY10" fmla="*/ 558057 h 1505063"/>
                <a:gd name="connsiteX11" fmla="*/ 2051636 w 5816812"/>
                <a:gd name="connsiteY11" fmla="*/ 603170 h 1505063"/>
                <a:gd name="connsiteX12" fmla="*/ 2488179 w 5816812"/>
                <a:gd name="connsiteY12" fmla="*/ 620637 h 1505063"/>
                <a:gd name="connsiteX13" fmla="*/ 2643306 w 5816812"/>
                <a:gd name="connsiteY13" fmla="*/ 710747 h 1505063"/>
                <a:gd name="connsiteX14" fmla="*/ 2738124 w 5816812"/>
                <a:gd name="connsiteY14" fmla="*/ 649274 h 1505063"/>
                <a:gd name="connsiteX15" fmla="*/ 2857441 w 5816812"/>
                <a:gd name="connsiteY15" fmla="*/ 597982 h 1505063"/>
                <a:gd name="connsiteX16" fmla="*/ 2931814 w 5816812"/>
                <a:gd name="connsiteY16" fmla="*/ 515952 h 1505063"/>
                <a:gd name="connsiteX17" fmla="*/ 2955671 w 5816812"/>
                <a:gd name="connsiteY17" fmla="*/ 657247 h 1505063"/>
                <a:gd name="connsiteX18" fmla="*/ 3040553 w 5816812"/>
                <a:gd name="connsiteY18" fmla="*/ 1487231 h 1505063"/>
                <a:gd name="connsiteX19" fmla="*/ 3154508 w 5816812"/>
                <a:gd name="connsiteY19" fmla="*/ 475828 h 1505063"/>
                <a:gd name="connsiteX20" fmla="*/ 3302799 w 5816812"/>
                <a:gd name="connsiteY20" fmla="*/ 169689 h 1505063"/>
                <a:gd name="connsiteX21" fmla="*/ 3419394 w 5816812"/>
                <a:gd name="connsiteY21" fmla="*/ 34552 h 1505063"/>
                <a:gd name="connsiteX22" fmla="*/ 3550022 w 5816812"/>
                <a:gd name="connsiteY22" fmla="*/ 449489 h 1505063"/>
                <a:gd name="connsiteX23" fmla="*/ 3642231 w 5816812"/>
                <a:gd name="connsiteY23" fmla="*/ 587802 h 1505063"/>
                <a:gd name="connsiteX24" fmla="*/ 3742123 w 5816812"/>
                <a:gd name="connsiteY24" fmla="*/ 595486 h 1505063"/>
                <a:gd name="connsiteX25" fmla="*/ 4164745 w 5816812"/>
                <a:gd name="connsiteY25" fmla="*/ 610854 h 1505063"/>
                <a:gd name="connsiteX26" fmla="*/ 4295373 w 5816812"/>
                <a:gd name="connsiteY26" fmla="*/ 464857 h 1505063"/>
                <a:gd name="connsiteX27" fmla="*/ 4433686 w 5816812"/>
                <a:gd name="connsiteY27" fmla="*/ 603170 h 1505063"/>
                <a:gd name="connsiteX28" fmla="*/ 4512587 w 5816812"/>
                <a:gd name="connsiteY28" fmla="*/ 523088 h 1505063"/>
                <a:gd name="connsiteX29" fmla="*/ 4641155 w 5816812"/>
                <a:gd name="connsiteY29" fmla="*/ 1463782 h 1505063"/>
                <a:gd name="connsiteX30" fmla="*/ 4771242 w 5816812"/>
                <a:gd name="connsiteY30" fmla="*/ 459134 h 1505063"/>
                <a:gd name="connsiteX31" fmla="*/ 4902412 w 5816812"/>
                <a:gd name="connsiteY31" fmla="*/ 242021 h 1505063"/>
                <a:gd name="connsiteX32" fmla="*/ 4994620 w 5816812"/>
                <a:gd name="connsiteY32" fmla="*/ 149812 h 1505063"/>
                <a:gd name="connsiteX33" fmla="*/ 5088130 w 5816812"/>
                <a:gd name="connsiteY33" fmla="*/ 18643 h 1505063"/>
                <a:gd name="connsiteX34" fmla="*/ 5132933 w 5816812"/>
                <a:gd name="connsiteY34" fmla="*/ 65288 h 1505063"/>
                <a:gd name="connsiteX35" fmla="*/ 5340082 w 5816812"/>
                <a:gd name="connsiteY35" fmla="*/ 604249 h 1505063"/>
                <a:gd name="connsiteX36" fmla="*/ 5816812 w 5816812"/>
                <a:gd name="connsiteY36" fmla="*/ 603170 h 1505063"/>
                <a:gd name="connsiteX0" fmla="*/ -1 w 5142435"/>
                <a:gd name="connsiteY0" fmla="*/ 603171 h 1505063"/>
                <a:gd name="connsiteX1" fmla="*/ 201601 w 5142435"/>
                <a:gd name="connsiteY1" fmla="*/ 603170 h 1505063"/>
                <a:gd name="connsiteX2" fmla="*/ 247706 w 5142435"/>
                <a:gd name="connsiteY2" fmla="*/ 603170 h 1505063"/>
                <a:gd name="connsiteX3" fmla="*/ 339191 w 5142435"/>
                <a:gd name="connsiteY3" fmla="*/ 719936 h 1505063"/>
                <a:gd name="connsiteX4" fmla="*/ 485188 w 5142435"/>
                <a:gd name="connsiteY4" fmla="*/ 530528 h 1505063"/>
                <a:gd name="connsiteX5" fmla="*/ 598420 w 5142435"/>
                <a:gd name="connsiteY5" fmla="*/ 1503908 h 1505063"/>
                <a:gd name="connsiteX6" fmla="*/ 690634 w 5142435"/>
                <a:gd name="connsiteY6" fmla="*/ 719001 h 1505063"/>
                <a:gd name="connsiteX7" fmla="*/ 784723 w 5142435"/>
                <a:gd name="connsiteY7" fmla="*/ 311295 h 1505063"/>
                <a:gd name="connsiteX8" fmla="*/ 1031347 w 5142435"/>
                <a:gd name="connsiteY8" fmla="*/ 34529 h 1505063"/>
                <a:gd name="connsiteX9" fmla="*/ 1170229 w 5142435"/>
                <a:gd name="connsiteY9" fmla="*/ 558057 h 1505063"/>
                <a:gd name="connsiteX10" fmla="*/ 1377259 w 5142435"/>
                <a:gd name="connsiteY10" fmla="*/ 603170 h 1505063"/>
                <a:gd name="connsiteX11" fmla="*/ 1813802 w 5142435"/>
                <a:gd name="connsiteY11" fmla="*/ 620637 h 1505063"/>
                <a:gd name="connsiteX12" fmla="*/ 1968929 w 5142435"/>
                <a:gd name="connsiteY12" fmla="*/ 710747 h 1505063"/>
                <a:gd name="connsiteX13" fmla="*/ 2063747 w 5142435"/>
                <a:gd name="connsiteY13" fmla="*/ 649274 h 1505063"/>
                <a:gd name="connsiteX14" fmla="*/ 2183064 w 5142435"/>
                <a:gd name="connsiteY14" fmla="*/ 597982 h 1505063"/>
                <a:gd name="connsiteX15" fmla="*/ 2257437 w 5142435"/>
                <a:gd name="connsiteY15" fmla="*/ 515952 h 1505063"/>
                <a:gd name="connsiteX16" fmla="*/ 2281294 w 5142435"/>
                <a:gd name="connsiteY16" fmla="*/ 657247 h 1505063"/>
                <a:gd name="connsiteX17" fmla="*/ 2366176 w 5142435"/>
                <a:gd name="connsiteY17" fmla="*/ 1487231 h 1505063"/>
                <a:gd name="connsiteX18" fmla="*/ 2480131 w 5142435"/>
                <a:gd name="connsiteY18" fmla="*/ 475828 h 1505063"/>
                <a:gd name="connsiteX19" fmla="*/ 2628422 w 5142435"/>
                <a:gd name="connsiteY19" fmla="*/ 169689 h 1505063"/>
                <a:gd name="connsiteX20" fmla="*/ 2745017 w 5142435"/>
                <a:gd name="connsiteY20" fmla="*/ 34552 h 1505063"/>
                <a:gd name="connsiteX21" fmla="*/ 2875645 w 5142435"/>
                <a:gd name="connsiteY21" fmla="*/ 449489 h 1505063"/>
                <a:gd name="connsiteX22" fmla="*/ 2967854 w 5142435"/>
                <a:gd name="connsiteY22" fmla="*/ 587802 h 1505063"/>
                <a:gd name="connsiteX23" fmla="*/ 3067746 w 5142435"/>
                <a:gd name="connsiteY23" fmla="*/ 595486 h 1505063"/>
                <a:gd name="connsiteX24" fmla="*/ 3490368 w 5142435"/>
                <a:gd name="connsiteY24" fmla="*/ 610854 h 1505063"/>
                <a:gd name="connsiteX25" fmla="*/ 3620996 w 5142435"/>
                <a:gd name="connsiteY25" fmla="*/ 464857 h 1505063"/>
                <a:gd name="connsiteX26" fmla="*/ 3759309 w 5142435"/>
                <a:gd name="connsiteY26" fmla="*/ 603170 h 1505063"/>
                <a:gd name="connsiteX27" fmla="*/ 3838210 w 5142435"/>
                <a:gd name="connsiteY27" fmla="*/ 523088 h 1505063"/>
                <a:gd name="connsiteX28" fmla="*/ 3966778 w 5142435"/>
                <a:gd name="connsiteY28" fmla="*/ 1463782 h 1505063"/>
                <a:gd name="connsiteX29" fmla="*/ 4096865 w 5142435"/>
                <a:gd name="connsiteY29" fmla="*/ 459134 h 1505063"/>
                <a:gd name="connsiteX30" fmla="*/ 4228035 w 5142435"/>
                <a:gd name="connsiteY30" fmla="*/ 242021 h 1505063"/>
                <a:gd name="connsiteX31" fmla="*/ 4320243 w 5142435"/>
                <a:gd name="connsiteY31" fmla="*/ 149812 h 1505063"/>
                <a:gd name="connsiteX32" fmla="*/ 4413753 w 5142435"/>
                <a:gd name="connsiteY32" fmla="*/ 18643 h 1505063"/>
                <a:gd name="connsiteX33" fmla="*/ 4458556 w 5142435"/>
                <a:gd name="connsiteY33" fmla="*/ 65288 h 1505063"/>
                <a:gd name="connsiteX34" fmla="*/ 4665705 w 5142435"/>
                <a:gd name="connsiteY34" fmla="*/ 604249 h 1505063"/>
                <a:gd name="connsiteX35" fmla="*/ 5142435 w 5142435"/>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90369 w 5142436"/>
                <a:gd name="connsiteY24" fmla="*/ 610854 h 1505063"/>
                <a:gd name="connsiteX25" fmla="*/ 3620997 w 5142436"/>
                <a:gd name="connsiteY25" fmla="*/ 464857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90369 w 5142436"/>
                <a:gd name="connsiteY24" fmla="*/ 610854 h 1505063"/>
                <a:gd name="connsiteX25" fmla="*/ 3594032 w 5142436"/>
                <a:gd name="connsiteY25" fmla="*/ 492098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90369 w 5142436"/>
                <a:gd name="connsiteY24" fmla="*/ 610854 h 1505063"/>
                <a:gd name="connsiteX25" fmla="*/ 3594032 w 5142436"/>
                <a:gd name="connsiteY25" fmla="*/ 492098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05063"/>
                <a:gd name="connsiteX1" fmla="*/ 201602 w 5142436"/>
                <a:gd name="connsiteY1" fmla="*/ 603170 h 1505063"/>
                <a:gd name="connsiteX2" fmla="*/ 247707 w 5142436"/>
                <a:gd name="connsiteY2" fmla="*/ 603170 h 1505063"/>
                <a:gd name="connsiteX3" fmla="*/ 339192 w 5142436"/>
                <a:gd name="connsiteY3" fmla="*/ 719936 h 1505063"/>
                <a:gd name="connsiteX4" fmla="*/ 485189 w 5142436"/>
                <a:gd name="connsiteY4" fmla="*/ 530528 h 1505063"/>
                <a:gd name="connsiteX5" fmla="*/ 598421 w 5142436"/>
                <a:gd name="connsiteY5" fmla="*/ 1503908 h 1505063"/>
                <a:gd name="connsiteX6" fmla="*/ 690635 w 5142436"/>
                <a:gd name="connsiteY6" fmla="*/ 719001 h 1505063"/>
                <a:gd name="connsiteX7" fmla="*/ 784724 w 5142436"/>
                <a:gd name="connsiteY7" fmla="*/ 311295 h 1505063"/>
                <a:gd name="connsiteX8" fmla="*/ 1031348 w 5142436"/>
                <a:gd name="connsiteY8" fmla="*/ 34529 h 1505063"/>
                <a:gd name="connsiteX9" fmla="*/ 1170230 w 5142436"/>
                <a:gd name="connsiteY9" fmla="*/ 558057 h 1505063"/>
                <a:gd name="connsiteX10" fmla="*/ 1377260 w 5142436"/>
                <a:gd name="connsiteY10" fmla="*/ 603170 h 1505063"/>
                <a:gd name="connsiteX11" fmla="*/ 1813803 w 5142436"/>
                <a:gd name="connsiteY11" fmla="*/ 620637 h 1505063"/>
                <a:gd name="connsiteX12" fmla="*/ 1968930 w 5142436"/>
                <a:gd name="connsiteY12" fmla="*/ 710747 h 1505063"/>
                <a:gd name="connsiteX13" fmla="*/ 2063748 w 5142436"/>
                <a:gd name="connsiteY13" fmla="*/ 649274 h 1505063"/>
                <a:gd name="connsiteX14" fmla="*/ 2183065 w 5142436"/>
                <a:gd name="connsiteY14" fmla="*/ 597982 h 1505063"/>
                <a:gd name="connsiteX15" fmla="*/ 2257438 w 5142436"/>
                <a:gd name="connsiteY15" fmla="*/ 515952 h 1505063"/>
                <a:gd name="connsiteX16" fmla="*/ 2281295 w 5142436"/>
                <a:gd name="connsiteY16" fmla="*/ 657247 h 1505063"/>
                <a:gd name="connsiteX17" fmla="*/ 2366177 w 5142436"/>
                <a:gd name="connsiteY17" fmla="*/ 1487231 h 1505063"/>
                <a:gd name="connsiteX18" fmla="*/ 2480132 w 5142436"/>
                <a:gd name="connsiteY18" fmla="*/ 475828 h 1505063"/>
                <a:gd name="connsiteX19" fmla="*/ 2628423 w 5142436"/>
                <a:gd name="connsiteY19" fmla="*/ 169689 h 1505063"/>
                <a:gd name="connsiteX20" fmla="*/ 2745018 w 5142436"/>
                <a:gd name="connsiteY20" fmla="*/ 34552 h 1505063"/>
                <a:gd name="connsiteX21" fmla="*/ 2875646 w 5142436"/>
                <a:gd name="connsiteY21" fmla="*/ 449489 h 1505063"/>
                <a:gd name="connsiteX22" fmla="*/ 2967855 w 5142436"/>
                <a:gd name="connsiteY22" fmla="*/ 587802 h 1505063"/>
                <a:gd name="connsiteX23" fmla="*/ 3067747 w 5142436"/>
                <a:gd name="connsiteY23" fmla="*/ 595486 h 1505063"/>
                <a:gd name="connsiteX24" fmla="*/ 3443181 w 5142436"/>
                <a:gd name="connsiteY24" fmla="*/ 610853 h 1505063"/>
                <a:gd name="connsiteX25" fmla="*/ 3594032 w 5142436"/>
                <a:gd name="connsiteY25" fmla="*/ 492098 h 1505063"/>
                <a:gd name="connsiteX26" fmla="*/ 3759310 w 5142436"/>
                <a:gd name="connsiteY26" fmla="*/ 603170 h 1505063"/>
                <a:gd name="connsiteX27" fmla="*/ 3905624 w 5142436"/>
                <a:gd name="connsiteY27" fmla="*/ 530870 h 1505063"/>
                <a:gd name="connsiteX28" fmla="*/ 3966779 w 5142436"/>
                <a:gd name="connsiteY28" fmla="*/ 1463782 h 1505063"/>
                <a:gd name="connsiteX29" fmla="*/ 4096866 w 5142436"/>
                <a:gd name="connsiteY29" fmla="*/ 459134 h 1505063"/>
                <a:gd name="connsiteX30" fmla="*/ 4228036 w 5142436"/>
                <a:gd name="connsiteY30" fmla="*/ 242021 h 1505063"/>
                <a:gd name="connsiteX31" fmla="*/ 4320244 w 5142436"/>
                <a:gd name="connsiteY31" fmla="*/ 149812 h 1505063"/>
                <a:gd name="connsiteX32" fmla="*/ 4413754 w 5142436"/>
                <a:gd name="connsiteY32" fmla="*/ 18643 h 1505063"/>
                <a:gd name="connsiteX33" fmla="*/ 4458557 w 5142436"/>
                <a:gd name="connsiteY33" fmla="*/ 65288 h 1505063"/>
                <a:gd name="connsiteX34" fmla="*/ 4665706 w 5142436"/>
                <a:gd name="connsiteY34" fmla="*/ 604249 h 1505063"/>
                <a:gd name="connsiteX35" fmla="*/ 5142436 w 5142436"/>
                <a:gd name="connsiteY35" fmla="*/ 603170 h 1505063"/>
                <a:gd name="connsiteX0" fmla="*/ 0 w 5142436"/>
                <a:gd name="connsiteY0" fmla="*/ 603171 h 1518389"/>
                <a:gd name="connsiteX1" fmla="*/ 201602 w 5142436"/>
                <a:gd name="connsiteY1" fmla="*/ 603170 h 1518389"/>
                <a:gd name="connsiteX2" fmla="*/ 247707 w 5142436"/>
                <a:gd name="connsiteY2" fmla="*/ 603170 h 1518389"/>
                <a:gd name="connsiteX3" fmla="*/ 339192 w 5142436"/>
                <a:gd name="connsiteY3" fmla="*/ 719936 h 1518389"/>
                <a:gd name="connsiteX4" fmla="*/ 485189 w 5142436"/>
                <a:gd name="connsiteY4" fmla="*/ 530528 h 1518389"/>
                <a:gd name="connsiteX5" fmla="*/ 598421 w 5142436"/>
                <a:gd name="connsiteY5" fmla="*/ 1503908 h 1518389"/>
                <a:gd name="connsiteX6" fmla="*/ 690635 w 5142436"/>
                <a:gd name="connsiteY6" fmla="*/ 719001 h 1518389"/>
                <a:gd name="connsiteX7" fmla="*/ 784724 w 5142436"/>
                <a:gd name="connsiteY7" fmla="*/ 311295 h 1518389"/>
                <a:gd name="connsiteX8" fmla="*/ 1031348 w 5142436"/>
                <a:gd name="connsiteY8" fmla="*/ 34529 h 1518389"/>
                <a:gd name="connsiteX9" fmla="*/ 1170230 w 5142436"/>
                <a:gd name="connsiteY9" fmla="*/ 558057 h 1518389"/>
                <a:gd name="connsiteX10" fmla="*/ 1377260 w 5142436"/>
                <a:gd name="connsiteY10" fmla="*/ 603170 h 1518389"/>
                <a:gd name="connsiteX11" fmla="*/ 1813803 w 5142436"/>
                <a:gd name="connsiteY11" fmla="*/ 620637 h 1518389"/>
                <a:gd name="connsiteX12" fmla="*/ 1968930 w 5142436"/>
                <a:gd name="connsiteY12" fmla="*/ 710747 h 1518389"/>
                <a:gd name="connsiteX13" fmla="*/ 2063748 w 5142436"/>
                <a:gd name="connsiteY13" fmla="*/ 649274 h 1518389"/>
                <a:gd name="connsiteX14" fmla="*/ 2183065 w 5142436"/>
                <a:gd name="connsiteY14" fmla="*/ 597982 h 1518389"/>
                <a:gd name="connsiteX15" fmla="*/ 2257438 w 5142436"/>
                <a:gd name="connsiteY15" fmla="*/ 515952 h 1518389"/>
                <a:gd name="connsiteX16" fmla="*/ 2281295 w 5142436"/>
                <a:gd name="connsiteY16" fmla="*/ 657247 h 1518389"/>
                <a:gd name="connsiteX17" fmla="*/ 2366177 w 5142436"/>
                <a:gd name="connsiteY17" fmla="*/ 1487231 h 1518389"/>
                <a:gd name="connsiteX18" fmla="*/ 2480132 w 5142436"/>
                <a:gd name="connsiteY18" fmla="*/ 475828 h 1518389"/>
                <a:gd name="connsiteX19" fmla="*/ 2628423 w 5142436"/>
                <a:gd name="connsiteY19" fmla="*/ 169689 h 1518389"/>
                <a:gd name="connsiteX20" fmla="*/ 2745018 w 5142436"/>
                <a:gd name="connsiteY20" fmla="*/ 34552 h 1518389"/>
                <a:gd name="connsiteX21" fmla="*/ 2875646 w 5142436"/>
                <a:gd name="connsiteY21" fmla="*/ 449489 h 1518389"/>
                <a:gd name="connsiteX22" fmla="*/ 2967855 w 5142436"/>
                <a:gd name="connsiteY22" fmla="*/ 587802 h 1518389"/>
                <a:gd name="connsiteX23" fmla="*/ 3067747 w 5142436"/>
                <a:gd name="connsiteY23" fmla="*/ 595486 h 1518389"/>
                <a:gd name="connsiteX24" fmla="*/ 3443181 w 5142436"/>
                <a:gd name="connsiteY24" fmla="*/ 610853 h 1518389"/>
                <a:gd name="connsiteX25" fmla="*/ 3594032 w 5142436"/>
                <a:gd name="connsiteY25" fmla="*/ 492098 h 1518389"/>
                <a:gd name="connsiteX26" fmla="*/ 3759310 w 5142436"/>
                <a:gd name="connsiteY26" fmla="*/ 603170 h 1518389"/>
                <a:gd name="connsiteX27" fmla="*/ 3905624 w 5142436"/>
                <a:gd name="connsiteY27" fmla="*/ 530870 h 1518389"/>
                <a:gd name="connsiteX28" fmla="*/ 3997115 w 5142436"/>
                <a:gd name="connsiteY28" fmla="*/ 1518263 h 1518389"/>
                <a:gd name="connsiteX29" fmla="*/ 4096866 w 5142436"/>
                <a:gd name="connsiteY29" fmla="*/ 459134 h 1518389"/>
                <a:gd name="connsiteX30" fmla="*/ 4228036 w 5142436"/>
                <a:gd name="connsiteY30" fmla="*/ 242021 h 1518389"/>
                <a:gd name="connsiteX31" fmla="*/ 4320244 w 5142436"/>
                <a:gd name="connsiteY31" fmla="*/ 149812 h 1518389"/>
                <a:gd name="connsiteX32" fmla="*/ 4413754 w 5142436"/>
                <a:gd name="connsiteY32" fmla="*/ 18643 h 1518389"/>
                <a:gd name="connsiteX33" fmla="*/ 4458557 w 5142436"/>
                <a:gd name="connsiteY33" fmla="*/ 65288 h 1518389"/>
                <a:gd name="connsiteX34" fmla="*/ 4665706 w 5142436"/>
                <a:gd name="connsiteY34" fmla="*/ 604249 h 1518389"/>
                <a:gd name="connsiteX35" fmla="*/ 5142436 w 5142436"/>
                <a:gd name="connsiteY35" fmla="*/ 603170 h 1518389"/>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28423 w 5142436"/>
                <a:gd name="connsiteY19" fmla="*/ 169689 h 1518320"/>
                <a:gd name="connsiteX20" fmla="*/ 2745018 w 5142436"/>
                <a:gd name="connsiteY20" fmla="*/ 34552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228036 w 5142436"/>
                <a:gd name="connsiteY30" fmla="*/ 242021 h 1518320"/>
                <a:gd name="connsiteX31" fmla="*/ 4320244 w 5142436"/>
                <a:gd name="connsiteY31" fmla="*/ 149812 h 1518320"/>
                <a:gd name="connsiteX32" fmla="*/ 4413754 w 5142436"/>
                <a:gd name="connsiteY32" fmla="*/ 18643 h 1518320"/>
                <a:gd name="connsiteX33" fmla="*/ 4458557 w 5142436"/>
                <a:gd name="connsiteY33" fmla="*/ 65288 h 1518320"/>
                <a:gd name="connsiteX34" fmla="*/ 4665706 w 5142436"/>
                <a:gd name="connsiteY34" fmla="*/ 604249 h 1518320"/>
                <a:gd name="connsiteX35" fmla="*/ 5142436 w 5142436"/>
                <a:gd name="connsiteY35"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28423 w 5142436"/>
                <a:gd name="connsiteY19" fmla="*/ 169689 h 1518320"/>
                <a:gd name="connsiteX20" fmla="*/ 2745018 w 5142436"/>
                <a:gd name="connsiteY20" fmla="*/ 34552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28423 w 5142436"/>
                <a:gd name="connsiteY19" fmla="*/ 169689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59310 w 5142436"/>
                <a:gd name="connsiteY26" fmla="*/ 603170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01602 w 5142436"/>
                <a:gd name="connsiteY1" fmla="*/ 603170 h 1518320"/>
                <a:gd name="connsiteX2" fmla="*/ 247707 w 5142436"/>
                <a:gd name="connsiteY2" fmla="*/ 603170 h 1518320"/>
                <a:gd name="connsiteX3" fmla="*/ 339192 w 5142436"/>
                <a:gd name="connsiteY3" fmla="*/ 719936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47707 w 5142436"/>
                <a:gd name="connsiteY1" fmla="*/ 603170 h 1518320"/>
                <a:gd name="connsiteX2" fmla="*/ 339192 w 5142436"/>
                <a:gd name="connsiteY2" fmla="*/ 719936 h 1518320"/>
                <a:gd name="connsiteX3" fmla="*/ 485189 w 5142436"/>
                <a:gd name="connsiteY3" fmla="*/ 530528 h 1518320"/>
                <a:gd name="connsiteX4" fmla="*/ 598421 w 5142436"/>
                <a:gd name="connsiteY4" fmla="*/ 1503908 h 1518320"/>
                <a:gd name="connsiteX5" fmla="*/ 690635 w 5142436"/>
                <a:gd name="connsiteY5" fmla="*/ 719001 h 1518320"/>
                <a:gd name="connsiteX6" fmla="*/ 784724 w 5142436"/>
                <a:gd name="connsiteY6" fmla="*/ 311295 h 1518320"/>
                <a:gd name="connsiteX7" fmla="*/ 1031348 w 5142436"/>
                <a:gd name="connsiteY7" fmla="*/ 34529 h 1518320"/>
                <a:gd name="connsiteX8" fmla="*/ 1170230 w 5142436"/>
                <a:gd name="connsiteY8" fmla="*/ 558057 h 1518320"/>
                <a:gd name="connsiteX9" fmla="*/ 1377260 w 5142436"/>
                <a:gd name="connsiteY9" fmla="*/ 603170 h 1518320"/>
                <a:gd name="connsiteX10" fmla="*/ 1813803 w 5142436"/>
                <a:gd name="connsiteY10" fmla="*/ 620637 h 1518320"/>
                <a:gd name="connsiteX11" fmla="*/ 1968930 w 5142436"/>
                <a:gd name="connsiteY11" fmla="*/ 710747 h 1518320"/>
                <a:gd name="connsiteX12" fmla="*/ 2063748 w 5142436"/>
                <a:gd name="connsiteY12" fmla="*/ 649274 h 1518320"/>
                <a:gd name="connsiteX13" fmla="*/ 218306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 name="connsiteX0" fmla="*/ 0 w 5142436"/>
                <a:gd name="connsiteY0" fmla="*/ 603171 h 1518320"/>
                <a:gd name="connsiteX1" fmla="*/ 166811 w 5142436"/>
                <a:gd name="connsiteY1" fmla="*/ 603171 h 1518320"/>
                <a:gd name="connsiteX2" fmla="*/ 339192 w 5142436"/>
                <a:gd name="connsiteY2" fmla="*/ 719936 h 1518320"/>
                <a:gd name="connsiteX3" fmla="*/ 485189 w 5142436"/>
                <a:gd name="connsiteY3" fmla="*/ 530528 h 1518320"/>
                <a:gd name="connsiteX4" fmla="*/ 598421 w 5142436"/>
                <a:gd name="connsiteY4" fmla="*/ 1503908 h 1518320"/>
                <a:gd name="connsiteX5" fmla="*/ 690635 w 5142436"/>
                <a:gd name="connsiteY5" fmla="*/ 719001 h 1518320"/>
                <a:gd name="connsiteX6" fmla="*/ 784724 w 5142436"/>
                <a:gd name="connsiteY6" fmla="*/ 311295 h 1518320"/>
                <a:gd name="connsiteX7" fmla="*/ 1031348 w 5142436"/>
                <a:gd name="connsiteY7" fmla="*/ 34529 h 1518320"/>
                <a:gd name="connsiteX8" fmla="*/ 1170230 w 5142436"/>
                <a:gd name="connsiteY8" fmla="*/ 558057 h 1518320"/>
                <a:gd name="connsiteX9" fmla="*/ 1377260 w 5142436"/>
                <a:gd name="connsiteY9" fmla="*/ 603170 h 1518320"/>
                <a:gd name="connsiteX10" fmla="*/ 1813803 w 5142436"/>
                <a:gd name="connsiteY10" fmla="*/ 620637 h 1518320"/>
                <a:gd name="connsiteX11" fmla="*/ 1968930 w 5142436"/>
                <a:gd name="connsiteY11" fmla="*/ 710747 h 1518320"/>
                <a:gd name="connsiteX12" fmla="*/ 2063748 w 5142436"/>
                <a:gd name="connsiteY12" fmla="*/ 649274 h 1518320"/>
                <a:gd name="connsiteX13" fmla="*/ 218306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85189 w 5142436"/>
                <a:gd name="connsiteY3" fmla="*/ 530528 h 1518320"/>
                <a:gd name="connsiteX4" fmla="*/ 598421 w 5142436"/>
                <a:gd name="connsiteY4" fmla="*/ 1503908 h 1518320"/>
                <a:gd name="connsiteX5" fmla="*/ 690635 w 5142436"/>
                <a:gd name="connsiteY5" fmla="*/ 719001 h 1518320"/>
                <a:gd name="connsiteX6" fmla="*/ 784724 w 5142436"/>
                <a:gd name="connsiteY6" fmla="*/ 311295 h 1518320"/>
                <a:gd name="connsiteX7" fmla="*/ 1031348 w 5142436"/>
                <a:gd name="connsiteY7" fmla="*/ 34529 h 1518320"/>
                <a:gd name="connsiteX8" fmla="*/ 1170230 w 5142436"/>
                <a:gd name="connsiteY8" fmla="*/ 558057 h 1518320"/>
                <a:gd name="connsiteX9" fmla="*/ 1377260 w 5142436"/>
                <a:gd name="connsiteY9" fmla="*/ 603170 h 1518320"/>
                <a:gd name="connsiteX10" fmla="*/ 1813803 w 5142436"/>
                <a:gd name="connsiteY10" fmla="*/ 620637 h 1518320"/>
                <a:gd name="connsiteX11" fmla="*/ 1968930 w 5142436"/>
                <a:gd name="connsiteY11" fmla="*/ 710747 h 1518320"/>
                <a:gd name="connsiteX12" fmla="*/ 2063748 w 5142436"/>
                <a:gd name="connsiteY12" fmla="*/ 649274 h 1518320"/>
                <a:gd name="connsiteX13" fmla="*/ 218306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13803 w 5142436"/>
                <a:gd name="connsiteY11" fmla="*/ 620637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1968930 w 5142436"/>
                <a:gd name="connsiteY12" fmla="*/ 710747 h 1518320"/>
                <a:gd name="connsiteX13" fmla="*/ 2063748 w 5142436"/>
                <a:gd name="connsiteY13" fmla="*/ 649274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1968930 w 5142436"/>
                <a:gd name="connsiteY12" fmla="*/ 710747 h 1518320"/>
                <a:gd name="connsiteX13" fmla="*/ 2113185 w 5142436"/>
                <a:gd name="connsiteY13" fmla="*/ 644086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13185 w 5142436"/>
                <a:gd name="connsiteY13" fmla="*/ 644086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53633 w 5142436"/>
                <a:gd name="connsiteY13" fmla="*/ 644086 h 1518320"/>
                <a:gd name="connsiteX14" fmla="*/ 218306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53633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40837 w 5142436"/>
                <a:gd name="connsiteY12" fmla="*/ 710746 h 1518320"/>
                <a:gd name="connsiteX13" fmla="*/ 2167115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76791 w 5142436"/>
                <a:gd name="connsiteY12" fmla="*/ 705558 h 1518320"/>
                <a:gd name="connsiteX13" fmla="*/ 2167115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76791 w 5142436"/>
                <a:gd name="connsiteY12" fmla="*/ 705558 h 1518320"/>
                <a:gd name="connsiteX13" fmla="*/ 2167115 w 5142436"/>
                <a:gd name="connsiteY13" fmla="*/ 644086 h 1518320"/>
                <a:gd name="connsiteX14" fmla="*/ 2214525 w 5142436"/>
                <a:gd name="connsiteY14" fmla="*/ 597982 h 1518320"/>
                <a:gd name="connsiteX15" fmla="*/ 2257438 w 5142436"/>
                <a:gd name="connsiteY15" fmla="*/ 515952 h 1518320"/>
                <a:gd name="connsiteX16" fmla="*/ 2281295 w 5142436"/>
                <a:gd name="connsiteY16" fmla="*/ 657247 h 1518320"/>
                <a:gd name="connsiteX17" fmla="*/ 2366177 w 5142436"/>
                <a:gd name="connsiteY17" fmla="*/ 1487231 h 1518320"/>
                <a:gd name="connsiteX18" fmla="*/ 2480132 w 5142436"/>
                <a:gd name="connsiteY18" fmla="*/ 475828 h 1518320"/>
                <a:gd name="connsiteX19" fmla="*/ 2655389 w 5142436"/>
                <a:gd name="connsiteY19" fmla="*/ 200821 h 1518320"/>
                <a:gd name="connsiteX20" fmla="*/ 2785466 w 5142436"/>
                <a:gd name="connsiteY20" fmla="*/ 30660 h 1518320"/>
                <a:gd name="connsiteX21" fmla="*/ 2875646 w 5142436"/>
                <a:gd name="connsiteY21" fmla="*/ 449489 h 1518320"/>
                <a:gd name="connsiteX22" fmla="*/ 2967855 w 5142436"/>
                <a:gd name="connsiteY22" fmla="*/ 587802 h 1518320"/>
                <a:gd name="connsiteX23" fmla="*/ 3067747 w 5142436"/>
                <a:gd name="connsiteY23" fmla="*/ 595486 h 1518320"/>
                <a:gd name="connsiteX24" fmla="*/ 3443181 w 5142436"/>
                <a:gd name="connsiteY24" fmla="*/ 610853 h 1518320"/>
                <a:gd name="connsiteX25" fmla="*/ 3594032 w 5142436"/>
                <a:gd name="connsiteY25" fmla="*/ 492098 h 1518320"/>
                <a:gd name="connsiteX26" fmla="*/ 3745828 w 5142436"/>
                <a:gd name="connsiteY26" fmla="*/ 603171 h 1518320"/>
                <a:gd name="connsiteX27" fmla="*/ 3905624 w 5142436"/>
                <a:gd name="connsiteY27" fmla="*/ 530870 h 1518320"/>
                <a:gd name="connsiteX28" fmla="*/ 3997115 w 5142436"/>
                <a:gd name="connsiteY28" fmla="*/ 1518263 h 1518320"/>
                <a:gd name="connsiteX29" fmla="*/ 4110349 w 5142436"/>
                <a:gd name="connsiteY29" fmla="*/ 482482 h 1518320"/>
                <a:gd name="connsiteX30" fmla="*/ 4320244 w 5142436"/>
                <a:gd name="connsiteY30" fmla="*/ 149812 h 1518320"/>
                <a:gd name="connsiteX31" fmla="*/ 4413754 w 5142436"/>
                <a:gd name="connsiteY31" fmla="*/ 18643 h 1518320"/>
                <a:gd name="connsiteX32" fmla="*/ 4458557 w 5142436"/>
                <a:gd name="connsiteY32" fmla="*/ 65288 h 1518320"/>
                <a:gd name="connsiteX33" fmla="*/ 4665706 w 5142436"/>
                <a:gd name="connsiteY33" fmla="*/ 604249 h 1518320"/>
                <a:gd name="connsiteX34" fmla="*/ 5142436 w 5142436"/>
                <a:gd name="connsiteY34" fmla="*/ 603170 h 1518320"/>
                <a:gd name="connsiteX0" fmla="*/ 0 w 5142436"/>
                <a:gd name="connsiteY0" fmla="*/ 603171 h 1518320"/>
                <a:gd name="connsiteX1" fmla="*/ 237595 w 5142436"/>
                <a:gd name="connsiteY1" fmla="*/ 603171 h 1518320"/>
                <a:gd name="connsiteX2" fmla="*/ 339192 w 5142436"/>
                <a:gd name="connsiteY2" fmla="*/ 719936 h 1518320"/>
                <a:gd name="connsiteX3" fmla="*/ 410023 w 5142436"/>
                <a:gd name="connsiteY3" fmla="*/ 613001 h 1518320"/>
                <a:gd name="connsiteX4" fmla="*/ 485189 w 5142436"/>
                <a:gd name="connsiteY4" fmla="*/ 530528 h 1518320"/>
                <a:gd name="connsiteX5" fmla="*/ 598421 w 5142436"/>
                <a:gd name="connsiteY5" fmla="*/ 1503908 h 1518320"/>
                <a:gd name="connsiteX6" fmla="*/ 690635 w 5142436"/>
                <a:gd name="connsiteY6" fmla="*/ 719001 h 1518320"/>
                <a:gd name="connsiteX7" fmla="*/ 784724 w 5142436"/>
                <a:gd name="connsiteY7" fmla="*/ 311295 h 1518320"/>
                <a:gd name="connsiteX8" fmla="*/ 1031348 w 5142436"/>
                <a:gd name="connsiteY8" fmla="*/ 34529 h 1518320"/>
                <a:gd name="connsiteX9" fmla="*/ 1170230 w 5142436"/>
                <a:gd name="connsiteY9" fmla="*/ 558057 h 1518320"/>
                <a:gd name="connsiteX10" fmla="*/ 1377260 w 5142436"/>
                <a:gd name="connsiteY10" fmla="*/ 603170 h 1518320"/>
                <a:gd name="connsiteX11" fmla="*/ 1881217 w 5142436"/>
                <a:gd name="connsiteY11" fmla="*/ 620638 h 1518320"/>
                <a:gd name="connsiteX12" fmla="*/ 2076791 w 5142436"/>
                <a:gd name="connsiteY12" fmla="*/ 705558 h 1518320"/>
                <a:gd name="connsiteX13" fmla="*/ 2214525 w 5142436"/>
                <a:gd name="connsiteY13" fmla="*/ 597982 h 1518320"/>
                <a:gd name="connsiteX14" fmla="*/ 2257438 w 5142436"/>
                <a:gd name="connsiteY14" fmla="*/ 515952 h 1518320"/>
                <a:gd name="connsiteX15" fmla="*/ 2281295 w 5142436"/>
                <a:gd name="connsiteY15" fmla="*/ 657247 h 1518320"/>
                <a:gd name="connsiteX16" fmla="*/ 2366177 w 5142436"/>
                <a:gd name="connsiteY16" fmla="*/ 1487231 h 1518320"/>
                <a:gd name="connsiteX17" fmla="*/ 2480132 w 5142436"/>
                <a:gd name="connsiteY17" fmla="*/ 475828 h 1518320"/>
                <a:gd name="connsiteX18" fmla="*/ 2655389 w 5142436"/>
                <a:gd name="connsiteY18" fmla="*/ 200821 h 1518320"/>
                <a:gd name="connsiteX19" fmla="*/ 2785466 w 5142436"/>
                <a:gd name="connsiteY19" fmla="*/ 30660 h 1518320"/>
                <a:gd name="connsiteX20" fmla="*/ 2875646 w 5142436"/>
                <a:gd name="connsiteY20" fmla="*/ 449489 h 1518320"/>
                <a:gd name="connsiteX21" fmla="*/ 2967855 w 5142436"/>
                <a:gd name="connsiteY21" fmla="*/ 587802 h 1518320"/>
                <a:gd name="connsiteX22" fmla="*/ 3067747 w 5142436"/>
                <a:gd name="connsiteY22" fmla="*/ 595486 h 1518320"/>
                <a:gd name="connsiteX23" fmla="*/ 3443181 w 5142436"/>
                <a:gd name="connsiteY23" fmla="*/ 610853 h 1518320"/>
                <a:gd name="connsiteX24" fmla="*/ 3594032 w 5142436"/>
                <a:gd name="connsiteY24" fmla="*/ 492098 h 1518320"/>
                <a:gd name="connsiteX25" fmla="*/ 3745828 w 5142436"/>
                <a:gd name="connsiteY25" fmla="*/ 603171 h 1518320"/>
                <a:gd name="connsiteX26" fmla="*/ 3905624 w 5142436"/>
                <a:gd name="connsiteY26" fmla="*/ 530870 h 1518320"/>
                <a:gd name="connsiteX27" fmla="*/ 3997115 w 5142436"/>
                <a:gd name="connsiteY27" fmla="*/ 1518263 h 1518320"/>
                <a:gd name="connsiteX28" fmla="*/ 4110349 w 5142436"/>
                <a:gd name="connsiteY28" fmla="*/ 482482 h 1518320"/>
                <a:gd name="connsiteX29" fmla="*/ 4320244 w 5142436"/>
                <a:gd name="connsiteY29" fmla="*/ 149812 h 1518320"/>
                <a:gd name="connsiteX30" fmla="*/ 4413754 w 5142436"/>
                <a:gd name="connsiteY30" fmla="*/ 18643 h 1518320"/>
                <a:gd name="connsiteX31" fmla="*/ 4458557 w 5142436"/>
                <a:gd name="connsiteY31" fmla="*/ 65288 h 1518320"/>
                <a:gd name="connsiteX32" fmla="*/ 4665706 w 5142436"/>
                <a:gd name="connsiteY32" fmla="*/ 604249 h 1518320"/>
                <a:gd name="connsiteX33" fmla="*/ 5142436 w 5142436"/>
                <a:gd name="connsiteY33" fmla="*/ 603170 h 151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42436" h="1518320">
                  <a:moveTo>
                    <a:pt x="0" y="603171"/>
                  </a:moveTo>
                  <a:cubicBezTo>
                    <a:pt x="51606" y="603171"/>
                    <a:pt x="181063" y="583710"/>
                    <a:pt x="237595" y="603171"/>
                  </a:cubicBezTo>
                  <a:cubicBezTo>
                    <a:pt x="294127" y="622632"/>
                    <a:pt x="310454" y="718298"/>
                    <a:pt x="339192" y="719936"/>
                  </a:cubicBezTo>
                  <a:cubicBezTo>
                    <a:pt x="367930" y="721574"/>
                    <a:pt x="385690" y="644569"/>
                    <a:pt x="410023" y="613001"/>
                  </a:cubicBezTo>
                  <a:cubicBezTo>
                    <a:pt x="434356" y="581433"/>
                    <a:pt x="453789" y="382044"/>
                    <a:pt x="485189" y="530528"/>
                  </a:cubicBezTo>
                  <a:cubicBezTo>
                    <a:pt x="516589" y="679013"/>
                    <a:pt x="564180" y="1472496"/>
                    <a:pt x="598421" y="1503908"/>
                  </a:cubicBezTo>
                  <a:cubicBezTo>
                    <a:pt x="632662" y="1535320"/>
                    <a:pt x="659585" y="917770"/>
                    <a:pt x="690635" y="719001"/>
                  </a:cubicBezTo>
                  <a:cubicBezTo>
                    <a:pt x="721685" y="520232"/>
                    <a:pt x="718950" y="342354"/>
                    <a:pt x="784724" y="311295"/>
                  </a:cubicBezTo>
                  <a:cubicBezTo>
                    <a:pt x="850498" y="280236"/>
                    <a:pt x="967097" y="-6598"/>
                    <a:pt x="1031348" y="34529"/>
                  </a:cubicBezTo>
                  <a:cubicBezTo>
                    <a:pt x="1095599" y="75656"/>
                    <a:pt x="1112578" y="463284"/>
                    <a:pt x="1170230" y="558057"/>
                  </a:cubicBezTo>
                  <a:cubicBezTo>
                    <a:pt x="1227882" y="652831"/>
                    <a:pt x="1258762" y="592740"/>
                    <a:pt x="1377260" y="603170"/>
                  </a:cubicBezTo>
                  <a:cubicBezTo>
                    <a:pt x="1495758" y="613600"/>
                    <a:pt x="1764629" y="603573"/>
                    <a:pt x="1881217" y="620638"/>
                  </a:cubicBezTo>
                  <a:cubicBezTo>
                    <a:pt x="1997805" y="637703"/>
                    <a:pt x="2021240" y="709334"/>
                    <a:pt x="2076791" y="705558"/>
                  </a:cubicBezTo>
                  <a:cubicBezTo>
                    <a:pt x="2132342" y="701782"/>
                    <a:pt x="2184417" y="629583"/>
                    <a:pt x="2214525" y="597982"/>
                  </a:cubicBezTo>
                  <a:cubicBezTo>
                    <a:pt x="2244633" y="566381"/>
                    <a:pt x="2246310" y="506075"/>
                    <a:pt x="2257438" y="515952"/>
                  </a:cubicBezTo>
                  <a:cubicBezTo>
                    <a:pt x="2268566" y="525830"/>
                    <a:pt x="2263172" y="495367"/>
                    <a:pt x="2281295" y="657247"/>
                  </a:cubicBezTo>
                  <a:cubicBezTo>
                    <a:pt x="2299418" y="819127"/>
                    <a:pt x="2333038" y="1517467"/>
                    <a:pt x="2366177" y="1487231"/>
                  </a:cubicBezTo>
                  <a:cubicBezTo>
                    <a:pt x="2399316" y="1456995"/>
                    <a:pt x="2431930" y="690230"/>
                    <a:pt x="2480132" y="475828"/>
                  </a:cubicBezTo>
                  <a:cubicBezTo>
                    <a:pt x="2528334" y="261426"/>
                    <a:pt x="2604500" y="275016"/>
                    <a:pt x="2655389" y="200821"/>
                  </a:cubicBezTo>
                  <a:cubicBezTo>
                    <a:pt x="2706278" y="126626"/>
                    <a:pt x="2748756" y="-10785"/>
                    <a:pt x="2785466" y="30660"/>
                  </a:cubicBezTo>
                  <a:cubicBezTo>
                    <a:pt x="2822176" y="72105"/>
                    <a:pt x="2845248" y="356632"/>
                    <a:pt x="2875646" y="449489"/>
                  </a:cubicBezTo>
                  <a:cubicBezTo>
                    <a:pt x="2906044" y="542346"/>
                    <a:pt x="2935838" y="563469"/>
                    <a:pt x="2967855" y="587802"/>
                  </a:cubicBezTo>
                  <a:cubicBezTo>
                    <a:pt x="2999872" y="612135"/>
                    <a:pt x="2988526" y="591644"/>
                    <a:pt x="3067747" y="595486"/>
                  </a:cubicBezTo>
                  <a:cubicBezTo>
                    <a:pt x="3146968" y="599328"/>
                    <a:pt x="3355467" y="628084"/>
                    <a:pt x="3443181" y="610853"/>
                  </a:cubicBezTo>
                  <a:cubicBezTo>
                    <a:pt x="3530895" y="593622"/>
                    <a:pt x="3543591" y="493378"/>
                    <a:pt x="3594032" y="492098"/>
                  </a:cubicBezTo>
                  <a:cubicBezTo>
                    <a:pt x="3644473" y="490818"/>
                    <a:pt x="3693896" y="596709"/>
                    <a:pt x="3745828" y="603171"/>
                  </a:cubicBezTo>
                  <a:cubicBezTo>
                    <a:pt x="3797760" y="609633"/>
                    <a:pt x="3863743" y="378355"/>
                    <a:pt x="3905624" y="530870"/>
                  </a:cubicBezTo>
                  <a:cubicBezTo>
                    <a:pt x="3947505" y="683385"/>
                    <a:pt x="3962994" y="1526328"/>
                    <a:pt x="3997115" y="1518263"/>
                  </a:cubicBezTo>
                  <a:cubicBezTo>
                    <a:pt x="4031236" y="1510198"/>
                    <a:pt x="4056494" y="710557"/>
                    <a:pt x="4110349" y="482482"/>
                  </a:cubicBezTo>
                  <a:cubicBezTo>
                    <a:pt x="4164204" y="254407"/>
                    <a:pt x="4269677" y="227118"/>
                    <a:pt x="4320244" y="149812"/>
                  </a:cubicBezTo>
                  <a:cubicBezTo>
                    <a:pt x="4370811" y="72506"/>
                    <a:pt x="4390702" y="32730"/>
                    <a:pt x="4413754" y="18643"/>
                  </a:cubicBezTo>
                  <a:cubicBezTo>
                    <a:pt x="4436806" y="4556"/>
                    <a:pt x="4416565" y="-32313"/>
                    <a:pt x="4458557" y="65288"/>
                  </a:cubicBezTo>
                  <a:cubicBezTo>
                    <a:pt x="4500549" y="162889"/>
                    <a:pt x="4513606" y="609392"/>
                    <a:pt x="4665706" y="604249"/>
                  </a:cubicBezTo>
                  <a:cubicBezTo>
                    <a:pt x="4817806" y="599106"/>
                    <a:pt x="4969238" y="604324"/>
                    <a:pt x="5142436" y="603170"/>
                  </a:cubicBezTo>
                </a:path>
              </a:pathLst>
            </a:custGeom>
            <a:ln w="19050">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56" name="Group 155"/>
          <p:cNvGrpSpPr/>
          <p:nvPr/>
        </p:nvGrpSpPr>
        <p:grpSpPr>
          <a:xfrm>
            <a:off x="977498" y="3333018"/>
            <a:ext cx="1990827" cy="710473"/>
            <a:chOff x="504354" y="3461477"/>
            <a:chExt cx="1990827" cy="710473"/>
          </a:xfrm>
        </p:grpSpPr>
        <p:grpSp>
          <p:nvGrpSpPr>
            <p:cNvPr id="140" name="Group 139"/>
            <p:cNvGrpSpPr/>
            <p:nvPr/>
          </p:nvGrpSpPr>
          <p:grpSpPr>
            <a:xfrm>
              <a:off x="517193" y="3461477"/>
              <a:ext cx="1791771" cy="184666"/>
              <a:chOff x="517193" y="3461477"/>
              <a:chExt cx="1791771" cy="184666"/>
            </a:xfrm>
          </p:grpSpPr>
          <p:sp>
            <p:nvSpPr>
              <p:cNvPr id="135" name="Rectangle 134"/>
              <p:cNvSpPr/>
              <p:nvPr/>
            </p:nvSpPr>
            <p:spPr bwMode="auto">
              <a:xfrm>
                <a:off x="517193" y="3477610"/>
                <a:ext cx="219456" cy="152400"/>
              </a:xfrm>
              <a:prstGeom prst="rect">
                <a:avLst/>
              </a:prstGeom>
              <a:solidFill>
                <a:srgbClr val="00AF9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6" name="TextBox 135"/>
              <p:cNvSpPr txBox="1"/>
              <p:nvPr/>
            </p:nvSpPr>
            <p:spPr>
              <a:xfrm>
                <a:off x="774890" y="3461477"/>
                <a:ext cx="1534074" cy="184666"/>
              </a:xfrm>
              <a:prstGeom prst="rect">
                <a:avLst/>
              </a:prstGeom>
              <a:noFill/>
            </p:spPr>
            <p:txBody>
              <a:bodyPr wrap="none" lIns="0" tIns="0" rIns="0" bIns="0" rtlCol="0">
                <a:spAutoFit/>
              </a:bodyPr>
              <a:lstStyle/>
              <a:p>
                <a:pPr algn="l" rtl="0"/>
                <a:r>
                  <a:rPr lang="zh-CN" altLang="en-US" sz="1200" b="0" i="0" u="none" dirty="0">
                    <a:latin typeface="Arial" panose="020B0604020202020204" pitchFamily="34" charset="0"/>
                    <a:ea typeface="宋体" panose="02010600030101010101" pitchFamily="2" charset="-122"/>
                    <a:cs typeface="Arial" panose="020B0604020202020204" pitchFamily="34" charset="0"/>
                  </a:rPr>
                  <a:t>程控</a:t>
                </a:r>
                <a:r>
                  <a:rPr lang="zh-CN" sz="1200" b="0" i="0" u="none" dirty="0">
                    <a:latin typeface="Arial" panose="020B0604020202020204" pitchFamily="34" charset="0"/>
                    <a:ea typeface="宋体" panose="02010600030101010101" pitchFamily="2" charset="-122"/>
                    <a:cs typeface="Arial" panose="020B0604020202020204" pitchFamily="34" charset="0"/>
                  </a:rPr>
                  <a:t>的A</a:t>
                </a:r>
                <a:r>
                  <a:rPr lang="zh-CN" sz="1200" b="0" i="0" u="none" baseline="-25000" dirty="0">
                    <a:latin typeface="Arial" panose="020B0604020202020204" pitchFamily="34" charset="0"/>
                    <a:ea typeface="宋体" panose="02010600030101010101" pitchFamily="2" charset="-122"/>
                    <a:cs typeface="Arial" panose="020B0604020202020204" pitchFamily="34" charset="0"/>
                  </a:rPr>
                  <a:t>S</a:t>
                </a:r>
                <a:r>
                  <a:rPr lang="zh-CN" sz="1200" b="0" i="0" u="none" dirty="0">
                    <a:latin typeface="Arial" panose="020B0604020202020204" pitchFamily="34" charset="0"/>
                    <a:ea typeface="宋体" panose="02010600030101010101" pitchFamily="2" charset="-122"/>
                    <a:cs typeface="Arial" panose="020B0604020202020204" pitchFamily="34" charset="0"/>
                  </a:rPr>
                  <a:t>延迟= 150ms</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pSp>
        <p:grpSp>
          <p:nvGrpSpPr>
            <p:cNvPr id="141" name="Group 140"/>
            <p:cNvGrpSpPr/>
            <p:nvPr/>
          </p:nvGrpSpPr>
          <p:grpSpPr>
            <a:xfrm>
              <a:off x="504354" y="3724381"/>
              <a:ext cx="1804610" cy="184666"/>
              <a:chOff x="504354" y="3724381"/>
              <a:chExt cx="1804610" cy="184666"/>
            </a:xfrm>
          </p:grpSpPr>
          <p:sp>
            <p:nvSpPr>
              <p:cNvPr id="137" name="Rectangle 136"/>
              <p:cNvSpPr/>
              <p:nvPr/>
            </p:nvSpPr>
            <p:spPr bwMode="auto">
              <a:xfrm>
                <a:off x="504354" y="3740514"/>
                <a:ext cx="232295" cy="15240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38" name="TextBox 137"/>
              <p:cNvSpPr txBox="1"/>
              <p:nvPr/>
            </p:nvSpPr>
            <p:spPr>
              <a:xfrm>
                <a:off x="774890" y="3724381"/>
                <a:ext cx="1534074" cy="184666"/>
              </a:xfrm>
              <a:prstGeom prst="rect">
                <a:avLst/>
              </a:prstGeom>
              <a:noFill/>
            </p:spPr>
            <p:txBody>
              <a:bodyPr wrap="none" lIns="0" tIns="0" rIns="0" bIns="0" rtlCol="0">
                <a:spAutoFit/>
              </a:bodyPr>
              <a:lstStyle/>
              <a:p>
                <a:r>
                  <a:rPr lang="zh-CN" altLang="en-US" sz="1200" b="0" dirty="0">
                    <a:latin typeface="Arial" panose="020B0604020202020204" pitchFamily="34" charset="0"/>
                    <a:ea typeface="宋体" panose="02010600030101010101" pitchFamily="2" charset="-122"/>
                    <a:cs typeface="Arial" panose="020B0604020202020204" pitchFamily="34" charset="0"/>
                  </a:rPr>
                  <a:t>程控</a:t>
                </a:r>
                <a:r>
                  <a:rPr lang="zh-CN" sz="1200" b="0" i="0" u="none" dirty="0">
                    <a:latin typeface="Arial" panose="020B0604020202020204" pitchFamily="34" charset="0"/>
                    <a:ea typeface="宋体" panose="02010600030101010101" pitchFamily="2" charset="-122"/>
                    <a:cs typeface="Arial" panose="020B0604020202020204" pitchFamily="34" charset="0"/>
                  </a:rPr>
                  <a:t>的A</a:t>
                </a:r>
                <a:r>
                  <a:rPr lang="zh-CN" sz="1200" b="0" i="0" u="none" baseline="-25000" dirty="0">
                    <a:latin typeface="Arial" panose="020B0604020202020204" pitchFamily="34" charset="0"/>
                    <a:ea typeface="宋体" panose="02010600030101010101" pitchFamily="2" charset="-122"/>
                    <a:cs typeface="Arial" panose="020B0604020202020204" pitchFamily="34" charset="0"/>
                  </a:rPr>
                  <a:t>P</a:t>
                </a:r>
                <a:r>
                  <a:rPr lang="zh-CN" sz="1200" b="0" i="0" u="none" dirty="0">
                    <a:latin typeface="Arial" panose="020B0604020202020204" pitchFamily="34" charset="0"/>
                    <a:ea typeface="宋体" panose="02010600030101010101" pitchFamily="2" charset="-122"/>
                    <a:cs typeface="Arial" panose="020B0604020202020204" pitchFamily="34" charset="0"/>
                  </a:rPr>
                  <a:t>延迟= 175ms</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pSp>
        <p:sp>
          <p:nvSpPr>
            <p:cNvPr id="139" name="TextBox 138"/>
            <p:cNvSpPr txBox="1"/>
            <p:nvPr/>
          </p:nvSpPr>
          <p:spPr>
            <a:xfrm>
              <a:off x="765540" y="3987284"/>
              <a:ext cx="1729641" cy="184666"/>
            </a:xfrm>
            <a:prstGeom prst="rect">
              <a:avLst/>
            </a:prstGeom>
            <a:noFill/>
          </p:spPr>
          <p:txBody>
            <a:bodyPr wrap="none" lIns="0" tIns="0" rIns="0" bIns="0" rtlCol="0">
              <a:spAutoFit/>
            </a:bodyPr>
            <a:lstStyle/>
            <a:p>
              <a:r>
                <a:rPr lang="zh-CN" altLang="en-US" sz="1200" b="0" dirty="0">
                  <a:latin typeface="Arial" panose="020B0604020202020204" pitchFamily="34" charset="0"/>
                  <a:ea typeface="宋体" panose="02010600030101010101" pitchFamily="2" charset="-122"/>
                  <a:cs typeface="Arial" panose="020B0604020202020204" pitchFamily="34" charset="0"/>
                </a:rPr>
                <a:t>程控的滞后</a:t>
              </a:r>
              <a:r>
                <a:rPr lang="en-US" altLang="zh-CN" sz="1200" b="0" dirty="0">
                  <a:latin typeface="Arial" panose="020B0604020202020204" pitchFamily="34" charset="0"/>
                  <a:ea typeface="宋体" panose="02010600030101010101" pitchFamily="2" charset="-122"/>
                  <a:cs typeface="Arial" panose="020B0604020202020204" pitchFamily="34" charset="0"/>
                </a:rPr>
                <a:t>Delta</a:t>
              </a:r>
              <a:r>
                <a:rPr lang="zh-CN" altLang="en-US" sz="1200" b="0" dirty="0">
                  <a:latin typeface="Arial" panose="020B0604020202020204" pitchFamily="34" charset="0"/>
                  <a:ea typeface="宋体" panose="02010600030101010101" pitchFamily="2" charset="-122"/>
                  <a:cs typeface="Arial" panose="020B0604020202020204" pitchFamily="34" charset="0"/>
                </a:rPr>
                <a:t> </a:t>
              </a:r>
              <a:r>
                <a:rPr lang="zh-CN" sz="1200" b="0" i="0" u="none" dirty="0">
                  <a:latin typeface="Arial" panose="020B0604020202020204" pitchFamily="34" charset="0"/>
                  <a:ea typeface="宋体" panose="02010600030101010101" pitchFamily="2" charset="-122"/>
                  <a:cs typeface="Arial" panose="020B0604020202020204" pitchFamily="34" charset="0"/>
                </a:rPr>
                <a:t>= -40ms</a:t>
              </a:r>
              <a:endParaRPr lang="zh-CN" sz="1200" b="0" dirty="0">
                <a:latin typeface="Arial" panose="020B0604020202020204" pitchFamily="34" charset="0"/>
                <a:ea typeface="宋体" panose="02010600030101010101" pitchFamily="2" charset="-122"/>
                <a:cs typeface="Arial" panose="020B0604020202020204" pitchFamily="34" charset="0"/>
              </a:endParaRPr>
            </a:p>
          </p:txBody>
        </p:sp>
      </p:grpSp>
      <p:sp>
        <p:nvSpPr>
          <p:cNvPr id="142" name="TextBox 141"/>
          <p:cNvSpPr txBox="1"/>
          <p:nvPr/>
        </p:nvSpPr>
        <p:spPr>
          <a:xfrm>
            <a:off x="6096478" y="853637"/>
            <a:ext cx="1700109" cy="1118890"/>
          </a:xfrm>
          <a:prstGeom prst="roundRect">
            <a:avLst>
              <a:gd name="adj" fmla="val 7077"/>
            </a:avLst>
          </a:prstGeom>
        </p:spPr>
        <p:style>
          <a:lnRef idx="1">
            <a:schemeClr val="accent3"/>
          </a:lnRef>
          <a:fillRef idx="2">
            <a:schemeClr val="accent3"/>
          </a:fillRef>
          <a:effectRef idx="1">
            <a:schemeClr val="accent3"/>
          </a:effectRef>
          <a:fontRef idx="minor">
            <a:schemeClr val="dk1"/>
          </a:fontRef>
        </p:style>
        <p:txBody>
          <a:bodyPr wrap="square" rtlCol="0" anchor="ctr">
            <a:spAutoFit/>
          </a:bodyPr>
          <a:lstStyle/>
          <a:p>
            <a:r>
              <a:rPr lang="zh-CN" sz="1600" b="0" i="0" u="none" dirty="0">
                <a:latin typeface="Arial" panose="020B0604020202020204" pitchFamily="34" charset="0"/>
                <a:ea typeface="宋体" panose="02010600030101010101" pitchFamily="2" charset="-122"/>
                <a:cs typeface="Arial" panose="020B0604020202020204" pitchFamily="34" charset="0"/>
              </a:rPr>
              <a:t>如果</a:t>
            </a:r>
            <a:r>
              <a:rPr lang="zh-CN" altLang="en-US" sz="1600" b="0" dirty="0">
                <a:latin typeface="Arial" panose="020B0604020202020204" pitchFamily="34" charset="0"/>
                <a:ea typeface="宋体" panose="02010600030101010101" pitchFamily="2" charset="-122"/>
                <a:cs typeface="Arial" panose="020B0604020202020204" pitchFamily="34" charset="0"/>
              </a:rPr>
              <a:t>自身</a:t>
            </a:r>
            <a:r>
              <a:rPr lang="zh-CN" sz="1600" b="0" i="0" u="none" dirty="0">
                <a:latin typeface="Arial" panose="020B0604020202020204" pitchFamily="34" charset="0"/>
                <a:ea typeface="宋体" panose="02010600030101010101" pitchFamily="2" charset="-122"/>
                <a:cs typeface="Arial" panose="020B0604020202020204" pitchFamily="34" charset="0"/>
              </a:rPr>
              <a:t>R波</a:t>
            </a:r>
            <a:r>
              <a:rPr lang="zh-CN" altLang="en-US" sz="1600" b="0" i="0" u="none" dirty="0">
                <a:latin typeface="Arial" panose="020B0604020202020204" pitchFamily="34" charset="0"/>
                <a:ea typeface="宋体" panose="02010600030101010101" pitchFamily="2" charset="-122"/>
                <a:cs typeface="Arial" panose="020B0604020202020204" pitchFamily="34" charset="0"/>
              </a:rPr>
              <a:t>出现</a:t>
            </a:r>
            <a:r>
              <a:rPr lang="zh-CN" sz="1600" b="0" i="0" u="none" dirty="0">
                <a:latin typeface="Arial" panose="020B0604020202020204" pitchFamily="34" charset="0"/>
                <a:ea typeface="宋体" panose="02010600030101010101" pitchFamily="2" charset="-122"/>
                <a:cs typeface="Arial" panose="020B0604020202020204" pitchFamily="34" charset="0"/>
              </a:rPr>
              <a:t>，</a:t>
            </a:r>
            <a:r>
              <a:rPr lang="zh-CN" altLang="zh-CN" sz="1600" b="0" dirty="0">
                <a:latin typeface="Arial" panose="020B0604020202020204" pitchFamily="34" charset="0"/>
                <a:ea typeface="宋体" panose="02010600030101010101" pitchFamily="2" charset="-122"/>
                <a:cs typeface="Arial" panose="020B0604020202020204" pitchFamily="34" charset="0"/>
              </a:rPr>
              <a:t>AV延迟</a:t>
            </a:r>
            <a:r>
              <a:rPr lang="zh-CN" sz="1600" b="0" i="0" u="none" dirty="0">
                <a:latin typeface="Arial" panose="020B0604020202020204" pitchFamily="34" charset="0"/>
                <a:ea typeface="宋体" panose="02010600030101010101" pitchFamily="2" charset="-122"/>
                <a:cs typeface="Arial" panose="020B0604020202020204" pitchFamily="34" charset="0"/>
              </a:rPr>
              <a:t>缩短256个心动周期</a:t>
            </a:r>
            <a:endParaRPr lang="zh-CN" sz="1600" b="0" dirty="0">
              <a:latin typeface="Arial" panose="020B0604020202020204" pitchFamily="34" charset="0"/>
              <a:ea typeface="宋体" panose="02010600030101010101" pitchFamily="2" charset="-122"/>
              <a:cs typeface="Arial" panose="020B0604020202020204" pitchFamily="34" charset="0"/>
            </a:endParaRPr>
          </a:p>
        </p:txBody>
      </p:sp>
      <p:sp>
        <p:nvSpPr>
          <p:cNvPr id="155" name="TextBox 154"/>
          <p:cNvSpPr txBox="1"/>
          <p:nvPr/>
        </p:nvSpPr>
        <p:spPr>
          <a:xfrm>
            <a:off x="4757388" y="1535134"/>
            <a:ext cx="1110012" cy="646331"/>
          </a:xfrm>
          <a:prstGeom prst="rect">
            <a:avLst/>
          </a:prstGeom>
          <a:noFill/>
        </p:spPr>
        <p:txBody>
          <a:bodyPr wrap="square" rtlCol="0">
            <a:spAutoFit/>
          </a:bodyPr>
          <a:lstStyle/>
          <a:p>
            <a:pPr algn="l" rtl="0"/>
            <a:r>
              <a:rPr lang="zh-CN" b="1" i="0" u="none">
                <a:solidFill>
                  <a:srgbClr val="00AF9E"/>
                </a:solidFill>
                <a:latin typeface="Arial" panose="020B0604020202020204" pitchFamily="34" charset="0"/>
                <a:ea typeface="宋体" panose="02010600030101010101" pitchFamily="2" charset="-122"/>
                <a:cs typeface="Arial" panose="020B0604020202020204" pitchFamily="34" charset="0"/>
              </a:rPr>
              <a:t>第32个心动周期</a:t>
            </a:r>
            <a:endParaRPr lang="zh-CN" dirty="0">
              <a:solidFill>
                <a:srgbClr val="00AF9E"/>
              </a:solidFill>
              <a:latin typeface="Arial" panose="020B0604020202020204" pitchFamily="34" charset="0"/>
              <a:ea typeface="宋体" panose="02010600030101010101" pitchFamily="2" charset="-122"/>
              <a:cs typeface="Arial" panose="020B0604020202020204" pitchFamily="34" charset="0"/>
            </a:endParaRPr>
          </a:p>
        </p:txBody>
      </p:sp>
      <p:pic>
        <p:nvPicPr>
          <p:cNvPr id="7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4" y="209550"/>
            <a:ext cx="598021"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148794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ight Arrow 57"/>
          <p:cNvSpPr/>
          <p:nvPr/>
        </p:nvSpPr>
        <p:spPr bwMode="auto">
          <a:xfrm>
            <a:off x="6946294" y="796040"/>
            <a:ext cx="1463040" cy="106761"/>
          </a:xfrm>
          <a:prstGeom prst="rightArrow">
            <a:avLst/>
          </a:prstGeom>
          <a:ln>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 name="Content Placeholder 3"/>
          <p:cNvSpPr>
            <a:spLocks noGrp="1"/>
          </p:cNvSpPr>
          <p:nvPr>
            <p:ph sz="quarter" idx="12"/>
          </p:nvPr>
        </p:nvSpPr>
        <p:spPr>
          <a:xfrm>
            <a:off x="304800" y="715334"/>
            <a:ext cx="4953000" cy="3527425"/>
          </a:xfrm>
        </p:spPr>
        <p:txBody>
          <a:bodyPr/>
          <a:lstStyle/>
          <a:p>
            <a:pPr marL="0" indent="0" algn="l" rtl="0">
              <a:buNone/>
            </a:pPr>
            <a:r>
              <a:rPr lang="zh-CN" b="1" i="0" u="none" dirty="0">
                <a:solidFill>
                  <a:srgbClr val="00AF9E"/>
                </a:solidFill>
                <a:latin typeface="Arial" panose="020B0604020202020204" pitchFamily="34" charset="0"/>
                <a:ea typeface="宋体" panose="02010600030101010101" pitchFamily="2" charset="-122"/>
                <a:cs typeface="Arial" panose="020B0604020202020204" pitchFamily="34" charset="0"/>
              </a:rPr>
              <a:t>心力衰竭特征</a:t>
            </a:r>
          </a:p>
          <a:p>
            <a:pPr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电</a:t>
            </a:r>
            <a:r>
              <a:rPr lang="zh-CN" altLang="en-US" b="0" i="0" u="none" dirty="0">
                <a:latin typeface="Arial" panose="020B0604020202020204" pitchFamily="34" charset="0"/>
                <a:ea typeface="宋体" panose="02010600030101010101" pitchFamily="2" charset="-122"/>
                <a:cs typeface="Arial" panose="020B0604020202020204" pitchFamily="34" charset="0"/>
              </a:rPr>
              <a:t>传导</a:t>
            </a:r>
            <a:r>
              <a:rPr lang="zh-CN" b="0" i="0" u="none" dirty="0">
                <a:latin typeface="Arial" panose="020B0604020202020204" pitchFamily="34" charset="0"/>
                <a:ea typeface="宋体" panose="02010600030101010101" pitchFamily="2" charset="-122"/>
                <a:cs typeface="Arial" panose="020B0604020202020204" pitchFamily="34" charset="0"/>
              </a:rPr>
              <a:t>不同步</a:t>
            </a:r>
            <a:endParaRPr lang="zh-CN" dirty="0">
              <a:latin typeface="Arial" panose="020B0604020202020204" pitchFamily="34" charset="0"/>
              <a:ea typeface="宋体" panose="02010600030101010101" pitchFamily="2" charset="-122"/>
              <a:cs typeface="Arial" panose="020B0604020202020204" pitchFamily="34" charset="0"/>
            </a:endParaRPr>
          </a:p>
          <a:p>
            <a:pPr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机械不同步 </a:t>
            </a:r>
          </a:p>
          <a:p>
            <a:pPr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血流动力学</a:t>
            </a:r>
            <a:r>
              <a:rPr lang="zh-CN" altLang="en-US" dirty="0">
                <a:latin typeface="Arial" panose="020B0604020202020204" pitchFamily="34" charset="0"/>
                <a:ea typeface="宋体" panose="02010600030101010101" pitchFamily="2" charset="-122"/>
                <a:cs typeface="Arial" panose="020B0604020202020204" pitchFamily="34" charset="0"/>
              </a:rPr>
              <a:t>不稳定</a:t>
            </a:r>
          </a:p>
          <a:p>
            <a:pPr algn="l" rtl="0">
              <a:buFont typeface="Wingdings" panose="05000000000000000000" pitchFamily="2" charset="2"/>
              <a:buChar char="§"/>
            </a:pPr>
            <a:endParaRPr lang="zh-CN" dirty="0">
              <a:latin typeface="Arial" panose="020B0604020202020204" pitchFamily="34" charset="0"/>
              <a:ea typeface="宋体" panose="02010600030101010101" pitchFamily="2" charset="-122"/>
              <a:cs typeface="Arial" panose="020B0604020202020204" pitchFamily="34" charset="0"/>
            </a:endParaRPr>
          </a:p>
          <a:p>
            <a:pPr marL="0" indent="0" algn="l" rtl="0">
              <a:buNone/>
            </a:pPr>
            <a:r>
              <a:rPr lang="zh-CN" b="1" i="0" u="none" dirty="0">
                <a:solidFill>
                  <a:srgbClr val="913120"/>
                </a:solidFill>
                <a:latin typeface="Arial" panose="020B0604020202020204" pitchFamily="34" charset="0"/>
                <a:ea typeface="宋体" panose="02010600030101010101" pitchFamily="2" charset="-122"/>
                <a:cs typeface="Arial" panose="020B0604020202020204" pitchFamily="34" charset="0"/>
              </a:rPr>
              <a:t>目前的问题</a:t>
            </a:r>
          </a:p>
          <a:p>
            <a:pPr marL="285750" indent="-285750"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CRT反应仍然不足</a:t>
            </a:r>
            <a:r>
              <a:rPr lang="zh-CN" altLang="en-US" dirty="0">
                <a:latin typeface="Arial" panose="020B0604020202020204" pitchFamily="34" charset="0"/>
                <a:ea typeface="宋体" panose="02010600030101010101" pitchFamily="2" charset="-122"/>
                <a:cs typeface="Arial" panose="020B0604020202020204" pitchFamily="34" charset="0"/>
              </a:rPr>
              <a:t>和</a:t>
            </a:r>
            <a:r>
              <a:rPr lang="zh-CN" b="0" i="0" u="none" dirty="0">
                <a:latin typeface="Arial" panose="020B0604020202020204" pitchFamily="34" charset="0"/>
                <a:ea typeface="宋体" panose="02010600030101010101" pitchFamily="2" charset="-122"/>
                <a:cs typeface="Arial" panose="020B0604020202020204" pitchFamily="34" charset="0"/>
              </a:rPr>
              <a:t>不可预知</a:t>
            </a:r>
          </a:p>
          <a:p>
            <a:pPr marL="285750" indent="-285750"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发生</a:t>
            </a:r>
            <a:r>
              <a:rPr lang="zh-CN" altLang="en-US" b="0" i="0" u="none" dirty="0">
                <a:latin typeface="Arial" panose="020B0604020202020204" pitchFamily="34" charset="0"/>
                <a:ea typeface="宋体" panose="02010600030101010101" pitchFamily="2" charset="-122"/>
                <a:cs typeface="Arial" panose="020B0604020202020204" pitchFamily="34" charset="0"/>
              </a:rPr>
              <a:t>的</a:t>
            </a:r>
            <a:r>
              <a:rPr lang="zh-CN" b="0" i="0" u="none" dirty="0">
                <a:latin typeface="Arial" panose="020B0604020202020204" pitchFamily="34" charset="0"/>
                <a:ea typeface="宋体" panose="02010600030101010101" pitchFamily="2" charset="-122"/>
                <a:cs typeface="Arial" panose="020B0604020202020204" pitchFamily="34" charset="0"/>
              </a:rPr>
              <a:t>实质</a:t>
            </a:r>
            <a:r>
              <a:rPr lang="zh-CN" altLang="en-US" b="0" i="0" u="none" dirty="0">
                <a:latin typeface="Arial" panose="020B0604020202020204" pitchFamily="34" charset="0"/>
                <a:ea typeface="宋体" panose="02010600030101010101" pitchFamily="2" charset="-122"/>
                <a:cs typeface="Arial" panose="020B0604020202020204" pitchFamily="34" charset="0"/>
              </a:rPr>
              <a:t>性</a:t>
            </a:r>
            <a:r>
              <a:rPr lang="zh-CN" b="0" i="0" u="none" dirty="0">
                <a:latin typeface="Arial" panose="020B0604020202020204" pitchFamily="34" charset="0"/>
                <a:ea typeface="宋体" panose="02010600030101010101" pitchFamily="2" charset="-122"/>
                <a:cs typeface="Arial" panose="020B0604020202020204" pitchFamily="34" charset="0"/>
              </a:rPr>
              <a:t>变化（缺血/非缺血）；患者特征和传导等  </a:t>
            </a:r>
          </a:p>
          <a:p>
            <a:pPr marL="285750" indent="-285750">
              <a:buFont typeface="Wingdings" panose="05000000000000000000" pitchFamily="2" charset="2"/>
              <a:buChar char="§"/>
            </a:pPr>
            <a:r>
              <a:rPr lang="zh-CN" altLang="zh-CN" dirty="0">
                <a:latin typeface="Arial" panose="020B0604020202020204" pitchFamily="34" charset="0"/>
                <a:ea typeface="宋体" panose="02010600030101010101" pitchFamily="2" charset="-122"/>
                <a:cs typeface="Arial" panose="020B0604020202020204" pitchFamily="34" charset="0"/>
              </a:rPr>
              <a:t>CRT治疗</a:t>
            </a:r>
            <a:r>
              <a:rPr lang="zh-CN" altLang="en-US" dirty="0">
                <a:latin typeface="Arial" panose="020B0604020202020204" pitchFamily="34" charset="0"/>
                <a:ea typeface="宋体" panose="02010600030101010101" pitchFamily="2" charset="-122"/>
                <a:cs typeface="Arial" panose="020B0604020202020204" pitchFamily="34" charset="0"/>
              </a:rPr>
              <a:t>的</a:t>
            </a:r>
            <a:r>
              <a:rPr lang="zh-CN" b="0" i="0" u="none" dirty="0">
                <a:latin typeface="Arial" panose="020B0604020202020204" pitchFamily="34" charset="0"/>
                <a:ea typeface="宋体" panose="02010600030101010101" pitchFamily="2" charset="-122"/>
                <a:cs typeface="Arial" panose="020B0604020202020204" pitchFamily="34" charset="0"/>
              </a:rPr>
              <a:t>优化和个性化至关重要 </a:t>
            </a:r>
          </a:p>
          <a:p>
            <a:pPr marL="285750" indent="-28575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现有优化方法（</a:t>
            </a:r>
            <a:r>
              <a:rPr lang="zh-CN" altLang="en-US" dirty="0">
                <a:latin typeface="Arial" panose="020B0604020202020204" pitchFamily="34" charset="0"/>
                <a:ea typeface="宋体" panose="02010600030101010101" pitchFamily="2" charset="-122"/>
                <a:cs typeface="Arial" panose="020B0604020202020204" pitchFamily="34" charset="0"/>
              </a:rPr>
              <a:t>超声</a:t>
            </a:r>
            <a:r>
              <a:rPr lang="zh-CN" b="0" i="0" u="none" dirty="0">
                <a:latin typeface="Arial" panose="020B0604020202020204" pitchFamily="34" charset="0"/>
                <a:ea typeface="宋体" panose="02010600030101010101" pitchFamily="2" charset="-122"/>
                <a:cs typeface="Arial" panose="020B0604020202020204" pitchFamily="34" charset="0"/>
              </a:rPr>
              <a:t>/QuickOpt™优化等）</a:t>
            </a:r>
            <a:r>
              <a:rPr lang="zh-CN" altLang="en-US" dirty="0">
                <a:latin typeface="Arial" panose="020B0604020202020204" pitchFamily="34" charset="0"/>
                <a:ea typeface="宋体" panose="02010600030101010101" pitchFamily="2" charset="-122"/>
                <a:cs typeface="Arial" panose="020B0604020202020204" pitchFamily="34" charset="0"/>
              </a:rPr>
              <a:t>仅</a:t>
            </a:r>
            <a:r>
              <a:rPr lang="zh-CN" b="0" i="0" u="none" dirty="0">
                <a:latin typeface="Arial" panose="020B0604020202020204" pitchFamily="34" charset="0"/>
                <a:ea typeface="宋体" panose="02010600030101010101" pitchFamily="2" charset="-122"/>
                <a:cs typeface="Arial" panose="020B0604020202020204" pitchFamily="34" charset="0"/>
              </a:rPr>
              <a:t>局限于在</a:t>
            </a:r>
            <a:r>
              <a:rPr lang="zh-CN" altLang="en-US" b="0" i="0" u="none" dirty="0">
                <a:latin typeface="Arial" panose="020B0604020202020204" pitchFamily="34" charset="0"/>
                <a:ea typeface="宋体" panose="02010600030101010101" pitchFamily="2" charset="-122"/>
                <a:cs typeface="Arial" panose="020B0604020202020204" pitchFamily="34" charset="0"/>
              </a:rPr>
              <a:t>某种</a:t>
            </a:r>
            <a:r>
              <a:rPr lang="zh-CN" b="0" i="0" u="none" dirty="0">
                <a:latin typeface="Arial" panose="020B0604020202020204" pitchFamily="34" charset="0"/>
                <a:ea typeface="宋体" panose="02010600030101010101" pitchFamily="2" charset="-122"/>
                <a:cs typeface="Arial" panose="020B0604020202020204" pitchFamily="34" charset="0"/>
              </a:rPr>
              <a:t>情况</a:t>
            </a:r>
            <a:r>
              <a:rPr lang="zh-CN" altLang="en-US" b="0" i="0" u="none" dirty="0">
                <a:latin typeface="Arial" panose="020B0604020202020204" pitchFamily="34" charset="0"/>
                <a:ea typeface="宋体" panose="02010600030101010101" pitchFamily="2" charset="-122"/>
                <a:cs typeface="Arial" panose="020B0604020202020204" pitchFamily="34" charset="0"/>
              </a:rPr>
              <a:t>下</a:t>
            </a:r>
            <a:r>
              <a:rPr lang="zh-CN" b="0" i="0" u="none" dirty="0">
                <a:latin typeface="Arial" panose="020B0604020202020204" pitchFamily="34" charset="0"/>
                <a:ea typeface="宋体" panose="02010600030101010101" pitchFamily="2" charset="-122"/>
                <a:cs typeface="Arial" panose="020B0604020202020204" pitchFamily="34" charset="0"/>
              </a:rPr>
              <a:t>完成，无法根据患者变化动态调整</a:t>
            </a:r>
          </a:p>
          <a:p>
            <a:pPr marL="0" indent="0" algn="l" rtl="0">
              <a:buNone/>
            </a:pP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6" name="Title 5"/>
          <p:cNvSpPr>
            <a:spLocks noGrp="1"/>
          </p:cNvSpPr>
          <p:nvPr>
            <p:ph type="title"/>
          </p:nvPr>
        </p:nvSpPr>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CRT现状</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2" name="Rounded Rectangle 1"/>
          <p:cNvSpPr/>
          <p:nvPr/>
        </p:nvSpPr>
        <p:spPr bwMode="auto">
          <a:xfrm>
            <a:off x="5365530" y="1657352"/>
            <a:ext cx="3394781" cy="1851005"/>
          </a:xfrm>
          <a:prstGeom prst="roundRect">
            <a:avLst>
              <a:gd name="adj" fmla="val 3609"/>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rtl="0"/>
            <a:r>
              <a:rPr lang="zh-CN" sz="1600" b="1" i="0" u="none" cap="small" dirty="0">
                <a:solidFill>
                  <a:sysClr val="windowText" lastClr="000000"/>
                </a:solidFill>
                <a:latin typeface="Arial" panose="020B0604020202020204" pitchFamily="34" charset="0"/>
                <a:ea typeface="宋体" panose="02010600030101010101" pitchFamily="2" charset="-122"/>
                <a:cs typeface="Arial" panose="020B0604020202020204" pitchFamily="34" charset="0"/>
              </a:rPr>
              <a:t>需要满足如下条件的解决方案</a:t>
            </a:r>
            <a:r>
              <a:rPr lang="zh-CN" sz="1600" b="0" i="0" u="none" dirty="0">
                <a:solidFill>
                  <a:sysClr val="windowText" lastClr="000000"/>
                </a:solidFill>
                <a:latin typeface="Arial" panose="020B0604020202020204" pitchFamily="34" charset="0"/>
                <a:ea typeface="宋体" panose="02010600030101010101" pitchFamily="2" charset="-122"/>
                <a:cs typeface="Arial" panose="020B0604020202020204" pitchFamily="34" charset="0"/>
              </a:rPr>
              <a:t> </a:t>
            </a:r>
          </a:p>
          <a:p>
            <a:pPr algn="ctr" rtl="0"/>
            <a:endParaRPr lang="zh-CN" sz="1600" dirty="0">
              <a:solidFill>
                <a:sysClr val="windowText" lastClr="000000"/>
              </a:solidFill>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Wingdings" panose="05000000000000000000" pitchFamily="2" charset="2"/>
              <a:buChar char="§"/>
            </a:pPr>
            <a:r>
              <a:rPr lang="zh-CN" sz="1600" b="0" i="0" u="none" dirty="0">
                <a:solidFill>
                  <a:sysClr val="windowText" lastClr="000000"/>
                </a:solidFill>
                <a:latin typeface="Arial" panose="020B0604020202020204" pitchFamily="34" charset="0"/>
                <a:ea typeface="宋体" panose="02010600030101010101" pitchFamily="2" charset="-122"/>
                <a:cs typeface="Arial" panose="020B0604020202020204" pitchFamily="34" charset="0"/>
              </a:rPr>
              <a:t>以患者为基础，高度个性化 </a:t>
            </a:r>
          </a:p>
          <a:p>
            <a:pPr marL="342900" indent="-342900" algn="l" rtl="0">
              <a:buFont typeface="Wingdings" panose="05000000000000000000" pitchFamily="2" charset="2"/>
              <a:buChar char="§"/>
            </a:pPr>
            <a:endParaRPr lang="zh-CN" sz="1600" b="0" dirty="0">
              <a:solidFill>
                <a:sysClr val="windowText" lastClr="000000"/>
              </a:solidFill>
              <a:latin typeface="Arial" panose="020B0604020202020204" pitchFamily="34" charset="0"/>
              <a:ea typeface="宋体" panose="02010600030101010101" pitchFamily="2" charset="-122"/>
              <a:cs typeface="Arial" panose="020B0604020202020204" pitchFamily="34" charset="0"/>
            </a:endParaRPr>
          </a:p>
          <a:p>
            <a:pPr marL="342900" indent="-342900" algn="l" rtl="0">
              <a:buFont typeface="Wingdings" panose="05000000000000000000" pitchFamily="2" charset="2"/>
              <a:buChar char="§"/>
            </a:pPr>
            <a:r>
              <a:rPr lang="zh-CN" sz="1600" b="0" i="0" u="none" dirty="0">
                <a:solidFill>
                  <a:sysClr val="windowText" lastClr="000000"/>
                </a:solidFill>
                <a:latin typeface="Arial" panose="020B0604020202020204" pitchFamily="34" charset="0"/>
                <a:ea typeface="宋体" panose="02010600030101010101" pitchFamily="2" charset="-122"/>
                <a:cs typeface="Arial" panose="020B0604020202020204" pitchFamily="34" charset="0"/>
              </a:rPr>
              <a:t>根据患者活动程度、心率、传导状态和药物等的变化进行动态调整 </a:t>
            </a:r>
          </a:p>
        </p:txBody>
      </p:sp>
      <p:grpSp>
        <p:nvGrpSpPr>
          <p:cNvPr id="79" name="Group 78"/>
          <p:cNvGrpSpPr/>
          <p:nvPr/>
        </p:nvGrpSpPr>
        <p:grpSpPr>
          <a:xfrm>
            <a:off x="6923448" y="594666"/>
            <a:ext cx="486369" cy="357148"/>
            <a:chOff x="4914901" y="1805517"/>
            <a:chExt cx="1727199" cy="1268308"/>
          </a:xfrm>
          <a:effectLst>
            <a:reflection blurRad="6350" stA="52000" endA="300" endPos="35000" dir="5400000" sy="-100000" algn="bl" rotWithShape="0"/>
          </a:effectLst>
        </p:grpSpPr>
        <p:sp>
          <p:nvSpPr>
            <p:cNvPr id="80" name="Round Same Side Corner Rectangle 79"/>
            <p:cNvSpPr/>
            <p:nvPr>
              <p:custDataLst>
                <p:tags r:id="rId2"/>
              </p:custDataLst>
            </p:nvPr>
          </p:nvSpPr>
          <p:spPr bwMode="auto">
            <a:xfrm rot="2700000">
              <a:off x="5350571" y="2116777"/>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pic>
          <p:nvPicPr>
            <p:cNvPr id="81" name="Picture 2" descr="C:\Users\huovib01\AppData\Local\Microsoft\Windows\Temporary Internet Files\Content.IE5\LMQBPUQA\lgi01a201309290000[1].jpg"/>
            <p:cNvPicPr>
              <a:picLocks noChangeAspect="1" noChangeArrowheads="1"/>
            </p:cNvPicPr>
            <p:nvPr>
              <p:custDataLst>
                <p:tags r:id="rId3"/>
              </p:custDataLst>
            </p:nvPr>
          </p:nvPicPr>
          <p:blipFill>
            <a:blip r:embed="rId13" cstate="print">
              <a:duotone>
                <a:schemeClr val="accent3">
                  <a:shade val="45000"/>
                  <a:satMod val="135000"/>
                </a:schemeClr>
                <a:prstClr val="white"/>
              </a:duotone>
              <a:extLst>
                <a:ext uri="{BEBA8EAE-BF5A-486C-A8C5-ECC9F3942E4B}">
                  <a14:imgProps xmlns:a14="http://schemas.microsoft.com/office/drawing/2010/main">
                    <a14:imgLayer r:embed="rId14">
                      <a14:imgEffect>
                        <a14:backgroundRemoval t="2637" b="94434" l="4626" r="96463">
                          <a14:foregroundMark x1="22585" y1="26074" x2="22585" y2="26074"/>
                          <a14:foregroundMark x1="46939" y1="13477" x2="46939" y2="13477"/>
                          <a14:foregroundMark x1="53061" y1="7422" x2="53061" y2="7422"/>
                          <a14:foregroundMark x1="55374" y1="2734" x2="55374" y2="2734"/>
                          <a14:foregroundMark x1="88435" y1="64844" x2="88435" y2="64844"/>
                          <a14:foregroundMark x1="96463" y1="67578" x2="96463" y2="67578"/>
                          <a14:foregroundMark x1="55918" y1="91309" x2="55918" y2="91309"/>
                          <a14:foregroundMark x1="44354" y1="94434" x2="44354" y2="94434"/>
                          <a14:foregroundMark x1="12653" y1="31641" x2="12653" y2="31641"/>
                          <a14:foregroundMark x1="4626" y1="29785" x2="4626" y2="29785"/>
                          <a14:foregroundMark x1="22857" y1="43555" x2="22857" y2="43555"/>
                          <a14:foregroundMark x1="20952" y1="52051" x2="20952" y2="52051"/>
                          <a14:foregroundMark x1="45714" y1="42969" x2="45714" y2="42969"/>
                          <a14:foregroundMark x1="32109" y1="68066" x2="32109" y2="68066"/>
                          <a14:foregroundMark x1="35374" y1="77930" x2="35374" y2="77930"/>
                        </a14:backgroundRemoval>
                      </a14:imgEffect>
                    </a14:imgLayer>
                  </a14:imgProps>
                </a:ext>
                <a:ext uri="{28A0092B-C50C-407E-A947-70E740481C1C}">
                  <a14:useLocalDpi xmlns:a14="http://schemas.microsoft.com/office/drawing/2010/main" val="0"/>
                </a:ext>
              </a:extLst>
            </a:blip>
            <a:srcRect/>
            <a:stretch>
              <a:fillRect/>
            </a:stretch>
          </p:blipFill>
          <p:spPr bwMode="auto">
            <a:xfrm>
              <a:off x="5333498" y="1805517"/>
              <a:ext cx="533270" cy="742950"/>
            </a:xfrm>
            <a:prstGeom prst="rect">
              <a:avLst/>
            </a:prstGeom>
            <a:noFill/>
            <a:scene3d>
              <a:camera prst="orthographicFront">
                <a:rot lat="2863604" lon="4042251" rev="20571438"/>
              </a:camera>
              <a:lightRig rig="threePt" dir="t"/>
            </a:scene3d>
            <a:extLst>
              <a:ext uri="{909E8E84-426E-40DD-AFC4-6F175D3DCCD1}">
                <a14:hiddenFill xmlns:a14="http://schemas.microsoft.com/office/drawing/2010/main">
                  <a:solidFill>
                    <a:srgbClr val="FFFFFF"/>
                  </a:solidFill>
                </a14:hiddenFill>
              </a:ext>
            </a:extLst>
          </p:spPr>
        </p:pic>
        <p:sp>
          <p:nvSpPr>
            <p:cNvPr id="82" name="Oval 81"/>
            <p:cNvSpPr/>
            <p:nvPr>
              <p:custDataLst>
                <p:tags r:id="rId4"/>
              </p:custDataLst>
            </p:nvPr>
          </p:nvSpPr>
          <p:spPr bwMode="auto">
            <a:xfrm>
              <a:off x="4975412" y="1858240"/>
              <a:ext cx="365760" cy="36576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3" name="Round Same Side Corner Rectangle 82"/>
            <p:cNvSpPr/>
            <p:nvPr>
              <p:custDataLst>
                <p:tags r:id="rId5"/>
              </p:custDataLst>
            </p:nvPr>
          </p:nvSpPr>
          <p:spPr bwMode="auto">
            <a:xfrm rot="3600000">
              <a:off x="5442221" y="2154558"/>
              <a:ext cx="119258" cy="45635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4" name="Round Same Side Corner Rectangle 83"/>
            <p:cNvSpPr/>
            <p:nvPr>
              <p:custDataLst>
                <p:tags r:id="rId6"/>
              </p:custDataLst>
            </p:nvPr>
          </p:nvSpPr>
          <p:spPr bwMode="auto">
            <a:xfrm rot="4950259">
              <a:off x="5929939" y="2122703"/>
              <a:ext cx="162477" cy="1042788"/>
            </a:xfrm>
            <a:prstGeom prst="round2SameRect">
              <a:avLst>
                <a:gd name="adj1" fmla="val 50000"/>
                <a:gd name="adj2" fmla="val 25722"/>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5" name="Round Same Side Corner Rectangle 84"/>
            <p:cNvSpPr/>
            <p:nvPr>
              <p:custDataLst>
                <p:tags r:id="rId7"/>
              </p:custDataLst>
            </p:nvPr>
          </p:nvSpPr>
          <p:spPr bwMode="auto">
            <a:xfrm rot="20700000">
              <a:off x="5166220" y="2193864"/>
              <a:ext cx="266630" cy="616951"/>
            </a:xfrm>
            <a:prstGeom prst="round2SameRect">
              <a:avLst>
                <a:gd name="adj1" fmla="val 44824"/>
                <a:gd name="adj2" fmla="val 0"/>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6" name="Round Same Side Corner Rectangle 85"/>
            <p:cNvSpPr/>
            <p:nvPr>
              <p:custDataLst>
                <p:tags r:id="rId8"/>
              </p:custDataLst>
            </p:nvPr>
          </p:nvSpPr>
          <p:spPr bwMode="auto">
            <a:xfrm>
              <a:off x="5090923" y="2404542"/>
              <a:ext cx="821852" cy="669283"/>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7" name="Round Same Side Corner Rectangle 86"/>
            <p:cNvSpPr/>
            <p:nvPr>
              <p:custDataLst>
                <p:tags r:id="rId9"/>
              </p:custDataLst>
            </p:nvPr>
          </p:nvSpPr>
          <p:spPr bwMode="auto">
            <a:xfrm rot="20700000">
              <a:off x="4914901" y="2053960"/>
              <a:ext cx="275848" cy="1019071"/>
            </a:xfrm>
            <a:prstGeom prst="round2SameRect">
              <a:avLst>
                <a:gd name="adj1" fmla="val 50000"/>
                <a:gd name="adj2" fmla="val 31793"/>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88" name="Round Same Side Corner Rectangle 87"/>
            <p:cNvSpPr/>
            <p:nvPr>
              <p:custDataLst>
                <p:tags r:id="rId10"/>
              </p:custDataLst>
            </p:nvPr>
          </p:nvSpPr>
          <p:spPr bwMode="auto">
            <a:xfrm>
              <a:off x="6184900" y="2675036"/>
              <a:ext cx="457200" cy="398789"/>
            </a:xfrm>
            <a:prstGeom prst="round2SameRect">
              <a:avLst>
                <a:gd name="adj1" fmla="val 10439"/>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89" name="Group 88"/>
          <p:cNvGrpSpPr/>
          <p:nvPr/>
        </p:nvGrpSpPr>
        <p:grpSpPr>
          <a:xfrm>
            <a:off x="7543800" y="420260"/>
            <a:ext cx="395700" cy="501539"/>
            <a:chOff x="5218562" y="2216789"/>
            <a:chExt cx="1571576" cy="1991931"/>
          </a:xfrm>
          <a:effectLst>
            <a:reflection blurRad="6350" stA="52000" endA="300" endPos="35000" dir="5400000" sy="-100000" algn="bl" rotWithShape="0"/>
          </a:effectLst>
        </p:grpSpPr>
        <p:sp>
          <p:nvSpPr>
            <p:cNvPr id="90" name="Freeform 89"/>
            <p:cNvSpPr/>
            <p:nvPr/>
          </p:nvSpPr>
          <p:spPr bwMode="auto">
            <a:xfrm>
              <a:off x="5513245" y="3200400"/>
              <a:ext cx="506554" cy="380504"/>
            </a:xfrm>
            <a:custGeom>
              <a:avLst/>
              <a:gdLst>
                <a:gd name="connsiteX0" fmla="*/ 563880 w 563880"/>
                <a:gd name="connsiteY0" fmla="*/ 0 h 594360"/>
                <a:gd name="connsiteX1" fmla="*/ 259080 w 563880"/>
                <a:gd name="connsiteY1" fmla="*/ 121920 h 594360"/>
                <a:gd name="connsiteX2" fmla="*/ 0 w 563880"/>
                <a:gd name="connsiteY2" fmla="*/ 594360 h 594360"/>
                <a:gd name="connsiteX0" fmla="*/ 563880 w 563880"/>
                <a:gd name="connsiteY0" fmla="*/ 0 h 594360"/>
                <a:gd name="connsiteX1" fmla="*/ 434340 w 563880"/>
                <a:gd name="connsiteY1" fmla="*/ 320040 h 594360"/>
                <a:gd name="connsiteX2" fmla="*/ 0 w 563880"/>
                <a:gd name="connsiteY2" fmla="*/ 594360 h 594360"/>
              </a:gdLst>
              <a:ahLst/>
              <a:cxnLst>
                <a:cxn ang="0">
                  <a:pos x="connsiteX0" y="connsiteY0"/>
                </a:cxn>
                <a:cxn ang="0">
                  <a:pos x="connsiteX1" y="connsiteY1"/>
                </a:cxn>
                <a:cxn ang="0">
                  <a:pos x="connsiteX2" y="connsiteY2"/>
                </a:cxn>
              </a:cxnLst>
              <a:rect l="l" t="t" r="r" b="b"/>
              <a:pathLst>
                <a:path w="563880" h="594360">
                  <a:moveTo>
                    <a:pt x="563880" y="0"/>
                  </a:moveTo>
                  <a:cubicBezTo>
                    <a:pt x="458470" y="11430"/>
                    <a:pt x="528320" y="220980"/>
                    <a:pt x="434340" y="320040"/>
                  </a:cubicBezTo>
                  <a:cubicBezTo>
                    <a:pt x="340360" y="419100"/>
                    <a:pt x="48260" y="508000"/>
                    <a:pt x="0" y="594360"/>
                  </a:cubicBezTo>
                </a:path>
              </a:pathLst>
            </a:custGeom>
            <a:ln w="19050">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1" name="Freeform 90"/>
            <p:cNvSpPr/>
            <p:nvPr/>
          </p:nvSpPr>
          <p:spPr bwMode="auto">
            <a:xfrm>
              <a:off x="5218562" y="3526365"/>
              <a:ext cx="1042377" cy="682355"/>
            </a:xfrm>
            <a:custGeom>
              <a:avLst/>
              <a:gdLst>
                <a:gd name="connsiteX0" fmla="*/ 948087 w 1354352"/>
                <a:gd name="connsiteY0" fmla="*/ 152 h 886578"/>
                <a:gd name="connsiteX1" fmla="*/ 795687 w 1354352"/>
                <a:gd name="connsiteY1" fmla="*/ 28727 h 886578"/>
                <a:gd name="connsiteX2" fmla="*/ 709962 w 1354352"/>
                <a:gd name="connsiteY2" fmla="*/ 38252 h 886578"/>
                <a:gd name="connsiteX3" fmla="*/ 571850 w 1354352"/>
                <a:gd name="connsiteY3" fmla="*/ 33490 h 886578"/>
                <a:gd name="connsiteX4" fmla="*/ 386112 w 1354352"/>
                <a:gd name="connsiteY4" fmla="*/ 57302 h 886578"/>
                <a:gd name="connsiteX5" fmla="*/ 205137 w 1354352"/>
                <a:gd name="connsiteY5" fmla="*/ 100165 h 886578"/>
                <a:gd name="connsiteX6" fmla="*/ 124175 w 1354352"/>
                <a:gd name="connsiteY6" fmla="*/ 138265 h 886578"/>
                <a:gd name="connsiteX7" fmla="*/ 76550 w 1354352"/>
                <a:gd name="connsiteY7" fmla="*/ 200177 h 886578"/>
                <a:gd name="connsiteX8" fmla="*/ 67025 w 1354352"/>
                <a:gd name="connsiteY8" fmla="*/ 266852 h 886578"/>
                <a:gd name="connsiteX9" fmla="*/ 62262 w 1354352"/>
                <a:gd name="connsiteY9" fmla="*/ 319240 h 886578"/>
                <a:gd name="connsiteX10" fmla="*/ 28925 w 1354352"/>
                <a:gd name="connsiteY10" fmla="*/ 347815 h 886578"/>
                <a:gd name="connsiteX11" fmla="*/ 350 w 1354352"/>
                <a:gd name="connsiteY11" fmla="*/ 366865 h 886578"/>
                <a:gd name="connsiteX12" fmla="*/ 14637 w 1354352"/>
                <a:gd name="connsiteY12" fmla="*/ 395440 h 886578"/>
                <a:gd name="connsiteX13" fmla="*/ 38450 w 1354352"/>
                <a:gd name="connsiteY13" fmla="*/ 414490 h 886578"/>
                <a:gd name="connsiteX14" fmla="*/ 71787 w 1354352"/>
                <a:gd name="connsiteY14" fmla="*/ 409727 h 886578"/>
                <a:gd name="connsiteX15" fmla="*/ 95600 w 1354352"/>
                <a:gd name="connsiteY15" fmla="*/ 428777 h 886578"/>
                <a:gd name="connsiteX16" fmla="*/ 109887 w 1354352"/>
                <a:gd name="connsiteY16" fmla="*/ 457352 h 886578"/>
                <a:gd name="connsiteX17" fmla="*/ 133700 w 1354352"/>
                <a:gd name="connsiteY17" fmla="*/ 457352 h 886578"/>
                <a:gd name="connsiteX18" fmla="*/ 167037 w 1354352"/>
                <a:gd name="connsiteY18" fmla="*/ 438302 h 886578"/>
                <a:gd name="connsiteX19" fmla="*/ 190850 w 1354352"/>
                <a:gd name="connsiteY19" fmla="*/ 400202 h 886578"/>
                <a:gd name="connsiteX20" fmla="*/ 224187 w 1354352"/>
                <a:gd name="connsiteY20" fmla="*/ 419252 h 886578"/>
                <a:gd name="connsiteX21" fmla="*/ 267050 w 1354352"/>
                <a:gd name="connsiteY21" fmla="*/ 395440 h 886578"/>
                <a:gd name="connsiteX22" fmla="*/ 271812 w 1354352"/>
                <a:gd name="connsiteY22" fmla="*/ 381152 h 886578"/>
                <a:gd name="connsiteX23" fmla="*/ 290862 w 1354352"/>
                <a:gd name="connsiteY23" fmla="*/ 352577 h 886578"/>
                <a:gd name="connsiteX24" fmla="*/ 328962 w 1354352"/>
                <a:gd name="connsiteY24" fmla="*/ 338290 h 886578"/>
                <a:gd name="connsiteX25" fmla="*/ 371825 w 1354352"/>
                <a:gd name="connsiteY25" fmla="*/ 347815 h 886578"/>
                <a:gd name="connsiteX26" fmla="*/ 381350 w 1354352"/>
                <a:gd name="connsiteY26" fmla="*/ 376390 h 886578"/>
                <a:gd name="connsiteX27" fmla="*/ 400400 w 1354352"/>
                <a:gd name="connsiteY27" fmla="*/ 409727 h 886578"/>
                <a:gd name="connsiteX28" fmla="*/ 433737 w 1354352"/>
                <a:gd name="connsiteY28" fmla="*/ 433540 h 886578"/>
                <a:gd name="connsiteX29" fmla="*/ 471837 w 1354352"/>
                <a:gd name="connsiteY29" fmla="*/ 462115 h 886578"/>
                <a:gd name="connsiteX30" fmla="*/ 471837 w 1354352"/>
                <a:gd name="connsiteY30" fmla="*/ 500215 h 886578"/>
                <a:gd name="connsiteX31" fmla="*/ 471837 w 1354352"/>
                <a:gd name="connsiteY31" fmla="*/ 590702 h 886578"/>
                <a:gd name="connsiteX32" fmla="*/ 457550 w 1354352"/>
                <a:gd name="connsiteY32" fmla="*/ 666902 h 886578"/>
                <a:gd name="connsiteX33" fmla="*/ 452787 w 1354352"/>
                <a:gd name="connsiteY33" fmla="*/ 738340 h 886578"/>
                <a:gd name="connsiteX34" fmla="*/ 424212 w 1354352"/>
                <a:gd name="connsiteY34" fmla="*/ 785965 h 886578"/>
                <a:gd name="connsiteX35" fmla="*/ 400400 w 1354352"/>
                <a:gd name="connsiteY35" fmla="*/ 809777 h 886578"/>
                <a:gd name="connsiteX36" fmla="*/ 367062 w 1354352"/>
                <a:gd name="connsiteY36" fmla="*/ 838352 h 886578"/>
                <a:gd name="connsiteX37" fmla="*/ 333725 w 1354352"/>
                <a:gd name="connsiteY37" fmla="*/ 857402 h 886578"/>
                <a:gd name="connsiteX38" fmla="*/ 343250 w 1354352"/>
                <a:gd name="connsiteY38" fmla="*/ 885977 h 886578"/>
                <a:gd name="connsiteX39" fmla="*/ 381350 w 1354352"/>
                <a:gd name="connsiteY39" fmla="*/ 876452 h 886578"/>
                <a:gd name="connsiteX40" fmla="*/ 419450 w 1354352"/>
                <a:gd name="connsiteY40" fmla="*/ 871690 h 886578"/>
                <a:gd name="connsiteX41" fmla="*/ 448025 w 1354352"/>
                <a:gd name="connsiteY41" fmla="*/ 876452 h 886578"/>
                <a:gd name="connsiteX42" fmla="*/ 476600 w 1354352"/>
                <a:gd name="connsiteY42" fmla="*/ 857402 h 886578"/>
                <a:gd name="connsiteX43" fmla="*/ 514700 w 1354352"/>
                <a:gd name="connsiteY43" fmla="*/ 809777 h 886578"/>
                <a:gd name="connsiteX44" fmla="*/ 514700 w 1354352"/>
                <a:gd name="connsiteY44" fmla="*/ 752627 h 886578"/>
                <a:gd name="connsiteX45" fmla="*/ 557562 w 1354352"/>
                <a:gd name="connsiteY45" fmla="*/ 752627 h 886578"/>
                <a:gd name="connsiteX46" fmla="*/ 629000 w 1354352"/>
                <a:gd name="connsiteY46" fmla="*/ 762152 h 886578"/>
                <a:gd name="connsiteX47" fmla="*/ 671862 w 1354352"/>
                <a:gd name="connsiteY47" fmla="*/ 752627 h 886578"/>
                <a:gd name="connsiteX48" fmla="*/ 638525 w 1354352"/>
                <a:gd name="connsiteY48" fmla="*/ 728815 h 886578"/>
                <a:gd name="connsiteX49" fmla="*/ 576612 w 1354352"/>
                <a:gd name="connsiteY49" fmla="*/ 705002 h 886578"/>
                <a:gd name="connsiteX50" fmla="*/ 528987 w 1354352"/>
                <a:gd name="connsiteY50" fmla="*/ 695477 h 886578"/>
                <a:gd name="connsiteX51" fmla="*/ 586137 w 1354352"/>
                <a:gd name="connsiteY51" fmla="*/ 552602 h 886578"/>
                <a:gd name="connsiteX52" fmla="*/ 614712 w 1354352"/>
                <a:gd name="connsiteY52" fmla="*/ 476402 h 886578"/>
                <a:gd name="connsiteX53" fmla="*/ 619475 w 1354352"/>
                <a:gd name="connsiteY53" fmla="*/ 452590 h 886578"/>
                <a:gd name="connsiteX54" fmla="*/ 686150 w 1354352"/>
                <a:gd name="connsiteY54" fmla="*/ 466877 h 886578"/>
                <a:gd name="connsiteX55" fmla="*/ 733775 w 1354352"/>
                <a:gd name="connsiteY55" fmla="*/ 447827 h 886578"/>
                <a:gd name="connsiteX56" fmla="*/ 757587 w 1354352"/>
                <a:gd name="connsiteY56" fmla="*/ 428777 h 886578"/>
                <a:gd name="connsiteX57" fmla="*/ 800450 w 1354352"/>
                <a:gd name="connsiteY57" fmla="*/ 404965 h 886578"/>
                <a:gd name="connsiteX58" fmla="*/ 843312 w 1354352"/>
                <a:gd name="connsiteY58" fmla="*/ 385915 h 886578"/>
                <a:gd name="connsiteX59" fmla="*/ 895700 w 1354352"/>
                <a:gd name="connsiteY59" fmla="*/ 404965 h 886578"/>
                <a:gd name="connsiteX60" fmla="*/ 895700 w 1354352"/>
                <a:gd name="connsiteY60" fmla="*/ 471640 h 886578"/>
                <a:gd name="connsiteX61" fmla="*/ 909987 w 1354352"/>
                <a:gd name="connsiteY61" fmla="*/ 519265 h 886578"/>
                <a:gd name="connsiteX62" fmla="*/ 929037 w 1354352"/>
                <a:gd name="connsiteY62" fmla="*/ 552602 h 886578"/>
                <a:gd name="connsiteX63" fmla="*/ 957612 w 1354352"/>
                <a:gd name="connsiteY63" fmla="*/ 581177 h 886578"/>
                <a:gd name="connsiteX64" fmla="*/ 981425 w 1354352"/>
                <a:gd name="connsiteY64" fmla="*/ 619277 h 886578"/>
                <a:gd name="connsiteX65" fmla="*/ 990950 w 1354352"/>
                <a:gd name="connsiteY65" fmla="*/ 657377 h 886578"/>
                <a:gd name="connsiteX66" fmla="*/ 990950 w 1354352"/>
                <a:gd name="connsiteY66" fmla="*/ 705002 h 886578"/>
                <a:gd name="connsiteX67" fmla="*/ 967137 w 1354352"/>
                <a:gd name="connsiteY67" fmla="*/ 747865 h 886578"/>
                <a:gd name="connsiteX68" fmla="*/ 938562 w 1354352"/>
                <a:gd name="connsiteY68" fmla="*/ 771677 h 886578"/>
                <a:gd name="connsiteX69" fmla="*/ 919512 w 1354352"/>
                <a:gd name="connsiteY69" fmla="*/ 766915 h 886578"/>
                <a:gd name="connsiteX70" fmla="*/ 895700 w 1354352"/>
                <a:gd name="connsiteY70" fmla="*/ 790727 h 886578"/>
                <a:gd name="connsiteX71" fmla="*/ 895700 w 1354352"/>
                <a:gd name="connsiteY71" fmla="*/ 814540 h 886578"/>
                <a:gd name="connsiteX72" fmla="*/ 943325 w 1354352"/>
                <a:gd name="connsiteY72" fmla="*/ 814540 h 886578"/>
                <a:gd name="connsiteX73" fmla="*/ 1005237 w 1354352"/>
                <a:gd name="connsiteY73" fmla="*/ 805015 h 886578"/>
                <a:gd name="connsiteX74" fmla="*/ 1033812 w 1354352"/>
                <a:gd name="connsiteY74" fmla="*/ 766915 h 886578"/>
                <a:gd name="connsiteX75" fmla="*/ 1043337 w 1354352"/>
                <a:gd name="connsiteY75" fmla="*/ 695477 h 886578"/>
                <a:gd name="connsiteX76" fmla="*/ 1043337 w 1354352"/>
                <a:gd name="connsiteY76" fmla="*/ 643090 h 886578"/>
                <a:gd name="connsiteX77" fmla="*/ 1038575 w 1354352"/>
                <a:gd name="connsiteY77" fmla="*/ 595465 h 886578"/>
                <a:gd name="connsiteX78" fmla="*/ 1024287 w 1354352"/>
                <a:gd name="connsiteY78" fmla="*/ 524027 h 886578"/>
                <a:gd name="connsiteX79" fmla="*/ 1019525 w 1354352"/>
                <a:gd name="connsiteY79" fmla="*/ 490690 h 886578"/>
                <a:gd name="connsiteX80" fmla="*/ 1033812 w 1354352"/>
                <a:gd name="connsiteY80" fmla="*/ 447827 h 886578"/>
                <a:gd name="connsiteX81" fmla="*/ 1057625 w 1354352"/>
                <a:gd name="connsiteY81" fmla="*/ 447827 h 886578"/>
                <a:gd name="connsiteX82" fmla="*/ 1105250 w 1354352"/>
                <a:gd name="connsiteY82" fmla="*/ 500215 h 886578"/>
                <a:gd name="connsiteX83" fmla="*/ 1124300 w 1354352"/>
                <a:gd name="connsiteY83" fmla="*/ 557365 h 886578"/>
                <a:gd name="connsiteX84" fmla="*/ 1143350 w 1354352"/>
                <a:gd name="connsiteY84" fmla="*/ 609752 h 886578"/>
                <a:gd name="connsiteX85" fmla="*/ 1186212 w 1354352"/>
                <a:gd name="connsiteY85" fmla="*/ 681190 h 886578"/>
                <a:gd name="connsiteX86" fmla="*/ 1195737 w 1354352"/>
                <a:gd name="connsiteY86" fmla="*/ 705002 h 886578"/>
                <a:gd name="connsiteX87" fmla="*/ 1214787 w 1354352"/>
                <a:gd name="connsiteY87" fmla="*/ 752627 h 886578"/>
                <a:gd name="connsiteX88" fmla="*/ 1243362 w 1354352"/>
                <a:gd name="connsiteY88" fmla="*/ 785965 h 886578"/>
                <a:gd name="connsiteX89" fmla="*/ 1271937 w 1354352"/>
                <a:gd name="connsiteY89" fmla="*/ 819302 h 886578"/>
                <a:gd name="connsiteX90" fmla="*/ 1314800 w 1354352"/>
                <a:gd name="connsiteY90" fmla="*/ 838352 h 886578"/>
                <a:gd name="connsiteX91" fmla="*/ 1343375 w 1354352"/>
                <a:gd name="connsiteY91" fmla="*/ 819302 h 886578"/>
                <a:gd name="connsiteX92" fmla="*/ 1352900 w 1354352"/>
                <a:gd name="connsiteY92" fmla="*/ 781202 h 886578"/>
                <a:gd name="connsiteX93" fmla="*/ 1314800 w 1354352"/>
                <a:gd name="connsiteY93" fmla="*/ 762152 h 886578"/>
                <a:gd name="connsiteX94" fmla="*/ 1290987 w 1354352"/>
                <a:gd name="connsiteY94" fmla="*/ 709765 h 886578"/>
                <a:gd name="connsiteX95" fmla="*/ 1276700 w 1354352"/>
                <a:gd name="connsiteY95" fmla="*/ 666902 h 886578"/>
                <a:gd name="connsiteX96" fmla="*/ 1271937 w 1354352"/>
                <a:gd name="connsiteY96" fmla="*/ 619277 h 886578"/>
                <a:gd name="connsiteX97" fmla="*/ 1271937 w 1354352"/>
                <a:gd name="connsiteY97" fmla="*/ 576415 h 886578"/>
                <a:gd name="connsiteX98" fmla="*/ 1252887 w 1354352"/>
                <a:gd name="connsiteY98" fmla="*/ 509740 h 886578"/>
                <a:gd name="connsiteX99" fmla="*/ 1214787 w 1354352"/>
                <a:gd name="connsiteY99" fmla="*/ 443065 h 886578"/>
                <a:gd name="connsiteX100" fmla="*/ 1190975 w 1354352"/>
                <a:gd name="connsiteY100" fmla="*/ 395440 h 886578"/>
                <a:gd name="connsiteX101" fmla="*/ 1219550 w 1354352"/>
                <a:gd name="connsiteY101" fmla="*/ 333527 h 886578"/>
                <a:gd name="connsiteX102" fmla="*/ 1224312 w 1354352"/>
                <a:gd name="connsiteY102" fmla="*/ 285902 h 886578"/>
                <a:gd name="connsiteX103" fmla="*/ 1224312 w 1354352"/>
                <a:gd name="connsiteY103" fmla="*/ 209702 h 886578"/>
                <a:gd name="connsiteX104" fmla="*/ 1214787 w 1354352"/>
                <a:gd name="connsiteY104" fmla="*/ 157315 h 886578"/>
                <a:gd name="connsiteX105" fmla="*/ 1195737 w 1354352"/>
                <a:gd name="connsiteY105" fmla="*/ 100165 h 886578"/>
                <a:gd name="connsiteX106" fmla="*/ 1176687 w 1354352"/>
                <a:gd name="connsiteY106" fmla="*/ 71590 h 886578"/>
                <a:gd name="connsiteX107" fmla="*/ 1133825 w 1354352"/>
                <a:gd name="connsiteY107" fmla="*/ 47777 h 886578"/>
                <a:gd name="connsiteX108" fmla="*/ 1019525 w 1354352"/>
                <a:gd name="connsiteY108" fmla="*/ 19202 h 886578"/>
                <a:gd name="connsiteX109" fmla="*/ 948087 w 1354352"/>
                <a:gd name="connsiteY109" fmla="*/ 152 h 88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1354352" h="886578">
                  <a:moveTo>
                    <a:pt x="948087" y="152"/>
                  </a:moveTo>
                  <a:cubicBezTo>
                    <a:pt x="910781" y="1740"/>
                    <a:pt x="835374" y="22377"/>
                    <a:pt x="795687" y="28727"/>
                  </a:cubicBezTo>
                  <a:cubicBezTo>
                    <a:pt x="756000" y="35077"/>
                    <a:pt x="747268" y="37458"/>
                    <a:pt x="709962" y="38252"/>
                  </a:cubicBezTo>
                  <a:cubicBezTo>
                    <a:pt x="672656" y="39046"/>
                    <a:pt x="625825" y="30315"/>
                    <a:pt x="571850" y="33490"/>
                  </a:cubicBezTo>
                  <a:cubicBezTo>
                    <a:pt x="517875" y="36665"/>
                    <a:pt x="447231" y="46189"/>
                    <a:pt x="386112" y="57302"/>
                  </a:cubicBezTo>
                  <a:cubicBezTo>
                    <a:pt x="324993" y="68415"/>
                    <a:pt x="248793" y="86671"/>
                    <a:pt x="205137" y="100165"/>
                  </a:cubicBezTo>
                  <a:cubicBezTo>
                    <a:pt x="161481" y="113659"/>
                    <a:pt x="145606" y="121596"/>
                    <a:pt x="124175" y="138265"/>
                  </a:cubicBezTo>
                  <a:cubicBezTo>
                    <a:pt x="102744" y="154934"/>
                    <a:pt x="86075" y="178746"/>
                    <a:pt x="76550" y="200177"/>
                  </a:cubicBezTo>
                  <a:cubicBezTo>
                    <a:pt x="67025" y="221608"/>
                    <a:pt x="69406" y="247008"/>
                    <a:pt x="67025" y="266852"/>
                  </a:cubicBezTo>
                  <a:cubicBezTo>
                    <a:pt x="64644" y="286696"/>
                    <a:pt x="68612" y="305746"/>
                    <a:pt x="62262" y="319240"/>
                  </a:cubicBezTo>
                  <a:cubicBezTo>
                    <a:pt x="55912" y="332734"/>
                    <a:pt x="39244" y="339878"/>
                    <a:pt x="28925" y="347815"/>
                  </a:cubicBezTo>
                  <a:cubicBezTo>
                    <a:pt x="18606" y="355752"/>
                    <a:pt x="2731" y="358928"/>
                    <a:pt x="350" y="366865"/>
                  </a:cubicBezTo>
                  <a:cubicBezTo>
                    <a:pt x="-2031" y="374802"/>
                    <a:pt x="8287" y="387503"/>
                    <a:pt x="14637" y="395440"/>
                  </a:cubicBezTo>
                  <a:cubicBezTo>
                    <a:pt x="20987" y="403377"/>
                    <a:pt x="28925" y="412109"/>
                    <a:pt x="38450" y="414490"/>
                  </a:cubicBezTo>
                  <a:cubicBezTo>
                    <a:pt x="47975" y="416871"/>
                    <a:pt x="62262" y="407346"/>
                    <a:pt x="71787" y="409727"/>
                  </a:cubicBezTo>
                  <a:cubicBezTo>
                    <a:pt x="81312" y="412108"/>
                    <a:pt x="89250" y="420840"/>
                    <a:pt x="95600" y="428777"/>
                  </a:cubicBezTo>
                  <a:cubicBezTo>
                    <a:pt x="101950" y="436714"/>
                    <a:pt x="103537" y="452590"/>
                    <a:pt x="109887" y="457352"/>
                  </a:cubicBezTo>
                  <a:cubicBezTo>
                    <a:pt x="116237" y="462114"/>
                    <a:pt x="124175" y="460527"/>
                    <a:pt x="133700" y="457352"/>
                  </a:cubicBezTo>
                  <a:cubicBezTo>
                    <a:pt x="143225" y="454177"/>
                    <a:pt x="157512" y="447827"/>
                    <a:pt x="167037" y="438302"/>
                  </a:cubicBezTo>
                  <a:cubicBezTo>
                    <a:pt x="176562" y="428777"/>
                    <a:pt x="181325" y="403377"/>
                    <a:pt x="190850" y="400202"/>
                  </a:cubicBezTo>
                  <a:cubicBezTo>
                    <a:pt x="200375" y="397027"/>
                    <a:pt x="211487" y="420046"/>
                    <a:pt x="224187" y="419252"/>
                  </a:cubicBezTo>
                  <a:cubicBezTo>
                    <a:pt x="236887" y="418458"/>
                    <a:pt x="259113" y="401790"/>
                    <a:pt x="267050" y="395440"/>
                  </a:cubicBezTo>
                  <a:cubicBezTo>
                    <a:pt x="274987" y="389090"/>
                    <a:pt x="267843" y="388296"/>
                    <a:pt x="271812" y="381152"/>
                  </a:cubicBezTo>
                  <a:cubicBezTo>
                    <a:pt x="275781" y="374008"/>
                    <a:pt x="281337" y="359721"/>
                    <a:pt x="290862" y="352577"/>
                  </a:cubicBezTo>
                  <a:cubicBezTo>
                    <a:pt x="300387" y="345433"/>
                    <a:pt x="315468" y="339084"/>
                    <a:pt x="328962" y="338290"/>
                  </a:cubicBezTo>
                  <a:cubicBezTo>
                    <a:pt x="342456" y="337496"/>
                    <a:pt x="363094" y="341465"/>
                    <a:pt x="371825" y="347815"/>
                  </a:cubicBezTo>
                  <a:cubicBezTo>
                    <a:pt x="380556" y="354165"/>
                    <a:pt x="376588" y="366071"/>
                    <a:pt x="381350" y="376390"/>
                  </a:cubicBezTo>
                  <a:cubicBezTo>
                    <a:pt x="386112" y="386709"/>
                    <a:pt x="391669" y="400202"/>
                    <a:pt x="400400" y="409727"/>
                  </a:cubicBezTo>
                  <a:cubicBezTo>
                    <a:pt x="409131" y="419252"/>
                    <a:pt x="421831" y="424809"/>
                    <a:pt x="433737" y="433540"/>
                  </a:cubicBezTo>
                  <a:cubicBezTo>
                    <a:pt x="445643" y="442271"/>
                    <a:pt x="465487" y="451003"/>
                    <a:pt x="471837" y="462115"/>
                  </a:cubicBezTo>
                  <a:cubicBezTo>
                    <a:pt x="478187" y="473227"/>
                    <a:pt x="471837" y="500215"/>
                    <a:pt x="471837" y="500215"/>
                  </a:cubicBezTo>
                  <a:cubicBezTo>
                    <a:pt x="471837" y="521646"/>
                    <a:pt x="474218" y="562921"/>
                    <a:pt x="471837" y="590702"/>
                  </a:cubicBezTo>
                  <a:cubicBezTo>
                    <a:pt x="469456" y="618483"/>
                    <a:pt x="460725" y="642296"/>
                    <a:pt x="457550" y="666902"/>
                  </a:cubicBezTo>
                  <a:cubicBezTo>
                    <a:pt x="454375" y="691508"/>
                    <a:pt x="458343" y="718496"/>
                    <a:pt x="452787" y="738340"/>
                  </a:cubicBezTo>
                  <a:cubicBezTo>
                    <a:pt x="447231" y="758184"/>
                    <a:pt x="432943" y="774059"/>
                    <a:pt x="424212" y="785965"/>
                  </a:cubicBezTo>
                  <a:cubicBezTo>
                    <a:pt x="415481" y="797871"/>
                    <a:pt x="409925" y="801046"/>
                    <a:pt x="400400" y="809777"/>
                  </a:cubicBezTo>
                  <a:cubicBezTo>
                    <a:pt x="390875" y="818508"/>
                    <a:pt x="378174" y="830415"/>
                    <a:pt x="367062" y="838352"/>
                  </a:cubicBezTo>
                  <a:cubicBezTo>
                    <a:pt x="355949" y="846290"/>
                    <a:pt x="337694" y="849465"/>
                    <a:pt x="333725" y="857402"/>
                  </a:cubicBezTo>
                  <a:cubicBezTo>
                    <a:pt x="329756" y="865339"/>
                    <a:pt x="335312" y="882802"/>
                    <a:pt x="343250" y="885977"/>
                  </a:cubicBezTo>
                  <a:cubicBezTo>
                    <a:pt x="351188" y="889152"/>
                    <a:pt x="368650" y="878833"/>
                    <a:pt x="381350" y="876452"/>
                  </a:cubicBezTo>
                  <a:cubicBezTo>
                    <a:pt x="394050" y="874071"/>
                    <a:pt x="408338" y="871690"/>
                    <a:pt x="419450" y="871690"/>
                  </a:cubicBezTo>
                  <a:cubicBezTo>
                    <a:pt x="430562" y="871690"/>
                    <a:pt x="438500" y="878833"/>
                    <a:pt x="448025" y="876452"/>
                  </a:cubicBezTo>
                  <a:cubicBezTo>
                    <a:pt x="457550" y="874071"/>
                    <a:pt x="465488" y="868514"/>
                    <a:pt x="476600" y="857402"/>
                  </a:cubicBezTo>
                  <a:cubicBezTo>
                    <a:pt x="487712" y="846290"/>
                    <a:pt x="508350" y="827239"/>
                    <a:pt x="514700" y="809777"/>
                  </a:cubicBezTo>
                  <a:cubicBezTo>
                    <a:pt x="521050" y="792315"/>
                    <a:pt x="507556" y="762152"/>
                    <a:pt x="514700" y="752627"/>
                  </a:cubicBezTo>
                  <a:cubicBezTo>
                    <a:pt x="521844" y="743102"/>
                    <a:pt x="538512" y="751040"/>
                    <a:pt x="557562" y="752627"/>
                  </a:cubicBezTo>
                  <a:cubicBezTo>
                    <a:pt x="576612" y="754214"/>
                    <a:pt x="609950" y="762152"/>
                    <a:pt x="629000" y="762152"/>
                  </a:cubicBezTo>
                  <a:cubicBezTo>
                    <a:pt x="648050" y="762152"/>
                    <a:pt x="670275" y="758183"/>
                    <a:pt x="671862" y="752627"/>
                  </a:cubicBezTo>
                  <a:cubicBezTo>
                    <a:pt x="673449" y="747071"/>
                    <a:pt x="654400" y="736752"/>
                    <a:pt x="638525" y="728815"/>
                  </a:cubicBezTo>
                  <a:cubicBezTo>
                    <a:pt x="622650" y="720878"/>
                    <a:pt x="594868" y="710558"/>
                    <a:pt x="576612" y="705002"/>
                  </a:cubicBezTo>
                  <a:cubicBezTo>
                    <a:pt x="558356" y="699446"/>
                    <a:pt x="527399" y="720877"/>
                    <a:pt x="528987" y="695477"/>
                  </a:cubicBezTo>
                  <a:cubicBezTo>
                    <a:pt x="530574" y="670077"/>
                    <a:pt x="571850" y="589114"/>
                    <a:pt x="586137" y="552602"/>
                  </a:cubicBezTo>
                  <a:cubicBezTo>
                    <a:pt x="600424" y="516090"/>
                    <a:pt x="609156" y="493071"/>
                    <a:pt x="614712" y="476402"/>
                  </a:cubicBezTo>
                  <a:cubicBezTo>
                    <a:pt x="620268" y="459733"/>
                    <a:pt x="607569" y="454177"/>
                    <a:pt x="619475" y="452590"/>
                  </a:cubicBezTo>
                  <a:cubicBezTo>
                    <a:pt x="631381" y="451003"/>
                    <a:pt x="667100" y="467671"/>
                    <a:pt x="686150" y="466877"/>
                  </a:cubicBezTo>
                  <a:cubicBezTo>
                    <a:pt x="705200" y="466083"/>
                    <a:pt x="721869" y="454177"/>
                    <a:pt x="733775" y="447827"/>
                  </a:cubicBezTo>
                  <a:cubicBezTo>
                    <a:pt x="745681" y="441477"/>
                    <a:pt x="746474" y="435921"/>
                    <a:pt x="757587" y="428777"/>
                  </a:cubicBezTo>
                  <a:cubicBezTo>
                    <a:pt x="768699" y="421633"/>
                    <a:pt x="786163" y="412109"/>
                    <a:pt x="800450" y="404965"/>
                  </a:cubicBezTo>
                  <a:cubicBezTo>
                    <a:pt x="814737" y="397821"/>
                    <a:pt x="827437" y="385915"/>
                    <a:pt x="843312" y="385915"/>
                  </a:cubicBezTo>
                  <a:cubicBezTo>
                    <a:pt x="859187" y="385915"/>
                    <a:pt x="886969" y="390678"/>
                    <a:pt x="895700" y="404965"/>
                  </a:cubicBezTo>
                  <a:cubicBezTo>
                    <a:pt x="904431" y="419252"/>
                    <a:pt x="893319" y="452590"/>
                    <a:pt x="895700" y="471640"/>
                  </a:cubicBezTo>
                  <a:cubicBezTo>
                    <a:pt x="898081" y="490690"/>
                    <a:pt x="904431" y="505771"/>
                    <a:pt x="909987" y="519265"/>
                  </a:cubicBezTo>
                  <a:cubicBezTo>
                    <a:pt x="915543" y="532759"/>
                    <a:pt x="921100" y="542283"/>
                    <a:pt x="929037" y="552602"/>
                  </a:cubicBezTo>
                  <a:cubicBezTo>
                    <a:pt x="936974" y="562921"/>
                    <a:pt x="948881" y="570065"/>
                    <a:pt x="957612" y="581177"/>
                  </a:cubicBezTo>
                  <a:cubicBezTo>
                    <a:pt x="966343" y="592289"/>
                    <a:pt x="975869" y="606577"/>
                    <a:pt x="981425" y="619277"/>
                  </a:cubicBezTo>
                  <a:cubicBezTo>
                    <a:pt x="986981" y="631977"/>
                    <a:pt x="989363" y="643090"/>
                    <a:pt x="990950" y="657377"/>
                  </a:cubicBezTo>
                  <a:cubicBezTo>
                    <a:pt x="992537" y="671664"/>
                    <a:pt x="994919" y="689921"/>
                    <a:pt x="990950" y="705002"/>
                  </a:cubicBezTo>
                  <a:cubicBezTo>
                    <a:pt x="986981" y="720083"/>
                    <a:pt x="975868" y="736753"/>
                    <a:pt x="967137" y="747865"/>
                  </a:cubicBezTo>
                  <a:cubicBezTo>
                    <a:pt x="958406" y="758977"/>
                    <a:pt x="946500" y="768502"/>
                    <a:pt x="938562" y="771677"/>
                  </a:cubicBezTo>
                  <a:cubicBezTo>
                    <a:pt x="930624" y="774852"/>
                    <a:pt x="926656" y="763740"/>
                    <a:pt x="919512" y="766915"/>
                  </a:cubicBezTo>
                  <a:cubicBezTo>
                    <a:pt x="912368" y="770090"/>
                    <a:pt x="899669" y="782790"/>
                    <a:pt x="895700" y="790727"/>
                  </a:cubicBezTo>
                  <a:cubicBezTo>
                    <a:pt x="891731" y="798664"/>
                    <a:pt x="887762" y="810571"/>
                    <a:pt x="895700" y="814540"/>
                  </a:cubicBezTo>
                  <a:cubicBezTo>
                    <a:pt x="903637" y="818509"/>
                    <a:pt x="925069" y="816128"/>
                    <a:pt x="943325" y="814540"/>
                  </a:cubicBezTo>
                  <a:cubicBezTo>
                    <a:pt x="961581" y="812953"/>
                    <a:pt x="990156" y="812952"/>
                    <a:pt x="1005237" y="805015"/>
                  </a:cubicBezTo>
                  <a:cubicBezTo>
                    <a:pt x="1020318" y="797078"/>
                    <a:pt x="1027462" y="785171"/>
                    <a:pt x="1033812" y="766915"/>
                  </a:cubicBezTo>
                  <a:cubicBezTo>
                    <a:pt x="1040162" y="748659"/>
                    <a:pt x="1041750" y="716114"/>
                    <a:pt x="1043337" y="695477"/>
                  </a:cubicBezTo>
                  <a:cubicBezTo>
                    <a:pt x="1044924" y="674840"/>
                    <a:pt x="1044131" y="659759"/>
                    <a:pt x="1043337" y="643090"/>
                  </a:cubicBezTo>
                  <a:cubicBezTo>
                    <a:pt x="1042543" y="626421"/>
                    <a:pt x="1041750" y="615309"/>
                    <a:pt x="1038575" y="595465"/>
                  </a:cubicBezTo>
                  <a:cubicBezTo>
                    <a:pt x="1035400" y="575621"/>
                    <a:pt x="1027462" y="541490"/>
                    <a:pt x="1024287" y="524027"/>
                  </a:cubicBezTo>
                  <a:cubicBezTo>
                    <a:pt x="1021112" y="506565"/>
                    <a:pt x="1017938" y="503390"/>
                    <a:pt x="1019525" y="490690"/>
                  </a:cubicBezTo>
                  <a:cubicBezTo>
                    <a:pt x="1021112" y="477990"/>
                    <a:pt x="1027462" y="454971"/>
                    <a:pt x="1033812" y="447827"/>
                  </a:cubicBezTo>
                  <a:cubicBezTo>
                    <a:pt x="1040162" y="440683"/>
                    <a:pt x="1045719" y="439096"/>
                    <a:pt x="1057625" y="447827"/>
                  </a:cubicBezTo>
                  <a:cubicBezTo>
                    <a:pt x="1069531" y="456558"/>
                    <a:pt x="1094138" y="481959"/>
                    <a:pt x="1105250" y="500215"/>
                  </a:cubicBezTo>
                  <a:cubicBezTo>
                    <a:pt x="1116363" y="518471"/>
                    <a:pt x="1117950" y="539109"/>
                    <a:pt x="1124300" y="557365"/>
                  </a:cubicBezTo>
                  <a:cubicBezTo>
                    <a:pt x="1130650" y="575621"/>
                    <a:pt x="1133031" y="589115"/>
                    <a:pt x="1143350" y="609752"/>
                  </a:cubicBezTo>
                  <a:cubicBezTo>
                    <a:pt x="1153669" y="630390"/>
                    <a:pt x="1177481" y="665315"/>
                    <a:pt x="1186212" y="681190"/>
                  </a:cubicBezTo>
                  <a:cubicBezTo>
                    <a:pt x="1194943" y="697065"/>
                    <a:pt x="1195737" y="705002"/>
                    <a:pt x="1195737" y="705002"/>
                  </a:cubicBezTo>
                  <a:cubicBezTo>
                    <a:pt x="1200500" y="716908"/>
                    <a:pt x="1206850" y="739133"/>
                    <a:pt x="1214787" y="752627"/>
                  </a:cubicBezTo>
                  <a:cubicBezTo>
                    <a:pt x="1222724" y="766121"/>
                    <a:pt x="1243362" y="785965"/>
                    <a:pt x="1243362" y="785965"/>
                  </a:cubicBezTo>
                  <a:cubicBezTo>
                    <a:pt x="1252887" y="797078"/>
                    <a:pt x="1260031" y="810571"/>
                    <a:pt x="1271937" y="819302"/>
                  </a:cubicBezTo>
                  <a:cubicBezTo>
                    <a:pt x="1283843" y="828033"/>
                    <a:pt x="1302894" y="838352"/>
                    <a:pt x="1314800" y="838352"/>
                  </a:cubicBezTo>
                  <a:cubicBezTo>
                    <a:pt x="1326706" y="838352"/>
                    <a:pt x="1337025" y="828827"/>
                    <a:pt x="1343375" y="819302"/>
                  </a:cubicBezTo>
                  <a:cubicBezTo>
                    <a:pt x="1349725" y="809777"/>
                    <a:pt x="1357663" y="790727"/>
                    <a:pt x="1352900" y="781202"/>
                  </a:cubicBezTo>
                  <a:cubicBezTo>
                    <a:pt x="1348137" y="771677"/>
                    <a:pt x="1325119" y="774058"/>
                    <a:pt x="1314800" y="762152"/>
                  </a:cubicBezTo>
                  <a:cubicBezTo>
                    <a:pt x="1304481" y="750246"/>
                    <a:pt x="1297337" y="725640"/>
                    <a:pt x="1290987" y="709765"/>
                  </a:cubicBezTo>
                  <a:cubicBezTo>
                    <a:pt x="1284637" y="693890"/>
                    <a:pt x="1279875" y="681983"/>
                    <a:pt x="1276700" y="666902"/>
                  </a:cubicBezTo>
                  <a:cubicBezTo>
                    <a:pt x="1273525" y="651821"/>
                    <a:pt x="1272731" y="634358"/>
                    <a:pt x="1271937" y="619277"/>
                  </a:cubicBezTo>
                  <a:cubicBezTo>
                    <a:pt x="1271143" y="604196"/>
                    <a:pt x="1275112" y="594671"/>
                    <a:pt x="1271937" y="576415"/>
                  </a:cubicBezTo>
                  <a:cubicBezTo>
                    <a:pt x="1268762" y="558159"/>
                    <a:pt x="1262412" y="531965"/>
                    <a:pt x="1252887" y="509740"/>
                  </a:cubicBezTo>
                  <a:cubicBezTo>
                    <a:pt x="1243362" y="487515"/>
                    <a:pt x="1225106" y="462115"/>
                    <a:pt x="1214787" y="443065"/>
                  </a:cubicBezTo>
                  <a:cubicBezTo>
                    <a:pt x="1204468" y="424015"/>
                    <a:pt x="1190181" y="413696"/>
                    <a:pt x="1190975" y="395440"/>
                  </a:cubicBezTo>
                  <a:cubicBezTo>
                    <a:pt x="1191769" y="377184"/>
                    <a:pt x="1213994" y="351783"/>
                    <a:pt x="1219550" y="333527"/>
                  </a:cubicBezTo>
                  <a:cubicBezTo>
                    <a:pt x="1225106" y="315271"/>
                    <a:pt x="1223518" y="306539"/>
                    <a:pt x="1224312" y="285902"/>
                  </a:cubicBezTo>
                  <a:cubicBezTo>
                    <a:pt x="1225106" y="265265"/>
                    <a:pt x="1225900" y="231133"/>
                    <a:pt x="1224312" y="209702"/>
                  </a:cubicBezTo>
                  <a:cubicBezTo>
                    <a:pt x="1222724" y="188271"/>
                    <a:pt x="1219549" y="175571"/>
                    <a:pt x="1214787" y="157315"/>
                  </a:cubicBezTo>
                  <a:cubicBezTo>
                    <a:pt x="1210025" y="139059"/>
                    <a:pt x="1202087" y="114453"/>
                    <a:pt x="1195737" y="100165"/>
                  </a:cubicBezTo>
                  <a:cubicBezTo>
                    <a:pt x="1189387" y="85877"/>
                    <a:pt x="1187006" y="80321"/>
                    <a:pt x="1176687" y="71590"/>
                  </a:cubicBezTo>
                  <a:cubicBezTo>
                    <a:pt x="1166368" y="62859"/>
                    <a:pt x="1160019" y="56508"/>
                    <a:pt x="1133825" y="47777"/>
                  </a:cubicBezTo>
                  <a:cubicBezTo>
                    <a:pt x="1107631" y="39046"/>
                    <a:pt x="1052069" y="28727"/>
                    <a:pt x="1019525" y="19202"/>
                  </a:cubicBezTo>
                  <a:cubicBezTo>
                    <a:pt x="986981" y="9677"/>
                    <a:pt x="985393" y="-1436"/>
                    <a:pt x="948087" y="152"/>
                  </a:cubicBezTo>
                  <a:close/>
                </a:path>
              </a:pathLst>
            </a:custGeom>
            <a:ln>
              <a:noFill/>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2" name="Round Same Side Corner Rectangle 91"/>
            <p:cNvSpPr/>
            <p:nvPr/>
          </p:nvSpPr>
          <p:spPr bwMode="auto">
            <a:xfrm rot="12817087">
              <a:off x="6326110" y="3106116"/>
              <a:ext cx="182880" cy="604885"/>
            </a:xfrm>
            <a:prstGeom prst="round2SameRect">
              <a:avLst>
                <a:gd name="adj1" fmla="val 50000"/>
                <a:gd name="adj2" fmla="val 44245"/>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3" name="Round Same Side Corner Rectangle 92"/>
            <p:cNvSpPr/>
            <p:nvPr/>
          </p:nvSpPr>
          <p:spPr bwMode="auto">
            <a:xfrm rot="21279176">
              <a:off x="6603922" y="3111440"/>
              <a:ext cx="186216" cy="109728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4" name="Oval 93"/>
            <p:cNvSpPr/>
            <p:nvPr/>
          </p:nvSpPr>
          <p:spPr bwMode="auto">
            <a:xfrm>
              <a:off x="6406624" y="2216789"/>
              <a:ext cx="343969" cy="343969"/>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5" name="Round Same Side Corner Rectangle 94"/>
            <p:cNvSpPr/>
            <p:nvPr/>
          </p:nvSpPr>
          <p:spPr bwMode="auto">
            <a:xfrm>
              <a:off x="6400800" y="2560758"/>
              <a:ext cx="349793" cy="674318"/>
            </a:xfrm>
            <a:prstGeom prst="round2SameRect">
              <a:avLst>
                <a:gd name="adj1" fmla="val 16667"/>
                <a:gd name="adj2" fmla="val 1390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6" name="Round Same Side Corner Rectangle 95"/>
            <p:cNvSpPr/>
            <p:nvPr/>
          </p:nvSpPr>
          <p:spPr bwMode="auto">
            <a:xfrm rot="12120173" flipH="1">
              <a:off x="6327987" y="2563167"/>
              <a:ext cx="109728" cy="460427"/>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7" name="Round Same Side Corner Rectangle 96"/>
            <p:cNvSpPr/>
            <p:nvPr/>
          </p:nvSpPr>
          <p:spPr bwMode="auto">
            <a:xfrm rot="3130504" flipH="1">
              <a:off x="6116317" y="284881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8" name="Round Same Side Corner Rectangle 97"/>
            <p:cNvSpPr/>
            <p:nvPr/>
          </p:nvSpPr>
          <p:spPr bwMode="auto">
            <a:xfrm rot="11166143" flipH="1">
              <a:off x="6627850" y="2560045"/>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99" name="Round Same Side Corner Rectangle 98"/>
            <p:cNvSpPr/>
            <p:nvPr/>
          </p:nvSpPr>
          <p:spPr bwMode="auto">
            <a:xfrm rot="479968">
              <a:off x="6172458" y="3515621"/>
              <a:ext cx="176961" cy="68220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0" name="Round Same Side Corner Rectangle 99"/>
            <p:cNvSpPr/>
            <p:nvPr/>
          </p:nvSpPr>
          <p:spPr bwMode="auto">
            <a:xfrm rot="2019163" flipH="1">
              <a:off x="6500717" y="2901297"/>
              <a:ext cx="109728" cy="4604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nvGrpSpPr>
          <p:cNvPr id="101" name="Group 100"/>
          <p:cNvGrpSpPr/>
          <p:nvPr/>
        </p:nvGrpSpPr>
        <p:grpSpPr>
          <a:xfrm>
            <a:off x="8167845" y="470001"/>
            <a:ext cx="542288" cy="453439"/>
            <a:chOff x="1558967" y="3107194"/>
            <a:chExt cx="1530333" cy="1279601"/>
          </a:xfrm>
          <a:effectLst>
            <a:reflection blurRad="6350" stA="52000" endA="300" endPos="35000" dir="5400000" sy="-100000" algn="bl" rotWithShape="0"/>
          </a:effectLst>
        </p:grpSpPr>
        <p:sp>
          <p:nvSpPr>
            <p:cNvPr id="102" name="Round Same Side Corner Rectangle 101"/>
            <p:cNvSpPr/>
            <p:nvPr/>
          </p:nvSpPr>
          <p:spPr bwMode="auto">
            <a:xfrm rot="6697620" flipH="1">
              <a:off x="2421971" y="3441306"/>
              <a:ext cx="97744" cy="270127"/>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3" name="Oval 102"/>
            <p:cNvSpPr/>
            <p:nvPr/>
          </p:nvSpPr>
          <p:spPr bwMode="auto">
            <a:xfrm>
              <a:off x="2759590" y="3107194"/>
              <a:ext cx="274320" cy="274320"/>
            </a:xfrm>
            <a:prstGeom prst="ellipse">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4" name="Round Same Side Corner Rectangle 103"/>
            <p:cNvSpPr/>
            <p:nvPr/>
          </p:nvSpPr>
          <p:spPr bwMode="auto">
            <a:xfrm rot="14608435" flipH="1">
              <a:off x="2654339" y="3309476"/>
              <a:ext cx="115032" cy="440188"/>
            </a:xfrm>
            <a:prstGeom prst="round2SameRect">
              <a:avLst>
                <a:gd name="adj1" fmla="val 50000"/>
                <a:gd name="adj2" fmla="val 31793"/>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5" name="Round Same Side Corner Rectangle 104"/>
            <p:cNvSpPr/>
            <p:nvPr/>
          </p:nvSpPr>
          <p:spPr bwMode="auto">
            <a:xfrm rot="11292814">
              <a:off x="2473856" y="3883097"/>
              <a:ext cx="91440" cy="502920"/>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6" name="Round Same Side Corner Rectangle 105"/>
            <p:cNvSpPr/>
            <p:nvPr/>
          </p:nvSpPr>
          <p:spPr bwMode="auto">
            <a:xfrm>
              <a:off x="2768159" y="3374527"/>
              <a:ext cx="257183" cy="595091"/>
            </a:xfrm>
            <a:prstGeom prst="round2SameRect">
              <a:avLst>
                <a:gd name="adj1" fmla="val 44824"/>
                <a:gd name="adj2" fmla="val 33334"/>
              </a:avLst>
            </a:prstGeom>
            <a:gradFill>
              <a:lin ang="5400000" scaled="0"/>
            </a:gradFill>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07" name="Group 106"/>
            <p:cNvGrpSpPr/>
            <p:nvPr/>
          </p:nvGrpSpPr>
          <p:grpSpPr>
            <a:xfrm>
              <a:off x="2571578" y="3472395"/>
              <a:ext cx="517722" cy="914400"/>
              <a:chOff x="2571578" y="3472395"/>
              <a:chExt cx="517722" cy="914400"/>
            </a:xfrm>
          </p:grpSpPr>
          <p:sp>
            <p:nvSpPr>
              <p:cNvPr id="115" name="Round Same Side Corner Rectangle 114"/>
              <p:cNvSpPr/>
              <p:nvPr/>
            </p:nvSpPr>
            <p:spPr bwMode="auto">
              <a:xfrm>
                <a:off x="2571578" y="3973241"/>
                <a:ext cx="517722" cy="51772"/>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6" name="Rectangle 115"/>
              <p:cNvSpPr/>
              <p:nvPr/>
            </p:nvSpPr>
            <p:spPr bwMode="auto">
              <a:xfrm>
                <a:off x="2571578" y="4024390"/>
                <a:ext cx="51772" cy="362405"/>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7" name="Rectangle 116"/>
              <p:cNvSpPr/>
              <p:nvPr/>
            </p:nvSpPr>
            <p:spPr bwMode="auto">
              <a:xfrm>
                <a:off x="3037528" y="3472395"/>
                <a:ext cx="51772" cy="91440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sp>
          <p:nvSpPr>
            <p:cNvPr id="108" name="Round Same Side Corner Rectangle 107"/>
            <p:cNvSpPr/>
            <p:nvPr/>
          </p:nvSpPr>
          <p:spPr bwMode="auto">
            <a:xfrm rot="5400000">
              <a:off x="2708153" y="3679031"/>
              <a:ext cx="91440" cy="497025"/>
            </a:xfrm>
            <a:prstGeom prst="round2SameRect">
              <a:avLst>
                <a:gd name="adj1" fmla="val 50000"/>
                <a:gd name="adj2" fmla="val 50000"/>
              </a:avLst>
            </a:prstGeom>
            <a:ln>
              <a:noFill/>
              <a:headEnd type="none" w="med" len="med"/>
              <a:tailEnd type="none" w="med" len="med"/>
            </a:ln>
            <a:effectLst/>
          </p:spPr>
          <p:style>
            <a:lnRef idx="1">
              <a:schemeClr val="accent5"/>
            </a:lnRef>
            <a:fillRef idx="3">
              <a:schemeClr val="accent5"/>
            </a:fillRef>
            <a:effectRef idx="2">
              <a:schemeClr val="accent5"/>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09" name="Trapezoid 108"/>
            <p:cNvSpPr/>
            <p:nvPr/>
          </p:nvSpPr>
          <p:spPr bwMode="auto">
            <a:xfrm rot="10800000">
              <a:off x="2040988" y="3581591"/>
              <a:ext cx="335868" cy="76200"/>
            </a:xfrm>
            <a:prstGeom prst="trapezoid">
              <a:avLst>
                <a:gd name="adj" fmla="val 146875"/>
              </a:avLst>
            </a:prstGeom>
            <a:ln>
              <a:noFill/>
              <a:headEnd type="none" w="med" len="med"/>
              <a:tailEnd type="none" w="med" len="med"/>
            </a:ln>
            <a:effectLst/>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0" name="Rectangle 109"/>
            <p:cNvSpPr/>
            <p:nvPr/>
          </p:nvSpPr>
          <p:spPr bwMode="auto">
            <a:xfrm>
              <a:off x="1905000" y="3425032"/>
              <a:ext cx="87354" cy="23085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111" name="Group 110"/>
            <p:cNvGrpSpPr/>
            <p:nvPr/>
          </p:nvGrpSpPr>
          <p:grpSpPr>
            <a:xfrm>
              <a:off x="1558967" y="3655408"/>
              <a:ext cx="914400" cy="731387"/>
              <a:chOff x="1558967" y="3646678"/>
              <a:chExt cx="914400" cy="731387"/>
            </a:xfrm>
          </p:grpSpPr>
          <p:sp>
            <p:nvSpPr>
              <p:cNvPr id="112" name="Round Same Side Corner Rectangle 111"/>
              <p:cNvSpPr/>
              <p:nvPr/>
            </p:nvSpPr>
            <p:spPr bwMode="auto">
              <a:xfrm>
                <a:off x="1558967" y="3646678"/>
                <a:ext cx="914400" cy="91440"/>
              </a:xfrm>
              <a:prstGeom prst="round2SameRect">
                <a:avLst>
                  <a:gd name="adj1" fmla="val 20854"/>
                  <a:gd name="adj2" fmla="val 0"/>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3" name="Rectangle 112"/>
              <p:cNvSpPr/>
              <p:nvPr/>
            </p:nvSpPr>
            <p:spPr bwMode="auto">
              <a:xfrm>
                <a:off x="155896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14" name="Rectangle 113"/>
              <p:cNvSpPr/>
              <p:nvPr/>
            </p:nvSpPr>
            <p:spPr bwMode="auto">
              <a:xfrm>
                <a:off x="2381927" y="3737985"/>
                <a:ext cx="91440" cy="640080"/>
              </a:xfrm>
              <a:prstGeom prst="rect">
                <a:avLst/>
              </a:prstGeom>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40" tIns="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grpSp>
      <p:sp>
        <p:nvSpPr>
          <p:cNvPr id="45" name="Slide Number Placeholder 1"/>
          <p:cNvSpPr>
            <a:spLocks noGrp="1"/>
          </p:cNvSpPr>
          <p:nvPr>
            <p:ph type="sldNum" sz="quarter" idx="10"/>
          </p:nvPr>
        </p:nvSpPr>
        <p:spPr>
          <a:xfrm>
            <a:off x="8696268" y="4663598"/>
            <a:ext cx="263525" cy="123111"/>
          </a:xfrm>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6</a:t>
            </a:fld>
            <a:endParaRPr lang="zh-CN" dirty="0">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17473180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pPr algn="r" rtl="0"/>
            <a:r>
              <a:rPr lang="zh-CN" b="1" i="0" u="none">
                <a:latin typeface="Arial" panose="020B0604020202020204" pitchFamily="34" charset="0"/>
                <a:ea typeface="宋体" panose="02010600030101010101" pitchFamily="2" charset="-122"/>
                <a:cs typeface="Arial" panose="020B0604020202020204" pitchFamily="34" charset="0"/>
              </a:rPr>
              <a:t>程控</a:t>
            </a:r>
            <a:r>
              <a:rPr lang="zh-CN" b="1" i="0" u="none">
                <a:solidFill>
                  <a:schemeClr val="bg1"/>
                </a:solidFill>
                <a:latin typeface="Arial" panose="020B0604020202020204" pitchFamily="34" charset="0"/>
                <a:ea typeface="宋体" panose="02010600030101010101" pitchFamily="2" charset="-122"/>
                <a:cs typeface="Arial" panose="020B0604020202020204" pitchFamily="34" charset="0"/>
              </a:rPr>
              <a:t>S</a:t>
            </a:r>
            <a:r>
              <a:rPr lang="zh-CN" b="1" i="0" u="none" cap="none">
                <a:solidFill>
                  <a:schemeClr val="bg1"/>
                </a:solidFill>
                <a:latin typeface="Arial" panose="020B0604020202020204" pitchFamily="34" charset="0"/>
                <a:ea typeface="宋体" panose="02010600030101010101" pitchFamily="2" charset="-122"/>
                <a:cs typeface="Arial" panose="020B0604020202020204" pitchFamily="34" charset="0"/>
              </a:rPr>
              <a:t>ync</a:t>
            </a:r>
            <a:r>
              <a:rPr lang="zh-CN" b="1" i="0" u="none">
                <a:solidFill>
                  <a:schemeClr val="bg1"/>
                </a:solidFill>
                <a:latin typeface="Arial" panose="020B0604020202020204" pitchFamily="34" charset="0"/>
                <a:ea typeface="宋体" panose="02010600030101010101" pitchFamily="2" charset="-122"/>
                <a:cs typeface="Arial" panose="020B0604020202020204" pitchFamily="34" charset="0"/>
              </a:rPr>
              <a:t>AV</a:t>
            </a:r>
            <a:r>
              <a:rPr lang="zh-CN" b="1" i="0" u="none">
                <a:latin typeface="Arial" panose="020B0604020202020204" pitchFamily="34" charset="0"/>
                <a:ea typeface="宋体" panose="02010600030101010101" pitchFamily="2" charset="-122"/>
                <a:cs typeface="Arial" panose="020B0604020202020204" pitchFamily="34" charset="0"/>
              </a:rPr>
              <a:t>™ CRT</a:t>
            </a:r>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Subtitle 2"/>
          <p:cNvSpPr>
            <a:spLocks noGrp="1"/>
          </p:cNvSpPr>
          <p:nvPr>
            <p:ph type="subTitle" idx="1"/>
          </p:nvPr>
        </p:nvSpPr>
        <p:spPr/>
        <p:txBody>
          <a:bodyPr/>
          <a:lstStyle/>
          <a:p>
            <a:endParaRPr lang="zh-CN">
              <a:latin typeface="Arial" panose="020B0604020202020204" pitchFamily="34" charset="0"/>
              <a:ea typeface="宋体" panose="02010600030101010101" pitchFamily="2" charset="-122"/>
              <a:cs typeface="Arial" panose="020B0604020202020204" pitchFamily="34" charset="0"/>
            </a:endParaRPr>
          </a:p>
        </p:txBody>
      </p:sp>
      <p:sp>
        <p:nvSpPr>
          <p:cNvPr id="2" name="Slide Number Placeholder 1"/>
          <p:cNvSpPr>
            <a:spLocks noGrp="1"/>
          </p:cNvSpPr>
          <p:nvPr>
            <p:ph type="sldNum" sz="quarter" idx="11"/>
          </p:nvPr>
        </p:nvSpPr>
        <p:spPr/>
        <p:txBody>
          <a:bodyPr/>
          <a:lstStyle/>
          <a:p>
            <a:pPr algn="l" rtl="0">
              <a:defRPr/>
            </a:pPr>
            <a:fld id="{0C9F10FC-1A7C-0142-9391-393B55E2CC4A}" type="slidenum">
              <a:rPr>
                <a:solidFill>
                  <a:srgbClr val="000000"/>
                </a:solidFill>
                <a:latin typeface="Arial" panose="020B0604020202020204" pitchFamily="34" charset="0"/>
                <a:ea typeface="宋体" panose="02010600030101010101" pitchFamily="2" charset="-122"/>
                <a:cs typeface="Arial" panose="020B0604020202020204" pitchFamily="34" charset="0"/>
              </a:rPr>
              <a:pPr algn="l" rtl="0">
                <a:defRPr/>
              </a:pPr>
              <a:t>7</a:t>
            </a:fld>
            <a:endParaRPr lang="zh-CN" dirty="0">
              <a:solidFill>
                <a:srgbClr val="000000"/>
              </a:solidFill>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7022631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bwMode="auto">
          <a:xfrm>
            <a:off x="691515" y="2266950"/>
            <a:ext cx="2103120" cy="16764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45720" rIns="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当发生</a:t>
            </a:r>
            <a:r>
              <a:rPr lang="zh-CN" sz="1600" b="1" i="0" u="none" dirty="0">
                <a:solidFill>
                  <a:schemeClr val="tx1"/>
                </a:solidFill>
                <a:latin typeface="Arial" panose="020B0604020202020204" pitchFamily="34" charset="0"/>
                <a:ea typeface="宋体" panose="02010600030101010101" pitchFamily="2" charset="-122"/>
                <a:cs typeface="Arial" panose="020B0604020202020204" pitchFamily="34" charset="0"/>
              </a:rPr>
              <a:t>3</a:t>
            </a:r>
            <a:r>
              <a:rPr lang="zh-CN" altLang="en-US" sz="1600" b="1" i="0" u="none" dirty="0">
                <a:solidFill>
                  <a:schemeClr val="tx1"/>
                </a:solidFill>
                <a:latin typeface="Arial" panose="020B0604020202020204" pitchFamily="34" charset="0"/>
                <a:ea typeface="宋体" panose="02010600030101010101" pitchFamily="2" charset="-122"/>
                <a:cs typeface="Arial" panose="020B0604020202020204" pitchFamily="34" charset="0"/>
              </a:rPr>
              <a:t>次</a:t>
            </a:r>
            <a:r>
              <a:rPr lang="zh-CN" sz="1600" b="1" i="0" u="none" dirty="0">
                <a:solidFill>
                  <a:schemeClr val="tx1"/>
                </a:solidFill>
                <a:latin typeface="Arial" panose="020B0604020202020204" pitchFamily="34" charset="0"/>
                <a:ea typeface="宋体" panose="02010600030101010101" pitchFamily="2" charset="-122"/>
                <a:cs typeface="Arial" panose="020B0604020202020204" pitchFamily="34" charset="0"/>
              </a:rPr>
              <a:t>连续</a:t>
            </a:r>
            <a:br>
              <a:rPr lang="zh-CN" sz="1600" dirty="0">
                <a:solidFill>
                  <a:schemeClr val="tx1"/>
                </a:solidFill>
                <a:latin typeface="Arial" panose="020B0604020202020204" pitchFamily="34" charset="0"/>
                <a:ea typeface="宋体" panose="02010600030101010101" pitchFamily="2" charset="-122"/>
                <a:cs typeface="Arial" panose="020B0604020202020204" pitchFamily="34" charset="0"/>
              </a:rPr>
            </a:br>
            <a:r>
              <a:rPr lang="zh-CN" sz="1600" b="1" i="0" u="none" dirty="0">
                <a:solidFill>
                  <a:schemeClr val="tx1"/>
                </a:solidFill>
                <a:latin typeface="Arial" panose="020B0604020202020204" pitchFamily="34" charset="0"/>
                <a:ea typeface="宋体" panose="02010600030101010101" pitchFamily="2" charset="-122"/>
                <a:cs typeface="Arial" panose="020B0604020202020204" pitchFamily="34" charset="0"/>
              </a:rPr>
              <a:t>AS或（AP）V</a:t>
            </a:r>
            <a:r>
              <a:rPr lang="en-US" altLang="zh-CN" sz="1600" b="1" i="0" u="none" dirty="0">
                <a:solidFill>
                  <a:schemeClr val="tx1"/>
                </a:solidFill>
                <a:latin typeface="Arial" panose="020B0604020202020204" pitchFamily="34" charset="0"/>
                <a:ea typeface="宋体" panose="02010600030101010101" pitchFamily="2" charset="-122"/>
                <a:cs typeface="Arial" panose="020B0604020202020204" pitchFamily="34" charset="0"/>
              </a:rPr>
              <a:t>s</a:t>
            </a: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事件时自动测量</a:t>
            </a:r>
          </a:p>
        </p:txBody>
      </p:sp>
      <p:sp>
        <p:nvSpPr>
          <p:cNvPr id="17" name="Rounded Rectangle 16"/>
          <p:cNvSpPr/>
          <p:nvPr/>
        </p:nvSpPr>
        <p:spPr bwMode="auto">
          <a:xfrm>
            <a:off x="3568065" y="2266950"/>
            <a:ext cx="2103120" cy="1371600"/>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0" tIns="45720" rIns="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根据实测</a:t>
            </a:r>
            <a:r>
              <a:rPr lang="zh-CN" altLang="en-US" sz="1600" b="0" dirty="0">
                <a:solidFill>
                  <a:schemeClr val="tx1"/>
                </a:solidFill>
                <a:latin typeface="Arial" panose="020B0604020202020204" pitchFamily="34" charset="0"/>
                <a:ea typeface="宋体" panose="02010600030101010101" pitchFamily="2" charset="-122"/>
                <a:cs typeface="Arial" panose="020B0604020202020204" pitchFamily="34" charset="0"/>
              </a:rPr>
              <a:t>自身</a:t>
            </a:r>
            <a:r>
              <a:rPr lang="zh-CN" sz="1600" b="0" i="0" u="none" dirty="0">
                <a:solidFill>
                  <a:schemeClr val="tx1"/>
                </a:solidFill>
                <a:latin typeface="Arial" panose="020B0604020202020204" pitchFamily="34" charset="0"/>
                <a:ea typeface="宋体" panose="02010600030101010101" pitchFamily="2" charset="-122"/>
                <a:cs typeface="Arial" panose="020B0604020202020204" pitchFamily="34" charset="0"/>
              </a:rPr>
              <a:t>AV传导间期进行计算</a:t>
            </a:r>
            <a:endParaRPr kumimoji="0" 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4" name="Slide Number Placeholder 3"/>
          <p:cNvSpPr>
            <a:spLocks noGrp="1"/>
          </p:cNvSpPr>
          <p:nvPr>
            <p:ph type="sldNum" sz="quarter" idx="10"/>
          </p:nvPr>
        </p:nvSpPr>
        <p:spPr/>
        <p:txBody>
          <a:bodyPr/>
          <a:lstStyle/>
          <a:p>
            <a:pPr algn="l" rtl="0">
              <a:defRPr/>
            </a:pPr>
            <a:fld id="{B5E5DBCF-1D51-C641-BCE7-C1621196A4B9}" type="slidenum">
              <a:rPr>
                <a:latin typeface="Arial" panose="020B0604020202020204" pitchFamily="34" charset="0"/>
                <a:ea typeface="宋体" panose="02010600030101010101" pitchFamily="2" charset="-122"/>
                <a:cs typeface="Arial" panose="020B0604020202020204" pitchFamily="34" charset="0"/>
              </a:rPr>
              <a:pPr algn="l" rtl="0">
                <a:defRPr/>
              </a:pPr>
              <a:t>8</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5" name="Title 4"/>
          <p:cNvSpPr>
            <a:spLocks noGrp="1"/>
          </p:cNvSpPr>
          <p:nvPr>
            <p:ph type="title"/>
          </p:nvPr>
        </p:nvSpPr>
        <p:spPr>
          <a:xfrm>
            <a:off x="336550" y="249561"/>
            <a:ext cx="8464734" cy="584775"/>
          </a:xfrm>
        </p:spPr>
        <p:txBody>
          <a:bodyPr/>
          <a:lstStyle/>
          <a:p>
            <a:pPr algn="l" rtl="0"/>
            <a:r>
              <a:rPr lang="zh-CN" b="1" i="0" u="none">
                <a:latin typeface="Arial" panose="020B0604020202020204" pitchFamily="34" charset="0"/>
                <a:ea typeface="宋体" panose="02010600030101010101" pitchFamily="2" charset="-122"/>
                <a:cs typeface="Arial" panose="020B0604020202020204" pitchFamily="34" charset="0"/>
              </a:rPr>
              <a:t>S</a:t>
            </a:r>
            <a:r>
              <a:rPr lang="zh-CN" b="1" i="0" u="none" cap="none">
                <a:latin typeface="Arial" panose="020B0604020202020204" pitchFamily="34" charset="0"/>
                <a:ea typeface="宋体" panose="02010600030101010101" pitchFamily="2" charset="-122"/>
                <a:cs typeface="Arial" panose="020B0604020202020204" pitchFamily="34" charset="0"/>
              </a:rPr>
              <a:t>ync</a:t>
            </a:r>
            <a:r>
              <a:rPr lang="zh-CN" b="1" i="0" u="none">
                <a:latin typeface="Arial" panose="020B0604020202020204" pitchFamily="34" charset="0"/>
                <a:ea typeface="宋体" panose="02010600030101010101" pitchFamily="2" charset="-122"/>
                <a:cs typeface="Arial" panose="020B0604020202020204" pitchFamily="34" charset="0"/>
              </a:rPr>
              <a:t>AV™ CRT</a:t>
            </a:r>
            <a:br>
              <a:rPr lang="zh-CN">
                <a:solidFill>
                  <a:srgbClr val="FF00FF"/>
                </a:solidFill>
                <a:latin typeface="Arial" panose="020B0604020202020204" pitchFamily="34" charset="0"/>
                <a:ea typeface="宋体" panose="02010600030101010101" pitchFamily="2" charset="-122"/>
                <a:cs typeface="Arial" panose="020B0604020202020204" pitchFamily="34" charset="0"/>
              </a:rPr>
            </a:br>
            <a:r>
              <a:rPr lang="zh-CN" sz="1400" b="1" i="0" u="none">
                <a:solidFill>
                  <a:srgbClr val="00AF9E"/>
                </a:solidFill>
                <a:latin typeface="Arial" panose="020B0604020202020204" pitchFamily="34" charset="0"/>
                <a:ea typeface="宋体" panose="02010600030101010101" pitchFamily="2" charset="-122"/>
                <a:cs typeface="Arial" panose="020B0604020202020204" pitchFamily="34" charset="0"/>
              </a:rPr>
              <a:t>设置步骤</a:t>
            </a:r>
            <a:endParaRPr lang="zh-CN" sz="1400" dirty="0">
              <a:solidFill>
                <a:srgbClr val="00AF9E"/>
              </a:solidFill>
              <a:latin typeface="Arial" panose="020B0604020202020204" pitchFamily="34" charset="0"/>
              <a:ea typeface="宋体" panose="02010600030101010101" pitchFamily="2" charset="-122"/>
              <a:cs typeface="Arial" panose="020B0604020202020204" pitchFamily="34" charset="0"/>
            </a:endParaRPr>
          </a:p>
        </p:txBody>
      </p:sp>
      <p:sp>
        <p:nvSpPr>
          <p:cNvPr id="19" name="Right Arrow 18"/>
          <p:cNvSpPr/>
          <p:nvPr/>
        </p:nvSpPr>
        <p:spPr bwMode="auto">
          <a:xfrm>
            <a:off x="2962275" y="1809750"/>
            <a:ext cx="457200" cy="457200"/>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0" name="Right Arrow 19"/>
          <p:cNvSpPr/>
          <p:nvPr/>
        </p:nvSpPr>
        <p:spPr bwMode="auto">
          <a:xfrm>
            <a:off x="5838825" y="1804987"/>
            <a:ext cx="457200" cy="457200"/>
          </a:xfrm>
          <a:prstGeom prst="rightArrow">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grpSp>
        <p:nvGrpSpPr>
          <p:cNvPr id="2" name="Group 1"/>
          <p:cNvGrpSpPr/>
          <p:nvPr/>
        </p:nvGrpSpPr>
        <p:grpSpPr>
          <a:xfrm>
            <a:off x="609600" y="1123952"/>
            <a:ext cx="2514600" cy="1595437"/>
            <a:chOff x="609600" y="1123950"/>
            <a:chExt cx="2514600" cy="1595437"/>
          </a:xfrm>
        </p:grpSpPr>
        <p:sp>
          <p:nvSpPr>
            <p:cNvPr id="6" name="Rectangle 5"/>
            <p:cNvSpPr/>
            <p:nvPr/>
          </p:nvSpPr>
          <p:spPr bwMode="auto">
            <a:xfrm>
              <a:off x="609600" y="1347787"/>
              <a:ext cx="2286000" cy="13716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自动测量</a:t>
              </a:r>
              <a:r>
                <a:rPr lang="zh-CN" altLang="en-US" b="0" dirty="0">
                  <a:solidFill>
                    <a:schemeClr val="tx1"/>
                  </a:solidFill>
                  <a:latin typeface="Arial" panose="020B0604020202020204" pitchFamily="34" charset="0"/>
                  <a:ea typeface="宋体" panose="02010600030101010101" pitchFamily="2" charset="-122"/>
                  <a:cs typeface="Arial" panose="020B0604020202020204" pitchFamily="34" charset="0"/>
                </a:rPr>
                <a:t>自身</a:t>
              </a:r>
              <a:r>
                <a:rPr kumimoji="0" lang="zh-CN" sz="1800" b="0" i="0" u="none" strike="noStrike" cap="none" normalizeH="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AV传导间期</a:t>
              </a:r>
            </a:p>
          </p:txBody>
        </p:sp>
        <p:sp>
          <p:nvSpPr>
            <p:cNvPr id="21" name="Oval 20"/>
            <p:cNvSpPr/>
            <p:nvPr/>
          </p:nvSpPr>
          <p:spPr bwMode="auto">
            <a:xfrm>
              <a:off x="2667000" y="1123950"/>
              <a:ext cx="457200" cy="4572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1</a:t>
              </a:r>
            </a:p>
          </p:txBody>
        </p:sp>
      </p:grpSp>
      <p:grpSp>
        <p:nvGrpSpPr>
          <p:cNvPr id="3" name="Group 2"/>
          <p:cNvGrpSpPr/>
          <p:nvPr/>
        </p:nvGrpSpPr>
        <p:grpSpPr>
          <a:xfrm>
            <a:off x="3486150" y="1093472"/>
            <a:ext cx="2508885" cy="1625917"/>
            <a:chOff x="3486150" y="1093470"/>
            <a:chExt cx="2508885" cy="1625917"/>
          </a:xfrm>
        </p:grpSpPr>
        <p:sp>
          <p:nvSpPr>
            <p:cNvPr id="7" name="Rectangle 6"/>
            <p:cNvSpPr/>
            <p:nvPr/>
          </p:nvSpPr>
          <p:spPr bwMode="auto">
            <a:xfrm>
              <a:off x="3486150" y="1347787"/>
              <a:ext cx="2286000" cy="13716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自动确定起搏和感知AV延迟</a:t>
              </a: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2" name="Oval 21"/>
            <p:cNvSpPr/>
            <p:nvPr/>
          </p:nvSpPr>
          <p:spPr bwMode="auto">
            <a:xfrm>
              <a:off x="5537835" y="1093470"/>
              <a:ext cx="457200" cy="4572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2</a:t>
              </a:r>
            </a:p>
          </p:txBody>
        </p:sp>
      </p:grpSp>
      <p:grpSp>
        <p:nvGrpSpPr>
          <p:cNvPr id="9" name="Group 8"/>
          <p:cNvGrpSpPr/>
          <p:nvPr/>
        </p:nvGrpSpPr>
        <p:grpSpPr>
          <a:xfrm>
            <a:off x="6362700" y="1098233"/>
            <a:ext cx="2514600" cy="1621155"/>
            <a:chOff x="6362700" y="1098232"/>
            <a:chExt cx="2514600" cy="1621155"/>
          </a:xfrm>
        </p:grpSpPr>
        <p:sp>
          <p:nvSpPr>
            <p:cNvPr id="8" name="Rectangle 7"/>
            <p:cNvSpPr/>
            <p:nvPr/>
          </p:nvSpPr>
          <p:spPr bwMode="auto">
            <a:xfrm>
              <a:off x="6362700" y="1347787"/>
              <a:ext cx="2286000" cy="13716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b="0" dirty="0">
                  <a:solidFill>
                    <a:schemeClr val="tx1"/>
                  </a:solidFill>
                  <a:latin typeface="Arial" panose="020B0604020202020204" pitchFamily="34" charset="0"/>
                  <a:ea typeface="宋体" panose="02010600030101010101" pitchFamily="2" charset="-122"/>
                  <a:cs typeface="Arial" panose="020B0604020202020204" pitchFamily="34" charset="0"/>
                </a:rPr>
                <a:t>回顾并</a:t>
              </a:r>
              <a:r>
                <a:rPr lang="zh-CN" b="0" i="0" u="none" dirty="0">
                  <a:solidFill>
                    <a:schemeClr val="tx1"/>
                  </a:solidFill>
                  <a:latin typeface="Arial" panose="020B0604020202020204" pitchFamily="34" charset="0"/>
                  <a:ea typeface="宋体" panose="02010600030101010101" pitchFamily="2" charset="-122"/>
                  <a:cs typeface="Arial" panose="020B0604020202020204" pitchFamily="34" charset="0"/>
                </a:rPr>
                <a:t>程控SyncAV™ CRT设置</a:t>
              </a:r>
              <a:endParaRPr kumimoji="0" 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23" name="Oval 22"/>
            <p:cNvSpPr/>
            <p:nvPr/>
          </p:nvSpPr>
          <p:spPr bwMode="auto">
            <a:xfrm>
              <a:off x="8420100" y="1098232"/>
              <a:ext cx="457200" cy="457200"/>
            </a:xfrm>
            <a:prstGeom prst="ellipse">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2400" b="1" i="0" u="none" strike="noStrike" cap="none" normalizeH="0">
                  <a:ln>
                    <a:noFill/>
                  </a:ln>
                  <a:solidFill>
                    <a:schemeClr val="bg1"/>
                  </a:solidFill>
                  <a:effectLst/>
                  <a:latin typeface="Arial" panose="020B0604020202020204" pitchFamily="34" charset="0"/>
                  <a:ea typeface="宋体" panose="02010600030101010101" pitchFamily="2" charset="-122"/>
                  <a:cs typeface="Arial" panose="020B0604020202020204" pitchFamily="34" charset="0"/>
                </a:rPr>
                <a:t>3</a:t>
              </a:r>
            </a:p>
          </p:txBody>
        </p:sp>
      </p:grpSp>
      <p:pic>
        <p:nvPicPr>
          <p:cNvPr id="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5804" y="209550"/>
            <a:ext cx="598021"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315763" y="4552950"/>
            <a:ext cx="1418978" cy="369332"/>
          </a:xfrm>
          <a:prstGeom prst="rect">
            <a:avLst/>
          </a:prstGeom>
          <a:noFill/>
        </p:spPr>
        <p:txBody>
          <a:bodyPr wrap="none" rtlCol="0">
            <a:spAutoFit/>
          </a:bodyPr>
          <a:lstStyle/>
          <a:p>
            <a:pPr algn="l" rtl="0"/>
            <a:r>
              <a:rPr lang="zh-CN" altLang="en-US" dirty="0">
                <a:latin typeface="Arial" panose="020B0604020202020204" pitchFamily="34" charset="0"/>
                <a:ea typeface="宋体" panose="02010600030101010101" pitchFamily="2" charset="-122"/>
                <a:cs typeface="Arial" panose="020B0604020202020204" pitchFamily="34" charset="0"/>
              </a:rPr>
              <a:t>仅</a:t>
            </a:r>
            <a:r>
              <a:rPr lang="zh-CN" b="1" i="0" u="none" dirty="0">
                <a:latin typeface="Arial" panose="020B0604020202020204" pitchFamily="34" charset="0"/>
                <a:ea typeface="宋体" panose="02010600030101010101" pitchFamily="2" charset="-122"/>
                <a:cs typeface="Arial" panose="020B0604020202020204" pitchFamily="34" charset="0"/>
              </a:rPr>
              <a:t>DDD模式</a:t>
            </a:r>
            <a:endParaRPr lang="zh-CN" dirty="0">
              <a:latin typeface="Arial" panose="020B0604020202020204" pitchFamily="34" charset="0"/>
              <a:ea typeface="宋体" panose="02010600030101010101" pitchFamily="2" charset="-122"/>
              <a:cs typeface="Arial" panose="020B0604020202020204" pitchFamily="34" charset="0"/>
            </a:endParaRPr>
          </a:p>
        </p:txBody>
      </p:sp>
      <p:pic>
        <p:nvPicPr>
          <p:cNvPr id="1031" name="Picture 7" descr="C:\Users\huovib01\AppData\Local\Microsoft\Windows\Temporary Internet Files\Content.IE5\4G87FKG7\Information_icon4.svg[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8559" y="4498220"/>
            <a:ext cx="457200" cy="457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667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504950"/>
            <a:ext cx="5105400" cy="3005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pPr algn="l" rtl="0">
              <a:defRPr/>
            </a:pPr>
            <a:fld id="{0C9F10FC-1A7C-0142-9391-393B55E2CC4A}" type="slidenum">
              <a:rPr>
                <a:latin typeface="Arial" panose="020B0604020202020204" pitchFamily="34" charset="0"/>
                <a:ea typeface="宋体" panose="02010600030101010101" pitchFamily="2" charset="-122"/>
                <a:cs typeface="Arial" panose="020B0604020202020204" pitchFamily="34" charset="0"/>
              </a:rPr>
              <a:pPr algn="l" rtl="0">
                <a:defRPr/>
              </a:pPr>
              <a:t>9</a:t>
            </a:fld>
            <a:endParaRPr lang="zh-CN" dirty="0">
              <a:latin typeface="Arial" panose="020B0604020202020204" pitchFamily="34" charset="0"/>
              <a:ea typeface="宋体" panose="02010600030101010101" pitchFamily="2" charset="-122"/>
              <a:cs typeface="Arial" panose="020B0604020202020204" pitchFamily="34" charset="0"/>
            </a:endParaRPr>
          </a:p>
        </p:txBody>
      </p:sp>
      <p:sp>
        <p:nvSpPr>
          <p:cNvPr id="3" name="Content Placeholder 2"/>
          <p:cNvSpPr>
            <a:spLocks noGrp="1"/>
          </p:cNvSpPr>
          <p:nvPr>
            <p:ph sz="quarter" idx="12"/>
          </p:nvPr>
        </p:nvSpPr>
        <p:spPr>
          <a:xfrm>
            <a:off x="329006" y="1809750"/>
            <a:ext cx="3099994" cy="2660650"/>
          </a:xfrm>
        </p:spPr>
        <p:txBody>
          <a:bodyPr/>
          <a:lstStyle/>
          <a:p>
            <a:pPr marL="285750" indent="-285750"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SyncAV™ CRT程控需要确定</a:t>
            </a:r>
            <a:r>
              <a:rPr lang="zh-CN" altLang="en-US" b="0" i="0" u="none" dirty="0">
                <a:latin typeface="Arial" panose="020B0604020202020204" pitchFamily="34" charset="0"/>
                <a:ea typeface="宋体" panose="02010600030101010101" pitchFamily="2" charset="-122"/>
                <a:cs typeface="Arial" panose="020B0604020202020204" pitchFamily="34" charset="0"/>
              </a:rPr>
              <a:t>恰</a:t>
            </a:r>
            <a:r>
              <a:rPr lang="zh-CN" b="0" i="0" u="none" dirty="0">
                <a:latin typeface="Arial" panose="020B0604020202020204" pitchFamily="34" charset="0"/>
                <a:ea typeface="宋体" panose="02010600030101010101" pitchFamily="2" charset="-122"/>
                <a:cs typeface="Arial" panose="020B0604020202020204" pitchFamily="34" charset="0"/>
              </a:rPr>
              <a:t>当的起搏和感知AV延迟</a:t>
            </a:r>
          </a:p>
          <a:p>
            <a:pPr marL="285750" indent="-285750" algn="l" rtl="0">
              <a:buFont typeface="Wingdings" panose="05000000000000000000" pitchFamily="2" charset="2"/>
              <a:buChar char="§"/>
            </a:pPr>
            <a:endParaRPr lang="zh-CN" dirty="0">
              <a:latin typeface="Arial" panose="020B0604020202020204" pitchFamily="34" charset="0"/>
              <a:ea typeface="宋体" panose="02010600030101010101" pitchFamily="2" charset="-122"/>
              <a:cs typeface="Arial" panose="020B0604020202020204" pitchFamily="34" charset="0"/>
            </a:endParaRPr>
          </a:p>
          <a:p>
            <a:pPr marL="285750" indent="-285750" algn="l" rtl="0">
              <a:buFont typeface="Wingdings" panose="05000000000000000000" pitchFamily="2" charset="2"/>
              <a:buChar char="§"/>
            </a:pPr>
            <a:r>
              <a:rPr lang="zh-CN" b="0" i="0" u="none" dirty="0">
                <a:latin typeface="Arial" panose="020B0604020202020204" pitchFamily="34" charset="0"/>
                <a:ea typeface="宋体" panose="02010600030101010101" pitchFamily="2" charset="-122"/>
                <a:cs typeface="Arial" panose="020B0604020202020204" pitchFamily="34" charset="0"/>
              </a:rPr>
              <a:t>需要3</a:t>
            </a:r>
            <a:r>
              <a:rPr lang="zh-CN" altLang="en-US" b="0" i="0" u="none" dirty="0">
                <a:latin typeface="Arial" panose="020B0604020202020204" pitchFamily="34" charset="0"/>
                <a:ea typeface="宋体" panose="02010600030101010101" pitchFamily="2" charset="-122"/>
                <a:cs typeface="Arial" panose="020B0604020202020204" pitchFamily="34" charset="0"/>
              </a:rPr>
              <a:t>次</a:t>
            </a:r>
            <a:r>
              <a:rPr lang="zh-CN" b="0" i="0" u="none" dirty="0">
                <a:latin typeface="Arial" panose="020B0604020202020204" pitchFamily="34" charset="0"/>
                <a:ea typeface="宋体" panose="02010600030101010101" pitchFamily="2" charset="-122"/>
                <a:cs typeface="Arial" panose="020B0604020202020204" pitchFamily="34" charset="0"/>
              </a:rPr>
              <a:t>连续AS（或AP）-VS事件</a:t>
            </a:r>
          </a:p>
        </p:txBody>
      </p:sp>
      <p:sp>
        <p:nvSpPr>
          <p:cNvPr id="4" name="Title 3"/>
          <p:cNvSpPr>
            <a:spLocks noGrp="1"/>
          </p:cNvSpPr>
          <p:nvPr>
            <p:ph type="title"/>
          </p:nvPr>
        </p:nvSpPr>
        <p:spPr/>
        <p:txBody>
          <a:bodyPr/>
          <a:lstStyle/>
          <a:p>
            <a:pPr algn="l" rtl="0"/>
            <a:r>
              <a:rPr lang="zh-CN" b="1" i="0" u="none" dirty="0">
                <a:latin typeface="Arial" panose="020B0604020202020204" pitchFamily="34" charset="0"/>
                <a:ea typeface="宋体" panose="02010600030101010101" pitchFamily="2" charset="-122"/>
                <a:cs typeface="Arial" panose="020B0604020202020204" pitchFamily="34" charset="0"/>
              </a:rPr>
              <a:t>设置</a:t>
            </a:r>
            <a:r>
              <a:rPr lang="zh-CN" b="1" i="0" u="none" dirty="0">
                <a:solidFill>
                  <a:srgbClr val="006C56"/>
                </a:solidFill>
                <a:latin typeface="Arial" panose="020B0604020202020204" pitchFamily="34" charset="0"/>
                <a:ea typeface="宋体" panose="02010600030101010101" pitchFamily="2" charset="-122"/>
                <a:cs typeface="Arial" panose="020B0604020202020204" pitchFamily="34" charset="0"/>
              </a:rPr>
              <a:t>S</a:t>
            </a:r>
            <a:r>
              <a:rPr lang="zh-CN" b="1" i="0" u="none" cap="none" dirty="0">
                <a:solidFill>
                  <a:srgbClr val="006C56"/>
                </a:solidFill>
                <a:latin typeface="Arial" panose="020B0604020202020204" pitchFamily="34" charset="0"/>
                <a:ea typeface="宋体" panose="02010600030101010101" pitchFamily="2" charset="-122"/>
                <a:cs typeface="Arial" panose="020B0604020202020204" pitchFamily="34" charset="0"/>
              </a:rPr>
              <a:t>ync</a:t>
            </a:r>
            <a:r>
              <a:rPr lang="zh-CN" b="1" i="0" u="none" dirty="0">
                <a:solidFill>
                  <a:srgbClr val="006C56"/>
                </a:solidFill>
                <a:latin typeface="Arial" panose="020B0604020202020204" pitchFamily="34" charset="0"/>
                <a:ea typeface="宋体" panose="02010600030101010101" pitchFamily="2" charset="-122"/>
                <a:cs typeface="Arial" panose="020B0604020202020204" pitchFamily="34" charset="0"/>
              </a:rPr>
              <a:t>AV</a:t>
            </a:r>
            <a:r>
              <a:rPr lang="zh-CN" b="1" i="0" u="none" dirty="0">
                <a:latin typeface="Arial" panose="020B0604020202020204" pitchFamily="34" charset="0"/>
                <a:ea typeface="宋体" panose="02010600030101010101" pitchFamily="2" charset="-122"/>
                <a:cs typeface="Arial" panose="020B0604020202020204" pitchFamily="34" charset="0"/>
              </a:rPr>
              <a:t>™ CRT</a:t>
            </a:r>
            <a:r>
              <a:rPr lang="zh-CN" b="0" i="0" u="none" dirty="0">
                <a:latin typeface="Arial" panose="020B0604020202020204" pitchFamily="34" charset="0"/>
                <a:ea typeface="宋体" panose="02010600030101010101" pitchFamily="2" charset="-122"/>
                <a:cs typeface="Arial" panose="020B0604020202020204" pitchFamily="34" charset="0"/>
              </a:rPr>
              <a:t> </a:t>
            </a:r>
          </a:p>
        </p:txBody>
      </p:sp>
      <p:sp>
        <p:nvSpPr>
          <p:cNvPr id="5" name="Text Placeholder 4"/>
          <p:cNvSpPr>
            <a:spLocks noGrp="1"/>
          </p:cNvSpPr>
          <p:nvPr>
            <p:ph type="body" sz="quarter" idx="14"/>
          </p:nvPr>
        </p:nvSpPr>
        <p:spPr/>
        <p:txBody>
          <a:bodyPr/>
          <a:lstStyle/>
          <a:p>
            <a:pPr algn="l" rtl="0"/>
            <a:r>
              <a:rPr lang="zh-CN" b="1" i="0" u="none" dirty="0">
                <a:latin typeface="Arial" panose="020B0604020202020204" pitchFamily="34" charset="0"/>
                <a:ea typeface="宋体" panose="02010600030101010101" pitchFamily="2" charset="-122"/>
                <a:cs typeface="Arial" panose="020B0604020202020204" pitchFamily="34" charset="0"/>
              </a:rPr>
              <a:t>第1步：</a:t>
            </a:r>
            <a:r>
              <a:rPr lang="zh-CN" b="0" i="0" u="none" dirty="0">
                <a:latin typeface="Arial" panose="020B0604020202020204" pitchFamily="34" charset="0"/>
                <a:ea typeface="宋体" panose="02010600030101010101" pitchFamily="2" charset="-122"/>
                <a:cs typeface="Arial" panose="020B0604020202020204" pitchFamily="34" charset="0"/>
              </a:rPr>
              <a:t>自动测量</a:t>
            </a:r>
            <a:r>
              <a:rPr lang="zh-CN" altLang="en-US" dirty="0">
                <a:latin typeface="Arial" panose="020B0604020202020204" pitchFamily="34" charset="0"/>
                <a:ea typeface="宋体" panose="02010600030101010101" pitchFamily="2" charset="-122"/>
                <a:cs typeface="Arial" panose="020B0604020202020204" pitchFamily="34" charset="0"/>
              </a:rPr>
              <a:t>自身</a:t>
            </a:r>
            <a:r>
              <a:rPr lang="zh-CN" b="0" i="0" u="none" dirty="0">
                <a:latin typeface="Arial" panose="020B0604020202020204" pitchFamily="34" charset="0"/>
                <a:ea typeface="宋体" panose="02010600030101010101" pitchFamily="2" charset="-122"/>
                <a:cs typeface="Arial" panose="020B0604020202020204" pitchFamily="34" charset="0"/>
              </a:rPr>
              <a:t>传导时间：AS（或AP）-VS间期</a:t>
            </a:r>
            <a:endParaRPr lang="zh-CN" dirty="0">
              <a:latin typeface="Arial" panose="020B0604020202020204" pitchFamily="34" charset="0"/>
              <a:ea typeface="宋体" panose="02010600030101010101" pitchFamily="2" charset="-122"/>
              <a:cs typeface="Arial" panose="020B0604020202020204" pitchFamily="34" charset="0"/>
            </a:endParaRPr>
          </a:p>
        </p:txBody>
      </p:sp>
      <p:pic>
        <p:nvPicPr>
          <p:cNvPr id="1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7090" t="26304" r="2052" b="33448"/>
          <a:stretch/>
        </p:blipFill>
        <p:spPr bwMode="auto">
          <a:xfrm>
            <a:off x="5082738" y="2190752"/>
            <a:ext cx="3347560" cy="194128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Oval 14"/>
          <p:cNvSpPr/>
          <p:nvPr/>
        </p:nvSpPr>
        <p:spPr bwMode="auto">
          <a:xfrm>
            <a:off x="5345244" y="3028951"/>
            <a:ext cx="483430" cy="590600"/>
          </a:xfrm>
          <a:prstGeom prst="ellipse">
            <a:avLst/>
          </a:prstGeom>
          <a:noFill/>
          <a:ln w="57150" cap="rnd" cmpd="sng">
            <a:solidFill>
              <a:srgbClr val="F0B310"/>
            </a:solidFill>
            <a:prstDash val="soli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6" name="Oval 15"/>
          <p:cNvSpPr/>
          <p:nvPr/>
        </p:nvSpPr>
        <p:spPr bwMode="auto">
          <a:xfrm>
            <a:off x="6482274" y="3028951"/>
            <a:ext cx="483430" cy="590600"/>
          </a:xfrm>
          <a:prstGeom prst="ellipse">
            <a:avLst/>
          </a:prstGeom>
          <a:noFill/>
          <a:ln w="57150" cap="rnd" cmpd="sng">
            <a:solidFill>
              <a:srgbClr val="F0B310"/>
            </a:solidFill>
            <a:prstDash val="soli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17" name="Oval 16"/>
          <p:cNvSpPr/>
          <p:nvPr/>
        </p:nvSpPr>
        <p:spPr bwMode="auto">
          <a:xfrm>
            <a:off x="7603968" y="3028951"/>
            <a:ext cx="483430" cy="590600"/>
          </a:xfrm>
          <a:prstGeom prst="ellipse">
            <a:avLst/>
          </a:prstGeom>
          <a:noFill/>
          <a:ln w="57150" cap="rnd" cmpd="sng">
            <a:solidFill>
              <a:srgbClr val="00AF9E"/>
            </a:solidFill>
            <a:prstDash val="solid"/>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
        <p:nvSpPr>
          <p:cNvPr id="6" name="Up Arrow Callout 5"/>
          <p:cNvSpPr/>
          <p:nvPr/>
        </p:nvSpPr>
        <p:spPr bwMode="auto">
          <a:xfrm>
            <a:off x="7205603" y="3622738"/>
            <a:ext cx="1280160" cy="914400"/>
          </a:xfrm>
          <a:prstGeom prst="upArrowCallout">
            <a:avLst>
              <a:gd name="adj1" fmla="val 10000"/>
              <a:gd name="adj2" fmla="val 15000"/>
              <a:gd name="adj3" fmla="val 25000"/>
              <a:gd name="adj4" fmla="val 6497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a:ln>
                  <a:noFill/>
                </a:ln>
                <a:solidFill>
                  <a:schemeClr val="tx1"/>
                </a:solidFill>
                <a:effectLst/>
                <a:latin typeface="Arial" panose="020B0604020202020204" pitchFamily="34" charset="0"/>
                <a:ea typeface="宋体" panose="02010600030101010101" pitchFamily="2" charset="-122"/>
                <a:cs typeface="Arial" panose="020B0604020202020204" pitchFamily="34" charset="0"/>
              </a:rPr>
              <a:t>存储测量结果</a:t>
            </a:r>
            <a:endParaRPr kumimoji="0" lang="zh-CN" sz="16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Arial" panose="020B0604020202020204" pitchFamily="34" charset="0"/>
            </a:endParaRPr>
          </a:p>
        </p:txBody>
      </p:sp>
    </p:spTree>
    <p:custDataLst>
      <p:tags r:id="rId1"/>
    </p:custDataLst>
    <p:extLst>
      <p:ext uri="{BB962C8B-B14F-4D97-AF65-F5344CB8AC3E}">
        <p14:creationId xmlns:p14="http://schemas.microsoft.com/office/powerpoint/2010/main" val="3370337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c380b19a-fb50-4af4-ab76-bc165ffc481d"/>
  <p:tag name="ARTICULATE_PROJECT_OPEN" val="1"/>
  <p:tag name="ARTICULATE_SLIDE_COUNT" val="39"/>
  <p:tag name="ARTICULATE_PRESENTATION_ID" val="6170"/>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9309188-e:\crm\syncav crt\lms\syncav crt lms.pptx"/>
  <p:tag name="ARTICULATE_USED_PAGE_ORIENTATION" val="1"/>
  <p:tag name="ARTICULATE_USED_PAGE_SIZE" val="15"/>
  <p:tag name="ARTICULATE_PRESENTER_VERSION" val="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01.xml><?xml version="1.0" encoding="utf-8"?>
<p:tagLst xmlns:a="http://schemas.openxmlformats.org/drawingml/2006/main" xmlns:r="http://schemas.openxmlformats.org/officeDocument/2006/relationships" xmlns:p="http://schemas.openxmlformats.org/presentationml/2006/main">
  <p:tag name="AUDIO_ID" val="303"/>
  <p:tag name="ORIGINAL_AUDIO_FILEPATH" val="E:\CRM\SyncAV CRT\LMS\Audio\23-SyncAV-CRT.wav"/>
  <p:tag name="ELAPSEDTIME" val="4.362"/>
  <p:tag name="ARTICULATE_TITLE_TAG" val="Patient Activity Increases"/>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02.xml><?xml version="1.0" encoding="utf-8"?>
<p:tagLst xmlns:a="http://schemas.openxmlformats.org/drawingml/2006/main" xmlns:r="http://schemas.openxmlformats.org/officeDocument/2006/relationships" xmlns:p="http://schemas.openxmlformats.org/presentationml/2006/main">
  <p:tag name="DUPLICATEID" val="f7e7531466fd409297535afb2730717d"/>
</p:tagLst>
</file>

<file path=ppt/tags/tag103.xml><?xml version="1.0" encoding="utf-8"?>
<p:tagLst xmlns:a="http://schemas.openxmlformats.org/drawingml/2006/main" xmlns:r="http://schemas.openxmlformats.org/officeDocument/2006/relationships" xmlns:p="http://schemas.openxmlformats.org/presentationml/2006/main">
  <p:tag name="DUPLICATEID" val="81eab4b1cb0a4369ba81a9612909e757"/>
</p:tagLst>
</file>

<file path=ppt/tags/tag104.xml><?xml version="1.0" encoding="utf-8"?>
<p:tagLst xmlns:a="http://schemas.openxmlformats.org/drawingml/2006/main" xmlns:r="http://schemas.openxmlformats.org/officeDocument/2006/relationships" xmlns:p="http://schemas.openxmlformats.org/presentationml/2006/main">
  <p:tag name="DUPLICATEID" val="e902a71d5d4b482ea13a67b16e390d70"/>
</p:tagLst>
</file>

<file path=ppt/tags/tag105.xml><?xml version="1.0" encoding="utf-8"?>
<p:tagLst xmlns:a="http://schemas.openxmlformats.org/drawingml/2006/main" xmlns:r="http://schemas.openxmlformats.org/officeDocument/2006/relationships" xmlns:p="http://schemas.openxmlformats.org/presentationml/2006/main">
  <p:tag name="DUPLICATEID" val="87d89d3739cf4c7596c7990e3fb1b0b8"/>
</p:tagLst>
</file>

<file path=ppt/tags/tag106.xml><?xml version="1.0" encoding="utf-8"?>
<p:tagLst xmlns:a="http://schemas.openxmlformats.org/drawingml/2006/main" xmlns:r="http://schemas.openxmlformats.org/officeDocument/2006/relationships" xmlns:p="http://schemas.openxmlformats.org/presentationml/2006/main">
  <p:tag name="DUPLICATEID" val="2e8a7d3f315046da95faa2aee4ce0e47"/>
</p:tagLst>
</file>

<file path=ppt/tags/tag107.xml><?xml version="1.0" encoding="utf-8"?>
<p:tagLst xmlns:a="http://schemas.openxmlformats.org/drawingml/2006/main" xmlns:r="http://schemas.openxmlformats.org/officeDocument/2006/relationships" xmlns:p="http://schemas.openxmlformats.org/presentationml/2006/main">
  <p:tag name="DUPLICATEID" val="a36687aa94dd4dc98409e64e43ef744a"/>
</p:tagLst>
</file>

<file path=ppt/tags/tag108.xml><?xml version="1.0" encoding="utf-8"?>
<p:tagLst xmlns:a="http://schemas.openxmlformats.org/drawingml/2006/main" xmlns:r="http://schemas.openxmlformats.org/officeDocument/2006/relationships" xmlns:p="http://schemas.openxmlformats.org/presentationml/2006/main">
  <p:tag name="DUPLICATEID" val="45127a7b98ba42d99001b7439612ff4d"/>
</p:tagLst>
</file>

<file path=ppt/tags/tag109.xml><?xml version="1.0" encoding="utf-8"?>
<p:tagLst xmlns:a="http://schemas.openxmlformats.org/drawingml/2006/main" xmlns:r="http://schemas.openxmlformats.org/officeDocument/2006/relationships" xmlns:p="http://schemas.openxmlformats.org/presentationml/2006/main">
  <p:tag name="DUPLICATEID" val="54eaf59224e54a9daefa35c8f1ec7a8f"/>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DUPLICATEID" val="c5b33fcfc8ab40a69de283d277d06a2e"/>
</p:tagLst>
</file>

<file path=ppt/tags/tag111.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12.xml><?xml version="1.0" encoding="utf-8"?>
<p:tagLst xmlns:a="http://schemas.openxmlformats.org/drawingml/2006/main" xmlns:r="http://schemas.openxmlformats.org/officeDocument/2006/relationships" xmlns:p="http://schemas.openxmlformats.org/presentationml/2006/main">
  <p:tag name="AUDIO_ID" val="341"/>
  <p:tag name="ORIGINAL_AUDIO_FILEPATH" val="E:\CRM\SyncAV CRT\LMS\Audio\24-SyncAV-CRT.wav"/>
  <p:tag name="ELAPSEDTIME" val="80.422"/>
  <p:tag name="ARTICULATE_TITLE_TAG" val="Patient Activity Increases"/>
  <p:tag name="TIMELINE" val="8.8/20.2/23.0/41.3/43.7/52.5/54.7"/>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13.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14.xml><?xml version="1.0" encoding="utf-8"?>
<p:tagLst xmlns:a="http://schemas.openxmlformats.org/drawingml/2006/main" xmlns:r="http://schemas.openxmlformats.org/officeDocument/2006/relationships" xmlns:p="http://schemas.openxmlformats.org/presentationml/2006/main">
  <p:tag name="AUDIO_ID" val="362"/>
  <p:tag name="ORIGINAL_AUDIO_FILEPATH" val="E:\CRM\SyncAV CRT\LMS\Audio\25-SyncAV-CRT.wav"/>
  <p:tag name="ELAPSEDTIME" val="8.752"/>
  <p:tag name="ARTICULATE_TITLE_TAG" val="Patient Activity Decreases"/>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15.xml><?xml version="1.0" encoding="utf-8"?>
<p:tagLst xmlns:a="http://schemas.openxmlformats.org/drawingml/2006/main" xmlns:r="http://schemas.openxmlformats.org/officeDocument/2006/relationships" xmlns:p="http://schemas.openxmlformats.org/presentationml/2006/main">
  <p:tag name="DUPLICATEID" val="b1e1c5bb4ebd42a0adf58a976894aa35"/>
</p:tagLst>
</file>

<file path=ppt/tags/tag116.xml><?xml version="1.0" encoding="utf-8"?>
<p:tagLst xmlns:a="http://schemas.openxmlformats.org/drawingml/2006/main" xmlns:r="http://schemas.openxmlformats.org/officeDocument/2006/relationships" xmlns:p="http://schemas.openxmlformats.org/presentationml/2006/main">
  <p:tag name="DUPLICATEID" val="e695f7dec75e41399dbf15227fa86816"/>
</p:tagLst>
</file>

<file path=ppt/tags/tag117.xml><?xml version="1.0" encoding="utf-8"?>
<p:tagLst xmlns:a="http://schemas.openxmlformats.org/drawingml/2006/main" xmlns:r="http://schemas.openxmlformats.org/officeDocument/2006/relationships" xmlns:p="http://schemas.openxmlformats.org/presentationml/2006/main">
  <p:tag name="DUPLICATEID" val="c97be80bf32b4a39a704c1aa0a8638cb"/>
</p:tagLst>
</file>

<file path=ppt/tags/tag118.xml><?xml version="1.0" encoding="utf-8"?>
<p:tagLst xmlns:a="http://schemas.openxmlformats.org/drawingml/2006/main" xmlns:r="http://schemas.openxmlformats.org/officeDocument/2006/relationships" xmlns:p="http://schemas.openxmlformats.org/presentationml/2006/main">
  <p:tag name="DUPLICATEID" val="f50bdcca37c4423b881d3d6afb0c3007"/>
</p:tagLst>
</file>

<file path=ppt/tags/tag119.xml><?xml version="1.0" encoding="utf-8"?>
<p:tagLst xmlns:a="http://schemas.openxmlformats.org/drawingml/2006/main" xmlns:r="http://schemas.openxmlformats.org/officeDocument/2006/relationships" xmlns:p="http://schemas.openxmlformats.org/presentationml/2006/main">
  <p:tag name="DUPLICATEID" val="dbdf58d5a60e40dfad6cb685f322e570"/>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DUPLICATEID" val="057013f473454d87864ad16718209cba"/>
</p:tagLst>
</file>

<file path=ppt/tags/tag121.xml><?xml version="1.0" encoding="utf-8"?>
<p:tagLst xmlns:a="http://schemas.openxmlformats.org/drawingml/2006/main" xmlns:r="http://schemas.openxmlformats.org/officeDocument/2006/relationships" xmlns:p="http://schemas.openxmlformats.org/presentationml/2006/main">
  <p:tag name="DUPLICATEID" val="5b58508b68b94c35b45c01414804fad4"/>
</p:tagLst>
</file>

<file path=ppt/tags/tag122.xml><?xml version="1.0" encoding="utf-8"?>
<p:tagLst xmlns:a="http://schemas.openxmlformats.org/drawingml/2006/main" xmlns:r="http://schemas.openxmlformats.org/officeDocument/2006/relationships" xmlns:p="http://schemas.openxmlformats.org/presentationml/2006/main">
  <p:tag name="DUPLICATEID" val="ddae7a2d018242488b3f77b1489dd66d"/>
</p:tagLst>
</file>

<file path=ppt/tags/tag123.xml><?xml version="1.0" encoding="utf-8"?>
<p:tagLst xmlns:a="http://schemas.openxmlformats.org/drawingml/2006/main" xmlns:r="http://schemas.openxmlformats.org/officeDocument/2006/relationships" xmlns:p="http://schemas.openxmlformats.org/presentationml/2006/main">
  <p:tag name="DUPLICATEID" val="265fd17e58e44c7aa9cdc4a3f04e1885"/>
</p:tagLst>
</file>

<file path=ppt/tags/tag12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25.xml><?xml version="1.0" encoding="utf-8"?>
<p:tagLst xmlns:a="http://schemas.openxmlformats.org/drawingml/2006/main" xmlns:r="http://schemas.openxmlformats.org/officeDocument/2006/relationships" xmlns:p="http://schemas.openxmlformats.org/presentationml/2006/main">
  <p:tag name="AUDIO_ID" val="274"/>
  <p:tag name="ORIGINAL_AUDIO_FILEPATH" val="E:\CRM\SyncAV CRT\LMS\Audio\26-SyncAV-CRT.wav"/>
  <p:tag name="ELAPSEDTIME" val="37.922"/>
  <p:tag name="ARTICULATE_TITLE_TAG" val="Patient Activity Decreases"/>
  <p:tag name="TIMELINE" val="16.1/27.5/36.2"/>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2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27.xml><?xml version="1.0" encoding="utf-8"?>
<p:tagLst xmlns:a="http://schemas.openxmlformats.org/drawingml/2006/main" xmlns:r="http://schemas.openxmlformats.org/officeDocument/2006/relationships" xmlns:p="http://schemas.openxmlformats.org/presentationml/2006/main">
  <p:tag name="AUDIO_ID" val="361"/>
  <p:tag name="ORIGINAL_AUDIO_FILEPATH" val="E:\CRM\SyncAV CRT\LMS\Audio\27-SyncAV-CRT.wav"/>
  <p:tag name="ELAPSEDTIME" val="9.672"/>
  <p:tag name="ARTICULATE_TITLE_TAG" val="Dynamic Algorithm"/>
  <p:tag name="TIMELINE" val="5.2/8.6"/>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28.xml><?xml version="1.0" encoding="utf-8"?>
<p:tagLst xmlns:a="http://schemas.openxmlformats.org/drawingml/2006/main" xmlns:r="http://schemas.openxmlformats.org/officeDocument/2006/relationships" xmlns:p="http://schemas.openxmlformats.org/presentationml/2006/main">
  <p:tag name="DUPLICATEID" val="96ddc2f0af234f64a5fb7408b10d3f54"/>
</p:tagLst>
</file>

<file path=ppt/tags/tag129.xml><?xml version="1.0" encoding="utf-8"?>
<p:tagLst xmlns:a="http://schemas.openxmlformats.org/drawingml/2006/main" xmlns:r="http://schemas.openxmlformats.org/officeDocument/2006/relationships" xmlns:p="http://schemas.openxmlformats.org/presentationml/2006/main">
  <p:tag name="DUPLICATEID" val="fef573f2767d42f5aa54787082a63916"/>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DUPLICATEID" val="19ba7678506b46dca2cf60c8db38890e"/>
</p:tagLst>
</file>

<file path=ppt/tags/tag131.xml><?xml version="1.0" encoding="utf-8"?>
<p:tagLst xmlns:a="http://schemas.openxmlformats.org/drawingml/2006/main" xmlns:r="http://schemas.openxmlformats.org/officeDocument/2006/relationships" xmlns:p="http://schemas.openxmlformats.org/presentationml/2006/main">
  <p:tag name="DUPLICATEID" val="79cbc5cd430343aa8b06654b31fea05d"/>
</p:tagLst>
</file>

<file path=ppt/tags/tag132.xml><?xml version="1.0" encoding="utf-8"?>
<p:tagLst xmlns:a="http://schemas.openxmlformats.org/drawingml/2006/main" xmlns:r="http://schemas.openxmlformats.org/officeDocument/2006/relationships" xmlns:p="http://schemas.openxmlformats.org/presentationml/2006/main">
  <p:tag name="DUPLICATEID" val="f38d7040c1ba48e9b117dd0d409209d6"/>
</p:tagLst>
</file>

<file path=ppt/tags/tag133.xml><?xml version="1.0" encoding="utf-8"?>
<p:tagLst xmlns:a="http://schemas.openxmlformats.org/drawingml/2006/main" xmlns:r="http://schemas.openxmlformats.org/officeDocument/2006/relationships" xmlns:p="http://schemas.openxmlformats.org/presentationml/2006/main">
  <p:tag name="DUPLICATEID" val="68d685e63e704805966bf3f8fd6c103c"/>
</p:tagLst>
</file>

<file path=ppt/tags/tag134.xml><?xml version="1.0" encoding="utf-8"?>
<p:tagLst xmlns:a="http://schemas.openxmlformats.org/drawingml/2006/main" xmlns:r="http://schemas.openxmlformats.org/officeDocument/2006/relationships" xmlns:p="http://schemas.openxmlformats.org/presentationml/2006/main">
  <p:tag name="DUPLICATEID" val="c332290f25ab44c1abaeaf83afc1077f"/>
</p:tagLst>
</file>

<file path=ppt/tags/tag135.xml><?xml version="1.0" encoding="utf-8"?>
<p:tagLst xmlns:a="http://schemas.openxmlformats.org/drawingml/2006/main" xmlns:r="http://schemas.openxmlformats.org/officeDocument/2006/relationships" xmlns:p="http://schemas.openxmlformats.org/presentationml/2006/main">
  <p:tag name="DUPLICATEID" val="e85fc4fdb630451bac605f94a086481f"/>
</p:tagLst>
</file>

<file path=ppt/tags/tag136.xml><?xml version="1.0" encoding="utf-8"?>
<p:tagLst xmlns:a="http://schemas.openxmlformats.org/drawingml/2006/main" xmlns:r="http://schemas.openxmlformats.org/officeDocument/2006/relationships" xmlns:p="http://schemas.openxmlformats.org/presentationml/2006/main">
  <p:tag name="DUPLICATEID" val="d2931038e40749f0b3585b00734caade"/>
</p:tagLst>
</file>

<file path=ppt/tags/tag137.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38.xml><?xml version="1.0" encoding="utf-8"?>
<p:tagLst xmlns:a="http://schemas.openxmlformats.org/drawingml/2006/main" xmlns:r="http://schemas.openxmlformats.org/officeDocument/2006/relationships" xmlns:p="http://schemas.openxmlformats.org/presentationml/2006/main">
  <p:tag name="AUDIO_ID" val="273"/>
  <p:tag name="ORIGINAL_AUDIO_FILEPATH" val="E:\CRM\SyncAV CRT\LMS\Audio\28-SyncAV-CRT.wav"/>
  <p:tag name="ELAPSEDTIME" val="1.932"/>
  <p:tag name="ARTICULATE_TITLE_TAG" val="Clinical Considerations"/>
  <p:tag name="ARTICULATE_USED_LAYOUT" val="8"/>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39.xml><?xml version="1.0" encoding="utf-8"?>
<p:tagLst xmlns:a="http://schemas.openxmlformats.org/drawingml/2006/main" xmlns:r="http://schemas.openxmlformats.org/officeDocument/2006/relationships" xmlns:p="http://schemas.openxmlformats.org/presentationml/2006/main">
  <p:tag name="AUDIO_ID" val="307"/>
  <p:tag name="ORIGINAL_AUDIO_FILEPATH" val="E:\CRM\SyncAV CRT\LMS\Audio\29-SyncAV-CRT.wav"/>
  <p:tag name="ELAPSEDTIME" val="24.482"/>
  <p:tag name="ARTICULATE_TITLE_TAG" val="Patient Profile"/>
  <p:tag name="ARTICULATE_USED_LAYOUT" val="10"/>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0.1250394"/>
  <p:tag name="MARGIN_3" val="72"/>
  <p:tag name="MARGIN_4" val="108"/>
  <p:tag name="MARGIN_5" val="144"/>
  <p:tag name="FONT_SIZE" val="12"/>
</p:tagLst>
</file>

<file path=ppt/tags/tag141.xml><?xml version="1.0" encoding="utf-8"?>
<p:tagLst xmlns:a="http://schemas.openxmlformats.org/drawingml/2006/main" xmlns:r="http://schemas.openxmlformats.org/officeDocument/2006/relationships" xmlns:p="http://schemas.openxmlformats.org/presentationml/2006/main">
  <p:tag name="AUDIO_ID" val="311"/>
  <p:tag name="ORIGINAL_AUDIO_FILEPATH" val="E:\CRM\SyncAV CRT\LMS\Audio\30-SyncAV-CRT.wav"/>
  <p:tag name="ELAPSEDTIME" val="21.382"/>
  <p:tag name="ARTICULATE_TITLE_TAG" val="Clinical Benefit"/>
  <p:tag name="ARTICULATE_USED_LAYOUT" val="9"/>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4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0"/>
  <p:tag name="MARGIN_3" val="72"/>
  <p:tag name="MARGIN_4" val="108"/>
  <p:tag name="MARGIN_5" val="144"/>
  <p:tag name="FONT_SIZE" val="12"/>
</p:tagLst>
</file>

<file path=ppt/tags/tag143.xml><?xml version="1.0" encoding="utf-8"?>
<p:tagLst xmlns:a="http://schemas.openxmlformats.org/drawingml/2006/main" xmlns:r="http://schemas.openxmlformats.org/officeDocument/2006/relationships" xmlns:p="http://schemas.openxmlformats.org/presentationml/2006/main">
  <p:tag name="AUDIO_ID" val="358"/>
  <p:tag name="ORIGINAL_AUDIO_FILEPATH" val="E:\CRM\SyncAV CRT\LMS\Audio\31-SyncAV-CRT.wav"/>
  <p:tag name="ELAPSEDTIME" val="8.732"/>
  <p:tag name="ARTICULATE_TITLE_TAG" val="BiV Pacing Example"/>
  <p:tag name="TIMELINE" val="3.5"/>
  <p:tag name="ARTICULATE_USED_LAYOUT" val="9"/>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4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45.xml><?xml version="1.0" encoding="utf-8"?>
<p:tagLst xmlns:a="http://schemas.openxmlformats.org/drawingml/2006/main" xmlns:r="http://schemas.openxmlformats.org/officeDocument/2006/relationships" xmlns:p="http://schemas.openxmlformats.org/presentationml/2006/main">
  <p:tag name="AUDIO_ID" val="360"/>
  <p:tag name="ORIGINAL_AUDIO_FILEPATH" val="E:\CRM\SyncAV CRT\LMS\Audio\32-SyncAV-CRT.wav"/>
  <p:tag name="ELAPSEDTIME" val="11.742"/>
  <p:tag name="ARTICULATE_TITLE_TAG" val="SyncAV™ CRT Example"/>
  <p:tag name="TIMELINE" val="1.4"/>
  <p:tag name="ARTICULATE_USED_LAYOUT" val="9"/>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4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47.xml><?xml version="1.0" encoding="utf-8"?>
<p:tagLst xmlns:a="http://schemas.openxmlformats.org/drawingml/2006/main" xmlns:r="http://schemas.openxmlformats.org/officeDocument/2006/relationships" xmlns:p="http://schemas.openxmlformats.org/presentationml/2006/main">
  <p:tag name="AUDIO_ID" val="313"/>
  <p:tag name="ORIGINAL_AUDIO_FILEPATH" val="E:\CRM\SyncAV CRT\LMS\Audio\33-SyncAV-CRT.wav"/>
  <p:tag name="ELAPSEDTIME" val="8.522"/>
  <p:tag name="ARTICULATE_TITLE_TAG" val="Competetive Landscape"/>
  <p:tag name="ARTICULATE_USED_LAYOUT" val="17"/>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4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149.xml><?xml version="1.0" encoding="utf-8"?>
<p:tagLst xmlns:a="http://schemas.openxmlformats.org/drawingml/2006/main" xmlns:r="http://schemas.openxmlformats.org/officeDocument/2006/relationships" xmlns:p="http://schemas.openxmlformats.org/presentationml/2006/main">
  <p:tag name="AUDIO_ID" val="352"/>
  <p:tag name="ORIGINAL_AUDIO_FILEPATH" val="E:\CRM\SyncAV CRT\LMS\Audio\35-SyncAV-CRT.wav"/>
  <p:tag name="ELAPSEDTIME" val="49.182"/>
  <p:tag name="TIMELINE" val="16.9/26.3"/>
  <p:tag name="ARTICULATE_USED_LAYOUT" val="9"/>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151.xml><?xml version="1.0" encoding="utf-8"?>
<p:tagLst xmlns:a="http://schemas.openxmlformats.org/drawingml/2006/main" xmlns:r="http://schemas.openxmlformats.org/officeDocument/2006/relationships" xmlns:p="http://schemas.openxmlformats.org/presentationml/2006/main">
  <p:tag name="AUDIO_ID" val="353"/>
  <p:tag name="ORIGINAL_AUDIO_FILEPATH" val="E:\CRM\SyncAV CRT\LMS\Audio\36-SyncAV-CRT.wav"/>
  <p:tag name="ELAPSEDTIME" val="31.952"/>
  <p:tag name="ARTICULATE_TITLE_TAG" val="Longevity Comparison"/>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 name="ARTICULATE_USED_LAYOUT" val="9"/>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153.xml><?xml version="1.0" encoding="utf-8"?>
<p:tagLst xmlns:a="http://schemas.openxmlformats.org/drawingml/2006/main" xmlns:r="http://schemas.openxmlformats.org/officeDocument/2006/relationships" xmlns:p="http://schemas.openxmlformats.org/presentationml/2006/main">
  <p:tag name="AUDIO_ID" val="323"/>
  <p:tag name="ARTICULATE_NAV_LEVEL" val="1"/>
  <p:tag name="ARTICULATE_SLIDE_PRESENTER_GUID" val="e4f334d3-9448-4c6c-aae8-8e2aa4bee306"/>
  <p:tag name="ARTICULATE_SLIDE_PAUSE" val="0"/>
  <p:tag name="ARTICULATE_LOCK_SLIDE" val="0"/>
  <p:tag name="ARTICULATE_HIDE_SLIDE" val="0"/>
  <p:tag name="ARTICULATE_PLAYER_CONTROL_PREVIOUS" val="True"/>
  <p:tag name="ARTICULATE_PLAYER_CONTROL_NEXT" val="True"/>
  <p:tag name="ARTICULATE_USED_LAYOUT" val="29"/>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UDIO_ID" val="257"/>
  <p:tag name="ORIGINAL_AUDIO_FILEPATH" val="E:\CRM\SyncAV CRT\LMS\Audio\01-SyncAV-CRT.wav"/>
  <p:tag name="ELAPSEDTIME" val="7.092"/>
  <p:tag name="ARTICULATE_TITLE_TAG" val="Intro"/>
  <p:tag name="ARTICULATE_USED_LAYOUT" val="1"/>
  <p:tag name="ARTICULATE_NAV_LEVEL" val="1"/>
  <p:tag name="ARTICULATE_SLIDE_PRESENTER_GUID" val="e4f334d3-9448-4c6c-aae8-8e2aa4bee306"/>
  <p:tag name="ARTICULATE_SLIDE_PAUSE" val="1"/>
  <p:tag name="ARTICULATE_LOCK_SLIDE" val="0"/>
  <p:tag name="ARTICULATE_HIDE_SLIDE" val="0"/>
  <p:tag name="ARTICULATE_PLAYER_CONTROL_PREVIOUS" val="False"/>
  <p:tag name="ARTICULATE_PLAYER_CONTROL_NEXT" val="True"/>
</p:tagLst>
</file>

<file path=ppt/tags/tag33.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34.xml><?xml version="1.0" encoding="utf-8"?>
<p:tagLst xmlns:a="http://schemas.openxmlformats.org/drawingml/2006/main" xmlns:r="http://schemas.openxmlformats.org/officeDocument/2006/relationships" xmlns:p="http://schemas.openxmlformats.org/presentationml/2006/main">
  <p:tag name="AUDIO_ID" val="343"/>
  <p:tag name="ORIGINAL_AUDIO_FILEPATH" val="E:\CRM\SyncAV CRT\LMS\Audio\02-SyncAV-CRT.wav"/>
  <p:tag name="ELAPSEDTIME" val="46.272"/>
  <p:tag name="ARTICULATE_USED_LAYOUT" val="11"/>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35.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36.xml><?xml version="1.0" encoding="utf-8"?>
<p:tagLst xmlns:a="http://schemas.openxmlformats.org/drawingml/2006/main" xmlns:r="http://schemas.openxmlformats.org/officeDocument/2006/relationships" xmlns:p="http://schemas.openxmlformats.org/presentationml/2006/main">
  <p:tag name="AUDIO_ID" val="363"/>
  <p:tag name="ORIGINAL_AUDIO_FILEPATH" val="E:\CRM\SyncAV CRT\LMS\Audio\03-SyncAV-CRT.wav"/>
  <p:tag name="ELAPSEDTIME" val="30.062"/>
  <p:tag name="ARTICULATE_TITLE_TAG" val="AdaptivCRT™ Algorithm"/>
  <p:tag name="ARTICULATE_USED_LAYOUT" val="10"/>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37.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38.xml><?xml version="1.0" encoding="utf-8"?>
<p:tagLst xmlns:a="http://schemas.openxmlformats.org/drawingml/2006/main" xmlns:r="http://schemas.openxmlformats.org/officeDocument/2006/relationships" xmlns:p="http://schemas.openxmlformats.org/presentationml/2006/main">
  <p:tag name="AUDIO_ID" val="263"/>
  <p:tag name="ORIGINAL_AUDIO_FILEPATH" val="E:\CRM\SyncAV CRT\LMS\Audio\04-SyncAV-CRT.wav"/>
  <p:tag name="ELAPSEDTIME" val="50.642"/>
  <p:tag name="ARTICULATE_TITLE_TAG" val="Why SyncAV™ CRT?"/>
  <p:tag name="ARTICULATE_USED_LAYOUT" val="16"/>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39.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167"/>
  <p:tag name="BULLET_6" val="167"/>
  <p:tag name="BULLET_7" val="167"/>
  <p:tag name="BULLET_8" val="167"/>
  <p:tag name="BULLET_9" val="167"/>
  <p:tag name="MARGIN_1" val="0"/>
  <p:tag name="MARGIN_2" val="23"/>
  <p:tag name="MARGIN_3" val="72"/>
  <p:tag name="MARGIN_4" val="108"/>
  <p:tag name="MARGIN_5" val="144"/>
  <p:tag name="FONT_SIZE" val="12"/>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UDIO_ID" val="345"/>
  <p:tag name="ORIGINAL_AUDIO_FILEPATH" val="E:\CRM\SyncAV CRT\LMS\Audio\05-SyncAV-CRT.wav"/>
  <p:tag name="ELAPSEDTIME" val="47.602"/>
  <p:tag name="ARTICULATE_USED_LAYOUT" val="17"/>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41.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42.xml><?xml version="1.0" encoding="utf-8"?>
<p:tagLst xmlns:a="http://schemas.openxmlformats.org/drawingml/2006/main" xmlns:r="http://schemas.openxmlformats.org/officeDocument/2006/relationships" xmlns:p="http://schemas.openxmlformats.org/presentationml/2006/main">
  <p:tag name="AUDIO_ID" val="261"/>
  <p:tag name="ORIGINAL_AUDIO_FILEPATH" val="E:\CRM\SyncAV CRT\LMS\Audio\06-SyncAV-CRT.wav"/>
  <p:tag name="ELAPSEDTIME" val="30.342"/>
  <p:tag name="ARTICULATE_TITLE_TAG" val="Current Status of CRT"/>
  <p:tag name="ARTICULATE_USED_LAYOUT" val="9"/>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43.xml><?xml version="1.0" encoding="utf-8"?>
<p:tagLst xmlns:a="http://schemas.openxmlformats.org/drawingml/2006/main" xmlns:r="http://schemas.openxmlformats.org/officeDocument/2006/relationships" xmlns:p="http://schemas.openxmlformats.org/presentationml/2006/main">
  <p:tag name="DUPLICATEID" val="02b736c9d50e40169427d74d9f04557b"/>
</p:tagLst>
</file>

<file path=ppt/tags/tag44.xml><?xml version="1.0" encoding="utf-8"?>
<p:tagLst xmlns:a="http://schemas.openxmlformats.org/drawingml/2006/main" xmlns:r="http://schemas.openxmlformats.org/officeDocument/2006/relationships" xmlns:p="http://schemas.openxmlformats.org/presentationml/2006/main">
  <p:tag name="DUPLICATEID" val="c45d0f9ebc8d4081b9e65446f2deb4ec"/>
</p:tagLst>
</file>

<file path=ppt/tags/tag45.xml><?xml version="1.0" encoding="utf-8"?>
<p:tagLst xmlns:a="http://schemas.openxmlformats.org/drawingml/2006/main" xmlns:r="http://schemas.openxmlformats.org/officeDocument/2006/relationships" xmlns:p="http://schemas.openxmlformats.org/presentationml/2006/main">
  <p:tag name="DUPLICATEID" val="0a0a61a3e86b407fad83f1dbc0e3ac91"/>
</p:tagLst>
</file>

<file path=ppt/tags/tag46.xml><?xml version="1.0" encoding="utf-8"?>
<p:tagLst xmlns:a="http://schemas.openxmlformats.org/drawingml/2006/main" xmlns:r="http://schemas.openxmlformats.org/officeDocument/2006/relationships" xmlns:p="http://schemas.openxmlformats.org/presentationml/2006/main">
  <p:tag name="DUPLICATEID" val="5af1040cf0404d4c96a3016b65799c09"/>
</p:tagLst>
</file>

<file path=ppt/tags/tag47.xml><?xml version="1.0" encoding="utf-8"?>
<p:tagLst xmlns:a="http://schemas.openxmlformats.org/drawingml/2006/main" xmlns:r="http://schemas.openxmlformats.org/officeDocument/2006/relationships" xmlns:p="http://schemas.openxmlformats.org/presentationml/2006/main">
  <p:tag name="DUPLICATEID" val="e40230021c80494aa2d17e1ee3a602bc"/>
</p:tagLst>
</file>

<file path=ppt/tags/tag48.xml><?xml version="1.0" encoding="utf-8"?>
<p:tagLst xmlns:a="http://schemas.openxmlformats.org/drawingml/2006/main" xmlns:r="http://schemas.openxmlformats.org/officeDocument/2006/relationships" xmlns:p="http://schemas.openxmlformats.org/presentationml/2006/main">
  <p:tag name="DUPLICATEID" val="4de1df8a86ef42109e22ec436a28f775"/>
</p:tagLst>
</file>

<file path=ppt/tags/tag49.xml><?xml version="1.0" encoding="utf-8"?>
<p:tagLst xmlns:a="http://schemas.openxmlformats.org/drawingml/2006/main" xmlns:r="http://schemas.openxmlformats.org/officeDocument/2006/relationships" xmlns:p="http://schemas.openxmlformats.org/presentationml/2006/main">
  <p:tag name="DUPLICATEID" val="442aa88d86cb4656abf4cc18dc057b64"/>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DUPLICATEID" val="0808804a55694e97a4db30542dbf21d4"/>
</p:tagLst>
</file>

<file path=ppt/tags/tag51.xml><?xml version="1.0" encoding="utf-8"?>
<p:tagLst xmlns:a="http://schemas.openxmlformats.org/drawingml/2006/main" xmlns:r="http://schemas.openxmlformats.org/officeDocument/2006/relationships" xmlns:p="http://schemas.openxmlformats.org/presentationml/2006/main">
  <p:tag name="DUPLICATEID" val="625754da64f2480da39ff9c3770ef6d5"/>
</p:tagLst>
</file>

<file path=ppt/tags/tag52.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3.xml><?xml version="1.0" encoding="utf-8"?>
<p:tagLst xmlns:a="http://schemas.openxmlformats.org/drawingml/2006/main" xmlns:r="http://schemas.openxmlformats.org/officeDocument/2006/relationships" xmlns:p="http://schemas.openxmlformats.org/presentationml/2006/main">
  <p:tag name="AUDIO_ID" val="328"/>
  <p:tag name="ORIGINAL_AUDIO_FILEPATH" val="E:\CRM\SyncAV CRT\LMS\Audio\07-SyncAV-CRT.wav"/>
  <p:tag name="ELAPSEDTIME" val="5.632"/>
  <p:tag name="ARTICULATE_USED_LAYOUT" val="8"/>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5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55.xml><?xml version="1.0" encoding="utf-8"?>
<p:tagLst xmlns:a="http://schemas.openxmlformats.org/drawingml/2006/main" xmlns:r="http://schemas.openxmlformats.org/officeDocument/2006/relationships" xmlns:p="http://schemas.openxmlformats.org/presentationml/2006/main">
  <p:tag name="AUDIO_ID" val="342"/>
  <p:tag name="ORIGINAL_AUDIO_FILEPATH" val="E:\CRM\SyncAV CRT\LMS\Audio\08-SyncAV-CRT.wav"/>
  <p:tag name="ELAPSEDTIME" val="51.602"/>
  <p:tag name="ARTICULATE_TITLE_TAG" val="SyncAV™ CRT Setup"/>
  <p:tag name="TIMELINE" val="13.70/18.90/38.10/39.80/45.20"/>
  <p:tag name="ARTICULATE_USED_LAYOUT" val="17"/>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5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MARGIN_1" val="0"/>
  <p:tag name="MARGIN_2" val="36"/>
  <p:tag name="MARGIN_3" val="72"/>
  <p:tag name="MARGIN_4" val="108"/>
  <p:tag name="MARGIN_5" val="144"/>
  <p:tag name="FONT_SIZE" val="12"/>
</p:tagLst>
</file>

<file path=ppt/tags/tag57.xml><?xml version="1.0" encoding="utf-8"?>
<p:tagLst xmlns:a="http://schemas.openxmlformats.org/drawingml/2006/main" xmlns:r="http://schemas.openxmlformats.org/officeDocument/2006/relationships" xmlns:p="http://schemas.openxmlformats.org/presentationml/2006/main">
  <p:tag name="AUDIO_ID" val="339"/>
  <p:tag name="ORIGINAL_AUDIO_FILEPATH" val="E:\CRM\SyncAV CRT\LMS\Audio\09-SyncAV-CRT.wav"/>
  <p:tag name="ELAPSEDTIME" val="53.842"/>
  <p:tag name="TIMELINE" val="10.30/19.10"/>
  <p:tag name="ARTICULATE_USED_LAYOUT" val="16"/>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58.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MARGIN_1" val="0"/>
  <p:tag name="MARGIN_2" val="36"/>
  <p:tag name="MARGIN_3" val="72"/>
  <p:tag name="MARGIN_4" val="108"/>
  <p:tag name="MARGIN_5" val="144"/>
  <p:tag name="FONT_SIZE" val="12"/>
</p:tagLst>
</file>

<file path=ppt/tags/tag59.xml><?xml version="1.0" encoding="utf-8"?>
<p:tagLst xmlns:a="http://schemas.openxmlformats.org/drawingml/2006/main" xmlns:r="http://schemas.openxmlformats.org/officeDocument/2006/relationships" xmlns:p="http://schemas.openxmlformats.org/presentationml/2006/main">
  <p:tag name="AUDIO_ID" val="331"/>
  <p:tag name="ORIGINAL_AUDIO_FILEPATH" val="E:\CRM\SyncAV CRT\LMS\Audio\10-SyncAV-CRT.wav"/>
  <p:tag name="ELAPSEDTIME" val="13.892"/>
  <p:tag name="ARTICULATE_USED_LAYOUT" val="16"/>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MARGIN_1" val="0"/>
  <p:tag name="MARGIN_2" val="36"/>
  <p:tag name="MARGIN_3" val="72"/>
  <p:tag name="MARGIN_4" val="108"/>
  <p:tag name="MARGIN_5" val="144"/>
  <p:tag name="FONT_SIZE" val="12"/>
</p:tagLst>
</file>

<file path=ppt/tags/tag61.xml><?xml version="1.0" encoding="utf-8"?>
<p:tagLst xmlns:a="http://schemas.openxmlformats.org/drawingml/2006/main" xmlns:r="http://schemas.openxmlformats.org/officeDocument/2006/relationships" xmlns:p="http://schemas.openxmlformats.org/presentationml/2006/main">
  <p:tag name="AUDIO_ID" val="334"/>
  <p:tag name="ORIGINAL_AUDIO_FILEPATH" val="E:\CRM\SyncAV CRT\LMS\Audio\11-SyncAV-CRT.wav"/>
  <p:tag name="ELAPSEDTIME" val="76.742"/>
  <p:tag name="TIMELINE" val="13.80/52.50/53.60/60.20"/>
  <p:tag name="ARTICULATE_USED_LAYOUT" val="16"/>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6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BULLET_7" val="8226"/>
  <p:tag name="BULLET_8" val="8226"/>
  <p:tag name="BULLET_9" val="8226"/>
  <p:tag name="BULLET_10" val="8226"/>
  <p:tag name="BULLET_11" val="8226"/>
  <p:tag name="BULLET_12" val="8226"/>
  <p:tag name="BULLET_13" val="8226"/>
  <p:tag name="BULLET_14" val="167"/>
  <p:tag name="BULLET_15" val="8226"/>
  <p:tag name="BULLET_16" val="8226"/>
  <p:tag name="BULLET_17" val="8226"/>
  <p:tag name="MARGIN_1" val="-2.147484E+09"/>
  <p:tag name="MARGIN_2" val="36"/>
  <p:tag name="MARGIN_3" val="72"/>
  <p:tag name="MARGIN_4" val="108"/>
  <p:tag name="MARGIN_5" val="144"/>
  <p:tag name="FONT_SIZE" val="12"/>
</p:tagLst>
</file>

<file path=ppt/tags/tag63.xml><?xml version="1.0" encoding="utf-8"?>
<p:tagLst xmlns:a="http://schemas.openxmlformats.org/drawingml/2006/main" xmlns:r="http://schemas.openxmlformats.org/officeDocument/2006/relationships" xmlns:p="http://schemas.openxmlformats.org/presentationml/2006/main">
  <p:tag name="AUDIO_ID" val="335"/>
  <p:tag name="ORIGINAL_AUDIO_FILEPATH" val="E:\CRM\SyncAV CRT\LMS\Audio\12-SyncAV-CRT.wav"/>
  <p:tag name="ELAPSEDTIME" val="43.432"/>
  <p:tag name="ARTICULATE_USED_LAYOUT" val="9"/>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64.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65.xml><?xml version="1.0" encoding="utf-8"?>
<p:tagLst xmlns:a="http://schemas.openxmlformats.org/drawingml/2006/main" xmlns:r="http://schemas.openxmlformats.org/officeDocument/2006/relationships" xmlns:p="http://schemas.openxmlformats.org/presentationml/2006/main">
  <p:tag name="AUDIO_ID" val="354"/>
  <p:tag name="ARTICULATE_TITLE_TAG" val="Programming Considerations &amp; Interactions"/>
  <p:tag name="ORIGINAL_AUDIO_FILEPATH" val="E:\CRM\SyncAV CRT\LMS\Audio\13-SyncAV-CRT.wav"/>
  <p:tag name="ELAPSEDTIME" val="84.462"/>
  <p:tag name="TIMELINE" val="7.2/14.0/28.9/36.0/42.2/57.0/75.3"/>
  <p:tag name="ARTICULATE_USED_LAYOUT" val="13"/>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66.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167"/>
  <p:tag name="BULLET_7" val="167"/>
  <p:tag name="BULLET_8" val="8226"/>
  <p:tag name="BULLET_9" val="8226"/>
  <p:tag name="BULLET_10" val="8226"/>
  <p:tag name="BULLET_11" val="8226"/>
  <p:tag name="BULLET_12" val="8226"/>
  <p:tag name="BULLET_13" val="8226"/>
  <p:tag name="BULLET_14" val="8226"/>
  <p:tag name="BULLET_15" val="8226"/>
  <p:tag name="BULLET_16" val="8226"/>
  <p:tag name="BULLET_17" val="8226"/>
  <p:tag name="BULLET_18" val="8226"/>
  <p:tag name="MARGIN_1" val="0"/>
  <p:tag name="MARGIN_2" val="-2.147484E+09"/>
  <p:tag name="MARGIN_3" val="72"/>
  <p:tag name="MARGIN_4" val="108"/>
  <p:tag name="MARGIN_5" val="144"/>
  <p:tag name="FONT_SIZE" val="14"/>
</p:tagLst>
</file>

<file path=ppt/tags/tag67.xml><?xml version="1.0" encoding="utf-8"?>
<p:tagLst xmlns:a="http://schemas.openxmlformats.org/drawingml/2006/main" xmlns:r="http://schemas.openxmlformats.org/officeDocument/2006/relationships" xmlns:p="http://schemas.openxmlformats.org/presentationml/2006/main">
  <p:tag name="AUDIO_ID" val="333"/>
  <p:tag name="ORIGINAL_AUDIO_FILEPATH" val="E:\CRM\SyncAV CRT\LMS\Audio\15-SyncAV-CRT.wav"/>
  <p:tag name="ELAPSEDTIME" val="8.172"/>
  <p:tag name="ARTICULATE_TITLE_TAG" val="SyncAV™ CRT Algorithm"/>
  <p:tag name="ARTICULATE_USED_LAYOUT" val="1"/>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6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69.xml><?xml version="1.0" encoding="utf-8"?>
<p:tagLst xmlns:a="http://schemas.openxmlformats.org/drawingml/2006/main" xmlns:r="http://schemas.openxmlformats.org/officeDocument/2006/relationships" xmlns:p="http://schemas.openxmlformats.org/presentationml/2006/main">
  <p:tag name="AUDIO_ID" val="266"/>
  <p:tag name="ORIGINAL_AUDIO_FILEPATH" val="E:\CRM\SyncAV CRT\LMS\Audio\16-SyncAV-CRT.wav"/>
  <p:tag name="ELAPSEDTIME" val="68.402"/>
  <p:tag name="ARTICULATE_TITLE_TAG" val="Algorithm Overview"/>
  <p:tag name="TIMELINE" val="0.8/12.1/29.7/37.7/52.9/57.7/63.1"/>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BULLET_4" val="8226"/>
  <p:tag name="BULLET_5" val="8226"/>
  <p:tag name="BULLET_6" val="8226"/>
  <p:tag name="MARGIN_1" val="0"/>
  <p:tag name="MARGIN_2" val="36"/>
  <p:tag name="MARGIN_3" val="72"/>
  <p:tag name="MARGIN_4" val="108"/>
  <p:tag name="MARGIN_5" val="144"/>
  <p:tag name="FONT_SIZE" val="12"/>
</p:tagLst>
</file>

<file path=ppt/tags/tag71.xml><?xml version="1.0" encoding="utf-8"?>
<p:tagLst xmlns:a="http://schemas.openxmlformats.org/drawingml/2006/main" xmlns:r="http://schemas.openxmlformats.org/officeDocument/2006/relationships" xmlns:p="http://schemas.openxmlformats.org/presentationml/2006/main">
  <p:tag name="AUDIO_ID" val="267"/>
  <p:tag name="ORIGINAL_AUDIO_FILEPATH" val="E:\CRM\SyncAV CRT\LMS\Audio\17-SyncAV-CRT.wav"/>
  <p:tag name="ELAPSEDTIME" val="45.222"/>
  <p:tag name="ARTICULATE_TITLE_TAG" val="Continuous Rhythm Monitoring"/>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72.xml><?xml version="1.0" encoding="utf-8"?>
<p:tagLst xmlns:a="http://schemas.openxmlformats.org/drawingml/2006/main" xmlns:r="http://schemas.openxmlformats.org/officeDocument/2006/relationships" xmlns:p="http://schemas.openxmlformats.org/presentationml/2006/main">
  <p:tag name="BULLET_1" val="8226"/>
  <p:tag name="BULLET_2" val="8226"/>
  <p:tag name="BULLET_3" val="8226"/>
  <p:tag name="MARGIN_1" val="0"/>
  <p:tag name="MARGIN_2" val="36"/>
  <p:tag name="MARGIN_3" val="72"/>
  <p:tag name="MARGIN_4" val="108"/>
  <p:tag name="MARGIN_5" val="144"/>
  <p:tag name="FONT_SIZE" val="12"/>
</p:tagLst>
</file>

<file path=ppt/tags/tag73.xml><?xml version="1.0" encoding="utf-8"?>
<p:tagLst xmlns:a="http://schemas.openxmlformats.org/drawingml/2006/main" xmlns:r="http://schemas.openxmlformats.org/officeDocument/2006/relationships" xmlns:p="http://schemas.openxmlformats.org/presentationml/2006/main">
  <p:tag name="AUDIO_ID" val="268"/>
  <p:tag name="ORIGINAL_AUDIO_FILEPATH" val="E:\CRM\SyncAV CRT\LMS\Audio\18-SyncAV-CRT.wav"/>
  <p:tag name="ELAPSEDTIME" val="13.632"/>
  <p:tag name="ARTICULATE_TITLE_TAG" val="SyncAV™ CRT Case Study"/>
  <p:tag name="ARTICULATE_USED_LAYOUT" val="8"/>
  <p:tag name="ARTICULATE_NAV_LEVEL" val="1"/>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74.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5.xml><?xml version="1.0" encoding="utf-8"?>
<p:tagLst xmlns:a="http://schemas.openxmlformats.org/drawingml/2006/main" xmlns:r="http://schemas.openxmlformats.org/officeDocument/2006/relationships" xmlns:p="http://schemas.openxmlformats.org/presentationml/2006/main">
  <p:tag name="AUDIO_ID" val="269"/>
  <p:tag name="ORIGINAL_AUDIO_FILEPATH" val="E:\CRM\SyncAV CRT\LMS\Audio\19-SyncAV-CRT.wav"/>
  <p:tag name="ELAPSEDTIME" val="15.012"/>
  <p:tag name="ARTICULATE_TITLE_TAG" val="Patient Programmed"/>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76.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7.xml><?xml version="1.0" encoding="utf-8"?>
<p:tagLst xmlns:a="http://schemas.openxmlformats.org/drawingml/2006/main" xmlns:r="http://schemas.openxmlformats.org/officeDocument/2006/relationships" xmlns:p="http://schemas.openxmlformats.org/presentationml/2006/main">
  <p:tag name="AUDIO_ID" val="270"/>
  <p:tag name="ORIGINAL_AUDIO_FILEPATH" val="E:\CRM\SyncAV CRT\LMS\Audio\20-SyncAV-CRT.wav"/>
  <p:tag name="ELAPSEDTIME" val="35.502"/>
  <p:tag name="ARTICULATE_TITLE_TAG" val="SyncAV™ CRT Programmed ON"/>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78.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79.xml><?xml version="1.0" encoding="utf-8"?>
<p:tagLst xmlns:a="http://schemas.openxmlformats.org/drawingml/2006/main" xmlns:r="http://schemas.openxmlformats.org/officeDocument/2006/relationships" xmlns:p="http://schemas.openxmlformats.org/presentationml/2006/main">
  <p:tag name="AUDIO_ID" val="302"/>
  <p:tag name="ORIGINAL_AUDIO_FILEPATH" val="E:\CRM\SyncAV CRT\LMS\Audio\21-SyncAV-CRT.wav"/>
  <p:tag name="ELAPSEDTIME" val="11.792"/>
  <p:tag name="ARTICULATE_TITLE_TAG" val="Patient Relaxes"/>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DUPLICATEID" val="6116595495c64452be29af32789284e4"/>
</p:tagLst>
</file>

<file path=ppt/tags/tag81.xml><?xml version="1.0" encoding="utf-8"?>
<p:tagLst xmlns:a="http://schemas.openxmlformats.org/drawingml/2006/main" xmlns:r="http://schemas.openxmlformats.org/officeDocument/2006/relationships" xmlns:p="http://schemas.openxmlformats.org/presentationml/2006/main">
  <p:tag name="DUPLICATEID" val="3bfa43b1f0aa4eed89f7dc586623e02d"/>
</p:tagLst>
</file>

<file path=ppt/tags/tag82.xml><?xml version="1.0" encoding="utf-8"?>
<p:tagLst xmlns:a="http://schemas.openxmlformats.org/drawingml/2006/main" xmlns:r="http://schemas.openxmlformats.org/officeDocument/2006/relationships" xmlns:p="http://schemas.openxmlformats.org/presentationml/2006/main">
  <p:tag name="DUPLICATEID" val="9a6bd460ced041179566a46553afdbf2"/>
</p:tagLst>
</file>

<file path=ppt/tags/tag83.xml><?xml version="1.0" encoding="utf-8"?>
<p:tagLst xmlns:a="http://schemas.openxmlformats.org/drawingml/2006/main" xmlns:r="http://schemas.openxmlformats.org/officeDocument/2006/relationships" xmlns:p="http://schemas.openxmlformats.org/presentationml/2006/main">
  <p:tag name="DUPLICATEID" val="75de621f95544044971d71aad8aa7ba1"/>
</p:tagLst>
</file>

<file path=ppt/tags/tag84.xml><?xml version="1.0" encoding="utf-8"?>
<p:tagLst xmlns:a="http://schemas.openxmlformats.org/drawingml/2006/main" xmlns:r="http://schemas.openxmlformats.org/officeDocument/2006/relationships" xmlns:p="http://schemas.openxmlformats.org/presentationml/2006/main">
  <p:tag name="DUPLICATEID" val="6c799827fc634db6aad648373779d050"/>
</p:tagLst>
</file>

<file path=ppt/tags/tag85.xml><?xml version="1.0" encoding="utf-8"?>
<p:tagLst xmlns:a="http://schemas.openxmlformats.org/drawingml/2006/main" xmlns:r="http://schemas.openxmlformats.org/officeDocument/2006/relationships" xmlns:p="http://schemas.openxmlformats.org/presentationml/2006/main">
  <p:tag name="DUPLICATEID" val="a7c3cf2701e4450a88a53c7ac47b36b9"/>
</p:tagLst>
</file>

<file path=ppt/tags/tag86.xml><?xml version="1.0" encoding="utf-8"?>
<p:tagLst xmlns:a="http://schemas.openxmlformats.org/drawingml/2006/main" xmlns:r="http://schemas.openxmlformats.org/officeDocument/2006/relationships" xmlns:p="http://schemas.openxmlformats.org/presentationml/2006/main">
  <p:tag name="DUPLICATEID" val="59c2c33751df46e1bc1eae93a085d145"/>
</p:tagLst>
</file>

<file path=ppt/tags/tag87.xml><?xml version="1.0" encoding="utf-8"?>
<p:tagLst xmlns:a="http://schemas.openxmlformats.org/drawingml/2006/main" xmlns:r="http://schemas.openxmlformats.org/officeDocument/2006/relationships" xmlns:p="http://schemas.openxmlformats.org/presentationml/2006/main">
  <p:tag name="DUPLICATEID" val="07e0816ba1f9400bbe79a200473c901c"/>
</p:tagLst>
</file>

<file path=ppt/tags/tag88.xml><?xml version="1.0" encoding="utf-8"?>
<p:tagLst xmlns:a="http://schemas.openxmlformats.org/drawingml/2006/main" xmlns:r="http://schemas.openxmlformats.org/officeDocument/2006/relationships" xmlns:p="http://schemas.openxmlformats.org/presentationml/2006/main">
  <p:tag name="DUPLICATEID" val="d65d02e8b689466085216ec278408fa4"/>
</p:tagLst>
</file>

<file path=ppt/tags/tag89.xml><?xml version="1.0" encoding="utf-8"?>
<p:tagLst xmlns:a="http://schemas.openxmlformats.org/drawingml/2006/main" xmlns:r="http://schemas.openxmlformats.org/officeDocument/2006/relationships" xmlns:p="http://schemas.openxmlformats.org/presentationml/2006/main">
  <p:tag name="BULLET_1" val="8226"/>
  <p:tag name="MARGIN_1" val="0"/>
  <p:tag name="MARGIN_2" val="36"/>
  <p:tag name="MARGIN_3" val="72"/>
  <p:tag name="MARGIN_4" val="108"/>
  <p:tag name="MARGIN_5" val="144"/>
  <p:tag name="FONT_SIZE" val="12"/>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UDIO_ID" val="271"/>
  <p:tag name="ORIGINAL_AUDIO_FILEPATH" val="E:\CRM\SyncAV CRT\LMS\Audio\22-SyncAV-CRT.wav"/>
  <p:tag name="ELAPSEDTIME" val="43.722"/>
  <p:tag name="ARTICULATE_TITLE_TAG" val="Patient Relaxes"/>
  <p:tag name="TIMELINE" val="9.2/28.3"/>
  <p:tag name="ARTICULATE_USED_LAYOUT" val="17"/>
  <p:tag name="ARTICULATE_NAV_LEVEL" val="2"/>
  <p:tag name="ARTICULATE_SLIDE_PRESENTER_GUID" val="e4f334d3-9448-4c6c-aae8-8e2aa4bee306"/>
  <p:tag name="ARTICULATE_SLIDE_PAUSE" val="1"/>
  <p:tag name="ARTICULATE_LOCK_SLIDE" val="0"/>
  <p:tag name="ARTICULATE_HIDE_SLIDE" val="0"/>
  <p:tag name="ARTICULATE_PLAYER_CONTROL_PREVIOUS" val="True"/>
  <p:tag name="ARTICULATE_PLAYER_CONTROL_NEXT" val="True"/>
</p:tagLst>
</file>

<file path=ppt/tags/tag91.xml><?xml version="1.0" encoding="utf-8"?>
<p:tagLst xmlns:a="http://schemas.openxmlformats.org/drawingml/2006/main" xmlns:r="http://schemas.openxmlformats.org/officeDocument/2006/relationships" xmlns:p="http://schemas.openxmlformats.org/presentationml/2006/main">
  <p:tag name="DUPLICATEID" val="c33d5930744b461080a24994ffce0c34"/>
</p:tagLst>
</file>

<file path=ppt/tags/tag92.xml><?xml version="1.0" encoding="utf-8"?>
<p:tagLst xmlns:a="http://schemas.openxmlformats.org/drawingml/2006/main" xmlns:r="http://schemas.openxmlformats.org/officeDocument/2006/relationships" xmlns:p="http://schemas.openxmlformats.org/presentationml/2006/main">
  <p:tag name="DUPLICATEID" val="a421a39d0b6943298dcf1597edef5b62"/>
</p:tagLst>
</file>

<file path=ppt/tags/tag93.xml><?xml version="1.0" encoding="utf-8"?>
<p:tagLst xmlns:a="http://schemas.openxmlformats.org/drawingml/2006/main" xmlns:r="http://schemas.openxmlformats.org/officeDocument/2006/relationships" xmlns:p="http://schemas.openxmlformats.org/presentationml/2006/main">
  <p:tag name="DUPLICATEID" val="bf607809a5e949a6889ccc93ec23d988"/>
</p:tagLst>
</file>

<file path=ppt/tags/tag94.xml><?xml version="1.0" encoding="utf-8"?>
<p:tagLst xmlns:a="http://schemas.openxmlformats.org/drawingml/2006/main" xmlns:r="http://schemas.openxmlformats.org/officeDocument/2006/relationships" xmlns:p="http://schemas.openxmlformats.org/presentationml/2006/main">
  <p:tag name="DUPLICATEID" val="ff37db3478094d21876183d0d42b60fe"/>
</p:tagLst>
</file>

<file path=ppt/tags/tag95.xml><?xml version="1.0" encoding="utf-8"?>
<p:tagLst xmlns:a="http://schemas.openxmlformats.org/drawingml/2006/main" xmlns:r="http://schemas.openxmlformats.org/officeDocument/2006/relationships" xmlns:p="http://schemas.openxmlformats.org/presentationml/2006/main">
  <p:tag name="DUPLICATEID" val="4c514940d39b4a55a3e0be4416b64102"/>
</p:tagLst>
</file>

<file path=ppt/tags/tag96.xml><?xml version="1.0" encoding="utf-8"?>
<p:tagLst xmlns:a="http://schemas.openxmlformats.org/drawingml/2006/main" xmlns:r="http://schemas.openxmlformats.org/officeDocument/2006/relationships" xmlns:p="http://schemas.openxmlformats.org/presentationml/2006/main">
  <p:tag name="DUPLICATEID" val="eff54f1f1eea4305a6ee7fafb09b9e80"/>
</p:tagLst>
</file>

<file path=ppt/tags/tag97.xml><?xml version="1.0" encoding="utf-8"?>
<p:tagLst xmlns:a="http://schemas.openxmlformats.org/drawingml/2006/main" xmlns:r="http://schemas.openxmlformats.org/officeDocument/2006/relationships" xmlns:p="http://schemas.openxmlformats.org/presentationml/2006/main">
  <p:tag name="DUPLICATEID" val="41dba84b374a45218732863600761cdf"/>
</p:tagLst>
</file>

<file path=ppt/tags/tag98.xml><?xml version="1.0" encoding="utf-8"?>
<p:tagLst xmlns:a="http://schemas.openxmlformats.org/drawingml/2006/main" xmlns:r="http://schemas.openxmlformats.org/officeDocument/2006/relationships" xmlns:p="http://schemas.openxmlformats.org/presentationml/2006/main">
  <p:tag name="DUPLICATEID" val="9296d85b7c304f6a8325334f66a1bddb"/>
</p:tagLst>
</file>

<file path=ppt/tags/tag99.xml><?xml version="1.0" encoding="utf-8"?>
<p:tagLst xmlns:a="http://schemas.openxmlformats.org/drawingml/2006/main" xmlns:r="http://schemas.openxmlformats.org/officeDocument/2006/relationships" xmlns:p="http://schemas.openxmlformats.org/presentationml/2006/main">
  <p:tag name="DUPLICATEID" val="d4e900bb181a4f429cd1aa9cb63c0ecb"/>
</p:tagLst>
</file>

<file path=ppt/theme/theme1.xml><?xml version="1.0" encoding="utf-8"?>
<a:theme xmlns:a="http://schemas.openxmlformats.org/drawingml/2006/main" name="SJM_2014_Everyday_16x9_v15-2">
  <a:themeElements>
    <a:clrScheme name="SJM 2014 Colors">
      <a:dk1>
        <a:srgbClr val="000000"/>
      </a:dk1>
      <a:lt1>
        <a:sysClr val="window" lastClr="FFFFFF"/>
      </a:lt1>
      <a:dk2>
        <a:srgbClr val="000000"/>
      </a:dk2>
      <a:lt2>
        <a:srgbClr val="DADBDE"/>
      </a:lt2>
      <a:accent1>
        <a:srgbClr val="006C56"/>
      </a:accent1>
      <a:accent2>
        <a:srgbClr val="00AF9E"/>
      </a:accent2>
      <a:accent3>
        <a:srgbClr val="DBA31C"/>
      </a:accent3>
      <a:accent4>
        <a:srgbClr val="92301E"/>
      </a:accent4>
      <a:accent5>
        <a:srgbClr val="6F3F6F"/>
      </a:accent5>
      <a:accent6>
        <a:srgbClr val="FFFFFF"/>
      </a:accent6>
      <a:hlink>
        <a:srgbClr val="006C56"/>
      </a:hlink>
      <a:folHlink>
        <a:srgbClr val="00AF9E"/>
      </a:folHlink>
    </a:clrScheme>
    <a:fontScheme name="Horizon">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Section 1">
        <a:dk1>
          <a:srgbClr val="5F6A72"/>
        </a:dk1>
        <a:lt1>
          <a:srgbClr val="FFFFFF"/>
        </a:lt1>
        <a:dk2>
          <a:srgbClr val="006C56"/>
        </a:dk2>
        <a:lt2>
          <a:srgbClr val="C8C8C8"/>
        </a:lt2>
        <a:accent1>
          <a:srgbClr val="006C56"/>
        </a:accent1>
        <a:accent2>
          <a:srgbClr val="E9E3DB"/>
        </a:accent2>
        <a:accent3>
          <a:srgbClr val="FFFFFF"/>
        </a:accent3>
        <a:accent4>
          <a:srgbClr val="505960"/>
        </a:accent4>
        <a:accent5>
          <a:srgbClr val="AABAB4"/>
        </a:accent5>
        <a:accent6>
          <a:srgbClr val="D3CEC6"/>
        </a:accent6>
        <a:hlink>
          <a:srgbClr val="5F6A72"/>
        </a:hlink>
        <a:folHlink>
          <a:srgbClr val="6F3F6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_x002d_ID xmlns="20463272-2708-4883-bfa9-3ec9fa4aa948" xsi:nil="true"/>
    <Segment_x002d_ID xmlns="20463272-2708-4883-bfa9-3ec9fa4aa948" xsi:nil="true"/>
    <USD xmlns="ad328032-641e-4b42-b3e6-9a5354a0dcc3">Yes</USD>
    <AP xmlns="ad328032-641e-4b42-b3e6-9a5354a0dcc3">Yes</AP>
    <ItemNumber xmlns="ad328032-641e-4b42-b3e6-9a5354a0dcc3">SJM-QD-0216-0044</ItemNumber>
    <Family_x002d_ID xmlns="20463272-2708-4883-bfa9-3ec9fa4aa948" xsi:nil="true"/>
    <EMEAC xmlns="ad328032-641e-4b42-b3e6-9a5354a0dcc3">Yes</EMEAC>
    <ResourceLanguage xmlns="ad328032-641e-4b42-b3e6-9a5354a0dcc3">English</ResourceLanguage>
    <Japan xmlns="ad328032-641e-4b42-b3e6-9a5354a0dcc3">Yes</Japan>
    <Product_x002d_ID xmlns="20463272-2708-4883-bfa9-3ec9fa4aa948" xsi:nil="true"/>
    <ItemNotes xmlns="ad328032-641e-4b42-b3e6-9a5354a0dcc3" xsi:nil="true"/>
    <InternalUse xmlns="dbb8e1bd-9c80-4d7e-bf86-4485cc11e457">Yes</InternalUse>
    <LA xmlns="ad328032-641e-4b42-b3e6-9a5354a0dcc3">Yes</LA>
    <Encoded_x0020_URL xmlns="20463272-2708-4883-bfa9-3ec9fa4aa948">na</Encoded_x0020_URL>
    <Update xmlns="20463272-2708-4883-bfa9-3ec9fa4aa948">true</Update>
    <Error xmlns="20463272-2708-4883-bfa9-3ec9fa4aa948" xsi:nil="true"/>
    <ResourceType xmlns="ad328032-641e-4b42-b3e6-9a5354a0dcc3">Sales Resources</ResourceType>
    <FamilySelect xmlns="ad328032-641e-4b42-b3e6-9a5354a0dcc3">791</FamilySelect>
  </documentManagement>
</p:properties>
</file>

<file path=customXml/item2.xml><?xml version="1.0" encoding="utf-8"?>
<ct:contentTypeSchema xmlns:ct="http://schemas.microsoft.com/office/2006/metadata/contentType" xmlns:ma="http://schemas.microsoft.com/office/2006/metadata/properties/metaAttributes" ct:_="" ma:_="" ma:contentTypeName="Family Resource" ma:contentTypeID="0x0101005B4CECD993AC294B99BD48B57DDA1A110300F6B3BE511F4F4743B99E978BF33CA3C4" ma:contentTypeVersion="17" ma:contentTypeDescription="" ma:contentTypeScope="" ma:versionID="a7558f2154aeb5acdb256af698a74463">
  <xsd:schema xmlns:xsd="http://www.w3.org/2001/XMLSchema" xmlns:xs="http://www.w3.org/2001/XMLSchema" xmlns:p="http://schemas.microsoft.com/office/2006/metadata/properties" xmlns:ns1="ad328032-641e-4b42-b3e6-9a5354a0dcc3" xmlns:ns3="dbb8e1bd-9c80-4d7e-bf86-4485cc11e457" xmlns:ns4="20463272-2708-4883-bfa9-3ec9fa4aa948" targetNamespace="http://schemas.microsoft.com/office/2006/metadata/properties" ma:root="true" ma:fieldsID="adaa593cd89217c6cc336d12e1f24ba4" ns1:_="" ns3:_="" ns4:_="">
    <xsd:import namespace="ad328032-641e-4b42-b3e6-9a5354a0dcc3"/>
    <xsd:import namespace="dbb8e1bd-9c80-4d7e-bf86-4485cc11e457"/>
    <xsd:import namespace="20463272-2708-4883-bfa9-3ec9fa4aa948"/>
    <xsd:element name="properties">
      <xsd:complexType>
        <xsd:sequence>
          <xsd:element name="documentManagement">
            <xsd:complexType>
              <xsd:all>
                <xsd:element ref="ns1:FamilySelect"/>
                <xsd:element ref="ns1:USD"/>
                <xsd:element ref="ns1:EMEAC"/>
                <xsd:element ref="ns1:Japan"/>
                <xsd:element ref="ns1:AP"/>
                <xsd:element ref="ns1:LA"/>
                <xsd:element ref="ns1:Select_x0020_Family_x003a_ID" minOccurs="0"/>
                <xsd:element ref="ns1:ItemNotes" minOccurs="0"/>
                <xsd:element ref="ns1:ItemNumber" minOccurs="0"/>
                <xsd:element ref="ns1:ResourceType"/>
                <xsd:element ref="ns1:ResourceLanguage"/>
                <xsd:element ref="ns3:InternalUse" minOccurs="0"/>
                <xsd:element ref="ns4:Update" minOccurs="0"/>
                <xsd:element ref="ns4:Encoded_x0020_URL"/>
                <xsd:element ref="ns4:Product_x002d_ID" minOccurs="0"/>
                <xsd:element ref="ns4:Family_x002d_ID" minOccurs="0"/>
                <xsd:element ref="ns4:Category_x002d_ID" minOccurs="0"/>
                <xsd:element ref="ns4:Segment_x002d_ID" minOccurs="0"/>
                <xsd:element ref="ns4:Erro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328032-641e-4b42-b3e6-9a5354a0dcc3" elementFormDefault="qualified">
    <xsd:import namespace="http://schemas.microsoft.com/office/2006/documentManagement/types"/>
    <xsd:import namespace="http://schemas.microsoft.com/office/infopath/2007/PartnerControls"/>
    <xsd:element name="FamilySelect" ma:index="0" ma:displayName="Select Family" ma:description="Select the Family that this item belongs to." ma:list="{9A9362C1-310F-4019-A0E0-7827820E419C}" ma:internalName="FamilySelect" ma:readOnly="false" ma:showField="FamilyLookup" ma:web="{dbb8e1bd-9c80-4d7e-bf86-4485cc11e457}">
      <xsd:simpleType>
        <xsd:restriction base="dms:Lookup"/>
      </xsd:simpleType>
    </xsd:element>
    <xsd:element name="USD" ma:index="2" ma:displayName="Approved for USD" ma:default="No" ma:description="Select &quot;Yes&quot; if this item is approved for USD?" ma:format="RadioButtons" ma:internalName="USD">
      <xsd:simpleType>
        <xsd:restriction base="dms:Choice">
          <xsd:enumeration value="No"/>
          <xsd:enumeration value="Yes"/>
        </xsd:restriction>
      </xsd:simpleType>
    </xsd:element>
    <xsd:element name="EMEAC" ma:index="3" ma:displayName="Approved for EMEAC" ma:default="No" ma:description="Select &quot;Yes&quot; if this item is approved for EMEAC?" ma:format="RadioButtons" ma:internalName="EMEAC">
      <xsd:simpleType>
        <xsd:restriction base="dms:Choice">
          <xsd:enumeration value="No"/>
          <xsd:enumeration value="Yes"/>
        </xsd:restriction>
      </xsd:simpleType>
    </xsd:element>
    <xsd:element name="Japan" ma:index="4" ma:displayName="Approved for Japan" ma:default="No" ma:description="Select &quot;Yes&quot; if this item is approved for Japan?" ma:format="RadioButtons" ma:internalName="Japan">
      <xsd:simpleType>
        <xsd:restriction base="dms:Choice">
          <xsd:enumeration value="No"/>
          <xsd:enumeration value="Yes"/>
        </xsd:restriction>
      </xsd:simpleType>
    </xsd:element>
    <xsd:element name="AP" ma:index="5" ma:displayName="Approved for Asia-Pac" ma:default="No" ma:description="Select &quot;Yes&quot; if this item is approved for Asia-Pacific?" ma:format="RadioButtons" ma:internalName="AP">
      <xsd:simpleType>
        <xsd:restriction base="dms:Choice">
          <xsd:enumeration value="No"/>
          <xsd:enumeration value="Yes"/>
        </xsd:restriction>
      </xsd:simpleType>
    </xsd:element>
    <xsd:element name="LA" ma:index="6" ma:displayName="Approved for Latin America" ma:default="No" ma:description="Select &quot;Yes&quot; if this item is approved for Latin America?" ma:format="RadioButtons" ma:internalName="LA">
      <xsd:simpleType>
        <xsd:restriction base="dms:Choice">
          <xsd:enumeration value="No"/>
          <xsd:enumeration value="Yes"/>
        </xsd:restriction>
      </xsd:simpleType>
    </xsd:element>
    <xsd:element name="Select_x0020_Family_x003a_ID" ma:index="14" nillable="true" ma:displayName="Select Family:ID" ma:list="{9A9362C1-310F-4019-A0E0-7827820E419C}" ma:internalName="Select_x0020_Family_x003A_ID" ma:readOnly="true" ma:showField="ID" ma:web="{dbb8e1bd-9c80-4d7e-bf86-4485cc11e457}">
      <xsd:simpleType>
        <xsd:restriction base="dms:Lookup"/>
      </xsd:simpleType>
    </xsd:element>
    <xsd:element name="ItemNotes" ma:index="15" nillable="true" ma:displayName="Resource Special Notes" ma:internalName="ItemNotes">
      <xsd:simpleType>
        <xsd:restriction base="dms:Text">
          <xsd:maxLength value="255"/>
        </xsd:restriction>
      </xsd:simpleType>
    </xsd:element>
    <xsd:element name="ItemNumber" ma:index="16" nillable="true" ma:displayName="Resource Item Number" ma:internalName="ItemNumber">
      <xsd:simpleType>
        <xsd:restriction base="dms:Text">
          <xsd:maxLength value="255"/>
        </xsd:restriction>
      </xsd:simpleType>
    </xsd:element>
    <xsd:element name="ResourceType" ma:index="17" ma:displayName="Type of Resource" ma:format="Dropdown" ma:internalName="ResourceType" ma:readOnly="false">
      <xsd:simpleType>
        <xsd:restriction base="dms:Choice">
          <xsd:enumeration value="Brochures and Sell Sheets"/>
          <xsd:enumeration value="Clinical Articles, White Papers and Case Studies"/>
          <xsd:enumeration value="Spec Sheets and Catalogue Pages"/>
          <xsd:enumeration value="Technical Materials"/>
          <xsd:enumeration value="Economic and Reimbursement Materials"/>
          <xsd:enumeration value="Customer Presentations"/>
          <xsd:enumeration value="Sales Resources"/>
          <xsd:enumeration value="Competitive Information"/>
          <xsd:enumeration value="Training Resources"/>
          <xsd:enumeration value="Evaluation and Tracking Materials"/>
          <xsd:enumeration value="Patient Materials"/>
          <xsd:enumeration value="Images"/>
          <xsd:enumeration value="Audio Visual"/>
          <xsd:enumeration value="Posters and Exhibit Support Materials"/>
          <xsd:enumeration value="Materials for Internal Use Only (Do Not Use)"/>
          <xsd:enumeration value="Animal Lab Materials"/>
        </xsd:restriction>
      </xsd:simpleType>
    </xsd:element>
    <xsd:element name="ResourceLanguage" ma:index="18" ma:displayName="Resource Language" ma:default="English" ma:format="Dropdown" ma:internalName="ResourceLanguage" ma:readOnly="false">
      <xsd:simpleType>
        <xsd:restriction base="dms:Choice">
          <xsd:enumeration value="Arabic"/>
          <xsd:enumeration value="Danish"/>
          <xsd:enumeration value="Dutch"/>
          <xsd:enumeration value="English"/>
          <xsd:enumeration value="Estonian"/>
          <xsd:enumeration value="Finnish"/>
          <xsd:enumeration value="French"/>
          <xsd:enumeration value="German"/>
          <xsd:enumeration value="Greek"/>
          <xsd:enumeration value="Italian"/>
          <xsd:enumeration value="Japanese"/>
          <xsd:enumeration value="Latvian"/>
          <xsd:enumeration value="Lithuanian"/>
          <xsd:enumeration value="Mandarin"/>
          <xsd:enumeration value="Norwegian"/>
          <xsd:enumeration value="Persian"/>
          <xsd:enumeration value="Polish"/>
          <xsd:enumeration value="Portuguese"/>
          <xsd:enumeration value="Russian"/>
          <xsd:enumeration value="Spanish"/>
          <xsd:enumeration value="Swedish"/>
          <xsd:enumeration value="Turkish"/>
        </xsd:restriction>
      </xsd:simpleType>
    </xsd:element>
  </xsd:schema>
  <xsd:schema xmlns:xsd="http://www.w3.org/2001/XMLSchema" xmlns:xs="http://www.w3.org/2001/XMLSchema" xmlns:dms="http://schemas.microsoft.com/office/2006/documentManagement/types" xmlns:pc="http://schemas.microsoft.com/office/infopath/2007/PartnerControls" targetNamespace="dbb8e1bd-9c80-4d7e-bf86-4485cc11e457" elementFormDefault="qualified">
    <xsd:import namespace="http://schemas.microsoft.com/office/2006/documentManagement/types"/>
    <xsd:import namespace="http://schemas.microsoft.com/office/infopath/2007/PartnerControls"/>
    <xsd:element name="InternalUse" ma:index="19" nillable="true" ma:displayName="Internal Use Only" ma:default="No" ma:format="Dropdown" ma:internalName="InternalUse">
      <xsd:simpleType>
        <xsd:restriction base="dms:Choice">
          <xsd:enumeration value="No"/>
          <xsd:enumeration value="Yes"/>
        </xsd:restriction>
      </xsd:simpleType>
    </xsd:element>
  </xsd:schema>
  <xsd:schema xmlns:xsd="http://www.w3.org/2001/XMLSchema" xmlns:xs="http://www.w3.org/2001/XMLSchema" xmlns:dms="http://schemas.microsoft.com/office/2006/documentManagement/types" xmlns:pc="http://schemas.microsoft.com/office/infopath/2007/PartnerControls" targetNamespace="20463272-2708-4883-bfa9-3ec9fa4aa948" elementFormDefault="qualified">
    <xsd:import namespace="http://schemas.microsoft.com/office/2006/documentManagement/types"/>
    <xsd:import namespace="http://schemas.microsoft.com/office/infopath/2007/PartnerControls"/>
    <xsd:element name="Update" ma:index="22" nillable="true" ma:displayName="Update" ma:default="0" ma:internalName="Update">
      <xsd:simpleType>
        <xsd:restriction base="dms:Boolean"/>
      </xsd:simpleType>
    </xsd:element>
    <xsd:element name="Encoded_x0020_URL" ma:index="23" ma:displayName="Encoded URL" ma:internalName="Encoded_x0020_URL" ma:readOnly="false">
      <xsd:simpleType>
        <xsd:restriction base="dms:Text">
          <xsd:maxLength value="255"/>
        </xsd:restriction>
      </xsd:simpleType>
    </xsd:element>
    <xsd:element name="Product_x002d_ID" ma:index="24" nillable="true" ma:displayName="Product-ID" ma:decimals="0" ma:internalName="Product_x002d_ID">
      <xsd:simpleType>
        <xsd:restriction base="dms:Number"/>
      </xsd:simpleType>
    </xsd:element>
    <xsd:element name="Family_x002d_ID" ma:index="25" nillable="true" ma:displayName="Family-ID" ma:decimals="0" ma:internalName="Family_x002d_ID">
      <xsd:simpleType>
        <xsd:restriction base="dms:Number"/>
      </xsd:simpleType>
    </xsd:element>
    <xsd:element name="Category_x002d_ID" ma:index="26" nillable="true" ma:displayName="Category-ID" ma:decimals="0" ma:internalName="Category_x002d_ID">
      <xsd:simpleType>
        <xsd:restriction base="dms:Number"/>
      </xsd:simpleType>
    </xsd:element>
    <xsd:element name="Segment_x002d_ID" ma:index="27" nillable="true" ma:displayName="Segment-ID" ma:decimals="0" ma:internalName="Segment_x002d_ID">
      <xsd:simpleType>
        <xsd:restriction base="dms:Number"/>
      </xsd:simpleType>
    </xsd:element>
    <xsd:element name="Error" ma:index="29" nillable="true" ma:displayName="Error" ma:internalName="Erro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2"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437DBC-5129-41D5-A4A9-FCF34C207D3A}">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20463272-2708-4883-bfa9-3ec9fa4aa948"/>
    <ds:schemaRef ds:uri="http://purl.org/dc/terms/"/>
    <ds:schemaRef ds:uri="ad328032-641e-4b42-b3e6-9a5354a0dcc3"/>
    <ds:schemaRef ds:uri="http://schemas.openxmlformats.org/package/2006/metadata/core-properties"/>
    <ds:schemaRef ds:uri="dbb8e1bd-9c80-4d7e-bf86-4485cc11e457"/>
    <ds:schemaRef ds:uri="http://www.w3.org/XML/1998/namespace"/>
  </ds:schemaRefs>
</ds:datastoreItem>
</file>

<file path=customXml/itemProps2.xml><?xml version="1.0" encoding="utf-8"?>
<ds:datastoreItem xmlns:ds="http://schemas.openxmlformats.org/officeDocument/2006/customXml" ds:itemID="{6C5459EE-4544-40DF-9BD8-0D17C4A86F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328032-641e-4b42-b3e6-9a5354a0dcc3"/>
    <ds:schemaRef ds:uri="dbb8e1bd-9c80-4d7e-bf86-4485cc11e457"/>
    <ds:schemaRef ds:uri="20463272-2708-4883-bfa9-3ec9fa4aa9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56B531-EC9A-4091-9EBD-33C1BF91C4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SJM_2014_Everyday_16x9_v15-2</Template>
  <TotalTime>10689</TotalTime>
  <Words>4988</Words>
  <Application>Microsoft Office PowerPoint</Application>
  <PresentationFormat>全屏显示(16:9)</PresentationFormat>
  <Paragraphs>535</Paragraphs>
  <Slides>35</Slides>
  <Notes>35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ＭＳ Ｐゴシック</vt:lpstr>
      <vt:lpstr>Zapf Dingbats</vt:lpstr>
      <vt:lpstr>宋体</vt:lpstr>
      <vt:lpstr>Arial</vt:lpstr>
      <vt:lpstr>arial narrow</vt:lpstr>
      <vt:lpstr>arial narrow</vt:lpstr>
      <vt:lpstr>Calibri</vt:lpstr>
      <vt:lpstr>Times New Roman</vt:lpstr>
      <vt:lpstr>Wingdings</vt:lpstr>
      <vt:lpstr>SJM_2014_Everyday_16x9_v15-2</vt:lpstr>
      <vt:lpstr>Syncav™ CRT</vt:lpstr>
      <vt:lpstr>SyncAV™ CRT是什么？</vt:lpstr>
      <vt:lpstr>与AdaptivCRT™算法的竞争</vt:lpstr>
      <vt:lpstr>为什么选择SyncAV™ crt？</vt:lpstr>
      <vt:lpstr>负滞后审查</vt:lpstr>
      <vt:lpstr>CRT现状</vt:lpstr>
      <vt:lpstr>程控SyncAV™ CRT</vt:lpstr>
      <vt:lpstr>SyncAV™ CRT 设置步骤</vt:lpstr>
      <vt:lpstr>设置SyncAV™ CRT </vt:lpstr>
      <vt:lpstr>设置SyncAV™ CRT </vt:lpstr>
      <vt:lpstr>设置SyncAV™ CRT </vt:lpstr>
      <vt:lpstr>设置SyncAV™ CRT </vt:lpstr>
      <vt:lpstr>程控注意事项和功能之间的相互影响</vt:lpstr>
      <vt:lpstr>运行中的SyncAV™ CRT</vt:lpstr>
      <vt:lpstr>运行中的SyncAV™ CRT</vt:lpstr>
      <vt:lpstr>SyncAV™ CRT：持续心律监测</vt:lpstr>
      <vt:lpstr>病例研究</vt:lpstr>
      <vt:lpstr>PowerPoint 演示文稿</vt:lpstr>
      <vt:lpstr>SyncAV™ CRT程控为打开</vt:lpstr>
      <vt:lpstr>PowerPoint 演示文稿</vt:lpstr>
      <vt:lpstr>患者放松</vt:lpstr>
      <vt:lpstr>PowerPoint 演示文稿</vt:lpstr>
      <vt:lpstr>患者活动增加</vt:lpstr>
      <vt:lpstr>PowerPoint 演示文稿</vt:lpstr>
      <vt:lpstr>患者活动度减小</vt:lpstr>
      <vt:lpstr>根据患者心跳动态调整AV延迟</vt:lpstr>
      <vt:lpstr>临床注意事项</vt:lpstr>
      <vt:lpstr>应重点关注哪些患者？</vt:lpstr>
      <vt:lpstr>临床受益</vt:lpstr>
      <vt:lpstr>BiV起搏示例</vt:lpstr>
      <vt:lpstr>SyncAV™ CRT示例</vt:lpstr>
      <vt:lpstr>定位与竞争</vt:lpstr>
      <vt:lpstr>HRS摘要总结</vt:lpstr>
      <vt:lpstr>预测寿命比较†</vt:lpstr>
      <vt:lpstr>参考文件</vt:lpstr>
    </vt:vector>
  </TitlesOfParts>
  <Company>St. Jude Medical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Huovie, Blake</dc:creator>
  <cp:lastModifiedBy>Chenjun</cp:lastModifiedBy>
  <cp:revision>636</cp:revision>
  <cp:lastPrinted>2016-06-16T18:33:56Z</cp:lastPrinted>
  <dcterms:created xsi:type="dcterms:W3CDTF">2016-02-03T01:10:56Z</dcterms:created>
  <dcterms:modified xsi:type="dcterms:W3CDTF">2018-09-05T07:47:36Z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0x0101005B4CECD993AC294B99BD48B57DDA1A110300F6B3BE511F4F4743B99E978BF33CA3C4</vt:lpwstr>
  </property>
  <property fmtid="{D5CDD505-2E9C-101B-9397-08002B2CF9AE}" pid="4" name="ArticulateProjectVersion">
    <vt:lpwstr>7</vt:lpwstr>
  </property>
  <property fmtid="{D5CDD505-2E9C-101B-9397-08002B2CF9AE}" pid="5" name="ArticulateUseProject">
    <vt:lpwstr>1</vt:lpwstr>
  </property>
  <property fmtid="{D5CDD505-2E9C-101B-9397-08002B2CF9AE}" pid="6" name="ArticulateGUID">
    <vt:lpwstr>477ADBB8-6D42-4920-8572-C9CCBE7FC75A</vt:lpwstr>
  </property>
  <property fmtid="{D5CDD505-2E9C-101B-9397-08002B2CF9AE}" pid="7" name="ArticulateProjectFull">
    <vt:lpwstr>E:\CRM\SyncAV CRT\LMS\SyncAV CRT LMS.ppta</vt:lpwstr>
  </property>
</Properties>
</file>