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85" r:id="rId2"/>
  </p:sldMasterIdLst>
  <p:notesMasterIdLst>
    <p:notesMasterId r:id="rId5"/>
  </p:notesMasterIdLst>
  <p:handoutMasterIdLst>
    <p:handoutMasterId r:id="rId6"/>
  </p:handoutMasterIdLst>
  <p:sldIdLst>
    <p:sldId id="848" r:id="rId3"/>
    <p:sldId id="849" r:id="rId4"/>
  </p:sldIdLst>
  <p:sldSz cx="9144000" cy="6858000" type="screen4x3"/>
  <p:notesSz cx="7010400" cy="92964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58B"/>
    <a:srgbClr val="545F75"/>
    <a:srgbClr val="B8B8B8"/>
    <a:srgbClr val="663300"/>
    <a:srgbClr val="FF9933"/>
    <a:srgbClr val="4F8FD5"/>
    <a:srgbClr val="1F4F83"/>
    <a:srgbClr val="8CB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5580" autoAdjust="0"/>
  </p:normalViewPr>
  <p:slideViewPr>
    <p:cSldViewPr snapToGrid="0">
      <p:cViewPr>
        <p:scale>
          <a:sx n="100" d="100"/>
          <a:sy n="100" d="100"/>
        </p:scale>
        <p:origin x="-414" y="72"/>
      </p:cViewPr>
      <p:guideLst>
        <p:guide orient="horz" pos="3156"/>
        <p:guide orient="horz" pos="3028"/>
        <p:guide orient="horz"/>
        <p:guide orient="horz" pos="2319"/>
        <p:guide orient="horz" pos="2512"/>
        <p:guide orient="horz" pos="3520"/>
        <p:guide orient="horz" pos="2462"/>
        <p:guide orient="horz" pos="3753"/>
        <p:guide pos="5175"/>
        <p:guide pos="4746"/>
        <p:guide pos="4272"/>
        <p:guide pos="3608"/>
        <p:guide pos="1584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-27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fld id="{FC5E2769-7929-4DE2-93A4-28B61EB425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4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58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fld id="{C195E294-A53E-4C17-9F59-7817F09DE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068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5" descr="Wide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0" descr="Oracle_Logo_485C.jpg                                           00104BF0Macintosh HD                   BE05FFEF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33560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166901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908385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600200"/>
            <a:ext cx="753745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493438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976379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0725" y="16002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481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0725" y="38481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079104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A6F79-B4BE-4B12-AA51-1CB146F5CA9F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288652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A4AF-0B20-4598-89F8-5A582BA07AF1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3761591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DF004-6B8A-4DC4-8331-CC9F12918DC2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391735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5439-8515-4D65-AA11-AD311A06F4C9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085044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BF4D-CD24-4F56-BC3F-22C3E02C5802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05890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4160357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6F28E-3379-420B-8B02-BFAF725C589A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568737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56B12-902A-422D-9942-237061878FDF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1286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63779-5A5A-48E0-8340-07CD399020FB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3841088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111D-D7E9-4612-912E-CDCA383517E9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7653372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F12CD-CC5D-473F-B298-14454C922F63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040563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82C93-C710-4716-A9D7-1FEA93EB460D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40374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2679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009757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39757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79327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008003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885618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649804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5" descr="Red Bar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4" descr="Small Red Square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3079" name="Picture 20" descr="Oracle WHIT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/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2" r:id="rId3"/>
    <p:sldLayoutId id="2147483871" r:id="rId4"/>
    <p:sldLayoutId id="2147483870" r:id="rId5"/>
    <p:sldLayoutId id="2147483869" r:id="rId6"/>
    <p:sldLayoutId id="2147483868" r:id="rId7"/>
    <p:sldLayoutId id="2147483867" r:id="rId8"/>
    <p:sldLayoutId id="2147483866" r:id="rId9"/>
    <p:sldLayoutId id="2147483865" r:id="rId10"/>
    <p:sldLayoutId id="2147483864" r:id="rId11"/>
    <p:sldLayoutId id="2147483863" r:id="rId12"/>
    <p:sldLayoutId id="2147483862" r:id="rId13"/>
    <p:sldLayoutId id="2147483861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d 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Small Red Squar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23654" name="Rectangle 6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2800" b="0">
              <a:latin typeface="Times" pitchFamily="18" charset="0"/>
            </a:endParaRPr>
          </a:p>
        </p:txBody>
      </p:sp>
      <p:pic>
        <p:nvPicPr>
          <p:cNvPr id="4103" name="Picture 7" descr="Oracle WHIT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6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+mn-lt"/>
              </a:defRPr>
            </a:lvl1pPr>
          </a:lstStyle>
          <a:p>
            <a:pPr>
              <a:defRPr/>
            </a:pPr>
            <a:fld id="{5B7F9B03-AC54-485E-A06B-0ED36A058FC6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3" r:id="rId2"/>
    <p:sldLayoutId id="2147483882" r:id="rId3"/>
    <p:sldLayoutId id="2147483881" r:id="rId4"/>
    <p:sldLayoutId id="2147483880" r:id="rId5"/>
    <p:sldLayoutId id="2147483879" r:id="rId6"/>
    <p:sldLayoutId id="2147483878" r:id="rId7"/>
    <p:sldLayoutId id="2147483877" r:id="rId8"/>
    <p:sldLayoutId id="2147483876" r:id="rId9"/>
    <p:sldLayoutId id="2147483875" r:id="rId10"/>
    <p:sldLayoutId id="2147483874" r:id="rId11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3"/>
          <p:cNvSpPr>
            <a:spLocks noChangeAspect="1" noChangeArrowheads="1"/>
          </p:cNvSpPr>
          <p:nvPr/>
        </p:nvSpPr>
        <p:spPr bwMode="auto">
          <a:xfrm rot="-5400000">
            <a:off x="2777331" y="56792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33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2146300" y="-1001712"/>
            <a:ext cx="3294063" cy="7291387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73" name="AutoShape 5"/>
          <p:cNvSpPr>
            <a:spLocks noChangeAspect="1" noChangeArrowheads="1"/>
          </p:cNvSpPr>
          <p:nvPr/>
        </p:nvSpPr>
        <p:spPr bwMode="auto">
          <a:xfrm rot="5400000">
            <a:off x="5788819" y="152320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/>
          <p:cNvSpPr>
            <a:spLocks noChangeAspect="1" noChangeArrowheads="1"/>
          </p:cNvSpPr>
          <p:nvPr/>
        </p:nvSpPr>
        <p:spPr bwMode="auto">
          <a:xfrm rot="-5400000">
            <a:off x="2591594" y="3094832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/>
          <p:cNvSpPr>
            <a:spLocks noChangeAspect="1" noChangeArrowheads="1"/>
          </p:cNvSpPr>
          <p:nvPr/>
        </p:nvSpPr>
        <p:spPr bwMode="auto">
          <a:xfrm rot="5400000">
            <a:off x="5790406" y="25169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03263" y="130175"/>
            <a:ext cx="8382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3200" dirty="0" smtClean="0">
                <a:ea typeface="宋体" charset="-122"/>
                <a:cs typeface="Times New Roman" pitchFamily="18" charset="0"/>
              </a:rPr>
              <a:t>Oracle </a:t>
            </a:r>
            <a:r>
              <a:rPr lang="en-US" altLang="zh-CN" sz="3200" dirty="0">
                <a:ea typeface="宋体" charset="-122"/>
                <a:cs typeface="Times New Roman" pitchFamily="18" charset="0"/>
              </a:rPr>
              <a:t>BAM Architecture</a:t>
            </a:r>
          </a:p>
        </p:txBody>
      </p:sp>
      <p:sp>
        <p:nvSpPr>
          <p:cNvPr id="32777" name="AutoShape 9"/>
          <p:cNvSpPr>
            <a:spLocks noChangeAspect="1" noChangeArrowheads="1"/>
          </p:cNvSpPr>
          <p:nvPr/>
        </p:nvSpPr>
        <p:spPr bwMode="auto">
          <a:xfrm rot="-5400000">
            <a:off x="4380706" y="4464844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AutoShape 10"/>
          <p:cNvSpPr>
            <a:spLocks noChangeAspect="1" noChangeArrowheads="1"/>
          </p:cNvSpPr>
          <p:nvPr/>
        </p:nvSpPr>
        <p:spPr bwMode="auto">
          <a:xfrm rot="-5400000">
            <a:off x="6072981" y="25169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AutoShape 11"/>
          <p:cNvSpPr>
            <a:spLocks noChangeAspect="1" noChangeArrowheads="1"/>
          </p:cNvSpPr>
          <p:nvPr/>
        </p:nvSpPr>
        <p:spPr bwMode="auto">
          <a:xfrm rot="-5400000">
            <a:off x="7496969" y="2504282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AutoShape 12"/>
          <p:cNvSpPr>
            <a:spLocks noChangeAspect="1" noChangeArrowheads="1"/>
          </p:cNvSpPr>
          <p:nvPr/>
        </p:nvSpPr>
        <p:spPr bwMode="auto">
          <a:xfrm rot="5400000">
            <a:off x="7225506" y="25042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734175" y="2744788"/>
            <a:ext cx="603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>
                <a:solidFill>
                  <a:schemeClr val="bg1"/>
                </a:solidFill>
                <a:ea typeface="宋体" charset="-122"/>
                <a:cs typeface="Arial" charset="0"/>
              </a:rPr>
              <a:t>Internet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434263" y="1755775"/>
            <a:ext cx="1790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</a:pPr>
            <a:r>
              <a:rPr lang="en-US" altLang="zh-CN" sz="800" b="0">
                <a:ea typeface="宋体" charset="-122"/>
                <a:cs typeface="Times New Roman" pitchFamily="18" charset="0"/>
              </a:rPr>
              <a:t>BAM Dashboards</a:t>
            </a:r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6149975" y="1189038"/>
            <a:ext cx="1154113" cy="2082800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146800" y="1230313"/>
            <a:ext cx="1076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WebApplications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6235700" y="1441450"/>
            <a:ext cx="7937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6240463" y="1511300"/>
            <a:ext cx="987425" cy="1674813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87" name="Oval 19"/>
          <p:cNvSpPr>
            <a:spLocks noChangeAspect="1" noChangeArrowheads="1"/>
          </p:cNvSpPr>
          <p:nvPr/>
        </p:nvSpPr>
        <p:spPr bwMode="auto">
          <a:xfrm>
            <a:off x="6297613" y="239553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88" name="Oval 20"/>
          <p:cNvSpPr>
            <a:spLocks noChangeAspect="1" noChangeArrowheads="1"/>
          </p:cNvSpPr>
          <p:nvPr/>
        </p:nvSpPr>
        <p:spPr bwMode="auto">
          <a:xfrm>
            <a:off x="6297613" y="212883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32789" name="Picture 21" descr="Imag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1930400"/>
            <a:ext cx="1500187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Oval 22"/>
          <p:cNvSpPr>
            <a:spLocks noChangeAspect="1" noChangeArrowheads="1"/>
          </p:cNvSpPr>
          <p:nvPr/>
        </p:nvSpPr>
        <p:spPr bwMode="auto">
          <a:xfrm>
            <a:off x="6297613" y="1847850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6451600" y="1576388"/>
            <a:ext cx="808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StartPage</a:t>
            </a:r>
          </a:p>
        </p:txBody>
      </p:sp>
      <p:sp>
        <p:nvSpPr>
          <p:cNvPr id="32792" name="Oval 24"/>
          <p:cNvSpPr>
            <a:spLocks noChangeAspect="1" noChangeArrowheads="1"/>
          </p:cNvSpPr>
          <p:nvPr/>
        </p:nvSpPr>
        <p:spPr bwMode="auto">
          <a:xfrm>
            <a:off x="6297613" y="1581150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456363" y="1847850"/>
            <a:ext cx="808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ActiveViewer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451600" y="2138363"/>
            <a:ext cx="808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ActiveStudio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451600" y="2400300"/>
            <a:ext cx="808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Architect</a:t>
            </a:r>
          </a:p>
        </p:txBody>
      </p:sp>
      <p:sp>
        <p:nvSpPr>
          <p:cNvPr id="32796" name="Oval 28"/>
          <p:cNvSpPr>
            <a:spLocks noChangeAspect="1" noChangeArrowheads="1"/>
          </p:cNvSpPr>
          <p:nvPr/>
        </p:nvSpPr>
        <p:spPr bwMode="auto">
          <a:xfrm>
            <a:off x="6302375" y="266223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456363" y="2667000"/>
            <a:ext cx="808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Administrator</a:t>
            </a:r>
          </a:p>
        </p:txBody>
      </p:sp>
      <p:sp>
        <p:nvSpPr>
          <p:cNvPr id="32798" name="Oval 30"/>
          <p:cNvSpPr>
            <a:spLocks noChangeAspect="1" noChangeArrowheads="1"/>
          </p:cNvSpPr>
          <p:nvPr/>
        </p:nvSpPr>
        <p:spPr bwMode="auto">
          <a:xfrm>
            <a:off x="6307138" y="2919413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456363" y="2919413"/>
            <a:ext cx="808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ReportServer</a:t>
            </a:r>
          </a:p>
        </p:txBody>
      </p:sp>
      <p:cxnSp>
        <p:nvCxnSpPr>
          <p:cNvPr id="32800" name="AutoShape 32"/>
          <p:cNvCxnSpPr>
            <a:cxnSpLocks noChangeShapeType="1"/>
            <a:stCxn id="32775" idx="0"/>
            <a:endCxn id="32778" idx="0"/>
          </p:cNvCxnSpPr>
          <p:nvPr/>
        </p:nvCxnSpPr>
        <p:spPr bwMode="auto">
          <a:xfrm>
            <a:off x="5949950" y="2598738"/>
            <a:ext cx="120650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33"/>
          <p:cNvCxnSpPr>
            <a:cxnSpLocks noChangeShapeType="1"/>
            <a:stCxn id="32780" idx="0"/>
            <a:endCxn id="32779" idx="0"/>
          </p:cNvCxnSpPr>
          <p:nvPr/>
        </p:nvCxnSpPr>
        <p:spPr bwMode="auto">
          <a:xfrm>
            <a:off x="7385050" y="2586038"/>
            <a:ext cx="109538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2" name="AutoShape 34"/>
          <p:cNvSpPr>
            <a:spLocks noChangeAspect="1" noChangeArrowheads="1"/>
          </p:cNvSpPr>
          <p:nvPr/>
        </p:nvSpPr>
        <p:spPr bwMode="auto">
          <a:xfrm rot="5400000">
            <a:off x="896144" y="452675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3" name="AutoShape 35"/>
          <p:cNvSpPr>
            <a:spLocks noChangeArrowheads="1"/>
          </p:cNvSpPr>
          <p:nvPr/>
        </p:nvSpPr>
        <p:spPr bwMode="auto">
          <a:xfrm>
            <a:off x="4460875" y="4410075"/>
            <a:ext cx="1457325" cy="808038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4457700" y="4437063"/>
            <a:ext cx="1076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iCommand</a:t>
            </a: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4551363" y="4667250"/>
            <a:ext cx="7810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6" name="AutoShape 38"/>
          <p:cNvSpPr>
            <a:spLocks noChangeArrowheads="1"/>
          </p:cNvSpPr>
          <p:nvPr/>
        </p:nvSpPr>
        <p:spPr bwMode="auto">
          <a:xfrm>
            <a:off x="4551363" y="4752975"/>
            <a:ext cx="1249362" cy="379413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cs typeface="Times New Roman" pitchFamily="18" charset="0"/>
            </a:endParaRPr>
          </a:p>
        </p:txBody>
      </p:sp>
      <p:sp>
        <p:nvSpPr>
          <p:cNvPr id="32807" name="Oval 39"/>
          <p:cNvSpPr>
            <a:spLocks noChangeAspect="1" noChangeArrowheads="1"/>
          </p:cNvSpPr>
          <p:nvPr/>
        </p:nvSpPr>
        <p:spPr bwMode="auto">
          <a:xfrm>
            <a:off x="4608513" y="484187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4551363" y="4664075"/>
            <a:ext cx="7810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809" name="Picture 41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1230313"/>
            <a:ext cx="1889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Picture 42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4445000"/>
            <a:ext cx="1889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1" name="AutoShape 43"/>
          <p:cNvSpPr>
            <a:spLocks noChangeAspect="1" noChangeArrowheads="1"/>
          </p:cNvSpPr>
          <p:nvPr/>
        </p:nvSpPr>
        <p:spPr bwMode="auto">
          <a:xfrm>
            <a:off x="3403600" y="4592638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2" name="AutoShape 44"/>
          <p:cNvSpPr>
            <a:spLocks noChangeArrowheads="1"/>
          </p:cNvSpPr>
          <p:nvPr/>
        </p:nvSpPr>
        <p:spPr bwMode="auto">
          <a:xfrm>
            <a:off x="2851150" y="4672013"/>
            <a:ext cx="1292225" cy="1184275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13" name="AutoShape 45"/>
          <p:cNvSpPr>
            <a:spLocks noChangeArrowheads="1"/>
          </p:cNvSpPr>
          <p:nvPr/>
        </p:nvSpPr>
        <p:spPr bwMode="auto">
          <a:xfrm flipH="1">
            <a:off x="3006725" y="4791075"/>
            <a:ext cx="987425" cy="703263"/>
          </a:xfrm>
          <a:prstGeom prst="can">
            <a:avLst>
              <a:gd name="adj" fmla="val 36421"/>
            </a:avLst>
          </a:prstGeom>
          <a:solidFill>
            <a:srgbClr val="FFE7B7"/>
          </a:solidFill>
          <a:ln w="19050">
            <a:solidFill>
              <a:srgbClr val="A85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2960688" y="5483225"/>
            <a:ext cx="10683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Oracle Database (Grid)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2976563" y="5099050"/>
            <a:ext cx="1068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solidFill>
                  <a:srgbClr val="A85400"/>
                </a:solidFill>
                <a:ea typeface="宋体" charset="-122"/>
                <a:cs typeface="Times New Roman" pitchFamily="18" charset="0"/>
              </a:rPr>
              <a:t>BAM Data &amp; Metadata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1782763" y="4318000"/>
            <a:ext cx="1606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</a:pPr>
            <a:r>
              <a:rPr lang="en-US" altLang="zh-CN" sz="800" b="0">
                <a:ea typeface="宋体" charset="-122"/>
                <a:cs typeface="Times New Roman" pitchFamily="18" charset="0"/>
              </a:rPr>
              <a:t>External Data Objects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1443038" y="2959100"/>
            <a:ext cx="1076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WebServices</a:t>
            </a:r>
          </a:p>
        </p:txBody>
      </p:sp>
      <p:sp>
        <p:nvSpPr>
          <p:cNvPr id="32818" name="AutoShape 50"/>
          <p:cNvSpPr>
            <a:spLocks noChangeAspect="1" noChangeArrowheads="1"/>
          </p:cNvSpPr>
          <p:nvPr/>
        </p:nvSpPr>
        <p:spPr bwMode="auto">
          <a:xfrm rot="5400000">
            <a:off x="2358231" y="3096419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1866900" y="3484563"/>
            <a:ext cx="603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>
                <a:solidFill>
                  <a:schemeClr val="bg1"/>
                </a:solidFill>
                <a:ea typeface="宋体" charset="-122"/>
                <a:cs typeface="Arial" charset="0"/>
              </a:rPr>
              <a:t>Internet</a:t>
            </a:r>
          </a:p>
        </p:txBody>
      </p:sp>
      <p:sp>
        <p:nvSpPr>
          <p:cNvPr id="32820" name="AutoShape 52"/>
          <p:cNvSpPr>
            <a:spLocks noChangeArrowheads="1"/>
          </p:cNvSpPr>
          <p:nvPr/>
        </p:nvSpPr>
        <p:spPr bwMode="auto">
          <a:xfrm>
            <a:off x="1282700" y="1690688"/>
            <a:ext cx="1154113" cy="2328862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1279525" y="1714500"/>
            <a:ext cx="1076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Enterprise Integration Framework</a:t>
            </a:r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1368425" y="2154238"/>
            <a:ext cx="795338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823" name="Picture 55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1943100"/>
            <a:ext cx="1889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824" name="AutoShape 56"/>
          <p:cNvCxnSpPr>
            <a:cxnSpLocks noChangeShapeType="1"/>
            <a:stCxn id="32818" idx="0"/>
            <a:endCxn id="32774" idx="0"/>
          </p:cNvCxnSpPr>
          <p:nvPr/>
        </p:nvCxnSpPr>
        <p:spPr bwMode="auto">
          <a:xfrm flipV="1">
            <a:off x="2517775" y="3176588"/>
            <a:ext cx="71438" cy="1587"/>
          </a:xfrm>
          <a:prstGeom prst="bentConnector3">
            <a:avLst>
              <a:gd name="adj1" fmla="val 46667"/>
            </a:avLst>
          </a:prstGeom>
          <a:noFill/>
          <a:ln w="15875">
            <a:solidFill>
              <a:srgbClr val="1F4F8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141288" y="1009650"/>
            <a:ext cx="38621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zh-CN" altLang="en-US" dirty="0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应用</a:t>
            </a:r>
            <a:r>
              <a:rPr lang="zh-CN" altLang="en-US" dirty="0" smtClean="0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服务器  </a:t>
            </a:r>
            <a:r>
              <a:rPr lang="en-US" altLang="zh-CN" dirty="0" smtClean="0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- WebLogic Server</a:t>
            </a:r>
            <a:endParaRPr lang="en-US" altLang="zh-CN" dirty="0">
              <a:solidFill>
                <a:srgbClr val="1F4F83"/>
              </a:solidFill>
              <a:ea typeface="宋体" charset="-122"/>
              <a:cs typeface="Times New Roman" pitchFamily="18" charset="0"/>
            </a:endParaRPr>
          </a:p>
        </p:txBody>
      </p:sp>
      <p:cxnSp>
        <p:nvCxnSpPr>
          <p:cNvPr id="32826" name="AutoShape 58"/>
          <p:cNvCxnSpPr>
            <a:cxnSpLocks noChangeShapeType="1"/>
            <a:stCxn id="32850" idx="0"/>
            <a:endCxn id="32777" idx="0"/>
          </p:cNvCxnSpPr>
          <p:nvPr/>
        </p:nvCxnSpPr>
        <p:spPr bwMode="auto">
          <a:xfrm rot="16200000" flipH="1">
            <a:off x="3836988" y="4005263"/>
            <a:ext cx="547687" cy="534987"/>
          </a:xfrm>
          <a:prstGeom prst="bentConnector2">
            <a:avLst/>
          </a:prstGeom>
          <a:noFill/>
          <a:ln w="15875">
            <a:solidFill>
              <a:srgbClr val="1F4F8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827" name="Group 59"/>
          <p:cNvGrpSpPr>
            <a:grpSpLocks/>
          </p:cNvGrpSpPr>
          <p:nvPr/>
        </p:nvGrpSpPr>
        <p:grpSpPr bwMode="auto">
          <a:xfrm>
            <a:off x="263525" y="4410075"/>
            <a:ext cx="715963" cy="400050"/>
            <a:chOff x="166" y="2966"/>
            <a:chExt cx="451" cy="252"/>
          </a:xfrm>
        </p:grpSpPr>
        <p:sp>
          <p:nvSpPr>
            <p:cNvPr id="32938" name="AutoShape 60"/>
            <p:cNvSpPr>
              <a:spLocks noChangeArrowheads="1"/>
            </p:cNvSpPr>
            <p:nvPr/>
          </p:nvSpPr>
          <p:spPr bwMode="auto">
            <a:xfrm rot="5400000">
              <a:off x="266" y="2866"/>
              <a:ext cx="252" cy="451"/>
            </a:xfrm>
            <a:prstGeom prst="roundRect">
              <a:avLst>
                <a:gd name="adj" fmla="val 5310"/>
              </a:avLst>
            </a:prstGeom>
            <a:solidFill>
              <a:srgbClr val="FF99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39" name="Rectangle 61"/>
            <p:cNvSpPr>
              <a:spLocks noChangeArrowheads="1"/>
            </p:cNvSpPr>
            <p:nvPr/>
          </p:nvSpPr>
          <p:spPr bwMode="auto">
            <a:xfrm>
              <a:off x="209" y="3017"/>
              <a:ext cx="3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9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BI</a:t>
              </a:r>
              <a:endPara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endParaRPr>
            </a:p>
          </p:txBody>
        </p:sp>
      </p:grpSp>
      <p:cxnSp>
        <p:nvCxnSpPr>
          <p:cNvPr id="32828" name="AutoShape 62"/>
          <p:cNvCxnSpPr>
            <a:cxnSpLocks noChangeShapeType="1"/>
            <a:stCxn id="32871" idx="0"/>
            <a:endCxn id="32868" idx="0"/>
          </p:cNvCxnSpPr>
          <p:nvPr/>
        </p:nvCxnSpPr>
        <p:spPr bwMode="auto">
          <a:xfrm rot="-5400000">
            <a:off x="1547812" y="4303713"/>
            <a:ext cx="593725" cy="0"/>
          </a:xfrm>
          <a:prstGeom prst="straightConnector1">
            <a:avLst/>
          </a:prstGeom>
          <a:noFill/>
          <a:ln w="158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829" name="Group 63"/>
          <p:cNvGrpSpPr>
            <a:grpSpLocks/>
          </p:cNvGrpSpPr>
          <p:nvPr/>
        </p:nvGrpSpPr>
        <p:grpSpPr bwMode="auto">
          <a:xfrm>
            <a:off x="1365250" y="3117850"/>
            <a:ext cx="1019175" cy="357188"/>
            <a:chOff x="865" y="2446"/>
            <a:chExt cx="642" cy="225"/>
          </a:xfrm>
        </p:grpSpPr>
        <p:sp>
          <p:nvSpPr>
            <p:cNvPr id="32935" name="AutoShape 64"/>
            <p:cNvSpPr>
              <a:spLocks noChangeArrowheads="1"/>
            </p:cNvSpPr>
            <p:nvPr/>
          </p:nvSpPr>
          <p:spPr bwMode="auto">
            <a:xfrm>
              <a:off x="865" y="2446"/>
              <a:ext cx="622" cy="2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36" name="Oval 65"/>
            <p:cNvSpPr>
              <a:spLocks noChangeAspect="1" noChangeArrowheads="1"/>
            </p:cNvSpPr>
            <p:nvPr/>
          </p:nvSpPr>
          <p:spPr bwMode="auto">
            <a:xfrm>
              <a:off x="901" y="2489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37" name="Text Box 66"/>
            <p:cNvSpPr txBox="1">
              <a:spLocks noChangeArrowheads="1"/>
            </p:cNvSpPr>
            <p:nvPr/>
          </p:nvSpPr>
          <p:spPr bwMode="auto">
            <a:xfrm>
              <a:off x="998" y="2502"/>
              <a:ext cx="5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Web Services</a:t>
              </a:r>
            </a:p>
          </p:txBody>
        </p:sp>
      </p:grpSp>
      <p:grpSp>
        <p:nvGrpSpPr>
          <p:cNvPr id="32830" name="Group 67"/>
          <p:cNvGrpSpPr>
            <a:grpSpLocks/>
          </p:cNvGrpSpPr>
          <p:nvPr/>
        </p:nvGrpSpPr>
        <p:grpSpPr bwMode="auto">
          <a:xfrm>
            <a:off x="1365250" y="2243138"/>
            <a:ext cx="1019175" cy="357187"/>
            <a:chOff x="865" y="2446"/>
            <a:chExt cx="642" cy="225"/>
          </a:xfrm>
        </p:grpSpPr>
        <p:sp>
          <p:nvSpPr>
            <p:cNvPr id="32932" name="AutoShape 68"/>
            <p:cNvSpPr>
              <a:spLocks noChangeArrowheads="1"/>
            </p:cNvSpPr>
            <p:nvPr/>
          </p:nvSpPr>
          <p:spPr bwMode="auto">
            <a:xfrm>
              <a:off x="865" y="2446"/>
              <a:ext cx="622" cy="2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33" name="Oval 69"/>
            <p:cNvSpPr>
              <a:spLocks noChangeAspect="1" noChangeArrowheads="1"/>
            </p:cNvSpPr>
            <p:nvPr/>
          </p:nvSpPr>
          <p:spPr bwMode="auto">
            <a:xfrm>
              <a:off x="901" y="2489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34" name="Text Box 70"/>
            <p:cNvSpPr txBox="1">
              <a:spLocks noChangeArrowheads="1"/>
            </p:cNvSpPr>
            <p:nvPr/>
          </p:nvSpPr>
          <p:spPr bwMode="auto">
            <a:xfrm>
              <a:off x="998" y="2502"/>
              <a:ext cx="5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JMS Connector</a:t>
              </a:r>
            </a:p>
          </p:txBody>
        </p:sp>
      </p:grpSp>
      <p:cxnSp>
        <p:nvCxnSpPr>
          <p:cNvPr id="32831" name="AutoShape 71"/>
          <p:cNvCxnSpPr>
            <a:cxnSpLocks noChangeShapeType="1"/>
            <a:stCxn id="32802" idx="0"/>
            <a:endCxn id="32771" idx="0"/>
          </p:cNvCxnSpPr>
          <p:nvPr/>
        </p:nvCxnSpPr>
        <p:spPr bwMode="auto">
          <a:xfrm>
            <a:off x="1055688" y="4608513"/>
            <a:ext cx="1719262" cy="1152525"/>
          </a:xfrm>
          <a:prstGeom prst="bentConnector3">
            <a:avLst>
              <a:gd name="adj1" fmla="val 8125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2" name="AutoShape 72"/>
          <p:cNvSpPr>
            <a:spLocks noChangeAspect="1" noChangeArrowheads="1"/>
          </p:cNvSpPr>
          <p:nvPr/>
        </p:nvSpPr>
        <p:spPr bwMode="auto">
          <a:xfrm rot="-5400000">
            <a:off x="1277144" y="320595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3" name="AutoShape 73"/>
          <p:cNvSpPr>
            <a:spLocks noChangeArrowheads="1"/>
          </p:cNvSpPr>
          <p:nvPr/>
        </p:nvSpPr>
        <p:spPr bwMode="auto">
          <a:xfrm>
            <a:off x="1365250" y="2684463"/>
            <a:ext cx="987425" cy="357187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834" name="Oval 74"/>
          <p:cNvSpPr>
            <a:spLocks noChangeAspect="1" noChangeArrowheads="1"/>
          </p:cNvSpPr>
          <p:nvPr/>
        </p:nvSpPr>
        <p:spPr bwMode="auto">
          <a:xfrm>
            <a:off x="1422400" y="275272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35" name="Text Box 75"/>
          <p:cNvSpPr txBox="1">
            <a:spLocks noChangeArrowheads="1"/>
          </p:cNvSpPr>
          <p:nvPr/>
        </p:nvSpPr>
        <p:spPr bwMode="auto">
          <a:xfrm>
            <a:off x="1576388" y="2773363"/>
            <a:ext cx="10763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BAM Adapter</a:t>
            </a:r>
          </a:p>
        </p:txBody>
      </p:sp>
      <p:sp>
        <p:nvSpPr>
          <p:cNvPr id="32836" name="AutoShape 76"/>
          <p:cNvSpPr>
            <a:spLocks noChangeAspect="1" noChangeArrowheads="1"/>
          </p:cNvSpPr>
          <p:nvPr/>
        </p:nvSpPr>
        <p:spPr bwMode="auto">
          <a:xfrm rot="5400000">
            <a:off x="5793581" y="3720307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7" name="AutoShape 77"/>
          <p:cNvSpPr>
            <a:spLocks noChangeAspect="1" noChangeArrowheads="1"/>
          </p:cNvSpPr>
          <p:nvPr/>
        </p:nvSpPr>
        <p:spPr bwMode="auto">
          <a:xfrm rot="-5400000">
            <a:off x="7506494" y="372030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38" name="AutoShape 78"/>
          <p:cNvCxnSpPr>
            <a:cxnSpLocks noChangeShapeType="1"/>
            <a:stCxn id="32836" idx="0"/>
            <a:endCxn id="32922" idx="0"/>
          </p:cNvCxnSpPr>
          <p:nvPr/>
        </p:nvCxnSpPr>
        <p:spPr bwMode="auto">
          <a:xfrm>
            <a:off x="5953125" y="3802063"/>
            <a:ext cx="114300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9" name="AutoShape 79"/>
          <p:cNvCxnSpPr>
            <a:cxnSpLocks noChangeShapeType="1"/>
            <a:stCxn id="32923" idx="0"/>
            <a:endCxn id="32837" idx="0"/>
          </p:cNvCxnSpPr>
          <p:nvPr/>
        </p:nvCxnSpPr>
        <p:spPr bwMode="auto">
          <a:xfrm>
            <a:off x="7404100" y="3802063"/>
            <a:ext cx="100013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840" name="Group 80"/>
          <p:cNvGrpSpPr>
            <a:grpSpLocks/>
          </p:cNvGrpSpPr>
          <p:nvPr/>
        </p:nvGrpSpPr>
        <p:grpSpPr bwMode="auto">
          <a:xfrm>
            <a:off x="6067425" y="3433763"/>
            <a:ext cx="1335088" cy="746125"/>
            <a:chOff x="3827" y="3064"/>
            <a:chExt cx="841" cy="470"/>
          </a:xfrm>
        </p:grpSpPr>
        <p:sp>
          <p:nvSpPr>
            <p:cNvPr id="32922" name="AutoShape 81"/>
            <p:cNvSpPr>
              <a:spLocks noChangeAspect="1" noChangeArrowheads="1"/>
            </p:cNvSpPr>
            <p:nvPr/>
          </p:nvSpPr>
          <p:spPr bwMode="auto">
            <a:xfrm rot="-5400000">
              <a:off x="3829" y="3244"/>
              <a:ext cx="98" cy="1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080" y="10800"/>
                  </a:moveTo>
                  <a:cubicBezTo>
                    <a:pt x="10080" y="10402"/>
                    <a:pt x="10402" y="10080"/>
                    <a:pt x="10800" y="10080"/>
                  </a:cubicBezTo>
                  <a:cubicBezTo>
                    <a:pt x="11197" y="10079"/>
                    <a:pt x="11519" y="10402"/>
                    <a:pt x="1152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4F8FD5"/>
            </a:solidFill>
            <a:ln w="9525">
              <a:solidFill>
                <a:srgbClr val="1F4F8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3" name="AutoShape 82"/>
            <p:cNvSpPr>
              <a:spLocks noChangeAspect="1" noChangeArrowheads="1"/>
            </p:cNvSpPr>
            <p:nvPr/>
          </p:nvSpPr>
          <p:spPr bwMode="auto">
            <a:xfrm rot="5400000">
              <a:off x="4569" y="3244"/>
              <a:ext cx="98" cy="1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080" y="10800"/>
                  </a:moveTo>
                  <a:cubicBezTo>
                    <a:pt x="10080" y="10402"/>
                    <a:pt x="10402" y="10080"/>
                    <a:pt x="10800" y="10080"/>
                  </a:cubicBezTo>
                  <a:cubicBezTo>
                    <a:pt x="11197" y="10079"/>
                    <a:pt x="11519" y="10402"/>
                    <a:pt x="1152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4F8FD5"/>
            </a:solidFill>
            <a:ln w="9525">
              <a:solidFill>
                <a:srgbClr val="1F4F8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924" name="Group 83"/>
            <p:cNvGrpSpPr>
              <a:grpSpLocks/>
            </p:cNvGrpSpPr>
            <p:nvPr/>
          </p:nvGrpSpPr>
          <p:grpSpPr bwMode="auto">
            <a:xfrm>
              <a:off x="3866" y="3064"/>
              <a:ext cx="751" cy="470"/>
              <a:chOff x="3855" y="3770"/>
              <a:chExt cx="751" cy="470"/>
            </a:xfrm>
          </p:grpSpPr>
          <p:sp>
            <p:nvSpPr>
              <p:cNvPr id="32925" name="AutoShape 84"/>
              <p:cNvSpPr>
                <a:spLocks noChangeArrowheads="1"/>
              </p:cNvSpPr>
              <p:nvPr/>
            </p:nvSpPr>
            <p:spPr bwMode="auto">
              <a:xfrm>
                <a:off x="3867" y="3770"/>
                <a:ext cx="739" cy="470"/>
              </a:xfrm>
              <a:prstGeom prst="roundRect">
                <a:avLst>
                  <a:gd name="adj" fmla="val 3213"/>
                </a:avLst>
              </a:prstGeom>
              <a:solidFill>
                <a:srgbClr val="4F8FD5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2926" name="Text Box 85"/>
              <p:cNvSpPr txBox="1">
                <a:spLocks noChangeArrowheads="1"/>
              </p:cNvSpPr>
              <p:nvPr/>
            </p:nvSpPr>
            <p:spPr bwMode="auto">
              <a:xfrm>
                <a:off x="3855" y="3804"/>
                <a:ext cx="67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altLang="zh-CN" sz="800" b="0">
                    <a:solidFill>
                      <a:schemeClr val="bg1"/>
                    </a:solidFill>
                    <a:ea typeface="宋体" charset="-122"/>
                    <a:cs typeface="Times New Roman" pitchFamily="18" charset="0"/>
                  </a:rPr>
                  <a:t>ADF</a:t>
                </a:r>
              </a:p>
            </p:txBody>
          </p:sp>
          <p:sp>
            <p:nvSpPr>
              <p:cNvPr id="32927" name="Line 86"/>
              <p:cNvSpPr>
                <a:spLocks noChangeShapeType="1"/>
              </p:cNvSpPr>
              <p:nvPr/>
            </p:nvSpPr>
            <p:spPr bwMode="auto">
              <a:xfrm>
                <a:off x="3911" y="3937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28" name="AutoShape 87"/>
              <p:cNvSpPr>
                <a:spLocks noChangeArrowheads="1"/>
              </p:cNvSpPr>
              <p:nvPr/>
            </p:nvSpPr>
            <p:spPr bwMode="auto">
              <a:xfrm>
                <a:off x="3910" y="3985"/>
                <a:ext cx="644" cy="201"/>
              </a:xfrm>
              <a:prstGeom prst="roundRect">
                <a:avLst>
                  <a:gd name="adj" fmla="val 3213"/>
                </a:avLst>
              </a:prstGeom>
              <a:solidFill>
                <a:srgbClr val="2E74C0"/>
              </a:solidFill>
              <a:ln w="19050">
                <a:solidFill>
                  <a:srgbClr val="A7C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zh-CN" altLang="zh-CN" sz="1000" b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929" name="Text Box 88"/>
              <p:cNvSpPr txBox="1">
                <a:spLocks noChangeArrowheads="1"/>
              </p:cNvSpPr>
              <p:nvPr/>
            </p:nvSpPr>
            <p:spPr bwMode="auto">
              <a:xfrm>
                <a:off x="4032" y="4016"/>
                <a:ext cx="5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altLang="zh-CN" sz="700" b="0">
                    <a:solidFill>
                      <a:schemeClr val="bg1"/>
                    </a:solidFill>
                    <a:ea typeface="宋体" charset="-122"/>
                    <a:cs typeface="Times New Roman" pitchFamily="18" charset="0"/>
                  </a:rPr>
                  <a:t>BAM DataControl</a:t>
                </a:r>
              </a:p>
            </p:txBody>
          </p:sp>
          <p:sp>
            <p:nvSpPr>
              <p:cNvPr id="32930" name="Oval 89"/>
              <p:cNvSpPr>
                <a:spLocks noChangeAspect="1" noChangeArrowheads="1"/>
              </p:cNvSpPr>
              <p:nvPr/>
            </p:nvSpPr>
            <p:spPr bwMode="auto">
              <a:xfrm>
                <a:off x="3935" y="4017"/>
                <a:ext cx="132" cy="132"/>
              </a:xfrm>
              <a:prstGeom prst="ellipse">
                <a:avLst/>
              </a:prstGeom>
              <a:solidFill>
                <a:srgbClr val="A7C9FF"/>
              </a:solidFill>
              <a:ln w="19050" algn="ctr">
                <a:solidFill>
                  <a:srgbClr val="1F4F8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32931" name="Picture 90" descr="javaLogo_25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0" y="3806"/>
                <a:ext cx="11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2841" name="Text Box 91"/>
          <p:cNvSpPr txBox="1">
            <a:spLocks noChangeArrowheads="1"/>
          </p:cNvSpPr>
          <p:nvPr/>
        </p:nvSpPr>
        <p:spPr bwMode="auto">
          <a:xfrm>
            <a:off x="7404100" y="3071813"/>
            <a:ext cx="1790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</a:pPr>
            <a:r>
              <a:rPr lang="en-US" altLang="zh-CN" sz="800" b="0">
                <a:ea typeface="宋体" charset="-122"/>
                <a:cs typeface="Times New Roman" pitchFamily="18" charset="0"/>
              </a:rPr>
              <a:t>ADF Pages with DVT</a:t>
            </a:r>
          </a:p>
        </p:txBody>
      </p:sp>
      <p:sp>
        <p:nvSpPr>
          <p:cNvPr id="32842" name="AutoShape 92"/>
          <p:cNvSpPr>
            <a:spLocks noChangeArrowheads="1"/>
          </p:cNvSpPr>
          <p:nvPr/>
        </p:nvSpPr>
        <p:spPr bwMode="auto">
          <a:xfrm rot="5400000">
            <a:off x="2893219" y="1102519"/>
            <a:ext cx="2749550" cy="3205162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FFFFF"/>
              </a:gs>
              <a:gs pos="100000">
                <a:srgbClr val="A7C9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43" name="Text Box 93"/>
          <p:cNvSpPr txBox="1">
            <a:spLocks noChangeArrowheads="1"/>
          </p:cNvSpPr>
          <p:nvPr/>
        </p:nvSpPr>
        <p:spPr bwMode="auto">
          <a:xfrm>
            <a:off x="2725738" y="1400175"/>
            <a:ext cx="162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BAM Server</a:t>
            </a:r>
          </a:p>
        </p:txBody>
      </p:sp>
      <p:grpSp>
        <p:nvGrpSpPr>
          <p:cNvPr id="32844" name="Group 94"/>
          <p:cNvGrpSpPr>
            <a:grpSpLocks/>
          </p:cNvGrpSpPr>
          <p:nvPr/>
        </p:nvGrpSpPr>
        <p:grpSpPr bwMode="auto">
          <a:xfrm>
            <a:off x="4340225" y="1501775"/>
            <a:ext cx="1403350" cy="1131888"/>
            <a:chOff x="2740" y="1173"/>
            <a:chExt cx="884" cy="713"/>
          </a:xfrm>
        </p:grpSpPr>
        <p:sp>
          <p:nvSpPr>
            <p:cNvPr id="32913" name="AutoShape 95"/>
            <p:cNvSpPr>
              <a:spLocks noChangeArrowheads="1"/>
            </p:cNvSpPr>
            <p:nvPr/>
          </p:nvSpPr>
          <p:spPr bwMode="auto">
            <a:xfrm>
              <a:off x="2742" y="1173"/>
              <a:ext cx="877" cy="713"/>
            </a:xfrm>
            <a:prstGeom prst="roundRect">
              <a:avLst>
                <a:gd name="adj" fmla="val 3213"/>
              </a:avLst>
            </a:prstGeom>
            <a:solidFill>
              <a:srgbClr val="4F8FD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14" name="Text Box 96"/>
            <p:cNvSpPr txBox="1">
              <a:spLocks noChangeArrowheads="1"/>
            </p:cNvSpPr>
            <p:nvPr/>
          </p:nvSpPr>
          <p:spPr bwMode="auto">
            <a:xfrm>
              <a:off x="2740" y="1184"/>
              <a:ext cx="67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8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EventEngine</a:t>
              </a:r>
            </a:p>
          </p:txBody>
        </p:sp>
        <p:sp>
          <p:nvSpPr>
            <p:cNvPr id="32915" name="Line 97"/>
            <p:cNvSpPr>
              <a:spLocks noChangeShapeType="1"/>
            </p:cNvSpPr>
            <p:nvPr/>
          </p:nvSpPr>
          <p:spPr bwMode="auto">
            <a:xfrm>
              <a:off x="2799" y="1332"/>
              <a:ext cx="58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6" name="AutoShape 98"/>
            <p:cNvSpPr>
              <a:spLocks noChangeArrowheads="1"/>
            </p:cNvSpPr>
            <p:nvPr/>
          </p:nvSpPr>
          <p:spPr bwMode="auto">
            <a:xfrm>
              <a:off x="2799" y="1407"/>
              <a:ext cx="775" cy="4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17" name="Text Box 99"/>
            <p:cNvSpPr txBox="1">
              <a:spLocks noChangeArrowheads="1"/>
            </p:cNvSpPr>
            <p:nvPr/>
          </p:nvSpPr>
          <p:spPr bwMode="auto">
            <a:xfrm>
              <a:off x="2950" y="1465"/>
              <a:ext cx="6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Actions &amp; Escalations</a:t>
              </a:r>
            </a:p>
          </p:txBody>
        </p:sp>
        <p:sp>
          <p:nvSpPr>
            <p:cNvPr id="32918" name="Text Box 100"/>
            <p:cNvSpPr txBox="1">
              <a:spLocks noChangeArrowheads="1"/>
            </p:cNvSpPr>
            <p:nvPr/>
          </p:nvSpPr>
          <p:spPr bwMode="auto">
            <a:xfrm>
              <a:off x="2950" y="1645"/>
              <a:ext cx="6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Notification Services</a:t>
              </a:r>
            </a:p>
          </p:txBody>
        </p:sp>
        <p:sp>
          <p:nvSpPr>
            <p:cNvPr id="32919" name="Oval 101"/>
            <p:cNvSpPr>
              <a:spLocks noChangeAspect="1" noChangeArrowheads="1"/>
            </p:cNvSpPr>
            <p:nvPr/>
          </p:nvSpPr>
          <p:spPr bwMode="auto">
            <a:xfrm>
              <a:off x="2834" y="1468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20" name="Oval 102"/>
            <p:cNvSpPr>
              <a:spLocks noChangeAspect="1" noChangeArrowheads="1"/>
            </p:cNvSpPr>
            <p:nvPr/>
          </p:nvSpPr>
          <p:spPr bwMode="auto">
            <a:xfrm>
              <a:off x="2835" y="1642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pic>
          <p:nvPicPr>
            <p:cNvPr id="32921" name="Picture 103" descr="javaLogo_25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" y="1201"/>
              <a:ext cx="11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845" name="Group 104"/>
          <p:cNvGrpSpPr>
            <a:grpSpLocks/>
          </p:cNvGrpSpPr>
          <p:nvPr/>
        </p:nvGrpSpPr>
        <p:grpSpPr bwMode="auto">
          <a:xfrm>
            <a:off x="4348163" y="2781300"/>
            <a:ext cx="1385887" cy="1131888"/>
            <a:chOff x="2745" y="1979"/>
            <a:chExt cx="873" cy="713"/>
          </a:xfrm>
        </p:grpSpPr>
        <p:sp>
          <p:nvSpPr>
            <p:cNvPr id="32904" name="AutoShape 105"/>
            <p:cNvSpPr>
              <a:spLocks noChangeArrowheads="1"/>
            </p:cNvSpPr>
            <p:nvPr/>
          </p:nvSpPr>
          <p:spPr bwMode="auto">
            <a:xfrm>
              <a:off x="2745" y="1979"/>
              <a:ext cx="873" cy="713"/>
            </a:xfrm>
            <a:prstGeom prst="roundRect">
              <a:avLst>
                <a:gd name="adj" fmla="val 3213"/>
              </a:avLst>
            </a:prstGeom>
            <a:solidFill>
              <a:srgbClr val="4F8FD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5" name="Text Box 106"/>
            <p:cNvSpPr txBox="1">
              <a:spLocks noChangeArrowheads="1"/>
            </p:cNvSpPr>
            <p:nvPr/>
          </p:nvSpPr>
          <p:spPr bwMode="auto">
            <a:xfrm>
              <a:off x="2746" y="1990"/>
              <a:ext cx="67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8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ReportCache</a:t>
              </a:r>
            </a:p>
          </p:txBody>
        </p:sp>
        <p:sp>
          <p:nvSpPr>
            <p:cNvPr id="32906" name="Line 107"/>
            <p:cNvSpPr>
              <a:spLocks noChangeShapeType="1"/>
            </p:cNvSpPr>
            <p:nvPr/>
          </p:nvSpPr>
          <p:spPr bwMode="auto">
            <a:xfrm>
              <a:off x="2805" y="2138"/>
              <a:ext cx="60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AutoShape 108"/>
            <p:cNvSpPr>
              <a:spLocks noChangeArrowheads="1"/>
            </p:cNvSpPr>
            <p:nvPr/>
          </p:nvSpPr>
          <p:spPr bwMode="auto">
            <a:xfrm>
              <a:off x="2805" y="2213"/>
              <a:ext cx="772" cy="4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08" name="Oval 109"/>
            <p:cNvSpPr>
              <a:spLocks noChangeAspect="1" noChangeArrowheads="1"/>
            </p:cNvSpPr>
            <p:nvPr/>
          </p:nvSpPr>
          <p:spPr bwMode="auto">
            <a:xfrm>
              <a:off x="2841" y="2446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9" name="Text Box 110"/>
            <p:cNvSpPr txBox="1">
              <a:spLocks noChangeArrowheads="1"/>
            </p:cNvSpPr>
            <p:nvPr/>
          </p:nvSpPr>
          <p:spPr bwMode="auto">
            <a:xfrm>
              <a:off x="2956" y="2240"/>
              <a:ext cx="5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Snapshots &amp; Change Lists</a:t>
              </a:r>
            </a:p>
          </p:txBody>
        </p:sp>
        <p:sp>
          <p:nvSpPr>
            <p:cNvPr id="32910" name="Text Box 111"/>
            <p:cNvSpPr txBox="1">
              <a:spLocks noChangeArrowheads="1"/>
            </p:cNvSpPr>
            <p:nvPr/>
          </p:nvSpPr>
          <p:spPr bwMode="auto">
            <a:xfrm>
              <a:off x="2956" y="2451"/>
              <a:ext cx="58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Memory / Disk</a:t>
              </a:r>
            </a:p>
          </p:txBody>
        </p:sp>
        <p:sp>
          <p:nvSpPr>
            <p:cNvPr id="32911" name="Oval 112"/>
            <p:cNvSpPr>
              <a:spLocks noChangeAspect="1" noChangeArrowheads="1"/>
            </p:cNvSpPr>
            <p:nvPr/>
          </p:nvSpPr>
          <p:spPr bwMode="auto">
            <a:xfrm>
              <a:off x="2841" y="2272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pic>
          <p:nvPicPr>
            <p:cNvPr id="32912" name="Picture 113" descr="javaLogo_25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" y="2000"/>
              <a:ext cx="11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846" name="AutoShape 114"/>
          <p:cNvCxnSpPr>
            <a:cxnSpLocks noChangeShapeType="1"/>
            <a:stCxn id="32870" idx="0"/>
            <a:endCxn id="32847" idx="0"/>
          </p:cNvCxnSpPr>
          <p:nvPr/>
        </p:nvCxnSpPr>
        <p:spPr bwMode="auto">
          <a:xfrm rot="-5400000">
            <a:off x="2280444" y="3779044"/>
            <a:ext cx="608013" cy="1050925"/>
          </a:xfrm>
          <a:prstGeom prst="bentConnector3">
            <a:avLst>
              <a:gd name="adj1" fmla="val 16968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47" name="AutoShape 115"/>
          <p:cNvSpPr>
            <a:spLocks noChangeAspect="1" noChangeArrowheads="1"/>
          </p:cNvSpPr>
          <p:nvPr/>
        </p:nvSpPr>
        <p:spPr bwMode="auto">
          <a:xfrm rot="10800000">
            <a:off x="3032125" y="3838575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48" name="AutoShape 116"/>
          <p:cNvCxnSpPr>
            <a:cxnSpLocks noChangeShapeType="1"/>
            <a:stCxn id="32811" idx="0"/>
            <a:endCxn id="32849" idx="0"/>
          </p:cNvCxnSpPr>
          <p:nvPr/>
        </p:nvCxnSpPr>
        <p:spPr bwMode="auto">
          <a:xfrm rot="-5400000">
            <a:off x="3182938" y="4294188"/>
            <a:ext cx="596900" cy="0"/>
          </a:xfrm>
          <a:prstGeom prst="straightConnector1">
            <a:avLst/>
          </a:prstGeom>
          <a:noFill/>
          <a:ln w="158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49" name="AutoShape 117"/>
          <p:cNvSpPr>
            <a:spLocks noChangeAspect="1" noChangeArrowheads="1"/>
          </p:cNvSpPr>
          <p:nvPr/>
        </p:nvSpPr>
        <p:spPr bwMode="auto">
          <a:xfrm rot="10800000">
            <a:off x="3403600" y="3833813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0" name="AutoShape 118"/>
          <p:cNvSpPr>
            <a:spLocks noChangeAspect="1" noChangeArrowheads="1"/>
          </p:cNvSpPr>
          <p:nvPr/>
        </p:nvSpPr>
        <p:spPr bwMode="auto">
          <a:xfrm rot="10800000">
            <a:off x="3765550" y="3836988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1" name="AutoShape 119"/>
          <p:cNvSpPr>
            <a:spLocks noChangeArrowheads="1"/>
          </p:cNvSpPr>
          <p:nvPr/>
        </p:nvSpPr>
        <p:spPr bwMode="auto">
          <a:xfrm>
            <a:off x="2808288" y="1893888"/>
            <a:ext cx="1392237" cy="2022475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52" name="Text Box 120"/>
          <p:cNvSpPr txBox="1">
            <a:spLocks noChangeArrowheads="1"/>
          </p:cNvSpPr>
          <p:nvPr/>
        </p:nvSpPr>
        <p:spPr bwMode="auto">
          <a:xfrm>
            <a:off x="2811463" y="1922463"/>
            <a:ext cx="1076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ActiveDataCache</a:t>
            </a:r>
          </a:p>
        </p:txBody>
      </p:sp>
      <p:sp>
        <p:nvSpPr>
          <p:cNvPr id="32853" name="Line 121"/>
          <p:cNvSpPr>
            <a:spLocks noChangeShapeType="1"/>
          </p:cNvSpPr>
          <p:nvPr/>
        </p:nvSpPr>
        <p:spPr bwMode="auto">
          <a:xfrm>
            <a:off x="2905125" y="2157413"/>
            <a:ext cx="9334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4" name="AutoShape 122"/>
          <p:cNvSpPr>
            <a:spLocks noChangeArrowheads="1"/>
          </p:cNvSpPr>
          <p:nvPr/>
        </p:nvSpPr>
        <p:spPr bwMode="auto">
          <a:xfrm>
            <a:off x="2894013" y="2259013"/>
            <a:ext cx="1230312" cy="1576387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855" name="Oval 123"/>
          <p:cNvSpPr>
            <a:spLocks noChangeAspect="1" noChangeArrowheads="1"/>
          </p:cNvSpPr>
          <p:nvPr/>
        </p:nvSpPr>
        <p:spPr bwMode="auto">
          <a:xfrm>
            <a:off x="3005138" y="2667000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56" name="Text Box 124"/>
          <p:cNvSpPr txBox="1">
            <a:spLocks noChangeArrowheads="1"/>
          </p:cNvSpPr>
          <p:nvPr/>
        </p:nvSpPr>
        <p:spPr bwMode="auto">
          <a:xfrm>
            <a:off x="3403600" y="2951163"/>
            <a:ext cx="8334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ViewSets</a:t>
            </a:r>
          </a:p>
        </p:txBody>
      </p:sp>
      <p:sp>
        <p:nvSpPr>
          <p:cNvPr id="32857" name="Text Box 125"/>
          <p:cNvSpPr txBox="1">
            <a:spLocks noChangeArrowheads="1"/>
          </p:cNvSpPr>
          <p:nvPr/>
        </p:nvSpPr>
        <p:spPr bwMode="auto">
          <a:xfrm>
            <a:off x="3187700" y="2389188"/>
            <a:ext cx="8175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API</a:t>
            </a:r>
          </a:p>
        </p:txBody>
      </p:sp>
      <p:sp>
        <p:nvSpPr>
          <p:cNvPr id="32858" name="Text Box 126"/>
          <p:cNvSpPr txBox="1">
            <a:spLocks noChangeArrowheads="1"/>
          </p:cNvSpPr>
          <p:nvPr/>
        </p:nvSpPr>
        <p:spPr bwMode="auto">
          <a:xfrm>
            <a:off x="3187700" y="2668588"/>
            <a:ext cx="4397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Kernel</a:t>
            </a:r>
          </a:p>
        </p:txBody>
      </p:sp>
      <p:sp>
        <p:nvSpPr>
          <p:cNvPr id="32859" name="Text Box 127"/>
          <p:cNvSpPr txBox="1">
            <a:spLocks noChangeArrowheads="1"/>
          </p:cNvSpPr>
          <p:nvPr/>
        </p:nvSpPr>
        <p:spPr bwMode="auto">
          <a:xfrm>
            <a:off x="3398838" y="3240088"/>
            <a:ext cx="549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DataSets</a:t>
            </a:r>
          </a:p>
        </p:txBody>
      </p:sp>
      <p:sp>
        <p:nvSpPr>
          <p:cNvPr id="32860" name="Oval 128"/>
          <p:cNvSpPr>
            <a:spLocks noChangeAspect="1" noChangeArrowheads="1"/>
          </p:cNvSpPr>
          <p:nvPr/>
        </p:nvSpPr>
        <p:spPr bwMode="auto">
          <a:xfrm>
            <a:off x="3216275" y="294322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61" name="Oval 129"/>
          <p:cNvSpPr>
            <a:spLocks noChangeAspect="1" noChangeArrowheads="1"/>
          </p:cNvSpPr>
          <p:nvPr/>
        </p:nvSpPr>
        <p:spPr bwMode="auto">
          <a:xfrm>
            <a:off x="3216275" y="323532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62" name="Oval 130"/>
          <p:cNvSpPr>
            <a:spLocks noChangeAspect="1" noChangeArrowheads="1"/>
          </p:cNvSpPr>
          <p:nvPr/>
        </p:nvSpPr>
        <p:spPr bwMode="auto">
          <a:xfrm>
            <a:off x="3005138" y="239077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63" name="Text Box 131"/>
          <p:cNvSpPr txBox="1">
            <a:spLocks noChangeArrowheads="1"/>
          </p:cNvSpPr>
          <p:nvPr/>
        </p:nvSpPr>
        <p:spPr bwMode="auto">
          <a:xfrm>
            <a:off x="3187700" y="3514725"/>
            <a:ext cx="957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DataStorageEngine</a:t>
            </a:r>
          </a:p>
        </p:txBody>
      </p:sp>
      <p:sp>
        <p:nvSpPr>
          <p:cNvPr id="32864" name="Oval 132"/>
          <p:cNvSpPr>
            <a:spLocks noChangeAspect="1" noChangeArrowheads="1"/>
          </p:cNvSpPr>
          <p:nvPr/>
        </p:nvSpPr>
        <p:spPr bwMode="auto">
          <a:xfrm>
            <a:off x="3006725" y="349408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32865" name="Picture 133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917700"/>
            <a:ext cx="1889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66" name="Picture 1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3267075"/>
            <a:ext cx="14922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867" name="AutoShape 135"/>
          <p:cNvCxnSpPr>
            <a:cxnSpLocks noChangeShapeType="1"/>
            <a:stCxn id="32773" idx="0"/>
          </p:cNvCxnSpPr>
          <p:nvPr/>
        </p:nvCxnSpPr>
        <p:spPr bwMode="auto">
          <a:xfrm flipV="1">
            <a:off x="5948363" y="1106488"/>
            <a:ext cx="1771650" cy="498475"/>
          </a:xfrm>
          <a:prstGeom prst="bentConnector3">
            <a:avLst>
              <a:gd name="adj1" fmla="val 5282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68" name="AutoShape 136"/>
          <p:cNvSpPr>
            <a:spLocks noChangeAspect="1" noChangeArrowheads="1"/>
          </p:cNvSpPr>
          <p:nvPr/>
        </p:nvSpPr>
        <p:spPr bwMode="auto">
          <a:xfrm rot="10800000">
            <a:off x="1766888" y="3844925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869" name="Group 137"/>
          <p:cNvGrpSpPr>
            <a:grpSpLocks/>
          </p:cNvGrpSpPr>
          <p:nvPr/>
        </p:nvGrpSpPr>
        <p:grpSpPr bwMode="auto">
          <a:xfrm>
            <a:off x="1373188" y="3568700"/>
            <a:ext cx="1019175" cy="357188"/>
            <a:chOff x="865" y="2446"/>
            <a:chExt cx="642" cy="225"/>
          </a:xfrm>
        </p:grpSpPr>
        <p:sp>
          <p:nvSpPr>
            <p:cNvPr id="32901" name="AutoShape 138"/>
            <p:cNvSpPr>
              <a:spLocks noChangeArrowheads="1"/>
            </p:cNvSpPr>
            <p:nvPr/>
          </p:nvSpPr>
          <p:spPr bwMode="auto">
            <a:xfrm>
              <a:off x="865" y="2446"/>
              <a:ext cx="622" cy="2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02" name="Oval 139"/>
            <p:cNvSpPr>
              <a:spLocks noChangeAspect="1" noChangeArrowheads="1"/>
            </p:cNvSpPr>
            <p:nvPr/>
          </p:nvSpPr>
          <p:spPr bwMode="auto">
            <a:xfrm>
              <a:off x="901" y="2489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3" name="Text Box 140"/>
            <p:cNvSpPr txBox="1">
              <a:spLocks noChangeArrowheads="1"/>
            </p:cNvSpPr>
            <p:nvPr/>
          </p:nvSpPr>
          <p:spPr bwMode="auto">
            <a:xfrm>
              <a:off x="998" y="2502"/>
              <a:ext cx="5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ODI</a:t>
              </a:r>
            </a:p>
          </p:txBody>
        </p:sp>
      </p:grpSp>
      <p:sp>
        <p:nvSpPr>
          <p:cNvPr id="32870" name="AutoShape 141"/>
          <p:cNvSpPr>
            <a:spLocks noChangeAspect="1" noChangeArrowheads="1"/>
          </p:cNvSpPr>
          <p:nvPr/>
        </p:nvSpPr>
        <p:spPr bwMode="auto">
          <a:xfrm>
            <a:off x="1981200" y="4608513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" name="AutoShape 142"/>
          <p:cNvSpPr>
            <a:spLocks noChangeAspect="1" noChangeArrowheads="1"/>
          </p:cNvSpPr>
          <p:nvPr/>
        </p:nvSpPr>
        <p:spPr bwMode="auto">
          <a:xfrm>
            <a:off x="1766888" y="4600575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" name="AutoShape 143"/>
          <p:cNvSpPr>
            <a:spLocks noChangeArrowheads="1"/>
          </p:cNvSpPr>
          <p:nvPr/>
        </p:nvSpPr>
        <p:spPr bwMode="auto">
          <a:xfrm>
            <a:off x="1327150" y="4679950"/>
            <a:ext cx="1292225" cy="1023938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73" name="AutoShape 144"/>
          <p:cNvSpPr>
            <a:spLocks noChangeArrowheads="1"/>
          </p:cNvSpPr>
          <p:nvPr/>
        </p:nvSpPr>
        <p:spPr bwMode="auto">
          <a:xfrm flipH="1">
            <a:off x="1482725" y="4773613"/>
            <a:ext cx="987425" cy="703262"/>
          </a:xfrm>
          <a:prstGeom prst="can">
            <a:avLst>
              <a:gd name="adj" fmla="val 36421"/>
            </a:avLst>
          </a:prstGeom>
          <a:solidFill>
            <a:srgbClr val="FFE7B7"/>
          </a:solidFill>
          <a:ln w="19050">
            <a:solidFill>
              <a:srgbClr val="A85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74" name="Rectangle 145"/>
          <p:cNvSpPr>
            <a:spLocks noChangeArrowheads="1"/>
          </p:cNvSpPr>
          <p:nvPr/>
        </p:nvSpPr>
        <p:spPr bwMode="auto">
          <a:xfrm>
            <a:off x="1436688" y="5465763"/>
            <a:ext cx="10683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Databases</a:t>
            </a:r>
          </a:p>
        </p:txBody>
      </p:sp>
      <p:sp>
        <p:nvSpPr>
          <p:cNvPr id="32875" name="Rectangle 146"/>
          <p:cNvSpPr>
            <a:spLocks noChangeArrowheads="1"/>
          </p:cNvSpPr>
          <p:nvPr/>
        </p:nvSpPr>
        <p:spPr bwMode="auto">
          <a:xfrm>
            <a:off x="1452563" y="5065713"/>
            <a:ext cx="1068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rgbClr val="A85400"/>
                </a:solidFill>
                <a:ea typeface="宋体" charset="-122"/>
                <a:cs typeface="Times New Roman" pitchFamily="18" charset="0"/>
              </a:rPr>
              <a:t>OLTP 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rgbClr val="A85400"/>
                </a:solidFill>
                <a:ea typeface="宋体" charset="-122"/>
                <a:cs typeface="Times New Roman" pitchFamily="18" charset="0"/>
              </a:rPr>
              <a:t>Data Warehouses</a:t>
            </a:r>
          </a:p>
        </p:txBody>
      </p:sp>
      <p:sp>
        <p:nvSpPr>
          <p:cNvPr id="32876" name="Text Box 147"/>
          <p:cNvSpPr txBox="1">
            <a:spLocks noChangeArrowheads="1"/>
          </p:cNvSpPr>
          <p:nvPr/>
        </p:nvSpPr>
        <p:spPr bwMode="auto">
          <a:xfrm>
            <a:off x="7854950" y="1460500"/>
            <a:ext cx="8747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ea typeface="宋体" charset="-122"/>
                <a:cs typeface="Arial" charset="0"/>
              </a:rPr>
              <a:t>Mobile Devices</a:t>
            </a:r>
          </a:p>
        </p:txBody>
      </p:sp>
      <p:sp>
        <p:nvSpPr>
          <p:cNvPr id="32877" name="Text Box 148"/>
          <p:cNvSpPr txBox="1">
            <a:spLocks noChangeArrowheads="1"/>
          </p:cNvSpPr>
          <p:nvPr/>
        </p:nvSpPr>
        <p:spPr bwMode="auto">
          <a:xfrm>
            <a:off x="4781550" y="4794250"/>
            <a:ext cx="106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 &amp; Metadata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Import &amp; Export</a:t>
            </a:r>
          </a:p>
        </p:txBody>
      </p:sp>
      <p:grpSp>
        <p:nvGrpSpPr>
          <p:cNvPr id="32879" name="Group 150"/>
          <p:cNvGrpSpPr>
            <a:grpSpLocks/>
          </p:cNvGrpSpPr>
          <p:nvPr/>
        </p:nvGrpSpPr>
        <p:grpSpPr bwMode="auto">
          <a:xfrm>
            <a:off x="303213" y="3665538"/>
            <a:ext cx="692150" cy="400050"/>
            <a:chOff x="310" y="2122"/>
            <a:chExt cx="688" cy="252"/>
          </a:xfrm>
        </p:grpSpPr>
        <p:sp>
          <p:nvSpPr>
            <p:cNvPr id="32899" name="AutoShape 151"/>
            <p:cNvSpPr>
              <a:spLocks noChangeArrowheads="1"/>
            </p:cNvSpPr>
            <p:nvPr/>
          </p:nvSpPr>
          <p:spPr bwMode="auto">
            <a:xfrm rot="5400000">
              <a:off x="528" y="1904"/>
              <a:ext cx="252" cy="688"/>
            </a:xfrm>
            <a:prstGeom prst="roundRect">
              <a:avLst>
                <a:gd name="adj" fmla="val 5310"/>
              </a:avLst>
            </a:prstGeom>
            <a:solidFill>
              <a:srgbClr val="FF99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0" name="Rectangle 152"/>
            <p:cNvSpPr>
              <a:spLocks noChangeArrowheads="1"/>
            </p:cNvSpPr>
            <p:nvPr/>
          </p:nvSpPr>
          <p:spPr bwMode="auto">
            <a:xfrm>
              <a:off x="343" y="2178"/>
              <a:ext cx="6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9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BPEL</a:t>
              </a:r>
            </a:p>
          </p:txBody>
        </p:sp>
      </p:grpSp>
      <p:sp>
        <p:nvSpPr>
          <p:cNvPr id="32880" name="AutoShape 153"/>
          <p:cNvSpPr>
            <a:spLocks noChangeArrowheads="1"/>
          </p:cNvSpPr>
          <p:nvPr/>
        </p:nvSpPr>
        <p:spPr bwMode="auto">
          <a:xfrm rot="5400000">
            <a:off x="441326" y="2324100"/>
            <a:ext cx="400050" cy="708025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81" name="Rectangle 154"/>
          <p:cNvSpPr>
            <a:spLocks noChangeArrowheads="1"/>
          </p:cNvSpPr>
          <p:nvPr/>
        </p:nvSpPr>
        <p:spPr bwMode="auto">
          <a:xfrm>
            <a:off x="369888" y="2566988"/>
            <a:ext cx="517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BPM</a:t>
            </a:r>
            <a:endParaRPr lang="en-US" altLang="zh-CN" sz="800" b="0">
              <a:solidFill>
                <a:schemeClr val="bg1"/>
              </a:solidFill>
              <a:ea typeface="宋体" charset="-122"/>
              <a:cs typeface="Times New Roman" pitchFamily="18" charset="0"/>
            </a:endParaRPr>
          </a:p>
        </p:txBody>
      </p:sp>
      <p:cxnSp>
        <p:nvCxnSpPr>
          <p:cNvPr id="32882" name="AutoShape 155"/>
          <p:cNvCxnSpPr>
            <a:cxnSpLocks noChangeShapeType="1"/>
            <a:stCxn id="32883" idx="0"/>
            <a:endCxn id="32896" idx="0"/>
          </p:cNvCxnSpPr>
          <p:nvPr/>
        </p:nvCxnSpPr>
        <p:spPr bwMode="auto">
          <a:xfrm>
            <a:off x="1079500" y="1676400"/>
            <a:ext cx="161925" cy="75565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83" name="AutoShape 156"/>
          <p:cNvSpPr>
            <a:spLocks noChangeAspect="1" noChangeArrowheads="1"/>
          </p:cNvSpPr>
          <p:nvPr/>
        </p:nvSpPr>
        <p:spPr bwMode="auto">
          <a:xfrm rot="5400000">
            <a:off x="923925" y="1598613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4" name="AutoShape 157"/>
          <p:cNvSpPr>
            <a:spLocks noChangeArrowheads="1"/>
          </p:cNvSpPr>
          <p:nvPr/>
        </p:nvSpPr>
        <p:spPr bwMode="auto">
          <a:xfrm rot="5400000">
            <a:off x="440532" y="1316831"/>
            <a:ext cx="400050" cy="715963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85" name="Rectangle 158"/>
          <p:cNvSpPr>
            <a:spLocks noChangeArrowheads="1"/>
          </p:cNvSpPr>
          <p:nvPr/>
        </p:nvSpPr>
        <p:spPr bwMode="auto">
          <a:xfrm>
            <a:off x="346075" y="1506538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Message Queues</a:t>
            </a:r>
          </a:p>
        </p:txBody>
      </p:sp>
      <p:sp>
        <p:nvSpPr>
          <p:cNvPr id="32886" name="AutoShape 159"/>
          <p:cNvSpPr>
            <a:spLocks noChangeAspect="1" noChangeArrowheads="1"/>
          </p:cNvSpPr>
          <p:nvPr/>
        </p:nvSpPr>
        <p:spPr bwMode="auto">
          <a:xfrm rot="5400000">
            <a:off x="930275" y="2605088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87" name="AutoShape 160"/>
          <p:cNvCxnSpPr>
            <a:cxnSpLocks noChangeShapeType="1"/>
            <a:stCxn id="32898" idx="0"/>
            <a:endCxn id="32832" idx="0"/>
          </p:cNvCxnSpPr>
          <p:nvPr/>
        </p:nvCxnSpPr>
        <p:spPr bwMode="auto">
          <a:xfrm flipV="1">
            <a:off x="1087438" y="3287713"/>
            <a:ext cx="187325" cy="57785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88" name="AutoShape 161"/>
          <p:cNvCxnSpPr>
            <a:cxnSpLocks noChangeShapeType="1"/>
            <a:stCxn id="32889" idx="0"/>
            <a:endCxn id="32896" idx="0"/>
          </p:cNvCxnSpPr>
          <p:nvPr/>
        </p:nvCxnSpPr>
        <p:spPr bwMode="auto">
          <a:xfrm>
            <a:off x="1063625" y="2182813"/>
            <a:ext cx="177800" cy="24923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89" name="AutoShape 162"/>
          <p:cNvSpPr>
            <a:spLocks noChangeAspect="1" noChangeArrowheads="1"/>
          </p:cNvSpPr>
          <p:nvPr/>
        </p:nvSpPr>
        <p:spPr bwMode="auto">
          <a:xfrm rot="5400000">
            <a:off x="908050" y="2105025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0" name="AutoShape 163"/>
          <p:cNvSpPr>
            <a:spLocks noChangeArrowheads="1"/>
          </p:cNvSpPr>
          <p:nvPr/>
        </p:nvSpPr>
        <p:spPr bwMode="auto">
          <a:xfrm rot="5400000">
            <a:off x="424657" y="1828006"/>
            <a:ext cx="400050" cy="715963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91" name="Rectangle 164"/>
          <p:cNvSpPr>
            <a:spLocks noChangeArrowheads="1"/>
          </p:cNvSpPr>
          <p:nvPr/>
        </p:nvSpPr>
        <p:spPr bwMode="auto">
          <a:xfrm>
            <a:off x="307975" y="2084388"/>
            <a:ext cx="6127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CEP</a:t>
            </a:r>
          </a:p>
        </p:txBody>
      </p:sp>
      <p:sp>
        <p:nvSpPr>
          <p:cNvPr id="32892" name="AutoShape 165"/>
          <p:cNvSpPr>
            <a:spLocks noChangeArrowheads="1"/>
          </p:cNvSpPr>
          <p:nvPr/>
        </p:nvSpPr>
        <p:spPr bwMode="auto">
          <a:xfrm rot="5400000">
            <a:off x="427038" y="2830512"/>
            <a:ext cx="400050" cy="708025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93" name="Rectangle 166"/>
          <p:cNvSpPr>
            <a:spLocks noChangeArrowheads="1"/>
          </p:cNvSpPr>
          <p:nvPr/>
        </p:nvSpPr>
        <p:spPr bwMode="auto">
          <a:xfrm>
            <a:off x="341313" y="3073400"/>
            <a:ext cx="56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OESB</a:t>
            </a:r>
            <a:endParaRPr lang="en-US" altLang="zh-CN" sz="800" b="0">
              <a:solidFill>
                <a:schemeClr val="bg1"/>
              </a:solidFill>
              <a:ea typeface="宋体" charset="-122"/>
              <a:cs typeface="Times New Roman" pitchFamily="18" charset="0"/>
            </a:endParaRPr>
          </a:p>
        </p:txBody>
      </p:sp>
      <p:sp>
        <p:nvSpPr>
          <p:cNvPr id="32894" name="AutoShape 167"/>
          <p:cNvSpPr>
            <a:spLocks noChangeAspect="1" noChangeArrowheads="1"/>
          </p:cNvSpPr>
          <p:nvPr/>
        </p:nvSpPr>
        <p:spPr bwMode="auto">
          <a:xfrm rot="5400000">
            <a:off x="915988" y="3103563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95" name="AutoShape 168"/>
          <p:cNvCxnSpPr>
            <a:cxnSpLocks noChangeShapeType="1"/>
            <a:stCxn id="32894" idx="0"/>
            <a:endCxn id="32896" idx="0"/>
          </p:cNvCxnSpPr>
          <p:nvPr/>
        </p:nvCxnSpPr>
        <p:spPr bwMode="auto">
          <a:xfrm flipV="1">
            <a:off x="1071563" y="2432050"/>
            <a:ext cx="169862" cy="749300"/>
          </a:xfrm>
          <a:prstGeom prst="bentConnector3">
            <a:avLst>
              <a:gd name="adj1" fmla="val 49532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96" name="AutoShape 169"/>
          <p:cNvSpPr>
            <a:spLocks noChangeAspect="1" noChangeArrowheads="1"/>
          </p:cNvSpPr>
          <p:nvPr/>
        </p:nvSpPr>
        <p:spPr bwMode="auto">
          <a:xfrm rot="-5400000">
            <a:off x="1243806" y="2350294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97" name="AutoShape 170"/>
          <p:cNvCxnSpPr>
            <a:cxnSpLocks noChangeShapeType="1"/>
          </p:cNvCxnSpPr>
          <p:nvPr/>
        </p:nvCxnSpPr>
        <p:spPr bwMode="auto">
          <a:xfrm flipV="1">
            <a:off x="1076325" y="2432050"/>
            <a:ext cx="155575" cy="25082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98" name="AutoShape 171"/>
          <p:cNvSpPr>
            <a:spLocks noChangeAspect="1" noChangeArrowheads="1"/>
          </p:cNvSpPr>
          <p:nvPr/>
        </p:nvSpPr>
        <p:spPr bwMode="auto">
          <a:xfrm rot="5400000">
            <a:off x="931863" y="3787775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941" name="Picture 173" descr="http://cdn.thenextweb.com/wp-content/blogs.dir/1/files/2012/12/qo_ipad_black_full_tra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41" y="715593"/>
            <a:ext cx="573929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6051550" y="3290888"/>
            <a:ext cx="3092450" cy="115173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圆角矩形 173"/>
          <p:cNvSpPr/>
          <p:nvPr/>
        </p:nvSpPr>
        <p:spPr bwMode="auto">
          <a:xfrm>
            <a:off x="165101" y="1356519"/>
            <a:ext cx="987424" cy="369490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圆角矩形 174"/>
          <p:cNvSpPr/>
          <p:nvPr/>
        </p:nvSpPr>
        <p:spPr bwMode="auto">
          <a:xfrm>
            <a:off x="7901781" y="501651"/>
            <a:ext cx="795337" cy="120015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66750" y="981075"/>
            <a:ext cx="7537450" cy="4343400"/>
          </a:xfrm>
        </p:spPr>
        <p:txBody>
          <a:bodyPr/>
          <a:lstStyle/>
          <a:p>
            <a:r>
              <a:rPr lang="zh-CN" altLang="en-US" dirty="0" smtClean="0"/>
              <a:t>上图红圈处都需要开发</a:t>
            </a:r>
            <a:endParaRPr lang="en-US" altLang="zh-CN" dirty="0" smtClean="0"/>
          </a:p>
          <a:p>
            <a:r>
              <a:rPr lang="zh-CN" altLang="en-US" dirty="0" smtClean="0"/>
              <a:t>左边的系列</a:t>
            </a:r>
            <a:r>
              <a:rPr lang="en-US" altLang="zh-CN" dirty="0" smtClean="0"/>
              <a:t>Sensor</a:t>
            </a:r>
            <a:r>
              <a:rPr lang="zh-CN" altLang="en-US" dirty="0" smtClean="0"/>
              <a:t>需要开发，而且每个系统需要单独计费，视系统复杂度而定</a:t>
            </a:r>
            <a:endParaRPr lang="en-US" altLang="zh-CN" dirty="0" smtClean="0"/>
          </a:p>
          <a:p>
            <a:r>
              <a:rPr lang="zh-CN" altLang="en-US" dirty="0"/>
              <a:t>移动客户端开发较</a:t>
            </a:r>
            <a:r>
              <a:rPr lang="zh-CN" altLang="en-US" dirty="0" smtClean="0"/>
              <a:t>复杂，建议下步推出</a:t>
            </a:r>
            <a:endParaRPr lang="en-US" altLang="zh-CN" dirty="0" smtClean="0"/>
          </a:p>
          <a:p>
            <a:r>
              <a:rPr lang="zh-CN" altLang="en-US" dirty="0"/>
              <a:t>定制化</a:t>
            </a:r>
            <a:r>
              <a:rPr lang="zh-CN" altLang="en-US" dirty="0" smtClean="0"/>
              <a:t>网页（带有银行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）需要单独开发并计费</a:t>
            </a:r>
            <a:endParaRPr lang="en-US" altLang="zh-CN" dirty="0" smtClean="0"/>
          </a:p>
          <a:p>
            <a:r>
              <a:rPr lang="zh-CN" altLang="en-US" dirty="0" smtClean="0"/>
              <a:t>平台</a:t>
            </a:r>
            <a:r>
              <a:rPr lang="zh-CN" altLang="en-US" dirty="0"/>
              <a:t>由</a:t>
            </a:r>
            <a:r>
              <a:rPr lang="en-US" altLang="zh-CN" dirty="0" smtClean="0"/>
              <a:t>WLS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DB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2504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4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153</Words>
  <Application>Microsoft Office PowerPoint</Application>
  <PresentationFormat>全屏显示(4:3)</PresentationFormat>
  <Paragraphs>56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Times</vt:lpstr>
      <vt:lpstr>Times New Roman</vt:lpstr>
      <vt:lpstr>Wingdings</vt:lpstr>
      <vt:lpstr>Courier New</vt:lpstr>
      <vt:lpstr>Blank Presentation</vt:lpstr>
      <vt:lpstr>4_Blank Presentation</vt:lpstr>
      <vt:lpstr>PowerPoint 演示文稿</vt:lpstr>
      <vt:lpstr>Reminder：</vt:lpstr>
    </vt:vector>
  </TitlesOfParts>
  <Company>Oracle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zhengw</dc:creator>
  <dc:description>This presentation contains information proprietary to Oracle Corporation</dc:description>
  <cp:lastModifiedBy>zheng z.wang</cp:lastModifiedBy>
  <cp:revision>1429</cp:revision>
  <cp:lastPrinted>2007-02-09T18:34:32Z</cp:lastPrinted>
  <dcterms:created xsi:type="dcterms:W3CDTF">2004-09-08T23:34:22Z</dcterms:created>
  <dcterms:modified xsi:type="dcterms:W3CDTF">2013-03-06T05:43:28Z</dcterms:modified>
</cp:coreProperties>
</file>