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75E8EFC-8798-044B-8120-69AE87FD7473}">
          <p14:sldIdLst>
            <p14:sldId id="256"/>
            <p14:sldId id="257"/>
            <p14:sldId id="258"/>
          </p14:sldIdLst>
        </p14:section>
        <p14:section name="Setting up Classes" id="{3DD5C840-92D2-B446-B458-A264375C6C37}">
          <p14:sldIdLst>
            <p14:sldId id="259"/>
            <p14:sldId id="260"/>
            <p14:sldId id="261"/>
            <p14:sldId id="262"/>
          </p14:sldIdLst>
        </p14:section>
        <p14:section name="Tracking a class" id="{1C2EB30B-2474-9247-8CCB-1C1794EAA167}">
          <p14:sldIdLst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3" autoAdjust="0"/>
    <p:restoredTop sz="86456" autoAdjust="0"/>
  </p:normalViewPr>
  <p:slideViewPr>
    <p:cSldViewPr snapToGrid="0">
      <p:cViewPr varScale="1">
        <p:scale>
          <a:sx n="77" d="100"/>
          <a:sy n="77" d="100"/>
        </p:scale>
        <p:origin x="-111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75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6F60D-5324-EB4F-BFEE-5561FAAA0438}" type="datetimeFigureOut">
              <a:rPr lang="en-US" smtClean="0"/>
              <a:t>19/10/14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E6AED-68F2-C24C-B839-8CD954CE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33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32FD-BEB6-40C3-8F8D-C17B92042195}" type="datetimeFigureOut">
              <a:rPr lang="en-US"/>
              <a:t>19/10/14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034D3-A057-45FA-904D-4113D7D47A6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034D3-A057-45FA-904D-4113D7D47A6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73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034D3-A057-45FA-904D-4113D7D47A6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98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034D3-A057-45FA-904D-4113D7D47A6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F8A4-76A5-CC42-9277-1CBA6C7275A9}" type="datetime1">
              <a:rPr lang="en-GB" smtClean="0"/>
              <a:t>19/10/14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5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A5C5-CEA5-5941-977C-6B3A88DCFC73}" type="datetime1">
              <a:rPr lang="en-GB" smtClean="0"/>
              <a:t>19/10/14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5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2A1F-66EA-F74E-B9F6-C93946E652D3}" type="datetime1">
              <a:rPr lang="en-GB" smtClean="0"/>
              <a:t>19/10/14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48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C554-1E0F-3343-A676-207E4DD53732}" type="datetime1">
              <a:rPr lang="en-GB" smtClean="0"/>
              <a:t>19/10/14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72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0C8C-A655-5847-9C54-6EFE9F8FF2AE}" type="datetime1">
              <a:rPr lang="en-GB" smtClean="0"/>
              <a:t>19/10/14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6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4A4C-8DFC-A042-AC25-4ECF46E061CB}" type="datetime1">
              <a:rPr lang="en-GB" smtClean="0"/>
              <a:t>19/10/14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3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1068-BC98-694B-814F-FD0D63C24616}" type="datetime1">
              <a:rPr lang="en-GB" smtClean="0"/>
              <a:t>19/10/14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57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ED31-256D-1E4B-BD92-46330820CAF2}" type="datetime1">
              <a:rPr lang="en-GB" smtClean="0"/>
              <a:t>19/10/14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52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82B0-2B94-DE46-9ED6-FC7799B64DEB}" type="datetime1">
              <a:rPr lang="en-GB" smtClean="0"/>
              <a:t>19/10/14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9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81E5-6D25-8546-ADEF-73CE0144352D}" type="datetime1">
              <a:rPr lang="en-GB" smtClean="0"/>
              <a:t>19/10/14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4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A950-09A7-314C-B6E5-79E6C5B2EDF1}" type="datetime1">
              <a:rPr lang="en-GB" smtClean="0"/>
              <a:t>19/10/14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1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EE2-3007-9F4F-9182-592EEB3A9C01}" type="datetime1">
              <a:rPr lang="en-GB" smtClean="0"/>
              <a:t>19/10/14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3C5C-0933-AB45-8094-1497802DDC5B}" type="datetime1">
              <a:rPr lang="en-GB" smtClean="0"/>
              <a:t>19/10/14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9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0C8E-1E69-AD4D-B76D-37755538B14E}" type="datetime1">
              <a:rPr lang="en-GB" smtClean="0"/>
              <a:t>19/10/14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5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402D-A5B9-1544-A1BC-958B8BA4F861}" type="datetime1">
              <a:rPr lang="en-GB" smtClean="0"/>
              <a:t>19/10/14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5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61" y="307807"/>
            <a:ext cx="3401064" cy="14478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6492" y="307807"/>
            <a:ext cx="7006878" cy="6055956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561" y="1960426"/>
            <a:ext cx="3401063" cy="440333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DB48-0293-574A-A483-B7AE1783ED42}" type="datetime1">
              <a:rPr lang="en-GB" smtClean="0"/>
              <a:t>19/10/14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D294-643F-184B-BCE9-A6164B89B8B3}" type="datetime1">
              <a:rPr lang="en-GB" smtClean="0"/>
              <a:t>19/10/14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1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01087" y="645168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FF9020-DE69-F84B-8356-4B9B9A6038B8}" type="datetime1">
              <a:rPr lang="en-GB" smtClean="0"/>
              <a:t>19/10/14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49547" y="6443254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en-US"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1" y="6090313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bartholomew_logo_sml.png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285" y="182117"/>
            <a:ext cx="10668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7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codecademy.com" TargetMode="External"/><Relationship Id="rId3" Type="http://schemas.openxmlformats.org/officeDocument/2006/relationships/hyperlink" Target="http://www.codecademy.com/schools/curriculum/lab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err="1" smtClean="0"/>
              <a:t>Codecademy</a:t>
            </a:r>
            <a:r>
              <a:rPr lang="en-US" dirty="0" smtClean="0"/>
              <a:t> - Staff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Bartholomew School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performance -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unit screen for individual performance shows the pupil’s progress through each unit.  Completion is rated as: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Red for 0-40%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Yellow for 40-80%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Green for 80-100%</a:t>
            </a:r>
          </a:p>
          <a:p>
            <a:r>
              <a:rPr lang="en-US" dirty="0" smtClean="0"/>
              <a:t>These columns are sortable and the table is downloadable as well.</a:t>
            </a:r>
          </a:p>
          <a:p>
            <a:r>
              <a:rPr lang="en-US" dirty="0" smtClean="0"/>
              <a:t>The unit performance area will also have a link to overview for each course.  This contains information on the progression pathways and computational thinking skills covered.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5"/>
            <a:ext cx="3695974" cy="41957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11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</a:t>
            </a:fld>
            <a:endParaRPr lang="en-US"/>
          </a:p>
        </p:txBody>
      </p:sp>
      <p:sp>
        <p:nvSpPr>
          <p:cNvPr id="7" name="Minus 6">
            <a:hlinkClick r:id="rId3" action="ppaction://hlinksldjump"/>
          </p:cNvPr>
          <p:cNvSpPr/>
          <p:nvPr/>
        </p:nvSpPr>
        <p:spPr>
          <a:xfrm>
            <a:off x="11462212" y="5674449"/>
            <a:ext cx="594039" cy="544351"/>
          </a:xfrm>
          <a:custGeom>
            <a:avLst/>
            <a:gdLst/>
            <a:ahLst/>
            <a:cxnLst/>
            <a:rect l="l" t="t" r="r" b="b"/>
            <a:pathLst>
              <a:path w="1666045" h="1666045">
                <a:moveTo>
                  <a:pt x="364049" y="1172121"/>
                </a:moveTo>
                <a:lnTo>
                  <a:pt x="364049" y="1466925"/>
                </a:lnTo>
                <a:lnTo>
                  <a:pt x="1285189" y="1466925"/>
                </a:lnTo>
                <a:lnTo>
                  <a:pt x="1285189" y="1172121"/>
                </a:lnTo>
                <a:close/>
                <a:moveTo>
                  <a:pt x="368017" y="664698"/>
                </a:moveTo>
                <a:lnTo>
                  <a:pt x="368017" y="959502"/>
                </a:lnTo>
                <a:lnTo>
                  <a:pt x="1289157" y="959502"/>
                </a:lnTo>
                <a:lnTo>
                  <a:pt x="1289157" y="664698"/>
                </a:lnTo>
                <a:close/>
                <a:moveTo>
                  <a:pt x="368018" y="169835"/>
                </a:moveTo>
                <a:lnTo>
                  <a:pt x="368018" y="464639"/>
                </a:lnTo>
                <a:lnTo>
                  <a:pt x="1289158" y="464639"/>
                </a:lnTo>
                <a:lnTo>
                  <a:pt x="1289158" y="169835"/>
                </a:lnTo>
                <a:close/>
                <a:moveTo>
                  <a:pt x="277680" y="0"/>
                </a:moveTo>
                <a:lnTo>
                  <a:pt x="1388365" y="0"/>
                </a:lnTo>
                <a:cubicBezTo>
                  <a:pt x="1541723" y="0"/>
                  <a:pt x="1666045" y="124322"/>
                  <a:pt x="1666045" y="277680"/>
                </a:cubicBezTo>
                <a:lnTo>
                  <a:pt x="1666045" y="1388365"/>
                </a:lnTo>
                <a:cubicBezTo>
                  <a:pt x="1666045" y="1541723"/>
                  <a:pt x="1541723" y="1666045"/>
                  <a:pt x="1388365" y="1666045"/>
                </a:cubicBezTo>
                <a:lnTo>
                  <a:pt x="277680" y="1666045"/>
                </a:lnTo>
                <a:cubicBezTo>
                  <a:pt x="124322" y="1666045"/>
                  <a:pt x="0" y="1541723"/>
                  <a:pt x="0" y="1388365"/>
                </a:cubicBezTo>
                <a:lnTo>
                  <a:pt x="0" y="277680"/>
                </a:lnTo>
                <a:cubicBezTo>
                  <a:pt x="0" y="124322"/>
                  <a:pt x="124322" y="0"/>
                  <a:pt x="277680" y="0"/>
                </a:cubicBez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165348" y="4882666"/>
            <a:ext cx="84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1" idx="2"/>
          </p:cNvCxnSpPr>
          <p:nvPr/>
        </p:nvCxnSpPr>
        <p:spPr>
          <a:xfrm>
            <a:off x="11586910" y="5251998"/>
            <a:ext cx="172165" cy="422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0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this help guide I will be taking you through how to setup </a:t>
            </a:r>
            <a:r>
              <a:rPr lang="en-US" dirty="0" err="1" smtClean="0"/>
              <a:t>Codecademy</a:t>
            </a:r>
            <a:r>
              <a:rPr lang="en-US" dirty="0" smtClean="0"/>
              <a:t> as a clas</a:t>
            </a:r>
            <a:r>
              <a:rPr lang="en-US" dirty="0" smtClean="0"/>
              <a:t>s tracker for your pupils as they progress through </a:t>
            </a:r>
            <a:r>
              <a:rPr lang="en-US" dirty="0" err="1" smtClean="0"/>
              <a:t>Codecademy</a:t>
            </a:r>
            <a:r>
              <a:rPr lang="en-US" dirty="0" smtClean="0"/>
              <a:t>.</a:t>
            </a:r>
            <a:endParaRPr lang="en-US" dirty="0" smtClean="0">
              <a:solidFill>
                <a:srgbClr val="FFFFFF"/>
              </a:solidFill>
              <a:latin typeface="Century Gothic"/>
            </a:endParaRPr>
          </a:p>
          <a:p>
            <a:pPr marL="0" indent="0" algn="r">
              <a:buNone/>
            </a:pPr>
            <a:endParaRPr lang="en-US" dirty="0">
              <a:solidFill>
                <a:srgbClr val="FFFFFF"/>
              </a:solidFill>
              <a:latin typeface="Century Gothic"/>
            </a:endParaRPr>
          </a:p>
          <a:p>
            <a:pPr marL="0" indent="0" algn="r">
              <a:buNone/>
            </a:pPr>
            <a:r>
              <a:rPr lang="en-US" i="1" dirty="0" smtClean="0">
                <a:solidFill>
                  <a:srgbClr val="FFFFFF"/>
                </a:solidFill>
                <a:latin typeface="Century Gothic"/>
              </a:rPr>
              <a:t>Brian Sharland</a:t>
            </a:r>
          </a:p>
          <a:p>
            <a:pPr marL="0" indent="0" algn="r">
              <a:buNone/>
            </a:pPr>
            <a:r>
              <a:rPr lang="en-US" i="1" dirty="0" smtClean="0">
                <a:solidFill>
                  <a:srgbClr val="FFFFFF"/>
                </a:solidFill>
                <a:latin typeface="Century Gothic"/>
              </a:rPr>
              <a:t>October 2014</a:t>
            </a:r>
          </a:p>
          <a:p>
            <a:pPr marL="0" indent="0" algn="r">
              <a:buNone/>
            </a:pPr>
            <a:r>
              <a:rPr lang="en-US" sz="1200" i="1" dirty="0" err="1" smtClean="0">
                <a:solidFill>
                  <a:srgbClr val="FFFFFF"/>
                </a:solidFill>
                <a:latin typeface="Century Gothic"/>
              </a:rPr>
              <a:t>bsharland@bartholomew.oxon.sch.uk</a:t>
            </a:r>
            <a:endParaRPr lang="en-US" sz="1200" i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</a:t>
            </a:fld>
            <a:endParaRPr lang="en-US"/>
          </a:p>
        </p:txBody>
      </p:sp>
      <p:sp>
        <p:nvSpPr>
          <p:cNvPr id="6" name="Minus 6">
            <a:hlinkClick r:id="rId3" action="ppaction://hlinksldjump"/>
          </p:cNvPr>
          <p:cNvSpPr/>
          <p:nvPr/>
        </p:nvSpPr>
        <p:spPr>
          <a:xfrm>
            <a:off x="11462212" y="5674449"/>
            <a:ext cx="594039" cy="544351"/>
          </a:xfrm>
          <a:custGeom>
            <a:avLst/>
            <a:gdLst/>
            <a:ahLst/>
            <a:cxnLst/>
            <a:rect l="l" t="t" r="r" b="b"/>
            <a:pathLst>
              <a:path w="1666045" h="1666045">
                <a:moveTo>
                  <a:pt x="364049" y="1172121"/>
                </a:moveTo>
                <a:lnTo>
                  <a:pt x="364049" y="1466925"/>
                </a:lnTo>
                <a:lnTo>
                  <a:pt x="1285189" y="1466925"/>
                </a:lnTo>
                <a:lnTo>
                  <a:pt x="1285189" y="1172121"/>
                </a:lnTo>
                <a:close/>
                <a:moveTo>
                  <a:pt x="368017" y="664698"/>
                </a:moveTo>
                <a:lnTo>
                  <a:pt x="368017" y="959502"/>
                </a:lnTo>
                <a:lnTo>
                  <a:pt x="1289157" y="959502"/>
                </a:lnTo>
                <a:lnTo>
                  <a:pt x="1289157" y="664698"/>
                </a:lnTo>
                <a:close/>
                <a:moveTo>
                  <a:pt x="368018" y="169835"/>
                </a:moveTo>
                <a:lnTo>
                  <a:pt x="368018" y="464639"/>
                </a:lnTo>
                <a:lnTo>
                  <a:pt x="1289158" y="464639"/>
                </a:lnTo>
                <a:lnTo>
                  <a:pt x="1289158" y="169835"/>
                </a:lnTo>
                <a:close/>
                <a:moveTo>
                  <a:pt x="277680" y="0"/>
                </a:moveTo>
                <a:lnTo>
                  <a:pt x="1388365" y="0"/>
                </a:lnTo>
                <a:cubicBezTo>
                  <a:pt x="1541723" y="0"/>
                  <a:pt x="1666045" y="124322"/>
                  <a:pt x="1666045" y="277680"/>
                </a:cubicBezTo>
                <a:lnTo>
                  <a:pt x="1666045" y="1388365"/>
                </a:lnTo>
                <a:cubicBezTo>
                  <a:pt x="1666045" y="1541723"/>
                  <a:pt x="1541723" y="1666045"/>
                  <a:pt x="1388365" y="1666045"/>
                </a:cubicBezTo>
                <a:lnTo>
                  <a:pt x="277680" y="1666045"/>
                </a:lnTo>
                <a:cubicBezTo>
                  <a:pt x="124322" y="1666045"/>
                  <a:pt x="0" y="1541723"/>
                  <a:pt x="0" y="1388365"/>
                </a:cubicBezTo>
                <a:lnTo>
                  <a:pt x="0" y="277680"/>
                </a:lnTo>
                <a:cubicBezTo>
                  <a:pt x="0" y="124322"/>
                  <a:pt x="124322" y="0"/>
                  <a:pt x="277680" y="0"/>
                </a:cubicBez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46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tracker and create a class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Signup for an account at </a:t>
            </a:r>
            <a:r>
              <a:rPr lang="en-US" dirty="0" smtClean="0">
                <a:hlinkClick r:id="rId2"/>
              </a:rPr>
              <a:t>http://codecademy.com</a:t>
            </a:r>
            <a:r>
              <a:rPr lang="en-US" dirty="0" smtClean="0"/>
              <a:t> using your school email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3"/>
              </a:rPr>
              <a:t>http://www.codecademy.com/schools/curriculum/</a:t>
            </a:r>
            <a:r>
              <a:rPr lang="en-US" dirty="0" smtClean="0">
                <a:hlinkClick r:id="rId3"/>
              </a:rPr>
              <a:t>labs</a:t>
            </a:r>
            <a:r>
              <a:rPr lang="en-US" dirty="0" smtClean="0"/>
              <a:t> to access the tracker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on create a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6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Edit Class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a class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default password.  This is for accounts which you are going to create through the tracker for pupils who have not used </a:t>
            </a:r>
            <a:r>
              <a:rPr lang="en-US" dirty="0" err="1" smtClean="0"/>
              <a:t>Codecademy</a:t>
            </a:r>
            <a:r>
              <a:rPr lang="en-US" dirty="0" smtClean="0"/>
              <a:t> before.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the year group – this is UK specific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Provide a class description – I normally ask my pupils for ‘appropriate’ suggestions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Class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In this section you select the units from </a:t>
            </a:r>
            <a:r>
              <a:rPr lang="en-US" dirty="0" err="1" smtClean="0"/>
              <a:t>Codecademy</a:t>
            </a:r>
            <a:r>
              <a:rPr lang="en-US" dirty="0" smtClean="0"/>
              <a:t> you wish to track.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3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Pupil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here you setup your accounts for your pupils.  You can either create new accounts for pupils who have never used </a:t>
            </a:r>
            <a:r>
              <a:rPr lang="en-US" dirty="0" err="1" smtClean="0"/>
              <a:t>Codecademy</a:t>
            </a:r>
            <a:r>
              <a:rPr lang="en-US" dirty="0" smtClean="0"/>
              <a:t> before or add pupils who already have an account to </a:t>
            </a:r>
            <a:r>
              <a:rPr lang="en-US" dirty="0" err="1" smtClean="0"/>
              <a:t>Codecademy</a:t>
            </a:r>
            <a:r>
              <a:rPr lang="en-US" dirty="0" smtClean="0"/>
              <a:t> by adding their usernames.  You do not have to know the pupil’s email personal email address.</a:t>
            </a:r>
          </a:p>
          <a:p>
            <a:r>
              <a:rPr lang="en-US" dirty="0" smtClean="0"/>
              <a:t>You can also remove a pupil or reset their password.  You can copy data into this table from a spreadsheet.</a:t>
            </a:r>
          </a:p>
          <a:p>
            <a:r>
              <a:rPr lang="en-US" dirty="0" smtClean="0"/>
              <a:t>If your class has pupils younger than 13 you need to select a box to give consent for </a:t>
            </a:r>
            <a:r>
              <a:rPr lang="en-US" dirty="0" err="1" smtClean="0"/>
              <a:t>Codecademy</a:t>
            </a:r>
            <a:r>
              <a:rPr lang="en-US" dirty="0" smtClean="0"/>
              <a:t> to store information of under 13 age pupils.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6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Once you have setup a class you can track a number of overall metrics on their performance.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Overall class completion for selected unit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Leaderboards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Number of exercises completed per week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1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performance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individual performance table offers you an overview as well as tracking for each selected unit.</a:t>
            </a:r>
          </a:p>
          <a:p>
            <a:r>
              <a:rPr lang="en-US" dirty="0" smtClean="0"/>
              <a:t>The overview shows for each pupil: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% complete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they last logged 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current unit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Current course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Exercises completed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Number of badges</a:t>
            </a:r>
          </a:p>
          <a:p>
            <a:r>
              <a:rPr lang="en-US" dirty="0" smtClean="0"/>
              <a:t>All columns are clickable to sort and the table is downloadable as a CSV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75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925C2EC1A60744AAF0063543D7ED99" ma:contentTypeVersion="0" ma:contentTypeDescription="Create a new document." ma:contentTypeScope="" ma:versionID="07092d3fd6fdaf4dde28ef1685400e8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eae494d577a98e65ce58c9db633a49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49EF08-147A-4689-985D-C3AC50C4B3E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C5F171A-C14B-482B-B5F5-04773D1E12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1ACC5-98B4-4FAC-A576-7B2242FA93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3247</TotalTime>
  <Words>457</Words>
  <Application>Microsoft Macintosh PowerPoint</Application>
  <PresentationFormat>Custom</PresentationFormat>
  <Paragraphs>59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Setting up Codecademy - Staff</vt:lpstr>
      <vt:lpstr>Contents</vt:lpstr>
      <vt:lpstr>Overview</vt:lpstr>
      <vt:lpstr>Access tracker and create a class</vt:lpstr>
      <vt:lpstr>1. Edit Class information</vt:lpstr>
      <vt:lpstr>2. Class Units</vt:lpstr>
      <vt:lpstr>3. Pupil accounts</vt:lpstr>
      <vt:lpstr>Class Performance</vt:lpstr>
      <vt:lpstr>Individual performance - overview</vt:lpstr>
      <vt:lpstr>Individual performance - unit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Office365</dc:title>
  <dc:creator/>
  <cp:lastModifiedBy>Brian Sharland</cp:lastModifiedBy>
  <cp:revision>37</cp:revision>
  <dcterms:created xsi:type="dcterms:W3CDTF">2012-07-27T01:16:44Z</dcterms:created>
  <dcterms:modified xsi:type="dcterms:W3CDTF">2014-10-19T23:06:35Z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0x010100F2925C2EC1A60744AAF0063543D7ED99</vt:lpwstr>
  </property>
  <property fmtid="{D5CDD505-2E9C-101B-9397-08002B2CF9AE}" pid="3" name="IsMyDocuments">
    <vt:bool>true</vt:bool>
  </property>
</Properties>
</file>