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64" r:id="rId4"/>
    <p:sldId id="268" r:id="rId5"/>
    <p:sldId id="259" r:id="rId6"/>
    <p:sldId id="260" r:id="rId7"/>
    <p:sldId id="261" r:id="rId8"/>
    <p:sldId id="262" r:id="rId9"/>
    <p:sldId id="270" r:id="rId10"/>
    <p:sldId id="263" r:id="rId11"/>
    <p:sldId id="280" r:id="rId12"/>
    <p:sldId id="279" r:id="rId13"/>
    <p:sldId id="276" r:id="rId14"/>
    <p:sldId id="265" r:id="rId15"/>
    <p:sldId id="266" r:id="rId16"/>
    <p:sldId id="267" r:id="rId17"/>
    <p:sldId id="269" r:id="rId18"/>
    <p:sldId id="277" r:id="rId19"/>
    <p:sldId id="271" r:id="rId20"/>
    <p:sldId id="272" r:id="rId21"/>
    <p:sldId id="273" r:id="rId22"/>
    <p:sldId id="274" r:id="rId23"/>
    <p:sldId id="275" r:id="rId24"/>
    <p:sldId id="278" r:id="rId25"/>
    <p:sldId id="28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1" y="1489472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1" y="3123724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171450"/>
            <a:ext cx="3451225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3255264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04788"/>
            <a:ext cx="4597399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800351"/>
            <a:ext cx="325526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6" y="4817689"/>
            <a:ext cx="3316941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343150"/>
            <a:ext cx="3898272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3460658" cy="47589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2996803"/>
            <a:ext cx="3898272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318061"/>
            <a:ext cx="6191157" cy="62528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637838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6" y="3943350"/>
            <a:ext cx="6191157" cy="6643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474594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6387167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6181611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6179566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46481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1205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401568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423545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1928812"/>
            <a:ext cx="4016633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401530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25907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401045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786247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786247"/>
            <a:ext cx="2057400" cy="31409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343150"/>
            <a:ext cx="3108960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73936"/>
            <a:ext cx="424011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996803"/>
            <a:ext cx="3108960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16056"/>
            <a:ext cx="681318" cy="3878567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9067"/>
            <a:ext cx="6858000" cy="388865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625725" y="352001"/>
            <a:ext cx="19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308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334621"/>
            <a:ext cx="3086100" cy="1530679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71450"/>
            <a:ext cx="820093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43151"/>
            <a:ext cx="5638800" cy="1021556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371851"/>
            <a:ext cx="5638800" cy="112514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4686581"/>
            <a:ext cx="1474694" cy="2738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4686581"/>
            <a:ext cx="56388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686581"/>
            <a:ext cx="554038" cy="273844"/>
          </a:xfrm>
        </p:spPr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3" y="2333066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171450"/>
            <a:ext cx="212725" cy="4758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3657643" cy="99216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363070"/>
            <a:ext cx="4459960" cy="4231552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80000" anchor="ctr">
            <a:normAutofit/>
          </a:bodyPr>
          <a:lstStyle>
            <a:lvl1pPr>
              <a:lnSpc>
                <a:spcPct val="70000"/>
              </a:lnSpc>
              <a:defRPr sz="1800"/>
            </a:lvl1pPr>
            <a:lvl2pPr>
              <a:lnSpc>
                <a:spcPct val="70000"/>
              </a:lnSpc>
              <a:defRPr sz="1800"/>
            </a:lvl2pPr>
            <a:lvl3pPr>
              <a:lnSpc>
                <a:spcPct val="70000"/>
              </a:lnSpc>
              <a:defRPr sz="1800"/>
            </a:lvl3pPr>
            <a:lvl4pPr>
              <a:lnSpc>
                <a:spcPct val="70000"/>
              </a:lnSpc>
              <a:defRPr sz="1800"/>
            </a:lvl4pPr>
            <a:lvl5pPr>
              <a:lnSpc>
                <a:spcPct val="7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8" y="3123724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181676"/>
            <a:ext cx="554038" cy="273844"/>
          </a:xfrm>
        </p:spPr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556313" cy="837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485901"/>
            <a:ext cx="7556313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4817689"/>
            <a:ext cx="12595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4817689"/>
            <a:ext cx="61228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17689"/>
            <a:ext cx="5540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fld id="{2AA032DB-7D11-7449-B22D-EE9495D57BAE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khowudi.com" TargetMode="External"/><Relationship Id="rId4" Type="http://schemas.openxmlformats.org/officeDocument/2006/relationships/hyperlink" Target="http://github.com/sharlan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iansharland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edis6nsn5t3yaka/AADVCZQaXYLxmaHFX0dGBczLa?dl=0" TargetMode="External"/><Relationship Id="rId4" Type="http://schemas.openxmlformats.org/officeDocument/2006/relationships/hyperlink" Target="https://www.youtube.com/playlist?list=PLpGGOwJFWaFSiMX3kVg4PlQB_ABb2ygWj&amp;spfreload=1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turtl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1715" y="0"/>
            <a:ext cx="2540087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Futura Condensed"/>
                <a:cs typeface="Futura Condensed"/>
              </a:rPr>
              <a:t>PYTHON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utura Condensed"/>
                <a:cs typeface="Futura Condensed"/>
              </a:rPr>
              <a:t>TURTLE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Futura Condensed"/>
              <a:cs typeface="Futura Condensed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Futura Condensed"/>
                <a:cs typeface="Futura Condensed"/>
              </a:rPr>
              <a:t>WOLP Jan 15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Futura Condensed"/>
              <a:cs typeface="Futura Condensed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Futura Condensed"/>
                <a:cs typeface="Futura Condensed"/>
              </a:rPr>
              <a:t>Brian Sharland</a:t>
            </a:r>
          </a:p>
        </p:txBody>
      </p:sp>
    </p:spTree>
    <p:extLst>
      <p:ext uri="{BB962C8B-B14F-4D97-AF65-F5344CB8AC3E}">
        <p14:creationId xmlns:p14="http://schemas.microsoft.com/office/powerpoint/2010/main" val="214364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you had asked pupils to produce the nested for loop ‘hotel’ exercise earlier they might have all produced largely same response</a:t>
            </a:r>
          </a:p>
          <a:p>
            <a:r>
              <a:rPr lang="en-US" dirty="0" smtClean="0"/>
              <a:t>If you instead ask pupils to use a range of methods to create a piece of art of their own design you will get a much wider range of responses</a:t>
            </a:r>
          </a:p>
          <a:p>
            <a:r>
              <a:rPr lang="en-US" dirty="0" smtClean="0"/>
              <a:t>EG: this is one of the basic scripts I teach pupils how to create.  From this you can add and change many elements to create very different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turtle import 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title('Draws a series of </a:t>
            </a:r>
            <a:r>
              <a:rPr lang="en-US" dirty="0" smtClean="0"/>
              <a:t>circles’)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    right(72):</a:t>
            </a:r>
          </a:p>
          <a:p>
            <a:pPr marL="0" indent="0">
              <a:buNone/>
            </a:pPr>
            <a:r>
              <a:rPr lang="en-US" dirty="0"/>
              <a:t>        for x in range (1,73):</a:t>
            </a:r>
          </a:p>
          <a:p>
            <a:pPr marL="0" indent="0">
              <a:buNone/>
            </a:pPr>
            <a:r>
              <a:rPr lang="en-US" dirty="0"/>
              <a:t>                forward(150)</a:t>
            </a:r>
          </a:p>
          <a:p>
            <a:pPr marL="0" indent="0">
              <a:buNone/>
            </a:pPr>
            <a:r>
              <a:rPr lang="en-US" dirty="0"/>
              <a:t>                right(95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094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want pupils sat for too long doing same simple exercises</a:t>
            </a:r>
          </a:p>
          <a:p>
            <a:r>
              <a:rPr lang="en-US" dirty="0" smtClean="0"/>
              <a:t>Begin with demo of about 10 to 15 minutes</a:t>
            </a:r>
          </a:p>
          <a:p>
            <a:r>
              <a:rPr lang="en-US" dirty="0" smtClean="0"/>
              <a:t>Allow pupils time to watch pre-recorded videos containing challenges or ideas</a:t>
            </a:r>
          </a:p>
          <a:p>
            <a:r>
              <a:rPr lang="en-US" dirty="0" err="1" smtClean="0"/>
              <a:t>Summarise</a:t>
            </a:r>
            <a:r>
              <a:rPr lang="en-US" dirty="0" smtClean="0"/>
              <a:t> at the front at the end with any issues which we came across or show examples of good pupil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1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Pupils with different educational requirements</a:t>
            </a:r>
          </a:p>
          <a:p>
            <a:pPr lvl="1"/>
            <a:r>
              <a:rPr lang="en-US" dirty="0" smtClean="0"/>
              <a:t>Step a pupil back to Scratch and get them to plan a turtle drawing in Scratch before trying again in Python</a:t>
            </a:r>
          </a:p>
          <a:p>
            <a:pPr lvl="1"/>
            <a:r>
              <a:rPr lang="en-US" dirty="0" smtClean="0"/>
              <a:t>Use pair programming if appropriate</a:t>
            </a:r>
          </a:p>
          <a:p>
            <a:r>
              <a:rPr lang="en-US" dirty="0" smtClean="0"/>
              <a:t>Gifted and Talented</a:t>
            </a:r>
          </a:p>
          <a:p>
            <a:pPr lvl="1"/>
            <a:r>
              <a:rPr lang="en-US" dirty="0" smtClean="0"/>
              <a:t>Pupils who were moving very quickly were shown the official Python docs for turtle and challenged to try new methods</a:t>
            </a:r>
          </a:p>
          <a:p>
            <a:pPr lvl="1"/>
            <a:r>
              <a:rPr lang="en-US" dirty="0" smtClean="0"/>
              <a:t>Encourage them to download other examples and hack them to do something different (teach them about crediting sources!)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5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programming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going to take you through a few short examples of how we have used Turtle to teach key programming constructs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Loops </a:t>
            </a:r>
          </a:p>
          <a:p>
            <a:pPr lvl="1"/>
            <a:r>
              <a:rPr lang="en-US" dirty="0" smtClean="0"/>
              <a:t>If Else</a:t>
            </a:r>
          </a:p>
          <a:p>
            <a:pPr lvl="1"/>
            <a:r>
              <a:rPr lang="en-US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72253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template I have given you contains some of the code you will use on a regular basis when working with Python Turtle</a:t>
            </a:r>
          </a:p>
          <a:p>
            <a:r>
              <a:rPr lang="en-US" dirty="0" smtClean="0"/>
              <a:t>There is an additional template with a save image function written inside it</a:t>
            </a:r>
          </a:p>
          <a:p>
            <a:pPr lvl="1"/>
            <a:r>
              <a:rPr lang="en-US" dirty="0" smtClean="0"/>
              <a:t>This is useful for pupils keeping additional evidence of their work</a:t>
            </a:r>
          </a:p>
          <a:p>
            <a:pPr lvl="1"/>
            <a:r>
              <a:rPr lang="en-US" dirty="0" smtClean="0"/>
              <a:t>The image is saved in an EPS format which is editable within Adobe Illustrator</a:t>
            </a:r>
          </a:p>
          <a:p>
            <a:r>
              <a:rPr lang="en-US" dirty="0" smtClean="0"/>
              <a:t>Go through the template with your pupils but it will speed up building in class</a:t>
            </a:r>
          </a:p>
          <a:p>
            <a:r>
              <a:rPr lang="en-US" dirty="0" smtClean="0"/>
              <a:t>Warning – do not save any files as </a:t>
            </a:r>
            <a:r>
              <a:rPr lang="en-US" dirty="0" err="1" smtClean="0"/>
              <a:t>turtle.py</a:t>
            </a:r>
            <a:r>
              <a:rPr lang="en-US" dirty="0" smtClean="0"/>
              <a:t>! This will conflict with the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3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 txBox="1">
            <a:spLocks/>
          </p:cNvSpPr>
          <p:nvPr/>
        </p:nvSpPr>
        <p:spPr>
          <a:xfrm>
            <a:off x="282964" y="363070"/>
            <a:ext cx="4100151" cy="4231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40529" y="154290"/>
            <a:ext cx="4242586" cy="4842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from turtle import </a:t>
            </a:r>
            <a:r>
              <a:rPr lang="en-US" sz="1800" dirty="0" smtClean="0"/>
              <a:t>*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title("Enter window title")</a:t>
            </a:r>
          </a:p>
          <a:p>
            <a:pPr marL="0" indent="0">
              <a:buNone/>
            </a:pPr>
            <a:r>
              <a:rPr lang="en-US" sz="1800" dirty="0"/>
              <a:t>setup(</a:t>
            </a:r>
            <a:r>
              <a:rPr lang="en-US" sz="1800" dirty="0" smtClean="0"/>
              <a:t>500,500)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speed(0)</a:t>
            </a:r>
          </a:p>
          <a:p>
            <a:pPr marL="0" indent="0">
              <a:buNone/>
            </a:pPr>
            <a:r>
              <a:rPr lang="en-US" sz="1800" dirty="0" err="1"/>
              <a:t>colormode</a:t>
            </a:r>
            <a:r>
              <a:rPr lang="en-US" sz="1800" dirty="0"/>
              <a:t>(255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#All turtle code below here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</a:t>
            </a:r>
            <a:r>
              <a:rPr lang="en-US" sz="1800" dirty="0"/>
              <a:t>Don't put anything after here</a:t>
            </a:r>
          </a:p>
          <a:p>
            <a:pPr marL="0" indent="0">
              <a:buNone/>
            </a:pPr>
            <a:r>
              <a:rPr lang="en-US" sz="1800" dirty="0"/>
              <a:t>done()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535514" y="164268"/>
            <a:ext cx="4461599" cy="4842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Imports turtle module</a:t>
            </a:r>
          </a:p>
          <a:p>
            <a:pPr marL="0" indent="0">
              <a:buNone/>
            </a:pPr>
            <a:r>
              <a:rPr lang="en-US" sz="1800" dirty="0" smtClean="0"/>
              <a:t>Creates a window with title</a:t>
            </a:r>
          </a:p>
          <a:p>
            <a:pPr marL="0" indent="0">
              <a:buNone/>
            </a:pPr>
            <a:r>
              <a:rPr lang="en-US" sz="1800" dirty="0" smtClean="0"/>
              <a:t>Size of the window</a:t>
            </a:r>
          </a:p>
          <a:p>
            <a:pPr marL="0" indent="0">
              <a:buNone/>
            </a:pPr>
            <a:r>
              <a:rPr lang="en-US" sz="1800" dirty="0" smtClean="0"/>
              <a:t>Speeds up animation</a:t>
            </a:r>
          </a:p>
          <a:p>
            <a:pPr marL="0" indent="0">
              <a:buNone/>
            </a:pPr>
            <a:r>
              <a:rPr lang="en-US" sz="1800" dirty="0" smtClean="0"/>
              <a:t>Needed for any color work</a:t>
            </a:r>
          </a:p>
          <a:p>
            <a:pPr marL="0" indent="0">
              <a:buNone/>
            </a:pPr>
            <a:r>
              <a:rPr lang="en-US" sz="1800" dirty="0" smtClean="0"/>
              <a:t>A space for writing the turtle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Allows you to exit window cleanly on finish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95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have noticed that I use the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turtle import *</a:t>
            </a:r>
          </a:p>
          <a:p>
            <a:r>
              <a:rPr lang="en-US" dirty="0" smtClean="0"/>
              <a:t>Rather than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 turtle</a:t>
            </a:r>
          </a:p>
          <a:p>
            <a:r>
              <a:rPr lang="en-US" dirty="0" smtClean="0"/>
              <a:t>This is because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1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methods I would like you to use within your first script are (add them between the comments in the template)</a:t>
            </a:r>
          </a:p>
          <a:p>
            <a:pPr marL="228600" lvl="1" indent="0">
              <a:buNone/>
            </a:pPr>
            <a:r>
              <a:rPr lang="en-US" dirty="0"/>
              <a:t>f</a:t>
            </a:r>
            <a:r>
              <a:rPr lang="en-US" dirty="0" smtClean="0"/>
              <a:t>orward()</a:t>
            </a:r>
          </a:p>
          <a:p>
            <a:pPr marL="228600" lvl="1" indent="0">
              <a:buNone/>
            </a:pPr>
            <a:r>
              <a:rPr lang="en-US" dirty="0" smtClean="0"/>
              <a:t>right()</a:t>
            </a:r>
          </a:p>
          <a:p>
            <a:pPr marL="228600" lvl="1" indent="0">
              <a:buNone/>
            </a:pPr>
            <a:r>
              <a:rPr lang="en-US" dirty="0" smtClean="0"/>
              <a:t>left()</a:t>
            </a:r>
          </a:p>
          <a:p>
            <a:pPr marL="228600" lvl="1" indent="0">
              <a:buNone/>
            </a:pPr>
            <a:r>
              <a:rPr lang="en-US" dirty="0"/>
              <a:t>b</a:t>
            </a:r>
            <a:r>
              <a:rPr lang="en-US" dirty="0" smtClean="0"/>
              <a:t>ackward()</a:t>
            </a:r>
          </a:p>
          <a:p>
            <a:r>
              <a:rPr lang="en-US" dirty="0" smtClean="0"/>
              <a:t>These methods all take a single parameter which is either distance or an angle</a:t>
            </a:r>
          </a:p>
          <a:p>
            <a:r>
              <a:rPr lang="en-US" dirty="0" smtClean="0"/>
              <a:t>Can you build a triangle?</a:t>
            </a:r>
          </a:p>
        </p:txBody>
      </p:sp>
    </p:spTree>
    <p:extLst>
      <p:ext uri="{BB962C8B-B14F-4D97-AF65-F5344CB8AC3E}">
        <p14:creationId xmlns:p14="http://schemas.microsoft.com/office/powerpoint/2010/main" val="359372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parameters which we used for the methods can be updated but if you have repeated them in a number of methods it could a while to fix</a:t>
            </a:r>
          </a:p>
          <a:p>
            <a:r>
              <a:rPr lang="en-US" dirty="0" smtClean="0"/>
              <a:t>Introduce variables as a way to pass a parameter into the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istance = 100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ngle = 120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orward(distance)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ight(angle)</a:t>
            </a:r>
          </a:p>
          <a:p>
            <a:pPr marL="0" indent="0">
              <a:buNone/>
            </a:pPr>
            <a:r>
              <a:rPr lang="en-US" dirty="0"/>
              <a:t>forward(distance)</a:t>
            </a:r>
          </a:p>
          <a:p>
            <a:pPr marL="0" indent="0">
              <a:buNone/>
            </a:pPr>
            <a:r>
              <a:rPr lang="en-US" dirty="0"/>
              <a:t>right(angle)</a:t>
            </a:r>
          </a:p>
          <a:p>
            <a:pPr marL="0" indent="0">
              <a:buNone/>
            </a:pPr>
            <a:r>
              <a:rPr lang="en-US" dirty="0"/>
              <a:t>forward(distance)</a:t>
            </a:r>
          </a:p>
          <a:p>
            <a:pPr marL="0" indent="0">
              <a:buNone/>
            </a:pPr>
            <a:r>
              <a:rPr lang="en-US" dirty="0"/>
              <a:t>right(angle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9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used simple methods to create a shape</a:t>
            </a:r>
          </a:p>
          <a:p>
            <a:r>
              <a:rPr lang="en-US" dirty="0" smtClean="0"/>
              <a:t>You might have noticed that you were repeating methods when creating your shape</a:t>
            </a:r>
          </a:p>
          <a:p>
            <a:r>
              <a:rPr lang="en-US" dirty="0" smtClean="0"/>
              <a:t>In a class situation this would be a perfect time to introduce a for or while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3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Brian Sharland</a:t>
            </a:r>
          </a:p>
          <a:p>
            <a:r>
              <a:rPr lang="en-US" dirty="0" smtClean="0"/>
              <a:t>Head of ICT and Computing at Bartholomew School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sharland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http://briansharland.com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http://ikhowudi.com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http://github.com/sharland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7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 you use a for loop to build a simple shape?</a:t>
            </a:r>
          </a:p>
          <a:p>
            <a:r>
              <a:rPr lang="en-US" dirty="0" smtClean="0"/>
              <a:t>Some additional methods which could be used for interesting effects</a:t>
            </a:r>
          </a:p>
          <a:p>
            <a:pPr marL="228600" lvl="1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enup</a:t>
            </a:r>
            <a:r>
              <a:rPr lang="en-US" dirty="0" smtClean="0"/>
              <a:t>()</a:t>
            </a:r>
          </a:p>
          <a:p>
            <a:pPr marL="228600" lvl="1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endown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Here is my suggestion: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range(72):</a:t>
            </a:r>
          </a:p>
          <a:p>
            <a:pPr marL="0" indent="0">
              <a:buNone/>
            </a:pPr>
            <a:r>
              <a:rPr lang="en-US" dirty="0"/>
              <a:t>	forward(100)</a:t>
            </a:r>
          </a:p>
          <a:p>
            <a:pPr marL="0" indent="0">
              <a:buNone/>
            </a:pPr>
            <a:r>
              <a:rPr lang="en-US" dirty="0"/>
              <a:t>	right(85)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9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colour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 until now you have been working with black lines</a:t>
            </a:r>
          </a:p>
          <a:p>
            <a:r>
              <a:rPr lang="en-US" dirty="0" smtClean="0"/>
              <a:t>Let’s introduce some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olormode</a:t>
            </a:r>
            <a:r>
              <a:rPr lang="en-US" dirty="0" smtClean="0"/>
              <a:t>(255) should have been set – this allows you to use RGB </a:t>
            </a:r>
            <a:r>
              <a:rPr lang="en-US" dirty="0" err="1" smtClean="0"/>
              <a:t>colour</a:t>
            </a:r>
            <a:r>
              <a:rPr lang="en-US" dirty="0" smtClean="0"/>
              <a:t> valuables</a:t>
            </a:r>
          </a:p>
          <a:p>
            <a:r>
              <a:rPr lang="en-US" dirty="0" smtClean="0"/>
              <a:t>Define these as variables at the beginning of the script which will give you greater control</a:t>
            </a:r>
          </a:p>
          <a:p>
            <a:r>
              <a:rPr lang="en-US" dirty="0" smtClean="0"/>
              <a:t>Try the script on the right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 = </a:t>
            </a:r>
            <a:r>
              <a:rPr lang="en-US" dirty="0" err="1" smtClean="0"/>
              <a:t>int</a:t>
            </a:r>
            <a:r>
              <a:rPr lang="en-US" dirty="0" smtClean="0"/>
              <a:t>(input(“Enter red value 0 – 255:”))</a:t>
            </a:r>
          </a:p>
          <a:p>
            <a:pPr marL="0" indent="0">
              <a:buNone/>
            </a:pPr>
            <a:r>
              <a:rPr lang="en-US" dirty="0" smtClean="0"/>
              <a:t>g = </a:t>
            </a:r>
            <a:r>
              <a:rPr lang="en-US" dirty="0" err="1"/>
              <a:t>int</a:t>
            </a:r>
            <a:r>
              <a:rPr lang="en-US" dirty="0"/>
              <a:t>(input(“Enter </a:t>
            </a:r>
            <a:r>
              <a:rPr lang="en-US" dirty="0" smtClean="0"/>
              <a:t>green </a:t>
            </a:r>
            <a:r>
              <a:rPr lang="en-US" dirty="0"/>
              <a:t>value 0 – 255:”)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= </a:t>
            </a:r>
            <a:r>
              <a:rPr lang="en-US" dirty="0" err="1"/>
              <a:t>int</a:t>
            </a:r>
            <a:r>
              <a:rPr lang="en-US" dirty="0"/>
              <a:t>(input(“Enter </a:t>
            </a:r>
            <a:r>
              <a:rPr lang="en-US" dirty="0" smtClean="0"/>
              <a:t>blue </a:t>
            </a:r>
            <a:r>
              <a:rPr lang="en-US" dirty="0"/>
              <a:t>value 0 – 255:”)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encolor</a:t>
            </a:r>
            <a:r>
              <a:rPr lang="en-US" dirty="0" smtClean="0"/>
              <a:t>(</a:t>
            </a:r>
            <a:r>
              <a:rPr lang="en-US" dirty="0" err="1" smtClean="0"/>
              <a:t>r,g,b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 (72):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forward(100)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right(75)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7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additional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Importing the random module in conjunction with </a:t>
            </a:r>
            <a:r>
              <a:rPr lang="en-US" dirty="0" err="1" smtClean="0"/>
              <a:t>colours</a:t>
            </a:r>
            <a:r>
              <a:rPr lang="en-US" dirty="0" smtClean="0"/>
              <a:t>, distances and angles can give some very interesting effects</a:t>
            </a:r>
          </a:p>
          <a:p>
            <a:r>
              <a:rPr lang="en-US" dirty="0" smtClean="0"/>
              <a:t>Add the import statement after the turtle module import</a:t>
            </a:r>
          </a:p>
          <a:p>
            <a:r>
              <a:rPr lang="en-US" dirty="0" smtClean="0"/>
              <a:t>Note where I put the random declarations – what do you think will happen to the </a:t>
            </a:r>
            <a:r>
              <a:rPr lang="en-US" dirty="0" err="1" smtClean="0"/>
              <a:t>colour</a:t>
            </a:r>
            <a:r>
              <a:rPr lang="en-US" dirty="0" smtClean="0"/>
              <a:t> within the for loop?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random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 (72):</a:t>
            </a:r>
          </a:p>
          <a:p>
            <a:pPr marL="0" indent="0">
              <a:buNone/>
            </a:pPr>
            <a:r>
              <a:rPr lang="en-US" dirty="0"/>
              <a:t>	r = </a:t>
            </a:r>
            <a:r>
              <a:rPr lang="en-US" dirty="0" err="1"/>
              <a:t>random.randint</a:t>
            </a:r>
            <a:r>
              <a:rPr lang="en-US" dirty="0"/>
              <a:t>(0,255)</a:t>
            </a:r>
          </a:p>
          <a:p>
            <a:pPr marL="0" indent="0">
              <a:buNone/>
            </a:pPr>
            <a:r>
              <a:rPr lang="en-US" dirty="0" smtClean="0"/>
              <a:t>	g </a:t>
            </a:r>
            <a:r>
              <a:rPr lang="en-US" dirty="0"/>
              <a:t>= </a:t>
            </a:r>
            <a:r>
              <a:rPr lang="en-US" dirty="0" err="1"/>
              <a:t>random.randint</a:t>
            </a:r>
            <a:r>
              <a:rPr lang="en-US" dirty="0"/>
              <a:t>(0,255)</a:t>
            </a:r>
          </a:p>
          <a:p>
            <a:pPr marL="0" indent="0">
              <a:buNone/>
            </a:pPr>
            <a:r>
              <a:rPr lang="en-US" dirty="0" smtClean="0"/>
              <a:t>	b </a:t>
            </a:r>
            <a:r>
              <a:rPr lang="en-US" dirty="0"/>
              <a:t>= </a:t>
            </a:r>
            <a:r>
              <a:rPr lang="en-US" dirty="0" err="1"/>
              <a:t>random.randint</a:t>
            </a:r>
            <a:r>
              <a:rPr lang="en-US" dirty="0"/>
              <a:t>(0,255)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pencolor</a:t>
            </a:r>
            <a:r>
              <a:rPr lang="en-US" dirty="0" smtClean="0"/>
              <a:t>(</a:t>
            </a:r>
            <a:r>
              <a:rPr lang="en-US" dirty="0" err="1" smtClean="0"/>
              <a:t>r,g,b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forward(100)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right(75)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4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1"/>
            <a:ext cx="3657600" cy="33038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teaching the If Else construct a good approach to use is considering co-ordinates on the turtle screen</a:t>
            </a:r>
          </a:p>
          <a:p>
            <a:r>
              <a:rPr lang="en-US" dirty="0" smtClean="0"/>
              <a:t>Get pupils to then test if turtle is within that area and get it to do something different</a:t>
            </a:r>
          </a:p>
          <a:p>
            <a:r>
              <a:rPr lang="en-US" dirty="0" smtClean="0"/>
              <a:t>Take a look at </a:t>
            </a:r>
            <a:r>
              <a:rPr lang="en-US" dirty="0" err="1" smtClean="0"/>
              <a:t>marking_area.py</a:t>
            </a:r>
            <a:r>
              <a:rPr lang="en-US" dirty="0" smtClean="0"/>
              <a:t> in the accompanying folder</a:t>
            </a:r>
          </a:p>
          <a:p>
            <a:r>
              <a:rPr lang="en-US" dirty="0" smtClean="0"/>
              <a:t>How could you get it to test for a different area?</a:t>
            </a:r>
          </a:p>
          <a:p>
            <a:r>
              <a:rPr lang="en-US" dirty="0" smtClean="0"/>
              <a:t>Can you get it to do something different?</a:t>
            </a:r>
            <a:endParaRPr lang="en-US" dirty="0"/>
          </a:p>
        </p:txBody>
      </p:sp>
      <p:pic>
        <p:nvPicPr>
          <p:cNvPr id="5" name="Content Placeholder 4" descr="if_test.tif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2" b="4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58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t is possible to teach object oriented programming using Turtle but I don’t with KS3</a:t>
            </a:r>
          </a:p>
          <a:p>
            <a:r>
              <a:rPr lang="en-US" dirty="0" smtClean="0"/>
              <a:t>Turtle lends itself to structured programming very well and it is a good point to start teaching functions</a:t>
            </a:r>
          </a:p>
          <a:p>
            <a:r>
              <a:rPr lang="en-US" dirty="0" smtClean="0"/>
              <a:t>Take a look at </a:t>
            </a:r>
            <a:r>
              <a:rPr lang="en-US" dirty="0" err="1" smtClean="0"/>
              <a:t>simple_functions.py</a:t>
            </a:r>
            <a:r>
              <a:rPr lang="en-US" dirty="0" smtClean="0"/>
              <a:t> in the folder at what it can do – can you extend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moveForward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forward(10)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stamp(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moveBackward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backward(10)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dot(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turnLeft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left(45</a:t>
            </a:r>
            <a:r>
              <a:rPr lang="en-US" dirty="0" smtClean="0"/>
              <a:t>)</a:t>
            </a:r>
            <a:r>
              <a:rPr lang="en-US" dirty="0"/>
              <a:t>	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turnRight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right(45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listen(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moveForward</a:t>
            </a:r>
            <a:r>
              <a:rPr lang="en-US" dirty="0"/>
              <a:t>,"Up")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moveBackward</a:t>
            </a:r>
            <a:r>
              <a:rPr lang="en-US" dirty="0"/>
              <a:t>,"Down")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turnLeft</a:t>
            </a:r>
            <a:r>
              <a:rPr lang="en-US" dirty="0"/>
              <a:t>,"Left")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turnRight</a:t>
            </a:r>
            <a:r>
              <a:rPr lang="en-US" dirty="0"/>
              <a:t>,"Right")</a:t>
            </a:r>
          </a:p>
        </p:txBody>
      </p:sp>
    </p:spTree>
    <p:extLst>
      <p:ext uri="{BB962C8B-B14F-4D97-AF65-F5344CB8AC3E}">
        <p14:creationId xmlns:p14="http://schemas.microsoft.com/office/powerpoint/2010/main" val="279203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Loads of extra methods in the python turtle documents</a:t>
            </a:r>
          </a:p>
          <a:p>
            <a:r>
              <a:rPr lang="en-US" dirty="0" smtClean="0"/>
              <a:t>Get creative</a:t>
            </a:r>
          </a:p>
          <a:p>
            <a:r>
              <a:rPr lang="en-US" dirty="0" smtClean="0"/>
              <a:t>Let pupils spend as much time as possible coding</a:t>
            </a:r>
          </a:p>
          <a:p>
            <a:pPr lvl="1"/>
            <a:r>
              <a:rPr lang="en-US" dirty="0" smtClean="0"/>
              <a:t>Challenge each other</a:t>
            </a:r>
          </a:p>
          <a:p>
            <a:pPr lvl="1"/>
            <a:r>
              <a:rPr lang="en-US" dirty="0" smtClean="0"/>
              <a:t>Go wild!</a:t>
            </a:r>
          </a:p>
          <a:p>
            <a:r>
              <a:rPr lang="en-US" dirty="0" smtClean="0"/>
              <a:t>Any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4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yourselves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Python </a:t>
            </a:r>
            <a:r>
              <a:rPr lang="en-US" dirty="0" err="1" smtClean="0"/>
              <a:t>IDlE</a:t>
            </a:r>
            <a:r>
              <a:rPr lang="en-US" dirty="0" smtClean="0"/>
              <a:t> GUI</a:t>
            </a:r>
          </a:p>
          <a:p>
            <a:r>
              <a:rPr lang="en-US" dirty="0" smtClean="0"/>
              <a:t>Open the template I have made available (good idea also to make a copy of that template first)</a:t>
            </a:r>
          </a:p>
          <a:p>
            <a:r>
              <a:rPr lang="en-US" dirty="0" smtClean="0"/>
              <a:t>It won’t be long before you are editing your own code!</a:t>
            </a:r>
          </a:p>
          <a:p>
            <a:r>
              <a:rPr lang="en-US" dirty="0" smtClean="0"/>
              <a:t>Enjoy </a:t>
            </a:r>
            <a:r>
              <a:rPr lang="en-US" dirty="0" smtClean="0">
                <a:sym typeface="Wingdings"/>
              </a:rPr>
              <a:t>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759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Turtle Docs</a:t>
            </a:r>
          </a:p>
          <a:p>
            <a:pPr lvl="1"/>
            <a:r>
              <a:rPr lang="en-US" dirty="0">
                <a:hlinkClick r:id="rId2"/>
              </a:rPr>
              <a:t>https://docs.python.org/3/library/</a:t>
            </a:r>
            <a:r>
              <a:rPr lang="en-US" dirty="0" smtClean="0">
                <a:hlinkClick r:id="rId2"/>
              </a:rPr>
              <a:t>turtle.html</a:t>
            </a:r>
            <a:endParaRPr lang="en-US" dirty="0" smtClean="0"/>
          </a:p>
          <a:p>
            <a:r>
              <a:rPr lang="en-US" dirty="0" smtClean="0"/>
              <a:t>My Turtle Folder on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https://www.dropbox.com/sh/edis6nsn5t3yaka/AADVCZQaXYLxmaHFX0dGBczLa?dl=</a:t>
            </a:r>
            <a:r>
              <a:rPr lang="en-US" dirty="0" smtClean="0">
                <a:hlinkClick r:id="rId3"/>
              </a:rPr>
              <a:t>0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Turtle Videos</a:t>
            </a:r>
          </a:p>
          <a:p>
            <a:pPr lvl="1"/>
            <a:r>
              <a:rPr lang="en-US" dirty="0">
                <a:hlinkClick r:id="rId4"/>
              </a:rPr>
              <a:t>https://www.youtube.com/playlist?list=PLpGGOwJFWaFSiMX3kVg4PlQB_ABb2ygWj&amp;spfreload=</a:t>
            </a:r>
            <a:r>
              <a:rPr lang="en-US" dirty="0" smtClean="0">
                <a:hlinkClick r:id="rId4"/>
              </a:rPr>
              <a:t>10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7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popular choice for an introduction to text-based programming languages</a:t>
            </a:r>
          </a:p>
          <a:p>
            <a:r>
              <a:rPr lang="en-US" dirty="0" smtClean="0"/>
              <a:t>It’s powerful, relatively easy to understand, used widely outside school and there are many resources available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18" y="0"/>
            <a:ext cx="4462271" cy="1935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22" y="1079455"/>
            <a:ext cx="2820664" cy="1712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18" y="1759494"/>
            <a:ext cx="1959539" cy="891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118" y="2715483"/>
            <a:ext cx="1195918" cy="1694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536" y="4091606"/>
            <a:ext cx="2837835" cy="789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691" y="2715484"/>
            <a:ext cx="1505816" cy="1129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506" y="2715483"/>
            <a:ext cx="1974980" cy="11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442250" cy="992168"/>
          </a:xfrm>
        </p:spPr>
        <p:txBody>
          <a:bodyPr/>
          <a:lstStyle/>
          <a:p>
            <a:r>
              <a:rPr lang="en-US" dirty="0" smtClean="0"/>
              <a:t>Learning text-based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Even if pupils have had experience of something like Scratch, text-based languages can be hard</a:t>
            </a:r>
          </a:p>
          <a:p>
            <a:r>
              <a:rPr lang="en-US" dirty="0" smtClean="0"/>
              <a:t>Can be tricky to understand how code relates to output on screen</a:t>
            </a:r>
          </a:p>
          <a:p>
            <a:r>
              <a:rPr lang="en-US" dirty="0" smtClean="0"/>
              <a:t>The nested for loop might make sense to some pupils but might lose others</a:t>
            </a:r>
          </a:p>
          <a:p>
            <a:r>
              <a:rPr lang="en-US" dirty="0" smtClean="0"/>
              <a:t>Python and Turtle might make the jump from Scratch to text-based languages easier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4442932" cy="3105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#routine for hotel floor and room cleaning exercise</a:t>
            </a:r>
          </a:p>
          <a:p>
            <a:pPr marL="0" indent="0">
              <a:buNone/>
            </a:pPr>
            <a:r>
              <a:rPr lang="en-US" dirty="0"/>
              <a:t>for floor in range(1,7):</a:t>
            </a:r>
          </a:p>
          <a:p>
            <a:pPr marL="0" indent="0">
              <a:buNone/>
            </a:pPr>
            <a:r>
              <a:rPr lang="en-US" dirty="0"/>
              <a:t>    for room in range(1,5):</a:t>
            </a:r>
          </a:p>
          <a:p>
            <a:pPr marL="0" indent="0">
              <a:buNone/>
            </a:pPr>
            <a:r>
              <a:rPr lang="en-US" dirty="0"/>
              <a:t>        print("</a:t>
            </a:r>
            <a:r>
              <a:rPr lang="en-US" dirty="0" err="1"/>
              <a:t>Room",floor,room,"cleaned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0314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Turtle?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Many may remember some working with turtle and Logo for teaching simple coding concepts</a:t>
            </a:r>
          </a:p>
          <a:p>
            <a:r>
              <a:rPr lang="en-US" dirty="0" smtClean="0"/>
              <a:t>It was OK but I think a bit limited</a:t>
            </a:r>
          </a:p>
          <a:p>
            <a:r>
              <a:rPr lang="en-US" dirty="0" smtClean="0"/>
              <a:t>The Python Turtle module is an immensely powerful module with a number of methods which can be used in creative 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98" y="1157871"/>
            <a:ext cx="4456771" cy="27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4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and Creativity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the Turtle module taps into the creative aspect of computing</a:t>
            </a:r>
          </a:p>
          <a:p>
            <a:r>
              <a:rPr lang="en-US" dirty="0" smtClean="0"/>
              <a:t>Pupils in a way are not restricted by the confines of a task ‘</a:t>
            </a:r>
            <a:r>
              <a:rPr lang="en-US" dirty="0" err="1" smtClean="0"/>
              <a:t>eg</a:t>
            </a:r>
            <a:r>
              <a:rPr lang="en-US" dirty="0" smtClean="0"/>
              <a:t> create a program which does x in order to progress’</a:t>
            </a:r>
          </a:p>
          <a:p>
            <a:r>
              <a:rPr lang="en-US" dirty="0" smtClean="0"/>
              <a:t>Instead it is ‘create a program which uses methods x, y and z in largely any way you like in order to achieve whatever you want’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562" b="4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723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and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At the same time as developing creative skills using the turtle module will also develop </a:t>
            </a:r>
            <a:r>
              <a:rPr lang="en-US" dirty="0" err="1" smtClean="0"/>
              <a:t>maths</a:t>
            </a:r>
            <a:r>
              <a:rPr lang="en-US" dirty="0" smtClean="0"/>
              <a:t> skills and spatial awareness</a:t>
            </a:r>
          </a:p>
          <a:p>
            <a:r>
              <a:rPr lang="en-US" dirty="0" smtClean="0"/>
              <a:t>In teaching this to pupils you might ask them to build a triangle or a pentagon</a:t>
            </a:r>
          </a:p>
          <a:p>
            <a:r>
              <a:rPr lang="en-US" dirty="0" smtClean="0"/>
              <a:t>An easy way to challenge them on basic mathematics but with the possibility of extending them very quickly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work with </a:t>
            </a:r>
            <a:r>
              <a:rPr lang="en-US" dirty="0"/>
              <a:t>F</a:t>
            </a:r>
            <a:r>
              <a:rPr lang="en-US" dirty="0" smtClean="0"/>
              <a:t>ibonacci!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461" y="1355238"/>
            <a:ext cx="3429000" cy="215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7000" y="3567313"/>
            <a:ext cx="4021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Can you write a </a:t>
            </a:r>
            <a:r>
              <a:rPr lang="en-US" dirty="0"/>
              <a:t>F</a:t>
            </a:r>
            <a:r>
              <a:rPr lang="en-US" dirty="0" smtClean="0"/>
              <a:t>ibonacci sequence</a:t>
            </a:r>
          </a:p>
          <a:p>
            <a:pPr algn="ctr"/>
            <a:r>
              <a:rPr lang="en-US" dirty="0" smtClean="0"/>
              <a:t>And then draw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7726</TotalTime>
  <Words>1511</Words>
  <Application>Microsoft Macintosh PowerPoint</Application>
  <PresentationFormat>On-screen Show (16:9)</PresentationFormat>
  <Paragraphs>203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Advantage</vt:lpstr>
      <vt:lpstr>PowerPoint Presentation</vt:lpstr>
      <vt:lpstr>Hello!</vt:lpstr>
      <vt:lpstr>Getting yourselves setup</vt:lpstr>
      <vt:lpstr>Resources</vt:lpstr>
      <vt:lpstr>Why Python?</vt:lpstr>
      <vt:lpstr>Learning text-based languages</vt:lpstr>
      <vt:lpstr>Why Turtle?</vt:lpstr>
      <vt:lpstr>Computing and Creativity</vt:lpstr>
      <vt:lpstr>Computing and Maths</vt:lpstr>
      <vt:lpstr>Improve assessment</vt:lpstr>
      <vt:lpstr>Lesson Structure</vt:lpstr>
      <vt:lpstr>Differentiation</vt:lpstr>
      <vt:lpstr>Teaching programming constructs</vt:lpstr>
      <vt:lpstr>Getting started with Turtle</vt:lpstr>
      <vt:lpstr>PowerPoint Presentation</vt:lpstr>
      <vt:lpstr>Importing modules</vt:lpstr>
      <vt:lpstr>First methods</vt:lpstr>
      <vt:lpstr>Introducing variables</vt:lpstr>
      <vt:lpstr>Understanding Loops</vt:lpstr>
      <vt:lpstr>Next exercise</vt:lpstr>
      <vt:lpstr>Working with colour</vt:lpstr>
      <vt:lpstr>Working with additional modules</vt:lpstr>
      <vt:lpstr>If Else statements</vt:lpstr>
      <vt:lpstr>Functions</vt:lpstr>
      <vt:lpstr>In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Turtle</dc:title>
  <dc:creator>Brian Sharland</dc:creator>
  <cp:lastModifiedBy>Brian Sharland</cp:lastModifiedBy>
  <cp:revision>52</cp:revision>
  <dcterms:created xsi:type="dcterms:W3CDTF">2014-12-30T15:13:29Z</dcterms:created>
  <dcterms:modified xsi:type="dcterms:W3CDTF">2015-01-05T00:00:15Z</dcterms:modified>
</cp:coreProperties>
</file>