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00f2c267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00f2c267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00f2c267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00f2c267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00f2c267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00f2c267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00f2c267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00f2c267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8bc4d8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8bc4d8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58bc4d8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58bc4d8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58bc4d8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58bc4d8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(in the current dataset, source of a news article can entirely determine the realness or fakeness, but that’s not likely in the real world)</a:t>
            </a:r>
            <a:endParaRPr sz="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58bc4d8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58bc4d8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00f2c26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00f2c26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8bc4d8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8bc4d8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0f2c267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00f2c267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0f2c26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0f2c26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8bc4d8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8bc4d8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00f2c26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00f2c26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0f2c2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00f2c2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00f2c26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00f2c26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3341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Real/Fake COVID-19 Health Information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97"/>
              <a:t>Angel He</a:t>
            </a:r>
            <a:endParaRPr sz="14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97"/>
              <a:t>Edmund Lam</a:t>
            </a:r>
            <a:endParaRPr sz="14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97"/>
              <a:t>Melissa Feeney</a:t>
            </a:r>
            <a:endParaRPr sz="14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97"/>
              <a:t>Sharlene Chen</a:t>
            </a:r>
            <a:endParaRPr sz="14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Keywords in News Titles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47225"/>
            <a:ext cx="85206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Token: individual word that appears in news titles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Counts in fake: number of times the word appears in fake news dataset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Counts in real: number of times the word appears in real news dataset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Pct in fake: counts in fake / (counts in fake + counts in real)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Pct in real: counts in real / (counts in fake + counts in real)</a:t>
            </a:r>
            <a:endParaRPr sz="15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13" y="2904103"/>
            <a:ext cx="5756776" cy="20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r>
              <a:rPr lang="en"/>
              <a:t> in News Titles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00" y="1225225"/>
            <a:ext cx="4056926" cy="2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750" y="2677400"/>
            <a:ext cx="3981724" cy="20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4665800" y="1391450"/>
            <a:ext cx="17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← 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requently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appearing words in fake news titles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7291600" y="1583200"/>
            <a:ext cx="171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requently-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appearing words in real news titles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03863" y="3805975"/>
            <a:ext cx="383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Lots of overlap, need a better way to find important words that help distinguish between real and fake news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23"/>
          <p:cNvCxnSpPr/>
          <p:nvPr/>
        </p:nvCxnSpPr>
        <p:spPr>
          <a:xfrm>
            <a:off x="8418925" y="2346425"/>
            <a:ext cx="0" cy="23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News Articles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5" y="1329300"/>
            <a:ext cx="6426848" cy="280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150" y="1886500"/>
            <a:ext cx="5127123" cy="255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000625"/>
            <a:ext cx="8520600" cy="1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 variable: 1 if news is fake, 0 if news is real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Features: select keywords and news sources based on their distributions among real and fake datasets (ie. pct in fake = 100 and counts in fake &gt;= 3), in binary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Basic logistic regression and random forest models with 75/25 train test split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45352" l="0" r="0" t="0"/>
          <a:stretch/>
        </p:blipFill>
        <p:spPr>
          <a:xfrm>
            <a:off x="1007825" y="2919125"/>
            <a:ext cx="4163932" cy="19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41971" l="0" r="0" t="0"/>
          <a:stretch/>
        </p:blipFill>
        <p:spPr>
          <a:xfrm>
            <a:off x="5688200" y="2883125"/>
            <a:ext cx="1367450" cy="19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5171750" y="3775575"/>
            <a:ext cx="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</a:t>
            </a:r>
            <a:r>
              <a:rPr lang="en"/>
              <a:t> Data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81" y="1807275"/>
            <a:ext cx="2869144" cy="12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725" y="1844863"/>
            <a:ext cx="3272200" cy="11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075" y="3042275"/>
            <a:ext cx="3087350" cy="121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275" y="3078600"/>
            <a:ext cx="3495651" cy="1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1769075" y="1299625"/>
            <a:ext cx="65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Fake								Real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11650" y="2170950"/>
            <a:ext cx="11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Tweets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408525" y="3367925"/>
            <a:ext cx="11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Replies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2" name="Google Shape;212;p26"/>
          <p:cNvCxnSpPr/>
          <p:nvPr/>
        </p:nvCxnSpPr>
        <p:spPr>
          <a:xfrm>
            <a:off x="554650" y="4680725"/>
            <a:ext cx="10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6"/>
          <p:cNvSpPr txBox="1"/>
          <p:nvPr/>
        </p:nvSpPr>
        <p:spPr>
          <a:xfrm>
            <a:off x="1682475" y="4480625"/>
            <a:ext cx="72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adding precisions, recall scores and F1 scores as metrics to compensate for this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4535275" y="2644475"/>
            <a:ext cx="422100" cy="4341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8138725" y="2596875"/>
            <a:ext cx="422100" cy="4341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33061" l="0" r="0" t="0"/>
          <a:stretch/>
        </p:blipFill>
        <p:spPr>
          <a:xfrm>
            <a:off x="725875" y="1055625"/>
            <a:ext cx="6827701" cy="254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3408250" y="2385775"/>
            <a:ext cx="2194800" cy="115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388675" y="1055625"/>
            <a:ext cx="1671000" cy="115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2579950" y="3605225"/>
            <a:ext cx="53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BEST</a:t>
            </a: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: Random Forest Model with Source and Keyword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without sacrificing precision, recall and F1 score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Second: Random Forest with Source only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3305800" y="2685925"/>
            <a:ext cx="409800" cy="4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312475" y="1449975"/>
            <a:ext cx="409800" cy="4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2005100" y="3605225"/>
            <a:ext cx="409800" cy="4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2005100" y="4330800"/>
            <a:ext cx="409800" cy="4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17466" r="54961" t="65143"/>
          <a:stretch/>
        </p:blipFill>
        <p:spPr>
          <a:xfrm>
            <a:off x="7177675" y="2224500"/>
            <a:ext cx="1795750" cy="1255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6664775" y="4330800"/>
            <a:ext cx="262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Benchmark performances from </a:t>
            </a:r>
            <a:r>
              <a:rPr lang="en" sz="1000">
                <a:solidFill>
                  <a:schemeClr val="dk1"/>
                </a:solidFill>
              </a:rPr>
              <a:t>CoAID: COVID-19 Healthcare Misinformation Dataset, arXiv:2006.00885 [cs.SI]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most prevalent themes within claims discuss preventative measures against COVID-19, and the topics in claims can be used along with Twitter engagement to predict claim validity 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Keywords and sources are big indicators of realness and fakeness of news articles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Future steps: </a:t>
            </a:r>
            <a:endParaRPr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Experiment with more keyword and source combinations, and more models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Tune and optimize models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Train and test on more diverse and comprehensive dataset to improve the generalizability of models 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Obtain data from Twitter to further analyze sentiment on Twitter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6918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Thank you!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1983350" y="1147225"/>
            <a:ext cx="5337475" cy="462775"/>
            <a:chOff x="1983350" y="1147225"/>
            <a:chExt cx="5337475" cy="462775"/>
          </a:xfrm>
        </p:grpSpPr>
        <p:sp>
          <p:nvSpPr>
            <p:cNvPr id="70" name="Google Shape;70;p14"/>
            <p:cNvSpPr/>
            <p:nvPr/>
          </p:nvSpPr>
          <p:spPr>
            <a:xfrm rot="-5400000">
              <a:off x="1983350" y="1147225"/>
              <a:ext cx="462775" cy="462775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293725" y="1178513"/>
              <a:ext cx="5027100" cy="4002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Dataset Overview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029638" y="1178513"/>
              <a:ext cx="21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1983350" y="1762400"/>
            <a:ext cx="5337475" cy="462775"/>
            <a:chOff x="1983350" y="1147225"/>
            <a:chExt cx="5337475" cy="462775"/>
          </a:xfrm>
        </p:grpSpPr>
        <p:sp>
          <p:nvSpPr>
            <p:cNvPr id="74" name="Google Shape;74;p14"/>
            <p:cNvSpPr/>
            <p:nvPr/>
          </p:nvSpPr>
          <p:spPr>
            <a:xfrm rot="-5400000">
              <a:off x="1983350" y="1147225"/>
              <a:ext cx="462775" cy="462775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2293725" y="1178513"/>
              <a:ext cx="5027100" cy="3849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Open Sans"/>
                  <a:ea typeface="Open Sans"/>
                  <a:cs typeface="Open Sans"/>
                  <a:sym typeface="Open Sans"/>
                </a:rPr>
                <a:t>Feature Engineering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029638" y="1178513"/>
              <a:ext cx="21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983350" y="2377575"/>
            <a:ext cx="5337475" cy="462775"/>
            <a:chOff x="1983350" y="1147225"/>
            <a:chExt cx="5337475" cy="462775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983350" y="1147225"/>
              <a:ext cx="462775" cy="462775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2293725" y="1178513"/>
              <a:ext cx="5027100" cy="3849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Open Sans"/>
                  <a:ea typeface="Open Sans"/>
                  <a:cs typeface="Open Sans"/>
                  <a:sym typeface="Open Sans"/>
                </a:rPr>
                <a:t>Predicting Claim Validity with Topics and Engagements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029638" y="1178513"/>
              <a:ext cx="21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1983350" y="2998325"/>
            <a:ext cx="5337475" cy="462775"/>
            <a:chOff x="1983350" y="1147225"/>
            <a:chExt cx="5337475" cy="462775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1983350" y="1147225"/>
              <a:ext cx="462775" cy="462775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293725" y="1178513"/>
              <a:ext cx="5027100" cy="3849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Open Sans"/>
                  <a:ea typeface="Open Sans"/>
                  <a:cs typeface="Open Sans"/>
                  <a:sym typeface="Open Sans"/>
                </a:rPr>
                <a:t>Predicting Validity of News with Keywords and Sources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2029638" y="1178513"/>
              <a:ext cx="21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1983350" y="3613500"/>
            <a:ext cx="5337475" cy="462775"/>
            <a:chOff x="1983350" y="1147225"/>
            <a:chExt cx="5337475" cy="462775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1983350" y="1147225"/>
              <a:ext cx="462775" cy="462775"/>
            </a:xfrm>
            <a:prstGeom prst="flowChartOffpageConnector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2293725" y="1178513"/>
              <a:ext cx="5027100" cy="384900"/>
            </a:xfrm>
            <a:prstGeom prst="rect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2029638" y="1178513"/>
              <a:ext cx="21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CoAID Dataset - Overview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1935" r="42447" t="0"/>
          <a:stretch/>
        </p:blipFill>
        <p:spPr>
          <a:xfrm>
            <a:off x="418200" y="1147225"/>
            <a:ext cx="4418652" cy="3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2114" l="0" r="0" t="-3750"/>
          <a:stretch/>
        </p:blipFill>
        <p:spPr>
          <a:xfrm>
            <a:off x="5278075" y="666275"/>
            <a:ext cx="3554226" cy="42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CoAID Dataset - Claims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6431657" cy="3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224" y="1000125"/>
            <a:ext cx="3623124" cy="35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7525" y="1282400"/>
            <a:ext cx="4911624" cy="35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CoAID Dataset - News articles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76475" y="4312800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Same structure for news tweets and tweet replies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00" y="1094375"/>
            <a:ext cx="5377576" cy="295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525" y="1094375"/>
            <a:ext cx="6027223" cy="29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094775" y="2203813"/>
            <a:ext cx="19407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News Title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6417800" y="2624125"/>
            <a:ext cx="254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predictive words in news titles through their distributions in real and fake news datasets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One Hot Encoding for select predictive words for use in 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397775" y="2928950"/>
            <a:ext cx="186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Website Name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Type of source (article, post)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Social Media or not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513" y="1291812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700" y="1368012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9087" y="1175950"/>
            <a:ext cx="910625" cy="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629500" y="2203813"/>
            <a:ext cx="19407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87800" y="2203813"/>
            <a:ext cx="19407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Engagement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26950" y="2884225"/>
            <a:ext cx="22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Tweet counts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Reply counts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68500" y="3574525"/>
            <a:ext cx="271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Tweet Counts + Reply Counts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 User Engagement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2803850" y="2127613"/>
            <a:ext cx="21408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Claim Topic Analysis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612750" y="3026325"/>
            <a:ext cx="1940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Get topics of each short claim by vectorizing the  text and applying CorEx topic modeling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Topics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25" y="1713450"/>
            <a:ext cx="6323475" cy="29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423575" y="1097850"/>
            <a:ext cx="865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CorEx topic modeling was used to detect recurrent themes in the claims data, and the top words within each topic can help to characterize the topics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600" y="1631100"/>
            <a:ext cx="1208100" cy="461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#1: related to ventilation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4600" y="2316575"/>
            <a:ext cx="1303200" cy="738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#10: related to whether or not garlic might treat/prevent COVID-19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14575" y="3291813"/>
            <a:ext cx="1447800" cy="877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#15: related to the need to wash purchased produce to eliminate potential COVID-19 remnants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72925" y="4362125"/>
            <a:ext cx="1331100" cy="600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#16: related to pregnant women and their COVID-19 risk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7857800" y="1492500"/>
            <a:ext cx="1165200" cy="738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#2: related to household cleaning and disinfection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918400" y="3191825"/>
            <a:ext cx="1104600" cy="1015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#19: related to vitamin/mineral supplements to treat/prevent COVID-19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811900" y="4457200"/>
            <a:ext cx="2121600" cy="600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#20: related to the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pneumonia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 vaccine and its potential impact against covid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918400" y="2316575"/>
            <a:ext cx="1104600" cy="738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Topic #5: related to the use of chloroquine to treat COVID-19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Topics and Twitter Engagement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50" y="1230500"/>
            <a:ext cx="4789824" cy="18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50" y="2918625"/>
            <a:ext cx="4957300" cy="19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182050" y="1363325"/>
            <a:ext cx="383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Correlating claims’ Twitter engagement through tweets and replies with the claims’ probabilities of being associated with the topics can help to understand which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topics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may drive more engagement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066450" y="3155250"/>
            <a:ext cx="412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general, the patterns in tweet counts and replies for claims behave similarly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The more likely that topics 1 through 7 are mentioned in a claim, the less likely the claim will earn high engagement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Claims that feature topic 19, which discusses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vitamin and mineral supplements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to treat/prevent COVID-19, earns high engagement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and Engagement as Indicators of Claim Validity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00" y="1391900"/>
            <a:ext cx="5695775" cy="30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268475" y="1463550"/>
            <a:ext cx="255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The topics in the claims found by CorEx can be used along with Twitter engagement to predict claim validity with reasonable model performance: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25" y="2528536"/>
            <a:ext cx="2155403" cy="51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188825" y="3202300"/>
            <a:ext cx="3158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According to the topic explanations on the previous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slide, in addition to the tweet and reply counts that a claim receives, claims that mention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recovery drug trials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preventative therapies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alcohol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are most dominant in determining claim validity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