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0" r:id="rId5"/>
    <p:sldId id="273" r:id="rId6"/>
    <p:sldId id="272" r:id="rId7"/>
    <p:sldId id="271" r:id="rId8"/>
    <p:sldId id="27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F838"/>
    <a:srgbClr val="CCCCFF"/>
    <a:srgbClr val="66FFFF"/>
    <a:srgbClr val="00FFFF"/>
    <a:srgbClr val="FF6464"/>
    <a:srgbClr val="64C8FF"/>
    <a:srgbClr val="EBF7FF"/>
    <a:srgbClr val="0050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5865" autoAdjust="0"/>
  </p:normalViewPr>
  <p:slideViewPr>
    <p:cSldViewPr snapToGrid="0">
      <p:cViewPr varScale="1">
        <p:scale>
          <a:sx n="99" d="100"/>
          <a:sy n="99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発生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39期</c:v>
                </c:pt>
                <c:pt idx="1">
                  <c:v>40期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1318</c:v>
                </c:pt>
                <c:pt idx="1">
                  <c:v>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B-4493-B92B-351EC2C4BB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対応</c:v>
                </c:pt>
              </c:strCache>
            </c:strRef>
          </c:tx>
          <c:spPr>
            <a:solidFill>
              <a:srgbClr val="AAF83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F8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FB-4493-B92B-351EC2C4BB9B}"/>
              </c:ext>
            </c:extLst>
          </c:dPt>
          <c:dPt>
            <c:idx val="1"/>
            <c:invertIfNegative val="0"/>
            <c:bubble3D val="0"/>
            <c:spPr>
              <a:solidFill>
                <a:srgbClr val="AAF8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CFB-4493-B92B-351EC2C4BB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39期</c:v>
                </c:pt>
                <c:pt idx="1">
                  <c:v>40期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697</c:v>
                </c:pt>
                <c:pt idx="1">
                  <c:v>1213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FB-4493-B92B-351EC2C4BB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-15"/>
        <c:axId val="579330176"/>
        <c:axId val="579335096"/>
      </c:barChart>
      <c:catAx>
        <c:axId val="57933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579335096"/>
        <c:crosses val="autoZero"/>
        <c:auto val="1"/>
        <c:lblAlgn val="ctr"/>
        <c:lblOffset val="100"/>
        <c:noMultiLvlLbl val="0"/>
      </c:catAx>
      <c:valAx>
        <c:axId val="5793350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);\(#,##0\)" sourceLinked="0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57933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AAF83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2023 4Q</c:v>
                </c:pt>
                <c:pt idx="1">
                  <c:v>2024 1Q</c:v>
                </c:pt>
                <c:pt idx="2">
                  <c:v>2024 Q2</c:v>
                </c:pt>
                <c:pt idx="3">
                  <c:v>2024 3Q</c:v>
                </c:pt>
                <c:pt idx="4">
                  <c:v>2024 4Q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290</c:v>
                </c:pt>
                <c:pt idx="1">
                  <c:v>335</c:v>
                </c:pt>
                <c:pt idx="2">
                  <c:v>375</c:v>
                </c:pt>
                <c:pt idx="3">
                  <c:v>420</c:v>
                </c:pt>
                <c:pt idx="4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4-4365-A38D-865506423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51008656"/>
        <c:axId val="551008984"/>
      </c:barChart>
      <c:catAx>
        <c:axId val="55100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551008984"/>
        <c:crosses val="autoZero"/>
        <c:auto val="1"/>
        <c:lblAlgn val="ctr"/>
        <c:lblOffset val="100"/>
        <c:noMultiLvlLbl val="0"/>
      </c:catAx>
      <c:valAx>
        <c:axId val="551008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5510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04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4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0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7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2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74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15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7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6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5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74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049A-7993-41E2-A972-79B14C5006E1}" type="datetimeFigureOut">
              <a:rPr kumimoji="1" lang="ja-JP" altLang="en-US" smtClean="0"/>
              <a:t>2024/4/17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8132-A8D1-4E50-B75B-7D50CB8B1E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4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2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478" y="556249"/>
            <a:ext cx="9144000" cy="3119346"/>
          </a:xfrm>
        </p:spPr>
        <p:txBody>
          <a:bodyPr>
            <a:noAutofit/>
          </a:bodyPr>
          <a:lstStyle/>
          <a:p>
            <a:pPr algn="l"/>
            <a:r>
              <a:rPr lang="ja-JP" altLang="en-US" sz="9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データ開発部</a:t>
            </a:r>
            <a:r>
              <a:rPr lang="en-US" altLang="ja-JP" sz="9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9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9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要望対応</a:t>
            </a:r>
            <a:endParaRPr kumimoji="1" lang="ja-JP" altLang="en-US" sz="9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727969" y="3923930"/>
            <a:ext cx="107508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サブタイトル 2"/>
          <p:cNvSpPr txBox="1">
            <a:spLocks/>
          </p:cNvSpPr>
          <p:nvPr/>
        </p:nvSpPr>
        <p:spPr>
          <a:xfrm>
            <a:off x="727968" y="4747258"/>
            <a:ext cx="2920753" cy="112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41</a:t>
            </a:r>
            <a:r>
              <a:rPr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</a:t>
            </a:r>
            <a:endParaRPr lang="ja-JP" altLang="en-US" sz="8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6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49375" y="776194"/>
            <a:ext cx="1322774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 実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49374" y="2806595"/>
            <a:ext cx="132277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 想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649374" y="4841460"/>
            <a:ext cx="132277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 標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49372" y="1361063"/>
            <a:ext cx="537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日々増え続ける「要望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」チケット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山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積み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の在庫チケット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発生数 ＞対応数 の 現実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49372" y="3391465"/>
            <a:ext cx="537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いつかは 在庫「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対応数 ＞発生数 が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理想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時間も気持ちも「余裕」のある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49372" y="5421867"/>
            <a:ext cx="5370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大規模要望パイプラインの増設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年後に要望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対応数が発生数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を超える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 rot="18959739">
            <a:off x="2192617" y="3174156"/>
            <a:ext cx="3785836" cy="3461246"/>
          </a:xfrm>
          <a:prstGeom prst="downArrow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6774"/>
            <a:ext cx="4328604" cy="6124452"/>
          </a:xfrm>
        </p:spPr>
        <p:txBody>
          <a:bodyPr>
            <a:normAutofit/>
          </a:bodyPr>
          <a:lstStyle/>
          <a:p>
            <a:pPr algn="ctr"/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</a:t>
            </a:r>
            <a:r>
              <a:rPr lang="en-US" altLang="ja-JP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振り返り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41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F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27116" y="2488452"/>
            <a:ext cx="232429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歩</a:t>
            </a:r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掛要望トップ</a:t>
            </a:r>
            <a:r>
              <a:rPr lang="en-US" altLang="ja-JP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7114" y="3073321"/>
            <a:ext cx="4726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2023.Q1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2023.Q4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において右肩上がりで　対応件数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対応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SP)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UP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できている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目標に対する実績もすべてのターンで　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90%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以上の達成率（平均にすると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105%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16292" y="2488452"/>
            <a:ext cx="232429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優先要望対応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16290" y="3073321"/>
            <a:ext cx="4987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月からプロジェクトスタート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安定的に毎月こなしてくれています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割り込みの早期対応依頼もすぐに計画に乗せてくれている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27116" y="4613087"/>
            <a:ext cx="264702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大規模要望（横浜市）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7114" y="5197956"/>
            <a:ext cx="4726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道路局の対応が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月からスタート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一般土木で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工種、電気通信で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600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工種出荷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大規模要望（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JACIC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チーム）の皆さんのご協力もあり、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2024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月ですべて完了しました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16292" y="4613087"/>
            <a:ext cx="288010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大規模要望（鹿児島県）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16290" y="5197956"/>
            <a:ext cx="521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月から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プロジェクトスタート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営業所・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Gaia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企画部と連携し、準備万端で対応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すべてのリリースにおいて前倒しでの出荷しました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前倒しした分で大規模要望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横浜市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の電気通信や　日特カスタマイズ案件に着手してくれました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723900" y="366775"/>
            <a:ext cx="10744200" cy="1587532"/>
          </a:xfrm>
        </p:spPr>
        <p:txBody>
          <a:bodyPr>
            <a:normAutofit/>
          </a:bodyPr>
          <a:lstStyle/>
          <a:p>
            <a:pPr algn="ctr"/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 報告</a:t>
            </a:r>
            <a:endParaRPr kumimoji="1" lang="ja-JP" altLang="en-US" sz="8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096000" y="2366682"/>
            <a:ext cx="0" cy="390849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87774" y="4312024"/>
            <a:ext cx="106164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6774"/>
            <a:ext cx="4328604" cy="6124452"/>
          </a:xfrm>
        </p:spPr>
        <p:txBody>
          <a:bodyPr>
            <a:normAutofit/>
          </a:bodyPr>
          <a:lstStyle/>
          <a:p>
            <a:pPr algn="ctr"/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</a:t>
            </a:r>
            <a:r>
              <a:rPr lang="en-US" altLang="ja-JP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6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6600" dirty="0"/>
          </a:p>
        </p:txBody>
      </p:sp>
      <p:graphicFrame>
        <p:nvGraphicFramePr>
          <p:cNvPr id="13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269409"/>
              </p:ext>
            </p:extLst>
          </p:nvPr>
        </p:nvGraphicFramePr>
        <p:xfrm>
          <a:off x="6323334" y="1275019"/>
          <a:ext cx="5616388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0643900" y="3910036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非公表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31528" y="1052308"/>
            <a:ext cx="266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処理能力としては</a:t>
            </a:r>
            <a:endParaRPr kumimoji="1" lang="en-US" altLang="ja-JP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対応数 ＞</a:t>
            </a:r>
            <a:r>
              <a:rPr lang="zh-CN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発生数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を達成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 rot="19698362">
            <a:off x="8299564" y="2499390"/>
            <a:ext cx="3097646" cy="521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3334" y="109325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u="sng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件数</a:t>
            </a:r>
            <a:endParaRPr kumimoji="1" lang="ja-JP" altLang="en-US" sz="1050" b="1" u="sng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2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907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41</a:t>
            </a:r>
            <a:r>
              <a:rPr kumimoji="1"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期目標</a:t>
            </a:r>
            <a:endParaRPr kumimoji="1" lang="ja-JP" altLang="en-US" sz="8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720571" y="2823097"/>
            <a:ext cx="107508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1537316" y="3355757"/>
            <a:ext cx="2700000" cy="2700000"/>
          </a:xfrm>
          <a:prstGeom prst="ellipse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歩</a:t>
            </a:r>
            <a:r>
              <a:rPr lang="ja-JP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掛要望</a:t>
            </a:r>
            <a:endParaRPr lang="en-US" altLang="ja-JP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トップ</a:t>
            </a:r>
            <a:r>
              <a:rPr kumimoji="1" lang="en-US" altLang="ja-JP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4746000" y="3355757"/>
            <a:ext cx="2700000" cy="2700000"/>
          </a:xfrm>
          <a:prstGeom prst="ellipse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大規模要望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楕円 21"/>
          <p:cNvSpPr/>
          <p:nvPr/>
        </p:nvSpPr>
        <p:spPr>
          <a:xfrm>
            <a:off x="7954684" y="3355757"/>
            <a:ext cx="2700000" cy="2700000"/>
          </a:xfrm>
          <a:prstGeom prst="ellipse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優先要望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3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0505" y="374945"/>
            <a:ext cx="53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今年こそ！毎月安定して！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下矢印 9"/>
          <p:cNvSpPr/>
          <p:nvPr/>
        </p:nvSpPr>
        <p:spPr>
          <a:xfrm rot="13465617">
            <a:off x="448871" y="2806998"/>
            <a:ext cx="3785836" cy="346124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19200" y="2644170"/>
            <a:ext cx="975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対応数</a:t>
            </a:r>
            <a:r>
              <a:rPr lang="zh-CN" altLang="en-US" sz="10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zh-CN" altLang="en-US" sz="10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</a:t>
            </a:r>
            <a:r>
              <a:rPr lang="zh-CN" altLang="en-US" sz="8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発生数</a:t>
            </a:r>
            <a:endParaRPr kumimoji="1" lang="ja-JP" altLang="en-US" sz="8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57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59779"/>
              </p:ext>
            </p:extLst>
          </p:nvPr>
        </p:nvGraphicFramePr>
        <p:xfrm>
          <a:off x="264467" y="1258626"/>
          <a:ext cx="5616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AAF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20132334">
            <a:off x="999504" y="1306875"/>
            <a:ext cx="4669655" cy="9725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1.6 </a:t>
            </a:r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倍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4467" y="100471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u="sng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件数</a:t>
            </a:r>
            <a:endParaRPr kumimoji="1" lang="ja-JP" altLang="en-US" sz="1050" b="1" u="sng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下矢印 2"/>
          <p:cNvSpPr/>
          <p:nvPr/>
        </p:nvSpPr>
        <p:spPr>
          <a:xfrm rot="8105386">
            <a:off x="6929234" y="-119763"/>
            <a:ext cx="3845697" cy="561492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6996955" y="366774"/>
            <a:ext cx="4328604" cy="6124452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en-US" altLang="ja-JP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提供速度が</a:t>
            </a:r>
            <a:r>
              <a:rPr lang="en-US" altLang="ja-JP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6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期比</a:t>
            </a:r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9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1.6</a:t>
            </a:r>
            <a:r>
              <a:rPr lang="ja-JP" altLang="en-US" sz="9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</a:t>
            </a:r>
            <a:endParaRPr kumimoji="1" lang="ja-JP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7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F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" y="0"/>
            <a:ext cx="5885706" cy="39471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36" y="3206579"/>
            <a:ext cx="3942887" cy="3651421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9260942">
            <a:off x="356640" y="4251831"/>
            <a:ext cx="2819561" cy="2145522"/>
          </a:xfrm>
          <a:prstGeom prst="rightArrow">
            <a:avLst>
              <a:gd name="adj1" fmla="val 46351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7135905" y="1083951"/>
            <a:ext cx="4394947" cy="1587532"/>
          </a:xfrm>
        </p:spPr>
        <p:txBody>
          <a:bodyPr>
            <a:normAutofit/>
          </a:bodyPr>
          <a:lstStyle/>
          <a:p>
            <a:pPr algn="ctr"/>
            <a:r>
              <a:rPr lang="en-US" altLang="ja-JP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41</a:t>
            </a:r>
            <a:r>
              <a:rPr lang="ja-JP" altLang="en-US" sz="8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期も</a:t>
            </a:r>
            <a:endParaRPr kumimoji="1" lang="ja-JP" altLang="en-US" sz="8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277574" y="4530826"/>
            <a:ext cx="6858331" cy="1587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0400" b="1" dirty="0" smtClean="0">
                <a:latin typeface="Eras Demi ITC" panose="020B0805030504020804" pitchFamily="34" charset="0"/>
                <a:ea typeface="メイリオ" panose="020B0604030504040204" pitchFamily="50" charset="-128"/>
              </a:rPr>
              <a:t>Fight</a:t>
            </a:r>
            <a:r>
              <a:rPr lang="ja-JP" altLang="en-US" sz="6400" b="1" dirty="0" smtClean="0">
                <a:latin typeface="Eras Demi ITC" panose="020B0805030504020804" pitchFamily="34" charset="0"/>
                <a:ea typeface="メイリオ" panose="020B0604030504040204" pitchFamily="50" charset="-128"/>
              </a:rPr>
              <a:t>しましょう</a:t>
            </a:r>
            <a:endParaRPr lang="ja-JP" altLang="en-US" sz="6400" b="1" dirty="0">
              <a:latin typeface="Eras Demi ITC" panose="020B0805030504020804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46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311</Words>
  <Application>Microsoft Office PowerPoint</Application>
  <PresentationFormat>ワイド画面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Eras Demi ITC</vt:lpstr>
      <vt:lpstr>Office テーマ</vt:lpstr>
      <vt:lpstr>データ開発部 要望対応</vt:lpstr>
      <vt:lpstr>40期 振り返り</vt:lpstr>
      <vt:lpstr>40期 報告</vt:lpstr>
      <vt:lpstr>40期 実績</vt:lpstr>
      <vt:lpstr>41期目標</vt:lpstr>
      <vt:lpstr>PowerPoint プレゼンテーション</vt:lpstr>
      <vt:lpstr>データ 提供速度が 40期比 1.6倍</vt:lpstr>
      <vt:lpstr>41期も</vt:lpstr>
    </vt:vector>
  </TitlesOfParts>
  <Company>株式会社ビーイング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バグ要望対応</dc:title>
  <dc:creator>37-303</dc:creator>
  <cp:lastModifiedBy>37-303</cp:lastModifiedBy>
  <cp:revision>91</cp:revision>
  <dcterms:created xsi:type="dcterms:W3CDTF">2023-03-23T01:07:26Z</dcterms:created>
  <dcterms:modified xsi:type="dcterms:W3CDTF">2024-04-18T02:58:25Z</dcterms:modified>
</cp:coreProperties>
</file>