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750" r:id="rId2"/>
  </p:sldMasterIdLst>
  <p:notesMasterIdLst>
    <p:notesMasterId r:id="rId10"/>
  </p:notesMasterIdLst>
  <p:sldIdLst>
    <p:sldId id="256" r:id="rId3"/>
    <p:sldId id="262" r:id="rId4"/>
    <p:sldId id="266" r:id="rId5"/>
    <p:sldId id="267" r:id="rId6"/>
    <p:sldId id="264" r:id="rId7"/>
    <p:sldId id="269"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20"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tLang="ja-JP" sz="1400" b="1" i="0" baseline="0">
                <a:effectLst/>
                <a:latin typeface="Meiryo UI" panose="020B0604030504040204" pitchFamily="50" charset="-128"/>
                <a:ea typeface="Meiryo UI" panose="020B0604030504040204" pitchFamily="50" charset="-128"/>
              </a:rPr>
              <a:t>R5</a:t>
            </a:r>
            <a:r>
              <a:rPr lang="ja-JP" altLang="en-US" sz="1400" b="1" i="0" baseline="0">
                <a:effectLst/>
                <a:latin typeface="Meiryo UI" panose="020B0604030504040204" pitchFamily="50" charset="-128"/>
                <a:ea typeface="Meiryo UI" panose="020B0604030504040204" pitchFamily="50" charset="-128"/>
              </a:rPr>
              <a:t>年比　依頼数</a:t>
            </a:r>
            <a:r>
              <a:rPr lang="ja-JP" altLang="ja-JP" sz="1400" b="1" i="0" baseline="0">
                <a:effectLst/>
                <a:latin typeface="Meiryo UI" panose="020B0604030504040204" pitchFamily="50" charset="-128"/>
                <a:ea typeface="Meiryo UI" panose="020B0604030504040204" pitchFamily="50" charset="-128"/>
              </a:rPr>
              <a:t>の予測</a:t>
            </a:r>
            <a:endParaRPr lang="ja-JP" altLang="ja-JP" sz="1400">
              <a:effectLst/>
              <a:latin typeface="Meiryo UI" panose="020B0604030504040204" pitchFamily="50" charset="-128"/>
              <a:ea typeface="Meiryo UI" panose="020B0604030504040204" pitchFamily="50" charset="-128"/>
            </a:endParaRP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パワポ材料!$B$1</c:f>
              <c:strCache>
                <c:ptCount val="1"/>
                <c:pt idx="0">
                  <c:v>依頼数</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パワポ材料!$A$5:$A$9</c:f>
              <c:strCache>
                <c:ptCount val="4"/>
                <c:pt idx="0">
                  <c:v>R5年(予測)</c:v>
                </c:pt>
                <c:pt idx="1">
                  <c:v>R6年(予測)</c:v>
                </c:pt>
                <c:pt idx="2">
                  <c:v>R7年(予測)</c:v>
                </c:pt>
                <c:pt idx="3">
                  <c:v>R8年(予測)</c:v>
                </c:pt>
              </c:strCache>
            </c:strRef>
          </c:cat>
          <c:val>
            <c:numRef>
              <c:f>パワポ材料!$B$5:$B$9</c:f>
              <c:numCache>
                <c:formatCode>0_ </c:formatCode>
                <c:ptCount val="4"/>
                <c:pt idx="0">
                  <c:v>2804</c:v>
                </c:pt>
                <c:pt idx="1">
                  <c:v>3056.14</c:v>
                </c:pt>
                <c:pt idx="2">
                  <c:v>3303.8328000000006</c:v>
                </c:pt>
                <c:pt idx="3">
                  <c:v>3522.2335700000003</c:v>
                </c:pt>
              </c:numCache>
            </c:numRef>
          </c:val>
          <c:extLst>
            <c:ext xmlns:c16="http://schemas.microsoft.com/office/drawing/2014/chart" uri="{C3380CC4-5D6E-409C-BE32-E72D297353CC}">
              <c16:uniqueId val="{00000000-0C3B-46E4-881D-D211BBEBF0BD}"/>
            </c:ext>
          </c:extLst>
        </c:ser>
        <c:ser>
          <c:idx val="1"/>
          <c:order val="1"/>
          <c:tx>
            <c:strRef>
              <c:f>パワポ材料!$C$1</c:f>
              <c:strCache>
                <c:ptCount val="1"/>
                <c:pt idx="0">
                  <c:v>依頼数増</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パワポ材料!$A$5:$A$9</c:f>
              <c:strCache>
                <c:ptCount val="4"/>
                <c:pt idx="0">
                  <c:v>R5年(予測)</c:v>
                </c:pt>
                <c:pt idx="1">
                  <c:v>R6年(予測)</c:v>
                </c:pt>
                <c:pt idx="2">
                  <c:v>R7年(予測)</c:v>
                </c:pt>
                <c:pt idx="3">
                  <c:v>R8年(予測)</c:v>
                </c:pt>
              </c:strCache>
            </c:strRef>
          </c:cat>
          <c:val>
            <c:numRef>
              <c:f>パワポ材料!$C$5:$C$9</c:f>
              <c:numCache>
                <c:formatCode>0.0_);[Red]\(0.0\)</c:formatCode>
                <c:ptCount val="4"/>
                <c:pt idx="0" formatCode="General">
                  <c:v>0</c:v>
                </c:pt>
                <c:pt idx="1">
                  <c:v>300</c:v>
                </c:pt>
                <c:pt idx="2">
                  <c:v>500</c:v>
                </c:pt>
                <c:pt idx="3">
                  <c:v>700</c:v>
                </c:pt>
              </c:numCache>
            </c:numRef>
          </c:val>
          <c:extLst>
            <c:ext xmlns:c16="http://schemas.microsoft.com/office/drawing/2014/chart" uri="{C3380CC4-5D6E-409C-BE32-E72D297353CC}">
              <c16:uniqueId val="{00000001-0C3B-46E4-881D-D211BBEBF0BD}"/>
            </c:ext>
          </c:extLst>
        </c:ser>
        <c:dLbls>
          <c:dLblPos val="outEnd"/>
          <c:showLegendKey val="0"/>
          <c:showVal val="1"/>
          <c:showCatName val="0"/>
          <c:showSerName val="0"/>
          <c:showPercent val="0"/>
          <c:showBubbleSize val="0"/>
        </c:dLbls>
        <c:gapWidth val="100"/>
        <c:overlap val="-24"/>
        <c:axId val="166732495"/>
        <c:axId val="166725007"/>
      </c:barChart>
      <c:catAx>
        <c:axId val="1667324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6725007"/>
        <c:crosses val="autoZero"/>
        <c:auto val="1"/>
        <c:lblAlgn val="ctr"/>
        <c:lblOffset val="100"/>
        <c:noMultiLvlLbl val="0"/>
      </c:catAx>
      <c:valAx>
        <c:axId val="16672500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667324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400">
                <a:latin typeface="Meiryo UI" panose="020B0604030504040204" pitchFamily="50" charset="-128"/>
                <a:ea typeface="Meiryo UI" panose="020B0604030504040204" pitchFamily="50" charset="-128"/>
              </a:rPr>
              <a:t>R5</a:t>
            </a:r>
            <a:r>
              <a:rPr lang="ja-JP" sz="1400">
                <a:latin typeface="Meiryo UI" panose="020B0604030504040204" pitchFamily="50" charset="-128"/>
                <a:ea typeface="Meiryo UI" panose="020B0604030504040204" pitchFamily="50" charset="-128"/>
              </a:rPr>
              <a:t>年比　作業工数増の予測</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1"/>
          <c:order val="1"/>
          <c:tx>
            <c:strRef>
              <c:f>パワポ材料!$C$17</c:f>
              <c:strCache>
                <c:ptCount val="1"/>
                <c:pt idx="0">
                  <c:v>工数変動(時間)</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パワポ材料!$A$18:$A$21</c:f>
              <c:strCache>
                <c:ptCount val="4"/>
                <c:pt idx="0">
                  <c:v>R5年</c:v>
                </c:pt>
                <c:pt idx="1">
                  <c:v>R6年</c:v>
                </c:pt>
                <c:pt idx="2">
                  <c:v>R7年</c:v>
                </c:pt>
                <c:pt idx="3">
                  <c:v>R8年</c:v>
                </c:pt>
              </c:strCache>
            </c:strRef>
          </c:cat>
          <c:val>
            <c:numRef>
              <c:f>パワポ材料!$C$18:$C$21</c:f>
              <c:numCache>
                <c:formatCode>0.0_);[Red]\(0.0\)</c:formatCode>
                <c:ptCount val="4"/>
                <c:pt idx="0" formatCode="General">
                  <c:v>0</c:v>
                </c:pt>
                <c:pt idx="1">
                  <c:v>4600</c:v>
                </c:pt>
                <c:pt idx="2">
                  <c:v>9000</c:v>
                </c:pt>
                <c:pt idx="3">
                  <c:v>12800</c:v>
                </c:pt>
              </c:numCache>
            </c:numRef>
          </c:val>
          <c:extLst>
            <c:ext xmlns:c16="http://schemas.microsoft.com/office/drawing/2014/chart" uri="{C3380CC4-5D6E-409C-BE32-E72D297353CC}">
              <c16:uniqueId val="{00000000-1C8A-4FD4-ACAE-AE4D4251D33E}"/>
            </c:ext>
          </c:extLst>
        </c:ser>
        <c:dLbls>
          <c:showLegendKey val="0"/>
          <c:showVal val="0"/>
          <c:showCatName val="0"/>
          <c:showSerName val="0"/>
          <c:showPercent val="0"/>
          <c:showBubbleSize val="0"/>
        </c:dLbls>
        <c:gapWidth val="219"/>
        <c:axId val="662831743"/>
        <c:axId val="662817183"/>
        <c:extLst>
          <c:ext xmlns:c15="http://schemas.microsoft.com/office/drawing/2012/chart" uri="{02D57815-91ED-43cb-92C2-25804820EDAC}">
            <c15:filteredBarSeries>
              <c15:ser>
                <c:idx val="0"/>
                <c:order val="0"/>
                <c:tx>
                  <c:strRef>
                    <c:extLst>
                      <c:ext uri="{02D57815-91ED-43cb-92C2-25804820EDAC}">
                        <c15:formulaRef>
                          <c15:sqref>パワポ材料!$B$17</c15:sqref>
                        </c15:formulaRef>
                      </c:ext>
                    </c:extLst>
                    <c:strCache>
                      <c:ptCount val="1"/>
                      <c:pt idx="0">
                        <c:v>合計(予測)</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パワポ材料!$A$18:$A$21</c15:sqref>
                        </c15:formulaRef>
                      </c:ext>
                    </c:extLst>
                    <c:strCache>
                      <c:ptCount val="4"/>
                      <c:pt idx="0">
                        <c:v>R5年</c:v>
                      </c:pt>
                      <c:pt idx="1">
                        <c:v>R6年</c:v>
                      </c:pt>
                      <c:pt idx="2">
                        <c:v>R7年</c:v>
                      </c:pt>
                      <c:pt idx="3">
                        <c:v>R8年</c:v>
                      </c:pt>
                    </c:strCache>
                  </c:strRef>
                </c:cat>
                <c:val>
                  <c:numRef>
                    <c:extLst>
                      <c:ext uri="{02D57815-91ED-43cb-92C2-25804820EDAC}">
                        <c15:formulaRef>
                          <c15:sqref>パワポ材料!$B$18:$B$21</c15:sqref>
                        </c15:formulaRef>
                      </c:ext>
                    </c:extLst>
                    <c:numCache>
                      <c:formatCode>0.0_);[Red]\(0.0\)</c:formatCode>
                      <c:ptCount val="4"/>
                      <c:pt idx="0">
                        <c:v>53844.917999999998</c:v>
                      </c:pt>
                      <c:pt idx="1">
                        <c:v>58430.512200000012</c:v>
                      </c:pt>
                      <c:pt idx="2">
                        <c:v>62802.064802442917</c:v>
                      </c:pt>
                      <c:pt idx="3">
                        <c:v>66661.185959770766</c:v>
                      </c:pt>
                    </c:numCache>
                  </c:numRef>
                </c:val>
                <c:extLst>
                  <c:ext xmlns:c16="http://schemas.microsoft.com/office/drawing/2014/chart" uri="{C3380CC4-5D6E-409C-BE32-E72D297353CC}">
                    <c16:uniqueId val="{00000002-1C8A-4FD4-ACAE-AE4D4251D33E}"/>
                  </c:ext>
                </c:extLst>
              </c15:ser>
            </c15:filteredBarSeries>
          </c:ext>
        </c:extLst>
      </c:barChart>
      <c:lineChart>
        <c:grouping val="standard"/>
        <c:varyColors val="0"/>
        <c:ser>
          <c:idx val="2"/>
          <c:order val="2"/>
          <c:tx>
            <c:strRef>
              <c:f>パワポ材料!$D$17</c:f>
              <c:strCache>
                <c:ptCount val="1"/>
                <c:pt idx="0">
                  <c:v>人/年間</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パワポ材料!$A$18:$A$21</c:f>
              <c:strCache>
                <c:ptCount val="4"/>
                <c:pt idx="0">
                  <c:v>R5年</c:v>
                </c:pt>
                <c:pt idx="1">
                  <c:v>R6年</c:v>
                </c:pt>
                <c:pt idx="2">
                  <c:v>R7年</c:v>
                </c:pt>
                <c:pt idx="3">
                  <c:v>R8年</c:v>
                </c:pt>
              </c:strCache>
            </c:strRef>
          </c:cat>
          <c:val>
            <c:numRef>
              <c:f>パワポ材料!$D$18:$D$21</c:f>
              <c:numCache>
                <c:formatCode>0.0_);[Red]\(0.0\)</c:formatCode>
                <c:ptCount val="4"/>
                <c:pt idx="0" formatCode="General">
                  <c:v>0</c:v>
                </c:pt>
                <c:pt idx="1">
                  <c:v>2.7380952380952381</c:v>
                </c:pt>
                <c:pt idx="2">
                  <c:v>5.3571428571428577</c:v>
                </c:pt>
                <c:pt idx="3">
                  <c:v>7.6190476190476186</c:v>
                </c:pt>
              </c:numCache>
            </c:numRef>
          </c:val>
          <c:smooth val="0"/>
          <c:extLst>
            <c:ext xmlns:c16="http://schemas.microsoft.com/office/drawing/2014/chart" uri="{C3380CC4-5D6E-409C-BE32-E72D297353CC}">
              <c16:uniqueId val="{00000001-1C8A-4FD4-ACAE-AE4D4251D33E}"/>
            </c:ext>
          </c:extLst>
        </c:ser>
        <c:dLbls>
          <c:showLegendKey val="0"/>
          <c:showVal val="0"/>
          <c:showCatName val="0"/>
          <c:showSerName val="0"/>
          <c:showPercent val="0"/>
          <c:showBubbleSize val="0"/>
        </c:dLbls>
        <c:marker val="1"/>
        <c:smooth val="0"/>
        <c:axId val="698623967"/>
        <c:axId val="698627295"/>
      </c:lineChart>
      <c:catAx>
        <c:axId val="6628317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17183"/>
        <c:crosses val="autoZero"/>
        <c:auto val="1"/>
        <c:lblAlgn val="ctr"/>
        <c:lblOffset val="100"/>
        <c:noMultiLvlLbl val="0"/>
      </c:catAx>
      <c:valAx>
        <c:axId val="662817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62831743"/>
        <c:crosses val="autoZero"/>
        <c:crossBetween val="between"/>
      </c:valAx>
      <c:valAx>
        <c:axId val="698627295"/>
        <c:scaling>
          <c:orientation val="minMax"/>
          <c:max val="10"/>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98623967"/>
        <c:crosses val="max"/>
        <c:crossBetween val="between"/>
      </c:valAx>
      <c:catAx>
        <c:axId val="698623967"/>
        <c:scaling>
          <c:orientation val="minMax"/>
        </c:scaling>
        <c:delete val="1"/>
        <c:axPos val="b"/>
        <c:numFmt formatCode="General" sourceLinked="1"/>
        <c:majorTickMark val="none"/>
        <c:minorTickMark val="none"/>
        <c:tickLblPos val="nextTo"/>
        <c:crossAx val="698627295"/>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ja-JP"/>
              <a:t>依頼数増の長期予測</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パワポ材料!$B$109</c:f>
              <c:strCache>
                <c:ptCount val="1"/>
                <c:pt idx="0">
                  <c:v>依頼数</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パワポ材料!$A$110:$A$117</c:f>
              <c:strCache>
                <c:ptCount val="8"/>
                <c:pt idx="0">
                  <c:v>R3年</c:v>
                </c:pt>
                <c:pt idx="1">
                  <c:v>R4年</c:v>
                </c:pt>
                <c:pt idx="2">
                  <c:v>R5年</c:v>
                </c:pt>
                <c:pt idx="3">
                  <c:v>R6年(予測)</c:v>
                </c:pt>
                <c:pt idx="4">
                  <c:v>R7年(予測)</c:v>
                </c:pt>
                <c:pt idx="5">
                  <c:v>R8年(予測)</c:v>
                </c:pt>
                <c:pt idx="6">
                  <c:v>R9年(予測)</c:v>
                </c:pt>
                <c:pt idx="7">
                  <c:v>R10年(予測)</c:v>
                </c:pt>
              </c:strCache>
            </c:strRef>
          </c:cat>
          <c:val>
            <c:numRef>
              <c:f>パワポ材料!$B$110:$B$117</c:f>
              <c:numCache>
                <c:formatCode>0_ </c:formatCode>
                <c:ptCount val="8"/>
                <c:pt idx="0">
                  <c:v>2289</c:v>
                </c:pt>
                <c:pt idx="1">
                  <c:v>2528</c:v>
                </c:pt>
                <c:pt idx="2">
                  <c:v>2804</c:v>
                </c:pt>
                <c:pt idx="3">
                  <c:v>3056.14</c:v>
                </c:pt>
                <c:pt idx="4">
                  <c:v>3303.8328000000006</c:v>
                </c:pt>
                <c:pt idx="5">
                  <c:v>3522.2335700000003</c:v>
                </c:pt>
                <c:pt idx="6">
                  <c:v>3719.13741398</c:v>
                </c:pt>
                <c:pt idx="7">
                  <c:v>3831.7772515826009</c:v>
                </c:pt>
              </c:numCache>
            </c:numRef>
          </c:val>
          <c:extLst>
            <c:ext xmlns:c16="http://schemas.microsoft.com/office/drawing/2014/chart" uri="{C3380CC4-5D6E-409C-BE32-E72D297353CC}">
              <c16:uniqueId val="{00000000-8956-4868-9C46-FBBFC2275EEF}"/>
            </c:ext>
          </c:extLst>
        </c:ser>
        <c:dLbls>
          <c:showLegendKey val="0"/>
          <c:showVal val="0"/>
          <c:showCatName val="0"/>
          <c:showSerName val="0"/>
          <c:showPercent val="0"/>
          <c:showBubbleSize val="0"/>
        </c:dLbls>
        <c:gapWidth val="219"/>
        <c:overlap val="-27"/>
        <c:axId val="618984751"/>
        <c:axId val="618977263"/>
      </c:barChart>
      <c:lineChart>
        <c:grouping val="standard"/>
        <c:varyColors val="0"/>
        <c:ser>
          <c:idx val="1"/>
          <c:order val="1"/>
          <c:tx>
            <c:strRef>
              <c:f>パワポ材料!$C$109</c:f>
              <c:strCache>
                <c:ptCount val="1"/>
                <c:pt idx="0">
                  <c:v>増加率</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パワポ材料!$A$110:$A$117</c:f>
              <c:strCache>
                <c:ptCount val="8"/>
                <c:pt idx="0">
                  <c:v>R3年</c:v>
                </c:pt>
                <c:pt idx="1">
                  <c:v>R4年</c:v>
                </c:pt>
                <c:pt idx="2">
                  <c:v>R5年</c:v>
                </c:pt>
                <c:pt idx="3">
                  <c:v>R6年(予測)</c:v>
                </c:pt>
                <c:pt idx="4">
                  <c:v>R7年(予測)</c:v>
                </c:pt>
                <c:pt idx="5">
                  <c:v>R8年(予測)</c:v>
                </c:pt>
                <c:pt idx="6">
                  <c:v>R9年(予測)</c:v>
                </c:pt>
                <c:pt idx="7">
                  <c:v>R10年(予測)</c:v>
                </c:pt>
              </c:strCache>
            </c:strRef>
          </c:cat>
          <c:val>
            <c:numRef>
              <c:f>パワポ材料!$C$110:$C$117</c:f>
              <c:numCache>
                <c:formatCode>0%</c:formatCode>
                <c:ptCount val="8"/>
                <c:pt idx="0">
                  <c:v>1.0246195165622203</c:v>
                </c:pt>
                <c:pt idx="1">
                  <c:v>1.1044124071647008</c:v>
                </c:pt>
                <c:pt idx="2">
                  <c:v>1.1091772151898733</c:v>
                </c:pt>
                <c:pt idx="3">
                  <c:v>1.0899215406562053</c:v>
                </c:pt>
                <c:pt idx="4">
                  <c:v>1.0810475959870951</c:v>
                </c:pt>
                <c:pt idx="5">
                  <c:v>1.0661052732450624</c:v>
                </c:pt>
                <c:pt idx="6">
                  <c:v>1.0559031194458803</c:v>
                </c:pt>
                <c:pt idx="7">
                  <c:v>1.0302865490205322</c:v>
                </c:pt>
              </c:numCache>
            </c:numRef>
          </c:val>
          <c:smooth val="0"/>
          <c:extLst>
            <c:ext xmlns:c16="http://schemas.microsoft.com/office/drawing/2014/chart" uri="{C3380CC4-5D6E-409C-BE32-E72D297353CC}">
              <c16:uniqueId val="{00000001-8956-4868-9C46-FBBFC2275EEF}"/>
            </c:ext>
          </c:extLst>
        </c:ser>
        <c:dLbls>
          <c:showLegendKey val="0"/>
          <c:showVal val="0"/>
          <c:showCatName val="0"/>
          <c:showSerName val="0"/>
          <c:showPercent val="0"/>
          <c:showBubbleSize val="0"/>
        </c:dLbls>
        <c:marker val="1"/>
        <c:smooth val="0"/>
        <c:axId val="618976015"/>
        <c:axId val="618975183"/>
      </c:lineChart>
      <c:catAx>
        <c:axId val="6189847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8977263"/>
        <c:crosses val="autoZero"/>
        <c:auto val="1"/>
        <c:lblAlgn val="ctr"/>
        <c:lblOffset val="100"/>
        <c:noMultiLvlLbl val="0"/>
      </c:catAx>
      <c:valAx>
        <c:axId val="618977263"/>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8984751"/>
        <c:crosses val="autoZero"/>
        <c:crossBetween val="between"/>
      </c:valAx>
      <c:valAx>
        <c:axId val="618975183"/>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18976015"/>
        <c:crosses val="max"/>
        <c:crossBetween val="between"/>
      </c:valAx>
      <c:catAx>
        <c:axId val="618976015"/>
        <c:scaling>
          <c:orientation val="minMax"/>
        </c:scaling>
        <c:delete val="1"/>
        <c:axPos val="b"/>
        <c:numFmt formatCode="General" sourceLinked="1"/>
        <c:majorTickMark val="none"/>
        <c:minorTickMark val="none"/>
        <c:tickLblPos val="nextTo"/>
        <c:crossAx val="618975183"/>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要望発生件数</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ivotFmts>
      <c:pivotFmt>
        <c:idx val="0"/>
        <c:spPr>
          <a:solidFill>
            <a:schemeClr val="accent1"/>
          </a:solidFill>
          <a:ln>
            <a:noFill/>
          </a:ln>
          <a:effectLst/>
        </c:spPr>
        <c:marker>
          <c:symbol val="none"/>
        </c:marker>
      </c:pivotFmt>
      <c:pivotFmt>
        <c:idx val="1"/>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v>未</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Lit>
              <c:ptCount val="12"/>
              <c:pt idx="0">
                <c:v>2021年 第1四半期</c:v>
              </c:pt>
              <c:pt idx="1">
                <c:v>2021年 第2四半期</c:v>
              </c:pt>
              <c:pt idx="2">
                <c:v>2021年 第3四半期</c:v>
              </c:pt>
              <c:pt idx="3">
                <c:v>2021年 第4四半期</c:v>
              </c:pt>
              <c:pt idx="4">
                <c:v>2022年 第1四半期</c:v>
              </c:pt>
              <c:pt idx="5">
                <c:v>2022年 第2四半期</c:v>
              </c:pt>
              <c:pt idx="6">
                <c:v>2022年 第3四半期</c:v>
              </c:pt>
              <c:pt idx="7">
                <c:v>2022年 第4四半期</c:v>
              </c:pt>
              <c:pt idx="8">
                <c:v>2023年 第1四半期</c:v>
              </c:pt>
              <c:pt idx="9">
                <c:v>2023年 第2四半期</c:v>
              </c:pt>
              <c:pt idx="10">
                <c:v>2023年 第3四半期</c:v>
              </c:pt>
              <c:pt idx="11">
                <c:v>2023年 第4四半期</c:v>
              </c:pt>
            </c:strLit>
          </c:cat>
          <c:val>
            <c:numLit>
              <c:formatCode>General</c:formatCode>
              <c:ptCount val="12"/>
              <c:pt idx="0">
                <c:v>28</c:v>
              </c:pt>
              <c:pt idx="1">
                <c:v>22</c:v>
              </c:pt>
              <c:pt idx="2">
                <c:v>14</c:v>
              </c:pt>
              <c:pt idx="3">
                <c:v>18</c:v>
              </c:pt>
              <c:pt idx="4">
                <c:v>32</c:v>
              </c:pt>
              <c:pt idx="5">
                <c:v>24</c:v>
              </c:pt>
              <c:pt idx="6">
                <c:v>26</c:v>
              </c:pt>
              <c:pt idx="7">
                <c:v>16</c:v>
              </c:pt>
              <c:pt idx="8">
                <c:v>54</c:v>
              </c:pt>
              <c:pt idx="9">
                <c:v>69</c:v>
              </c:pt>
              <c:pt idx="10">
                <c:v>77</c:v>
              </c:pt>
              <c:pt idx="11">
                <c:v>42</c:v>
              </c:pt>
            </c:numLit>
          </c:val>
          <c:extLst>
            <c:ext xmlns:c16="http://schemas.microsoft.com/office/drawing/2014/chart" uri="{C3380CC4-5D6E-409C-BE32-E72D297353CC}">
              <c16:uniqueId val="{00000000-1C6F-4341-AEC8-2694C2FD1264}"/>
            </c:ext>
          </c:extLst>
        </c:ser>
        <c:ser>
          <c:idx val="1"/>
          <c:order val="1"/>
          <c:tx>
            <c:v>完了</c:v>
          </c:tx>
          <c:spPr>
            <a:solidFill>
              <a:schemeClr val="accent2"/>
            </a:solidFill>
            <a:ln>
              <a:noFill/>
            </a:ln>
            <a:effectLst/>
          </c:spPr>
          <c:invertIfNegative val="0"/>
          <c:dLbls>
            <c:delete val="1"/>
          </c:dLbls>
          <c:cat>
            <c:strLit>
              <c:ptCount val="12"/>
              <c:pt idx="0">
                <c:v>2021年 第1四半期</c:v>
              </c:pt>
              <c:pt idx="1">
                <c:v>2021年 第2四半期</c:v>
              </c:pt>
              <c:pt idx="2">
                <c:v>2021年 第3四半期</c:v>
              </c:pt>
              <c:pt idx="3">
                <c:v>2021年 第4四半期</c:v>
              </c:pt>
              <c:pt idx="4">
                <c:v>2022年 第1四半期</c:v>
              </c:pt>
              <c:pt idx="5">
                <c:v>2022年 第2四半期</c:v>
              </c:pt>
              <c:pt idx="6">
                <c:v>2022年 第3四半期</c:v>
              </c:pt>
              <c:pt idx="7">
                <c:v>2022年 第4四半期</c:v>
              </c:pt>
              <c:pt idx="8">
                <c:v>2023年 第1四半期</c:v>
              </c:pt>
              <c:pt idx="9">
                <c:v>2023年 第2四半期</c:v>
              </c:pt>
              <c:pt idx="10">
                <c:v>2023年 第3四半期</c:v>
              </c:pt>
              <c:pt idx="11">
                <c:v>2023年 第4四半期</c:v>
              </c:pt>
            </c:strLit>
          </c:cat>
          <c:val>
            <c:numLit>
              <c:formatCode>General</c:formatCode>
              <c:ptCount val="12"/>
              <c:pt idx="0">
                <c:v>118</c:v>
              </c:pt>
              <c:pt idx="1">
                <c:v>125</c:v>
              </c:pt>
              <c:pt idx="2">
                <c:v>111</c:v>
              </c:pt>
              <c:pt idx="3">
                <c:v>102</c:v>
              </c:pt>
              <c:pt idx="4">
                <c:v>83</c:v>
              </c:pt>
              <c:pt idx="5">
                <c:v>105</c:v>
              </c:pt>
              <c:pt idx="6">
                <c:v>85</c:v>
              </c:pt>
              <c:pt idx="7">
                <c:v>108</c:v>
              </c:pt>
              <c:pt idx="8">
                <c:v>113</c:v>
              </c:pt>
              <c:pt idx="9">
                <c:v>53</c:v>
              </c:pt>
              <c:pt idx="10">
                <c:v>37</c:v>
              </c:pt>
              <c:pt idx="11">
                <c:v>55</c:v>
              </c:pt>
            </c:numLit>
          </c:val>
          <c:extLst>
            <c:ext xmlns:c16="http://schemas.microsoft.com/office/drawing/2014/chart" uri="{C3380CC4-5D6E-409C-BE32-E72D297353CC}">
              <c16:uniqueId val="{00000001-1C6F-4341-AEC8-2694C2FD1264}"/>
            </c:ext>
          </c:extLst>
        </c:ser>
        <c:dLbls>
          <c:dLblPos val="outEnd"/>
          <c:showLegendKey val="0"/>
          <c:showVal val="1"/>
          <c:showCatName val="0"/>
          <c:showSerName val="0"/>
          <c:showPercent val="0"/>
          <c:showBubbleSize val="0"/>
        </c:dLbls>
        <c:gapWidth val="219"/>
        <c:overlap val="-27"/>
        <c:axId val="829087168"/>
        <c:axId val="829092160"/>
      </c:barChart>
      <c:catAx>
        <c:axId val="82908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29092160"/>
        <c:crosses val="autoZero"/>
        <c:auto val="1"/>
        <c:lblAlgn val="ctr"/>
        <c:lblOffset val="100"/>
        <c:noMultiLvlLbl val="0"/>
      </c:catAx>
      <c:valAx>
        <c:axId val="82909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2908716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ja-JP"/>
              <a:t>要望対応割合</a:t>
            </a:r>
            <a:r>
              <a:rPr lang="en-US"/>
              <a:t>(</a:t>
            </a:r>
            <a:r>
              <a:rPr lang="ja-JP"/>
              <a:t>優先度</a:t>
            </a:r>
            <a:r>
              <a:rPr lang="en-US"/>
              <a:t>4)</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ivotFmts>
      <c:pivotFmt>
        <c:idx val="0"/>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未</c:v>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442A-422F-A9B2-CC6C1F7F0C04}"/>
              </c:ext>
            </c:extLst>
          </c:dPt>
          <c:dPt>
            <c:idx val="1"/>
            <c:invertIfNegative val="0"/>
            <c:bubble3D val="0"/>
            <c:extLst>
              <c:ext xmlns:c16="http://schemas.microsoft.com/office/drawing/2014/chart" uri="{C3380CC4-5D6E-409C-BE32-E72D297353CC}">
                <c16:uniqueId val="{00000001-442A-422F-A9B2-CC6C1F7F0C04}"/>
              </c:ext>
            </c:extLst>
          </c:dPt>
          <c:dPt>
            <c:idx val="2"/>
            <c:invertIfNegative val="0"/>
            <c:bubble3D val="0"/>
            <c:extLst>
              <c:ext xmlns:c16="http://schemas.microsoft.com/office/drawing/2014/chart" uri="{C3380CC4-5D6E-409C-BE32-E72D297353CC}">
                <c16:uniqueId val="{00000002-442A-422F-A9B2-CC6C1F7F0C04}"/>
              </c:ext>
            </c:extLst>
          </c:dPt>
          <c:dPt>
            <c:idx val="3"/>
            <c:invertIfNegative val="0"/>
            <c:bubble3D val="0"/>
            <c:extLst>
              <c:ext xmlns:c16="http://schemas.microsoft.com/office/drawing/2014/chart" uri="{C3380CC4-5D6E-409C-BE32-E72D297353CC}">
                <c16:uniqueId val="{00000003-442A-422F-A9B2-CC6C1F7F0C04}"/>
              </c:ext>
            </c:extLst>
          </c:dPt>
          <c:dPt>
            <c:idx val="4"/>
            <c:invertIfNegative val="0"/>
            <c:bubble3D val="0"/>
            <c:extLst>
              <c:ext xmlns:c16="http://schemas.microsoft.com/office/drawing/2014/chart" uri="{C3380CC4-5D6E-409C-BE32-E72D297353CC}">
                <c16:uniqueId val="{00000004-442A-422F-A9B2-CC6C1F7F0C04}"/>
              </c:ext>
            </c:extLst>
          </c:dPt>
          <c:dPt>
            <c:idx val="5"/>
            <c:invertIfNegative val="0"/>
            <c:bubble3D val="0"/>
            <c:extLst>
              <c:ext xmlns:c16="http://schemas.microsoft.com/office/drawing/2014/chart" uri="{C3380CC4-5D6E-409C-BE32-E72D297353CC}">
                <c16:uniqueId val="{00000005-442A-422F-A9B2-CC6C1F7F0C0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Lit>
              <c:ptCount val="3"/>
              <c:pt idx="0">
                <c:v>2021年</c:v>
              </c:pt>
              <c:pt idx="1">
                <c:v>2022年</c:v>
              </c:pt>
              <c:pt idx="2">
                <c:v>2023年</c:v>
              </c:pt>
            </c:strLit>
          </c:cat>
          <c:val>
            <c:numLit>
              <c:formatCode>General</c:formatCode>
              <c:ptCount val="3"/>
              <c:pt idx="0">
                <c:v>1</c:v>
              </c:pt>
              <c:pt idx="1">
                <c:v>6</c:v>
              </c:pt>
              <c:pt idx="2">
                <c:v>10</c:v>
              </c:pt>
            </c:numLit>
          </c:val>
          <c:extLst>
            <c:ext xmlns:c16="http://schemas.microsoft.com/office/drawing/2014/chart" uri="{C3380CC4-5D6E-409C-BE32-E72D297353CC}">
              <c16:uniqueId val="{00000006-442A-422F-A9B2-CC6C1F7F0C04}"/>
            </c:ext>
          </c:extLst>
        </c:ser>
        <c:ser>
          <c:idx val="1"/>
          <c:order val="1"/>
          <c:tx>
            <c:v>完了</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Lit>
              <c:ptCount val="3"/>
              <c:pt idx="0">
                <c:v>2021年</c:v>
              </c:pt>
              <c:pt idx="1">
                <c:v>2022年</c:v>
              </c:pt>
              <c:pt idx="2">
                <c:v>2023年</c:v>
              </c:pt>
            </c:strLit>
          </c:cat>
          <c:val>
            <c:numLit>
              <c:formatCode>General</c:formatCode>
              <c:ptCount val="3"/>
              <c:pt idx="0">
                <c:v>152</c:v>
              </c:pt>
              <c:pt idx="1">
                <c:v>56</c:v>
              </c:pt>
              <c:pt idx="2">
                <c:v>65</c:v>
              </c:pt>
            </c:numLit>
          </c:val>
          <c:extLst>
            <c:ext xmlns:c16="http://schemas.microsoft.com/office/drawing/2014/chart" uri="{C3380CC4-5D6E-409C-BE32-E72D297353CC}">
              <c16:uniqueId val="{00000007-442A-422F-A9B2-CC6C1F7F0C04}"/>
            </c:ext>
          </c:extLst>
        </c:ser>
        <c:dLbls>
          <c:dLblPos val="ctr"/>
          <c:showLegendKey val="0"/>
          <c:showVal val="1"/>
          <c:showCatName val="0"/>
          <c:showSerName val="0"/>
          <c:showPercent val="0"/>
          <c:showBubbleSize val="0"/>
        </c:dLbls>
        <c:gapWidth val="79"/>
        <c:overlap val="100"/>
        <c:axId val="1494081103"/>
        <c:axId val="1494073615"/>
      </c:barChart>
      <c:catAx>
        <c:axId val="1494081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ja-JP"/>
          </a:p>
        </c:txPr>
        <c:crossAx val="1494073615"/>
        <c:crosses val="autoZero"/>
        <c:auto val="1"/>
        <c:lblAlgn val="ctr"/>
        <c:lblOffset val="100"/>
        <c:noMultiLvlLbl val="0"/>
      </c:catAx>
      <c:valAx>
        <c:axId val="1494073615"/>
        <c:scaling>
          <c:orientation val="minMax"/>
        </c:scaling>
        <c:delete val="1"/>
        <c:axPos val="l"/>
        <c:numFmt formatCode="General" sourceLinked="1"/>
        <c:majorTickMark val="none"/>
        <c:minorTickMark val="none"/>
        <c:tickLblPos val="nextTo"/>
        <c:crossAx val="14940811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ja-JP"/>
              <a:t>要望対応割合</a:t>
            </a:r>
            <a:r>
              <a:rPr lang="en-US"/>
              <a:t>(</a:t>
            </a:r>
            <a:r>
              <a:rPr lang="ja-JP"/>
              <a:t>優先度</a:t>
            </a:r>
            <a:r>
              <a:rPr lang="en-US"/>
              <a:t>3</a:t>
            </a:r>
            <a:r>
              <a:rPr lang="ja-JP" altLang="en-US"/>
              <a:t>以下</a:t>
            </a:r>
            <a:r>
              <a:rPr lang="en-US"/>
              <a:t>)</a:t>
            </a:r>
            <a:endParaRPr lang="ja-JP"/>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ivotFmts>
      <c:pivotFmt>
        <c:idx val="0"/>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v>未</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Lit>
              <c:ptCount val="3"/>
              <c:pt idx="0">
                <c:v>2021年</c:v>
              </c:pt>
              <c:pt idx="1">
                <c:v>2022年</c:v>
              </c:pt>
              <c:pt idx="2">
                <c:v>2023年</c:v>
              </c:pt>
            </c:strLit>
          </c:cat>
          <c:val>
            <c:numLit>
              <c:formatCode>General</c:formatCode>
              <c:ptCount val="3"/>
              <c:pt idx="0">
                <c:v>81</c:v>
              </c:pt>
              <c:pt idx="1">
                <c:v>92</c:v>
              </c:pt>
              <c:pt idx="2">
                <c:v>232</c:v>
              </c:pt>
            </c:numLit>
          </c:val>
          <c:extLst>
            <c:ext xmlns:c16="http://schemas.microsoft.com/office/drawing/2014/chart" uri="{C3380CC4-5D6E-409C-BE32-E72D297353CC}">
              <c16:uniqueId val="{00000000-96CB-482F-ACCF-852278C2DE24}"/>
            </c:ext>
          </c:extLst>
        </c:ser>
        <c:ser>
          <c:idx val="1"/>
          <c:order val="1"/>
          <c:tx>
            <c:v>完了</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Lit>
              <c:ptCount val="3"/>
              <c:pt idx="0">
                <c:v>2021年</c:v>
              </c:pt>
              <c:pt idx="1">
                <c:v>2022年</c:v>
              </c:pt>
              <c:pt idx="2">
                <c:v>2023年</c:v>
              </c:pt>
            </c:strLit>
          </c:cat>
          <c:val>
            <c:numLit>
              <c:formatCode>General</c:formatCode>
              <c:ptCount val="3"/>
              <c:pt idx="0">
                <c:v>304</c:v>
              </c:pt>
              <c:pt idx="1">
                <c:v>325</c:v>
              </c:pt>
              <c:pt idx="2">
                <c:v>193</c:v>
              </c:pt>
            </c:numLit>
          </c:val>
          <c:extLst>
            <c:ext xmlns:c16="http://schemas.microsoft.com/office/drawing/2014/chart" uri="{C3380CC4-5D6E-409C-BE32-E72D297353CC}">
              <c16:uniqueId val="{00000001-96CB-482F-ACCF-852278C2DE24}"/>
            </c:ext>
          </c:extLst>
        </c:ser>
        <c:dLbls>
          <c:dLblPos val="ctr"/>
          <c:showLegendKey val="0"/>
          <c:showVal val="1"/>
          <c:showCatName val="0"/>
          <c:showSerName val="0"/>
          <c:showPercent val="0"/>
          <c:showBubbleSize val="0"/>
        </c:dLbls>
        <c:gapWidth val="79"/>
        <c:overlap val="100"/>
        <c:axId val="1274397647"/>
        <c:axId val="1274399311"/>
      </c:barChart>
      <c:catAx>
        <c:axId val="12743976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ja-JP"/>
          </a:p>
        </c:txPr>
        <c:crossAx val="1274399311"/>
        <c:crosses val="autoZero"/>
        <c:auto val="1"/>
        <c:lblAlgn val="ctr"/>
        <c:lblOffset val="100"/>
        <c:noMultiLvlLbl val="0"/>
      </c:catAx>
      <c:valAx>
        <c:axId val="1274399311"/>
        <c:scaling>
          <c:orientation val="minMax"/>
        </c:scaling>
        <c:delete val="1"/>
        <c:axPos val="l"/>
        <c:numFmt formatCode="General" sourceLinked="1"/>
        <c:majorTickMark val="none"/>
        <c:minorTickMark val="none"/>
        <c:tickLblPos val="nextTo"/>
        <c:crossAx val="12743976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1EF9D-199C-48E0-8FBF-3893A2EE6FE2}" type="datetimeFigureOut">
              <a:rPr kumimoji="1" lang="ja-JP" altLang="en-US" smtClean="0"/>
              <a:t>2024/4/18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82F01-B4DA-4102-9332-065B702E6DD5}" type="slidenum">
              <a:rPr kumimoji="1" lang="ja-JP" altLang="en-US" smtClean="0"/>
              <a:t>‹#›</a:t>
            </a:fld>
            <a:endParaRPr kumimoji="1" lang="ja-JP" altLang="en-US"/>
          </a:p>
        </p:txBody>
      </p:sp>
    </p:spTree>
    <p:extLst>
      <p:ext uri="{BB962C8B-B14F-4D97-AF65-F5344CB8AC3E}">
        <p14:creationId xmlns:p14="http://schemas.microsoft.com/office/powerpoint/2010/main" val="29300501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1</a:t>
            </a:fld>
            <a:endParaRPr kumimoji="1" lang="ja-JP" altLang="en-US"/>
          </a:p>
        </p:txBody>
      </p:sp>
    </p:spTree>
    <p:extLst>
      <p:ext uri="{BB962C8B-B14F-4D97-AF65-F5344CB8AC3E}">
        <p14:creationId xmlns:p14="http://schemas.microsoft.com/office/powerpoint/2010/main" val="2783025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600" b="1" dirty="0" smtClean="0"/>
              <a:t>・単価</a:t>
            </a:r>
            <a:r>
              <a:rPr kumimoji="1" lang="ja-JP" altLang="en-US" sz="1600" b="1" dirty="0" smtClean="0">
                <a:latin typeface="+mn-ea"/>
              </a:rPr>
              <a:t>改定の納期遅延</a:t>
            </a:r>
          </a:p>
          <a:p>
            <a:r>
              <a:rPr kumimoji="1" lang="ja-JP" altLang="en-US" dirty="0" smtClean="0">
                <a:latin typeface="+mn-ea"/>
              </a:rPr>
              <a:t>　昨年比で在庫の状況が悪化している。月末まで解消しない。</a:t>
            </a:r>
            <a:endParaRPr kumimoji="1" lang="en-US" altLang="ja-JP" dirty="0" smtClean="0">
              <a:latin typeface="+mn-ea"/>
            </a:endParaRPr>
          </a:p>
          <a:p>
            <a:r>
              <a:rPr kumimoji="1" lang="ja-JP" altLang="en-US" dirty="0" smtClean="0">
                <a:latin typeface="+mn-ea"/>
              </a:rPr>
              <a:t>　データ開発課の支援を受けながら月末までになんとか解消できている。</a:t>
            </a:r>
            <a:endParaRPr kumimoji="1" lang="en-US" altLang="ja-JP" dirty="0" smtClean="0">
              <a:latin typeface="+mn-ea"/>
            </a:endParaRPr>
          </a:p>
          <a:p>
            <a:endParaRPr kumimoji="1" lang="en-US" altLang="ja-JP" sz="1600" b="1" dirty="0" smtClean="0">
              <a:latin typeface="+mn-ea"/>
            </a:endParaRPr>
          </a:p>
          <a:p>
            <a:r>
              <a:rPr kumimoji="1" lang="ja-JP" altLang="en-US" sz="1600" b="1" dirty="0" smtClean="0">
                <a:latin typeface="+mn-ea"/>
              </a:rPr>
              <a:t>・黒塗り作業のボトルネック</a:t>
            </a:r>
            <a:endParaRPr kumimoji="1" lang="en-US" altLang="ja-JP" sz="1600" b="1" dirty="0" smtClean="0">
              <a:latin typeface="+mn-ea"/>
            </a:endParaRPr>
          </a:p>
          <a:p>
            <a:r>
              <a:rPr kumimoji="1" lang="ja-JP" altLang="en-US" dirty="0" smtClean="0">
                <a:latin typeface="+mn-ea"/>
              </a:rPr>
              <a:t>　市販単価透過で実現できない金額を地域単価に登録して提供している。</a:t>
            </a:r>
            <a:endParaRPr kumimoji="1" lang="en-US" altLang="ja-JP" dirty="0" smtClean="0">
              <a:latin typeface="+mn-ea"/>
            </a:endParaRPr>
          </a:p>
          <a:p>
            <a:endParaRPr kumimoji="1" lang="en-US" altLang="ja-JP" dirty="0" smtClean="0">
              <a:latin typeface="+mn-ea"/>
            </a:endParaRPr>
          </a:p>
          <a:p>
            <a:r>
              <a:rPr kumimoji="1" lang="ja-JP" altLang="en-US" sz="1400" b="1" dirty="0" smtClean="0">
                <a:latin typeface="+mn-ea"/>
              </a:rPr>
              <a:t>・</a:t>
            </a:r>
            <a:r>
              <a:rPr kumimoji="1" lang="ja-JP" altLang="en-US" sz="1600" b="1" dirty="0" smtClean="0">
                <a:latin typeface="+mn-ea"/>
              </a:rPr>
              <a:t>要望対応力の低下</a:t>
            </a:r>
            <a:endParaRPr kumimoji="1" lang="en-US" altLang="ja-JP" sz="1600" b="1" dirty="0" smtClean="0">
              <a:latin typeface="+mn-ea"/>
            </a:endParaRPr>
          </a:p>
          <a:p>
            <a:r>
              <a:rPr kumimoji="1" lang="ja-JP" altLang="en-US" dirty="0" smtClean="0">
                <a:latin typeface="+mn-ea"/>
              </a:rPr>
              <a:t>　大型の要望（新規黒塗り）・・・直近だと群馬県、福島県、北海道建設部 </a:t>
            </a:r>
            <a:r>
              <a:rPr kumimoji="1" lang="en-US" altLang="ja-JP" dirty="0" err="1" smtClean="0">
                <a:latin typeface="+mn-ea"/>
              </a:rPr>
              <a:t>e.t.c</a:t>
            </a:r>
            <a:r>
              <a:rPr kumimoji="1" lang="en-US" altLang="ja-JP" dirty="0" smtClean="0">
                <a:latin typeface="+mn-ea"/>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latin typeface="+mn-ea"/>
              </a:rPr>
              <a:t>　いくつかの省庁で非公表資料の入手が厳しくなってきている。</a:t>
            </a:r>
            <a:endParaRPr kumimoji="1" lang="ja-JP" altLang="en-US" b="0"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2</a:t>
            </a:fld>
            <a:endParaRPr kumimoji="1" lang="ja-JP" altLang="en-US"/>
          </a:p>
        </p:txBody>
      </p:sp>
    </p:spTree>
    <p:extLst>
      <p:ext uri="{BB962C8B-B14F-4D97-AF65-F5344CB8AC3E}">
        <p14:creationId xmlns:p14="http://schemas.microsoft.com/office/powerpoint/2010/main" val="377592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0" dirty="0" smtClean="0"/>
              <a:t>上段　直近</a:t>
            </a:r>
            <a:r>
              <a:rPr kumimoji="1" lang="en-US" altLang="ja-JP" b="0" dirty="0" smtClean="0"/>
              <a:t>3</a:t>
            </a:r>
            <a:r>
              <a:rPr kumimoji="1" lang="ja-JP" altLang="en-US" b="0" dirty="0" smtClean="0"/>
              <a:t>年の資料更新依頼の予測</a:t>
            </a:r>
            <a:endParaRPr kumimoji="1" lang="en-US" altLang="ja-JP" b="0" dirty="0" smtClean="0"/>
          </a:p>
          <a:p>
            <a:r>
              <a:rPr kumimoji="1" lang="en-US" altLang="ja-JP" b="0" dirty="0" smtClean="0"/>
              <a:t>3</a:t>
            </a:r>
            <a:r>
              <a:rPr kumimoji="1" lang="ja-JP" altLang="en-US" b="0" dirty="0" smtClean="0"/>
              <a:t>年後には</a:t>
            </a:r>
            <a:r>
              <a:rPr kumimoji="1" lang="en-US" altLang="ja-JP" b="0" dirty="0" smtClean="0"/>
              <a:t>R5</a:t>
            </a:r>
            <a:r>
              <a:rPr kumimoji="1" lang="ja-JP" altLang="en-US" b="0" dirty="0" smtClean="0"/>
              <a:t>年と比べて</a:t>
            </a:r>
            <a:r>
              <a:rPr kumimoji="1" lang="en-US" altLang="ja-JP" b="0" dirty="0" smtClean="0"/>
              <a:t>700</a:t>
            </a:r>
            <a:r>
              <a:rPr kumimoji="1" lang="ja-JP" altLang="en-US" b="0" dirty="0" smtClean="0"/>
              <a:t>資料増、年間</a:t>
            </a:r>
            <a:r>
              <a:rPr kumimoji="1" lang="en-US" altLang="ja-JP" b="0" dirty="0" smtClean="0"/>
              <a:t>7.6</a:t>
            </a:r>
            <a:r>
              <a:rPr kumimoji="1" lang="ja-JP" altLang="en-US" b="0" dirty="0" smtClean="0"/>
              <a:t>名増員が必要となる計算</a:t>
            </a:r>
            <a:endParaRPr kumimoji="1" lang="en-US" altLang="ja-JP" b="0" dirty="0" smtClean="0"/>
          </a:p>
          <a:p>
            <a:endParaRPr kumimoji="1" lang="en-US" altLang="ja-JP" b="0" dirty="0" smtClean="0"/>
          </a:p>
          <a:p>
            <a:r>
              <a:rPr kumimoji="1" lang="ja-JP" altLang="en-US" b="0" dirty="0" smtClean="0"/>
              <a:t>下段　長期予測</a:t>
            </a:r>
            <a:endParaRPr kumimoji="1" lang="en-US" altLang="ja-JP" b="0" dirty="0" smtClean="0"/>
          </a:p>
          <a:p>
            <a:r>
              <a:rPr kumimoji="1" lang="ja-JP" altLang="en-US" b="0" dirty="0" smtClean="0"/>
              <a:t>増加率は低減するものの、</a:t>
            </a:r>
            <a:r>
              <a:rPr kumimoji="1" lang="en-US" altLang="ja-JP" b="0" dirty="0" smtClean="0"/>
              <a:t>5</a:t>
            </a:r>
            <a:r>
              <a:rPr kumimoji="1" lang="ja-JP" altLang="en-US" b="0" dirty="0" smtClean="0"/>
              <a:t>年後には</a:t>
            </a:r>
            <a:r>
              <a:rPr kumimoji="1" lang="en-US" altLang="ja-JP" b="0" dirty="0" smtClean="0"/>
              <a:t>R5</a:t>
            </a:r>
            <a:r>
              <a:rPr kumimoji="1" lang="ja-JP" altLang="en-US" b="0" dirty="0" smtClean="0"/>
              <a:t>年に比べて</a:t>
            </a:r>
            <a:r>
              <a:rPr kumimoji="1" lang="en-US" altLang="ja-JP" b="0" dirty="0" smtClean="0"/>
              <a:t>1000</a:t>
            </a:r>
            <a:r>
              <a:rPr kumimoji="1" lang="ja-JP" altLang="en-US" b="0" dirty="0" smtClean="0"/>
              <a:t>資料増えている。</a:t>
            </a:r>
            <a:endParaRPr kumimoji="1" lang="ja-JP" altLang="en-US" b="0"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3</a:t>
            </a:fld>
            <a:endParaRPr kumimoji="1" lang="ja-JP" altLang="en-US"/>
          </a:p>
        </p:txBody>
      </p:sp>
    </p:spTree>
    <p:extLst>
      <p:ext uri="{BB962C8B-B14F-4D97-AF65-F5344CB8AC3E}">
        <p14:creationId xmlns:p14="http://schemas.microsoft.com/office/powerpoint/2010/main" val="146705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0" dirty="0" smtClean="0"/>
              <a:t>R5</a:t>
            </a:r>
            <a:r>
              <a:rPr kumimoji="1" lang="ja-JP" altLang="en-US" b="0" dirty="0" smtClean="0"/>
              <a:t>年は過去</a:t>
            </a:r>
            <a:r>
              <a:rPr kumimoji="1" lang="en-US" altLang="ja-JP" b="0" dirty="0" smtClean="0"/>
              <a:t>2</a:t>
            </a:r>
            <a:r>
              <a:rPr kumimoji="1" lang="ja-JP" altLang="en-US" b="0" dirty="0" smtClean="0"/>
              <a:t>年と比べて、明らかに対応力が落ちている。</a:t>
            </a:r>
            <a:endParaRPr kumimoji="1" lang="en-US" altLang="ja-JP" b="0" dirty="0" smtClean="0"/>
          </a:p>
          <a:p>
            <a:r>
              <a:rPr kumimoji="1" lang="ja-JP" altLang="en-US" b="0" dirty="0" smtClean="0"/>
              <a:t>金額に影響のある要望はできるだけ対応しようとしてくれいてる。</a:t>
            </a:r>
            <a:endParaRPr kumimoji="1" lang="en-US" altLang="ja-JP" b="0" dirty="0" smtClean="0"/>
          </a:p>
          <a:p>
            <a:r>
              <a:rPr kumimoji="1" lang="ja-JP" altLang="en-US" b="0" dirty="0" smtClean="0"/>
              <a:t>金額に影響のない要望は半数以上対応できていない。</a:t>
            </a:r>
            <a:endParaRPr kumimoji="1" lang="ja-JP" altLang="en-US" b="0"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4</a:t>
            </a:fld>
            <a:endParaRPr kumimoji="1" lang="ja-JP" altLang="en-US"/>
          </a:p>
        </p:txBody>
      </p:sp>
    </p:spTree>
    <p:extLst>
      <p:ext uri="{BB962C8B-B14F-4D97-AF65-F5344CB8AC3E}">
        <p14:creationId xmlns:p14="http://schemas.microsoft.com/office/powerpoint/2010/main" val="383199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t>改定データの納期短縮</a:t>
            </a:r>
          </a:p>
          <a:p>
            <a:r>
              <a:rPr kumimoji="1" lang="ja-JP" altLang="en-US" dirty="0" smtClean="0"/>
              <a:t>　</a:t>
            </a:r>
            <a:r>
              <a:rPr kumimoji="1" lang="en-US" altLang="ja-JP" dirty="0" smtClean="0"/>
              <a:t>DC</a:t>
            </a:r>
            <a:r>
              <a:rPr kumimoji="1" lang="ja-JP" altLang="en-US" dirty="0" smtClean="0"/>
              <a:t>で時間かかっていることを効率化</a:t>
            </a:r>
            <a:endParaRPr kumimoji="1" lang="en-US" altLang="ja-JP" dirty="0" smtClean="0"/>
          </a:p>
          <a:p>
            <a:r>
              <a:rPr kumimoji="1" lang="ja-JP" altLang="en-US" dirty="0" smtClean="0"/>
              <a:t>　</a:t>
            </a:r>
            <a:r>
              <a:rPr kumimoji="1" lang="en-US" altLang="ja-JP" dirty="0" smtClean="0"/>
              <a:t>Cloud</a:t>
            </a:r>
            <a:r>
              <a:rPr kumimoji="1" lang="ja-JP" altLang="en-US" dirty="0" smtClean="0"/>
              <a:t>の機能もまだ活かしきっていない。</a:t>
            </a:r>
            <a:r>
              <a:rPr kumimoji="1" lang="en-US" altLang="ja-JP" dirty="0" smtClean="0"/>
              <a:t>4</a:t>
            </a:r>
            <a:r>
              <a:rPr kumimoji="1" lang="ja-JP" altLang="en-US" dirty="0" smtClean="0"/>
              <a:t>月はひとまず従来通り改定できる状態に持っていっただけ。</a:t>
            </a:r>
            <a:endParaRPr kumimoji="1" lang="en-US" altLang="ja-JP" dirty="0" smtClean="0"/>
          </a:p>
          <a:p>
            <a:r>
              <a:rPr kumimoji="1" lang="ja-JP" altLang="en-US" dirty="0" smtClean="0"/>
              <a:t>　更に効率を進めるための</a:t>
            </a:r>
            <a:r>
              <a:rPr kumimoji="1" lang="en-US" altLang="ja-JP" dirty="0" smtClean="0"/>
              <a:t>Cloud</a:t>
            </a:r>
            <a:r>
              <a:rPr kumimoji="1" lang="ja-JP" altLang="en-US" dirty="0" smtClean="0"/>
              <a:t>ツール要望対応（システムと共同）</a:t>
            </a:r>
            <a:endParaRPr kumimoji="1" lang="en-US" altLang="ja-JP" dirty="0" smtClean="0"/>
          </a:p>
          <a:p>
            <a:r>
              <a:rPr kumimoji="1" lang="ja-JP" altLang="en-US" sz="1200" b="0" dirty="0" smtClean="0">
                <a:latin typeface="+mn-ea"/>
              </a:rPr>
              <a:t>　</a:t>
            </a:r>
            <a:r>
              <a:rPr kumimoji="1" lang="en-US" altLang="ja-JP" sz="1200" b="0" dirty="0" smtClean="0">
                <a:latin typeface="+mn-ea"/>
              </a:rPr>
              <a:t>AI</a:t>
            </a:r>
            <a:r>
              <a:rPr kumimoji="1" lang="ja-JP" altLang="en-US" sz="1200" b="0" dirty="0" smtClean="0">
                <a:latin typeface="+mn-ea"/>
              </a:rPr>
              <a:t>入力の対象資料を</a:t>
            </a:r>
            <a:r>
              <a:rPr kumimoji="1" lang="ja-JP" altLang="en-US" sz="1200" b="0" dirty="0" smtClean="0">
                <a:latin typeface="+mn-ea"/>
              </a:rPr>
              <a:t>広げる。応用して活用の場面を増やす。</a:t>
            </a:r>
            <a:endParaRPr kumimoji="1" lang="en-US" altLang="ja-JP" sz="1200" b="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1"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latin typeface="+mn-ea"/>
              </a:rPr>
              <a:t>黒塗り作業対応力の</a:t>
            </a:r>
            <a:r>
              <a:rPr kumimoji="1" lang="en-US" altLang="ja-JP" sz="1200" b="1" dirty="0" smtClean="0">
                <a:latin typeface="+mn-ea"/>
              </a:rPr>
              <a:t>UP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　市販単価例外設定に関する</a:t>
            </a:r>
            <a:r>
              <a:rPr kumimoji="1" lang="en-US" altLang="ja-JP" dirty="0" smtClean="0"/>
              <a:t>Cloud</a:t>
            </a:r>
            <a:r>
              <a:rPr kumimoji="1" lang="ja-JP" altLang="en-US" dirty="0" smtClean="0"/>
              <a:t>ツール要望対応（システムと共同）</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t>　データ開発で作業手順見直し、効率化をすすめる</a:t>
            </a:r>
            <a:endParaRPr kumimoji="1" lang="en-US" altLang="ja-JP" sz="1200" b="0" dirty="0" smtClean="0"/>
          </a:p>
          <a:p>
            <a:endParaRPr kumimoji="1" lang="en-US" altLang="ja-JP" dirty="0" smtClean="0"/>
          </a:p>
          <a:p>
            <a:r>
              <a:rPr kumimoji="1" lang="ja-JP" altLang="en-US" b="1" dirty="0" smtClean="0"/>
              <a:t>要望対応力の</a:t>
            </a:r>
            <a:r>
              <a:rPr kumimoji="1" lang="en-US" altLang="ja-JP" b="1" dirty="0" smtClean="0"/>
              <a:t>UP</a:t>
            </a:r>
            <a:endParaRPr kumimoji="1" lang="en-US" altLang="ja-JP" b="0" dirty="0" smtClean="0"/>
          </a:p>
          <a:p>
            <a:r>
              <a:rPr kumimoji="1" lang="ja-JP" altLang="en-US" b="0" dirty="0" smtClean="0"/>
              <a:t>　金額に影響のある要望は</a:t>
            </a:r>
            <a:r>
              <a:rPr kumimoji="1" lang="en-US" altLang="ja-JP" b="0" dirty="0" smtClean="0"/>
              <a:t>100</a:t>
            </a:r>
            <a:r>
              <a:rPr kumimoji="1" lang="ja-JP" altLang="en-US" b="0" dirty="0" smtClean="0"/>
              <a:t>％対応を目指す。</a:t>
            </a:r>
            <a:endParaRPr kumimoji="1" lang="en-US" altLang="ja-JP" b="0" dirty="0" smtClean="0"/>
          </a:p>
          <a:p>
            <a:r>
              <a:rPr kumimoji="1" lang="ja-JP" altLang="en-US" b="0" dirty="0" smtClean="0"/>
              <a:t>　金額に影響のない要望も対応率を上げる。</a:t>
            </a:r>
            <a:r>
              <a:rPr kumimoji="1" lang="en-US" altLang="ja-JP" b="0" dirty="0" smtClean="0"/>
              <a:t>R4</a:t>
            </a:r>
            <a:r>
              <a:rPr kumimoji="1" lang="ja-JP" altLang="en-US" b="0" dirty="0" smtClean="0"/>
              <a:t>年同等は目指したい。</a:t>
            </a:r>
            <a:endParaRPr kumimoji="1" lang="en-US" altLang="ja-JP" b="0" dirty="0" smtClean="0"/>
          </a:p>
          <a:p>
            <a:r>
              <a:rPr kumimoji="1" lang="ja-JP" altLang="en-US" b="0" dirty="0" smtClean="0"/>
              <a:t>　これに対してのフォローアップは検討中。</a:t>
            </a:r>
            <a:endParaRPr kumimoji="1" lang="en-US" altLang="ja-JP" b="0" dirty="0" smtClean="0"/>
          </a:p>
          <a:p>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b="0"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5</a:t>
            </a:fld>
            <a:endParaRPr kumimoji="1" lang="ja-JP" altLang="en-US"/>
          </a:p>
        </p:txBody>
      </p:sp>
    </p:spTree>
    <p:extLst>
      <p:ext uri="{BB962C8B-B14F-4D97-AF65-F5344CB8AC3E}">
        <p14:creationId xmlns:p14="http://schemas.microsoft.com/office/powerpoint/2010/main" val="343320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t>改定データの納期短縮</a:t>
            </a:r>
          </a:p>
          <a:p>
            <a:r>
              <a:rPr kumimoji="1" lang="ja-JP" altLang="en-US" dirty="0" smtClean="0"/>
              <a:t>　資料は増え続けるが、土木主要資料の納期は</a:t>
            </a:r>
            <a:r>
              <a:rPr kumimoji="1" lang="en-US" altLang="ja-JP" dirty="0" smtClean="0"/>
              <a:t>5</a:t>
            </a:r>
            <a:r>
              <a:rPr kumimoji="1" lang="ja-JP" altLang="en-US" dirty="0" smtClean="0"/>
              <a:t>営業日遵守を目指す。</a:t>
            </a:r>
            <a:endParaRPr kumimoji="1" lang="en-US" altLang="ja-JP" dirty="0" smtClean="0"/>
          </a:p>
          <a:p>
            <a:endParaRPr kumimoji="1" lang="en-US" altLang="ja-JP" dirty="0" smtClean="0"/>
          </a:p>
          <a:p>
            <a:r>
              <a:rPr kumimoji="1" lang="ja-JP" altLang="en-US" b="1" dirty="0" smtClean="0"/>
              <a:t>要望対応力の</a:t>
            </a:r>
            <a:r>
              <a:rPr kumimoji="1" lang="en-US" altLang="ja-JP" b="1" dirty="0" smtClean="0"/>
              <a:t>UP</a:t>
            </a:r>
            <a:endParaRPr kumimoji="1" lang="en-US" altLang="ja-JP" b="0" dirty="0" smtClean="0"/>
          </a:p>
          <a:p>
            <a:r>
              <a:rPr kumimoji="1" lang="ja-JP" altLang="en-US" b="0" dirty="0" smtClean="0"/>
              <a:t>優先度</a:t>
            </a:r>
            <a:r>
              <a:rPr kumimoji="1" lang="en-US" altLang="ja-JP" b="0" dirty="0" smtClean="0"/>
              <a:t>3</a:t>
            </a:r>
            <a:r>
              <a:rPr kumimoji="1" lang="ja-JP" altLang="en-US" b="0" dirty="0" smtClean="0"/>
              <a:t>（金額に影響のない要望）の対応割合が落ちている。</a:t>
            </a:r>
            <a:endParaRPr kumimoji="1" lang="en-US" altLang="ja-JP" b="0" dirty="0" smtClean="0"/>
          </a:p>
          <a:p>
            <a:r>
              <a:rPr kumimoji="1" lang="ja-JP" altLang="en-US" b="0" dirty="0" smtClean="0"/>
              <a:t>要望対応リソースを増強したい</a:t>
            </a:r>
            <a:endParaRPr kumimoji="1" lang="en-US" altLang="ja-JP" b="0" dirty="0" smtClean="0"/>
          </a:p>
          <a:p>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t>検証能力の</a:t>
            </a:r>
            <a:r>
              <a:rPr kumimoji="1" lang="en-US" altLang="ja-JP" sz="1200" b="1" dirty="0" smtClean="0"/>
              <a:t>UP</a:t>
            </a:r>
          </a:p>
          <a:p>
            <a:r>
              <a:rPr kumimoji="1" lang="ja-JP" altLang="en-US" b="0" dirty="0" smtClean="0"/>
              <a:t>営業所からの相談からスタート、調査にも協力いただくことが多い。</a:t>
            </a:r>
            <a:endParaRPr kumimoji="1" lang="en-US" altLang="ja-JP" b="0" dirty="0" smtClean="0"/>
          </a:p>
          <a:p>
            <a:r>
              <a:rPr kumimoji="1" lang="ja-JP" altLang="en-US" b="0" dirty="0" smtClean="0"/>
              <a:t>そもそも要望が上がりづらい状況に変えていきたい。</a:t>
            </a:r>
            <a:endParaRPr kumimoji="1" lang="ja-JP" altLang="en-US" b="0" dirty="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6</a:t>
            </a:fld>
            <a:endParaRPr kumimoji="1" lang="ja-JP" altLang="en-US"/>
          </a:p>
        </p:txBody>
      </p:sp>
    </p:spTree>
    <p:extLst>
      <p:ext uri="{BB962C8B-B14F-4D97-AF65-F5344CB8AC3E}">
        <p14:creationId xmlns:p14="http://schemas.microsoft.com/office/powerpoint/2010/main" val="1552767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メンテ移行　</a:t>
            </a:r>
            <a:r>
              <a:rPr kumimoji="1" lang="en-US" altLang="ja-JP" b="0" dirty="0" smtClean="0"/>
              <a:t>DC</a:t>
            </a:r>
            <a:r>
              <a:rPr kumimoji="1" lang="ja-JP" altLang="en-US" b="0" dirty="0" smtClean="0"/>
              <a:t>が改定作業で握り続けた</a:t>
            </a:r>
            <a:r>
              <a:rPr kumimoji="1" lang="en-US" altLang="ja-JP" b="0" dirty="0" smtClean="0"/>
              <a:t>2DB</a:t>
            </a:r>
            <a:r>
              <a:rPr kumimoji="1" lang="ja-JP" altLang="en-US" b="0" dirty="0" err="1" smtClean="0"/>
              <a:t>だけ</a:t>
            </a:r>
            <a:r>
              <a:rPr kumimoji="1" lang="ja-JP" altLang="en-US" b="0" dirty="0" smtClean="0"/>
              <a:t>残る</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これは、ほぼデータ開発応援メンバーが頑張った。タイミング的にラストチャンスだった</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南さん、服部さん、梅本さん、望月さん、レイヴンさん、クラックスさん</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自動化手伝ってくれた河原田さん</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労務改定も新しい試みで実施。バグも発生していない。</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Cloud</a:t>
            </a:r>
            <a:r>
              <a:rPr kumimoji="1" lang="ja-JP" altLang="en-US" b="0" dirty="0" smtClean="0"/>
              <a:t>で黒塗り金額登録を対応するまで開発が間に合っていないが、最小限の開発コストで問題回避しつつ</a:t>
            </a:r>
            <a:r>
              <a:rPr kumimoji="1" lang="en-US" altLang="ja-JP" b="0" dirty="0" smtClean="0"/>
              <a:t>Cloud</a:t>
            </a:r>
            <a:r>
              <a:rPr kumimoji="1" lang="ja-JP" altLang="en-US" b="0" dirty="0" smtClean="0"/>
              <a:t>メンテできるよう対策して改定実施中</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0" dirty="0" smtClean="0"/>
              <a:t>DC</a:t>
            </a:r>
            <a:r>
              <a:rPr kumimoji="1" lang="ja-JP" altLang="en-US" b="0" dirty="0" smtClean="0"/>
              <a:t>はトラブル発生があってもめげずに対処にあたってくれます。</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大島さん、石垣さん、宮下さん、井草さん</a:t>
            </a:r>
            <a:endParaRPr kumimoji="1" lang="en-US" altLang="ja-JP"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0" dirty="0" smtClean="0"/>
              <a:t>すぐレスポンスしてくれるので本当に助かっています。</a:t>
            </a:r>
            <a:endParaRPr kumimoji="1" lang="en-US" altLang="ja-JP" b="0" dirty="0" smtClean="0"/>
          </a:p>
        </p:txBody>
      </p:sp>
      <p:sp>
        <p:nvSpPr>
          <p:cNvPr id="4" name="スライド番号プレースホルダー 3"/>
          <p:cNvSpPr>
            <a:spLocks noGrp="1"/>
          </p:cNvSpPr>
          <p:nvPr>
            <p:ph type="sldNum" sz="quarter" idx="10"/>
          </p:nvPr>
        </p:nvSpPr>
        <p:spPr/>
        <p:txBody>
          <a:bodyPr/>
          <a:lstStyle/>
          <a:p>
            <a:fld id="{74C82F01-B4DA-4102-9332-065B702E6DD5}" type="slidenum">
              <a:rPr kumimoji="1" lang="ja-JP" altLang="en-US" smtClean="0"/>
              <a:t>7</a:t>
            </a:fld>
            <a:endParaRPr kumimoji="1" lang="ja-JP" altLang="en-US"/>
          </a:p>
        </p:txBody>
      </p:sp>
    </p:spTree>
    <p:extLst>
      <p:ext uri="{BB962C8B-B14F-4D97-AF65-F5344CB8AC3E}">
        <p14:creationId xmlns:p14="http://schemas.microsoft.com/office/powerpoint/2010/main" val="4005678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511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921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178E61D-D431-422C-9764-11DAFE33AB63}"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7845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629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1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647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280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8557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4953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930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799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08725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363EFA5E-FA76-400D-B3DC-F0BA90E6D107}" type="datetimeFigureOut">
              <a:rPr lang="en-US" smtClean="0"/>
              <a:t>4/18/2024</a:t>
            </a:fld>
            <a:endParaRPr lang="en-US" dirty="0"/>
          </a:p>
        </p:txBody>
      </p:sp>
    </p:spTree>
    <p:extLst>
      <p:ext uri="{BB962C8B-B14F-4D97-AF65-F5344CB8AC3E}">
        <p14:creationId xmlns:p14="http://schemas.microsoft.com/office/powerpoint/2010/main" val="3290637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764814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781018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532936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394475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2704043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632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839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83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07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D82014A1-A632-4878-A0D3-F52BA7563730}" type="datetimeFigureOut">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83600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E99F462-093F-4566-844B-4C71F2739DA5}" type="datetimeFigureOut">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394622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91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845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34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D6E9DEC-419B-4CC5-A080-3B06BD5A8291}" type="datetimeFigureOut">
              <a:rPr lang="en-US" smtClean="0"/>
              <a:t>4/18/2024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71811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4/18/2024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335674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2404534"/>
            <a:ext cx="6687809" cy="1646302"/>
          </a:xfrm>
        </p:spPr>
        <p:txBody>
          <a:bodyPr/>
          <a:lstStyle/>
          <a:p>
            <a:r>
              <a:rPr kumimoji="1" lang="ja-JP" altLang="en-US" b="1" dirty="0" smtClean="0"/>
              <a:t>地域単価　</a:t>
            </a:r>
            <a:r>
              <a:rPr kumimoji="1" lang="en-US" altLang="ja-JP" b="1" dirty="0" smtClean="0"/>
              <a:t>41</a:t>
            </a:r>
            <a:r>
              <a:rPr kumimoji="1" lang="ja-JP" altLang="en-US" b="1" dirty="0" smtClean="0"/>
              <a:t>期目標</a:t>
            </a:r>
            <a:endParaRPr kumimoji="1" lang="ja-JP" altLang="en-US" b="1" dirty="0"/>
          </a:p>
        </p:txBody>
      </p:sp>
    </p:spTree>
    <p:extLst>
      <p:ext uri="{BB962C8B-B14F-4D97-AF65-F5344CB8AC3E}">
        <p14:creationId xmlns:p14="http://schemas.microsoft.com/office/powerpoint/2010/main" val="149857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kumimoji="1" lang="ja-JP" altLang="en-US" sz="4000" b="1" dirty="0" smtClean="0"/>
              <a:t>地域単価が直面している課題</a:t>
            </a:r>
            <a:endParaRPr kumimoji="1" lang="ja-JP" altLang="en-US" sz="4000" b="1" dirty="0"/>
          </a:p>
        </p:txBody>
      </p:sp>
      <p:sp>
        <p:nvSpPr>
          <p:cNvPr id="5" name="テキスト ボックス 4"/>
          <p:cNvSpPr txBox="1"/>
          <p:nvPr/>
        </p:nvSpPr>
        <p:spPr>
          <a:xfrm>
            <a:off x="677334" y="1776517"/>
            <a:ext cx="9274629" cy="3785652"/>
          </a:xfrm>
          <a:prstGeom prst="rect">
            <a:avLst/>
          </a:prstGeom>
          <a:noFill/>
        </p:spPr>
        <p:txBody>
          <a:bodyPr wrap="square" rtlCol="0">
            <a:spAutoFit/>
          </a:bodyPr>
          <a:lstStyle/>
          <a:p>
            <a:r>
              <a:rPr kumimoji="1" lang="ja-JP" altLang="en-US" sz="2400" b="1" dirty="0" smtClean="0"/>
              <a:t>・単価</a:t>
            </a:r>
            <a:r>
              <a:rPr kumimoji="1" lang="ja-JP" altLang="en-US" sz="2400" b="1" dirty="0" smtClean="0">
                <a:latin typeface="+mn-ea"/>
              </a:rPr>
              <a:t>改定の</a:t>
            </a:r>
            <a:r>
              <a:rPr kumimoji="1" lang="ja-JP" altLang="en-US" sz="2400" b="1" dirty="0">
                <a:latin typeface="+mn-ea"/>
              </a:rPr>
              <a:t>納期遅延</a:t>
            </a:r>
          </a:p>
          <a:p>
            <a:r>
              <a:rPr kumimoji="1" lang="ja-JP" altLang="en-US" dirty="0" smtClean="0">
                <a:latin typeface="+mn-ea"/>
              </a:rPr>
              <a:t>　改定データの</a:t>
            </a:r>
            <a:r>
              <a:rPr kumimoji="1" lang="en-US" altLang="ja-JP" dirty="0" smtClean="0">
                <a:latin typeface="+mn-ea"/>
              </a:rPr>
              <a:t>UP</a:t>
            </a:r>
            <a:r>
              <a:rPr kumimoji="1" lang="ja-JP" altLang="en-US" dirty="0" smtClean="0">
                <a:latin typeface="+mn-ea"/>
              </a:rPr>
              <a:t>数</a:t>
            </a:r>
            <a:r>
              <a:rPr kumimoji="1" lang="en-US" altLang="ja-JP" dirty="0" smtClean="0">
                <a:latin typeface="+mn-ea"/>
              </a:rPr>
              <a:t>/</a:t>
            </a:r>
            <a:r>
              <a:rPr kumimoji="1" lang="ja-JP" altLang="en-US" dirty="0" smtClean="0">
                <a:latin typeface="+mn-ea"/>
              </a:rPr>
              <a:t>日が伸び悩み、在庫が積み上がっている</a:t>
            </a:r>
            <a:endParaRPr kumimoji="1" lang="en-US" altLang="ja-JP" dirty="0" smtClean="0">
              <a:latin typeface="+mn-ea"/>
            </a:endParaRPr>
          </a:p>
          <a:p>
            <a:r>
              <a:rPr kumimoji="1" lang="ja-JP" altLang="en-US" dirty="0">
                <a:latin typeface="+mn-ea"/>
              </a:rPr>
              <a:t>　</a:t>
            </a:r>
            <a:r>
              <a:rPr kumimoji="1" lang="en-US" altLang="ja-JP" dirty="0">
                <a:latin typeface="+mn-ea"/>
              </a:rPr>
              <a:t>2</a:t>
            </a:r>
            <a:r>
              <a:rPr kumimoji="1" lang="ja-JP" altLang="en-US" dirty="0">
                <a:latin typeface="+mn-ea"/>
              </a:rPr>
              <a:t>月</a:t>
            </a:r>
            <a:r>
              <a:rPr kumimoji="1" lang="ja-JP" altLang="en-US" dirty="0" smtClean="0">
                <a:latin typeface="+mn-ea"/>
              </a:rPr>
              <a:t>以降、データ</a:t>
            </a:r>
            <a:r>
              <a:rPr kumimoji="1" lang="ja-JP" altLang="en-US" dirty="0">
                <a:latin typeface="+mn-ea"/>
              </a:rPr>
              <a:t>開発課の支援を受けている状態が</a:t>
            </a:r>
            <a:r>
              <a:rPr kumimoji="1" lang="ja-JP" altLang="en-US" dirty="0" smtClean="0">
                <a:latin typeface="+mn-ea"/>
              </a:rPr>
              <a:t>続く</a:t>
            </a:r>
            <a:endParaRPr kumimoji="1" lang="en-US" altLang="ja-JP" dirty="0" smtClean="0">
              <a:latin typeface="+mn-ea"/>
            </a:endParaRPr>
          </a:p>
          <a:p>
            <a:endParaRPr kumimoji="1" lang="en-US" altLang="ja-JP" sz="2400" b="1" dirty="0" smtClean="0">
              <a:latin typeface="+mn-ea"/>
            </a:endParaRPr>
          </a:p>
          <a:p>
            <a:r>
              <a:rPr kumimoji="1" lang="ja-JP" altLang="en-US" sz="2400" b="1" dirty="0" smtClean="0">
                <a:latin typeface="+mn-ea"/>
              </a:rPr>
              <a:t>・</a:t>
            </a:r>
            <a:r>
              <a:rPr kumimoji="1" lang="ja-JP" altLang="en-US" sz="2400" b="1" dirty="0">
                <a:latin typeface="+mn-ea"/>
              </a:rPr>
              <a:t>黒塗り</a:t>
            </a:r>
            <a:r>
              <a:rPr kumimoji="1" lang="ja-JP" altLang="en-US" sz="2400" b="1" dirty="0" smtClean="0">
                <a:latin typeface="+mn-ea"/>
              </a:rPr>
              <a:t>作業のボトルネック</a:t>
            </a:r>
            <a:endParaRPr kumimoji="1" lang="en-US" altLang="ja-JP" sz="2400" b="1" dirty="0">
              <a:latin typeface="+mn-ea"/>
            </a:endParaRPr>
          </a:p>
          <a:p>
            <a:r>
              <a:rPr kumimoji="1" lang="ja-JP" altLang="en-US" dirty="0">
                <a:latin typeface="+mn-ea"/>
              </a:rPr>
              <a:t>　黒塗り作業（市販単価金額当てはめ）のできるメンバーが限定</a:t>
            </a:r>
            <a:endParaRPr kumimoji="1" lang="en-US" altLang="ja-JP" dirty="0">
              <a:latin typeface="+mn-ea"/>
            </a:endParaRPr>
          </a:p>
          <a:p>
            <a:r>
              <a:rPr kumimoji="1" lang="ja-JP" altLang="en-US" dirty="0">
                <a:latin typeface="+mn-ea"/>
              </a:rPr>
              <a:t>　改定業務のボトルネック要因の一つ</a:t>
            </a:r>
            <a:endParaRPr kumimoji="1" lang="en-US" altLang="ja-JP" dirty="0">
              <a:latin typeface="+mn-ea"/>
            </a:endParaRPr>
          </a:p>
          <a:p>
            <a:endParaRPr kumimoji="1" lang="en-US" altLang="ja-JP" dirty="0">
              <a:latin typeface="+mn-ea"/>
            </a:endParaRPr>
          </a:p>
          <a:p>
            <a:r>
              <a:rPr kumimoji="1" lang="ja-JP" altLang="en-US" sz="2000" b="1" dirty="0" smtClean="0">
                <a:latin typeface="+mn-ea"/>
              </a:rPr>
              <a:t>・</a:t>
            </a:r>
            <a:r>
              <a:rPr kumimoji="1" lang="ja-JP" altLang="en-US" sz="2400" b="1" dirty="0" smtClean="0">
                <a:latin typeface="+mn-ea"/>
              </a:rPr>
              <a:t>要望対</a:t>
            </a:r>
            <a:r>
              <a:rPr kumimoji="1" lang="ja-JP" altLang="en-US" sz="2400" b="1" dirty="0">
                <a:latin typeface="+mn-ea"/>
              </a:rPr>
              <a:t>応力</a:t>
            </a:r>
            <a:r>
              <a:rPr kumimoji="1" lang="ja-JP" altLang="en-US" sz="2400" b="1" dirty="0" smtClean="0">
                <a:latin typeface="+mn-ea"/>
              </a:rPr>
              <a:t>の低下</a:t>
            </a:r>
            <a:endParaRPr kumimoji="1" lang="en-US" altLang="ja-JP" sz="2400" b="1" dirty="0" smtClean="0">
              <a:latin typeface="+mn-ea"/>
            </a:endParaRPr>
          </a:p>
          <a:p>
            <a:r>
              <a:rPr kumimoji="1" lang="ja-JP" altLang="en-US" dirty="0">
                <a:latin typeface="+mn-ea"/>
              </a:rPr>
              <a:t>　</a:t>
            </a:r>
            <a:r>
              <a:rPr kumimoji="1" lang="ja-JP" altLang="en-US" dirty="0" smtClean="0">
                <a:latin typeface="+mn-ea"/>
              </a:rPr>
              <a:t>要望の未対応数が増加傾向</a:t>
            </a:r>
            <a:endParaRPr kumimoji="1" lang="en-US" altLang="ja-JP" dirty="0" smtClean="0">
              <a:latin typeface="+mn-ea"/>
            </a:endParaRPr>
          </a:p>
          <a:p>
            <a:r>
              <a:rPr kumimoji="1" lang="ja-JP" altLang="en-US" dirty="0">
                <a:latin typeface="+mn-ea"/>
              </a:rPr>
              <a:t>　</a:t>
            </a:r>
            <a:r>
              <a:rPr kumimoji="1" lang="ja-JP" altLang="en-US" dirty="0" smtClean="0">
                <a:latin typeface="+mn-ea"/>
              </a:rPr>
              <a:t>改定で手一杯となり、要望対応が回っていない。</a:t>
            </a:r>
            <a:endParaRPr kumimoji="1" lang="en-US" altLang="ja-JP" dirty="0" smtClean="0">
              <a:latin typeface="+mn-ea"/>
            </a:endParaRPr>
          </a:p>
          <a:p>
            <a:r>
              <a:rPr kumimoji="1" lang="ja-JP" altLang="en-US" dirty="0">
                <a:latin typeface="+mn-ea"/>
              </a:rPr>
              <a:t>　</a:t>
            </a:r>
            <a:r>
              <a:rPr kumimoji="1" lang="ja-JP" altLang="en-US" dirty="0" smtClean="0">
                <a:latin typeface="+mn-ea"/>
              </a:rPr>
              <a:t>黒塗り金額に関する大型の要望が増加傾向にも関わらず進んでいない。</a:t>
            </a:r>
            <a:endParaRPr kumimoji="1" lang="ja-JP" altLang="en-US" dirty="0">
              <a:latin typeface="+mn-ea"/>
            </a:endParaRPr>
          </a:p>
        </p:txBody>
      </p:sp>
    </p:spTree>
    <p:extLst>
      <p:ext uri="{BB962C8B-B14F-4D97-AF65-F5344CB8AC3E}">
        <p14:creationId xmlns:p14="http://schemas.microsoft.com/office/powerpoint/2010/main" val="4039384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lang="ja-JP" altLang="en-US" sz="2400" b="1" dirty="0"/>
              <a:t>地域単価が直面している課題</a:t>
            </a:r>
            <a:r>
              <a:rPr kumimoji="1" lang="en-US" altLang="ja-JP" sz="4000" b="1" dirty="0" smtClean="0"/>
              <a:t/>
            </a:r>
            <a:br>
              <a:rPr kumimoji="1" lang="en-US" altLang="ja-JP" sz="4000" b="1" dirty="0" smtClean="0"/>
            </a:br>
            <a:r>
              <a:rPr kumimoji="1" lang="ja-JP" altLang="en-US" sz="4000" b="1" dirty="0" smtClean="0"/>
              <a:t>地域単価の未来</a:t>
            </a:r>
            <a:endParaRPr kumimoji="1" lang="ja-JP" altLang="en-US" sz="4000" b="1" dirty="0"/>
          </a:p>
        </p:txBody>
      </p:sp>
      <p:graphicFrame>
        <p:nvGraphicFramePr>
          <p:cNvPr id="4" name="グラフ 3"/>
          <p:cNvGraphicFramePr>
            <a:graphicFrameLocks/>
          </p:cNvGraphicFramePr>
          <p:nvPr>
            <p:extLst>
              <p:ext uri="{D42A27DB-BD31-4B8C-83A1-F6EECF244321}">
                <p14:modId xmlns:p14="http://schemas.microsoft.com/office/powerpoint/2010/main" val="2533690514"/>
              </p:ext>
            </p:extLst>
          </p:nvPr>
        </p:nvGraphicFramePr>
        <p:xfrm>
          <a:off x="798307" y="1630580"/>
          <a:ext cx="4583595" cy="26246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210339287"/>
              </p:ext>
            </p:extLst>
          </p:nvPr>
        </p:nvGraphicFramePr>
        <p:xfrm>
          <a:off x="5835805" y="1630579"/>
          <a:ext cx="4443621" cy="26030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p:cNvGraphicFramePr>
            <a:graphicFrameLocks/>
          </p:cNvGraphicFramePr>
          <p:nvPr>
            <p:extLst>
              <p:ext uri="{D42A27DB-BD31-4B8C-83A1-F6EECF244321}">
                <p14:modId xmlns:p14="http://schemas.microsoft.com/office/powerpoint/2010/main" val="3286639767"/>
              </p:ext>
            </p:extLst>
          </p:nvPr>
        </p:nvGraphicFramePr>
        <p:xfrm>
          <a:off x="798307" y="4255240"/>
          <a:ext cx="4581939" cy="245753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92714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lang="ja-JP" altLang="en-US" sz="2400" b="1" dirty="0"/>
              <a:t>地域単価が直面している</a:t>
            </a:r>
            <a:r>
              <a:rPr lang="ja-JP" altLang="en-US" sz="2400" b="1" dirty="0" smtClean="0"/>
              <a:t>課題</a:t>
            </a:r>
            <a:r>
              <a:rPr lang="en-US" altLang="ja-JP" sz="4000" b="1" dirty="0" smtClean="0"/>
              <a:t/>
            </a:r>
            <a:br>
              <a:rPr lang="en-US" altLang="ja-JP" sz="4000" b="1" dirty="0" smtClean="0"/>
            </a:br>
            <a:r>
              <a:rPr lang="ja-JP" altLang="en-US" sz="4000" b="1" dirty="0" smtClean="0"/>
              <a:t>過去</a:t>
            </a:r>
            <a:r>
              <a:rPr kumimoji="1" lang="en-US" altLang="ja-JP" sz="4000" b="1" dirty="0" smtClean="0"/>
              <a:t>3</a:t>
            </a:r>
            <a:r>
              <a:rPr kumimoji="1" lang="ja-JP" altLang="en-US" sz="4000" b="1" dirty="0" smtClean="0"/>
              <a:t>年間の要望</a:t>
            </a:r>
            <a:r>
              <a:rPr lang="ja-JP" altLang="en-US" sz="4000" b="1" dirty="0"/>
              <a:t>対応状況</a:t>
            </a:r>
            <a:endParaRPr kumimoji="1" lang="ja-JP" altLang="en-US" sz="4000" b="1" dirty="0"/>
          </a:p>
        </p:txBody>
      </p:sp>
      <p:graphicFrame>
        <p:nvGraphicFramePr>
          <p:cNvPr id="6" name="グラフ 5"/>
          <p:cNvGraphicFramePr>
            <a:graphicFrameLocks/>
          </p:cNvGraphicFramePr>
          <p:nvPr>
            <p:extLst>
              <p:ext uri="{D42A27DB-BD31-4B8C-83A1-F6EECF244321}">
                <p14:modId xmlns:p14="http://schemas.microsoft.com/office/powerpoint/2010/main" val="3749337444"/>
              </p:ext>
            </p:extLst>
          </p:nvPr>
        </p:nvGraphicFramePr>
        <p:xfrm>
          <a:off x="677334" y="1546591"/>
          <a:ext cx="8692578" cy="23448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4079520187"/>
              </p:ext>
            </p:extLst>
          </p:nvPr>
        </p:nvGraphicFramePr>
        <p:xfrm>
          <a:off x="840054" y="4192972"/>
          <a:ext cx="3218207" cy="2344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p:cNvGraphicFramePr>
            <a:graphicFrameLocks/>
          </p:cNvGraphicFramePr>
          <p:nvPr>
            <p:extLst>
              <p:ext uri="{D42A27DB-BD31-4B8C-83A1-F6EECF244321}">
                <p14:modId xmlns:p14="http://schemas.microsoft.com/office/powerpoint/2010/main" val="933038036"/>
              </p:ext>
            </p:extLst>
          </p:nvPr>
        </p:nvGraphicFramePr>
        <p:xfrm>
          <a:off x="4461459" y="4192972"/>
          <a:ext cx="3656358" cy="235052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25780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kumimoji="1" lang="ja-JP" altLang="en-US" sz="4000" b="1" dirty="0" smtClean="0"/>
              <a:t>地域単価が今年達成したい目標</a:t>
            </a:r>
            <a:endParaRPr kumimoji="1" lang="ja-JP" altLang="en-US" sz="4000" b="1" dirty="0"/>
          </a:p>
        </p:txBody>
      </p:sp>
      <p:sp>
        <p:nvSpPr>
          <p:cNvPr id="5" name="テキスト ボックス 4"/>
          <p:cNvSpPr txBox="1"/>
          <p:nvPr/>
        </p:nvSpPr>
        <p:spPr>
          <a:xfrm>
            <a:off x="677334" y="1776517"/>
            <a:ext cx="9274629" cy="4524315"/>
          </a:xfrm>
          <a:prstGeom prst="rect">
            <a:avLst/>
          </a:prstGeom>
          <a:noFill/>
        </p:spPr>
        <p:txBody>
          <a:bodyPr wrap="square" rtlCol="0">
            <a:spAutoFit/>
          </a:bodyPr>
          <a:lstStyle/>
          <a:p>
            <a:r>
              <a:rPr kumimoji="1" lang="ja-JP" altLang="en-US" sz="2400" b="1" dirty="0" smtClean="0"/>
              <a:t>・</a:t>
            </a:r>
            <a:r>
              <a:rPr kumimoji="1" lang="ja-JP" altLang="en-US" sz="2400" b="1" dirty="0" smtClean="0">
                <a:latin typeface="+mn-ea"/>
              </a:rPr>
              <a:t>改定</a:t>
            </a:r>
            <a:r>
              <a:rPr kumimoji="1" lang="ja-JP" altLang="en-US" sz="2400" b="1" dirty="0">
                <a:latin typeface="+mn-ea"/>
              </a:rPr>
              <a:t>データの納期短縮</a:t>
            </a:r>
          </a:p>
          <a:p>
            <a:r>
              <a:rPr kumimoji="1" lang="ja-JP" altLang="en-US" dirty="0">
                <a:latin typeface="+mn-ea"/>
              </a:rPr>
              <a:t>　</a:t>
            </a:r>
            <a:r>
              <a:rPr kumimoji="1" lang="en-US" altLang="ja-JP" dirty="0" smtClean="0">
                <a:latin typeface="+mn-ea"/>
              </a:rPr>
              <a:t>DC</a:t>
            </a:r>
            <a:r>
              <a:rPr kumimoji="1" lang="ja-JP" altLang="en-US" dirty="0" smtClean="0">
                <a:latin typeface="+mn-ea"/>
              </a:rPr>
              <a:t>単独で</a:t>
            </a:r>
            <a:r>
              <a:rPr kumimoji="1" lang="en-US" altLang="ja-JP" dirty="0" smtClean="0">
                <a:latin typeface="+mn-ea"/>
              </a:rPr>
              <a:t>R5</a:t>
            </a:r>
            <a:r>
              <a:rPr kumimoji="1" lang="ja-JP" altLang="en-US" dirty="0" smtClean="0">
                <a:latin typeface="+mn-ea"/>
              </a:rPr>
              <a:t>年同等の納期</a:t>
            </a:r>
            <a:r>
              <a:rPr kumimoji="1" lang="ja-JP" altLang="en-US" dirty="0">
                <a:latin typeface="+mn-ea"/>
              </a:rPr>
              <a:t>を</a:t>
            </a:r>
            <a:r>
              <a:rPr kumimoji="1" lang="ja-JP" altLang="en-US" dirty="0" smtClean="0">
                <a:latin typeface="+mn-ea"/>
              </a:rPr>
              <a:t>取り戻す　　 　</a:t>
            </a:r>
            <a:r>
              <a:rPr kumimoji="1" lang="en-US" altLang="ja-JP" dirty="0" smtClean="0">
                <a:latin typeface="+mn-ea"/>
              </a:rPr>
              <a:t>※R5</a:t>
            </a:r>
            <a:r>
              <a:rPr kumimoji="1" lang="ja-JP" altLang="en-US" dirty="0" smtClean="0">
                <a:latin typeface="+mn-ea"/>
              </a:rPr>
              <a:t>年実績：</a:t>
            </a:r>
            <a:r>
              <a:rPr kumimoji="1" lang="en-US" altLang="ja-JP" dirty="0">
                <a:latin typeface="+mn-ea"/>
              </a:rPr>
              <a:t>69</a:t>
            </a:r>
            <a:r>
              <a:rPr kumimoji="1" lang="ja-JP" altLang="en-US" dirty="0" smtClean="0">
                <a:latin typeface="+mn-ea"/>
              </a:rPr>
              <a:t>％</a:t>
            </a:r>
            <a:r>
              <a:rPr kumimoji="1" lang="ja-JP" altLang="en-US" sz="1400" dirty="0" smtClean="0">
                <a:latin typeface="+mn-ea"/>
              </a:rPr>
              <a:t>（</a:t>
            </a:r>
            <a:r>
              <a:rPr kumimoji="1" lang="ja-JP" altLang="en-US" sz="1400" dirty="0">
                <a:latin typeface="+mn-ea"/>
              </a:rPr>
              <a:t>土木主要</a:t>
            </a:r>
            <a:r>
              <a:rPr kumimoji="1" lang="ja-JP" altLang="en-US" sz="1400" dirty="0" smtClean="0">
                <a:latin typeface="+mn-ea"/>
              </a:rPr>
              <a:t>資料）</a:t>
            </a:r>
            <a:endParaRPr kumimoji="1" lang="en-US" altLang="ja-JP" dirty="0" smtClean="0">
              <a:latin typeface="+mn-ea"/>
            </a:endParaRPr>
          </a:p>
          <a:p>
            <a:r>
              <a:rPr kumimoji="1" lang="ja-JP" altLang="en-US" dirty="0">
                <a:latin typeface="+mn-ea"/>
              </a:rPr>
              <a:t>　</a:t>
            </a:r>
            <a:r>
              <a:rPr kumimoji="1" lang="ja-JP" altLang="en-US" dirty="0" smtClean="0">
                <a:latin typeface="+mn-ea"/>
              </a:rPr>
              <a:t>　そのために、</a:t>
            </a:r>
            <a:r>
              <a:rPr kumimoji="1" lang="en-US" altLang="ja-JP" dirty="0" smtClean="0">
                <a:latin typeface="+mn-ea"/>
              </a:rPr>
              <a:t>Cloud</a:t>
            </a:r>
            <a:r>
              <a:rPr kumimoji="1" lang="ja-JP" altLang="en-US" dirty="0" smtClean="0">
                <a:latin typeface="+mn-ea"/>
              </a:rPr>
              <a:t>の新機能活用を広げる </a:t>
            </a:r>
            <a:r>
              <a:rPr kumimoji="1" lang="en-US" altLang="ja-JP" dirty="0" smtClean="0">
                <a:latin typeface="+mn-ea"/>
              </a:rPr>
              <a:t>※</a:t>
            </a:r>
            <a:r>
              <a:rPr kumimoji="1" lang="ja-JP" altLang="en-US" dirty="0" smtClean="0">
                <a:latin typeface="+mn-ea"/>
              </a:rPr>
              <a:t>計算式、資材地区 </a:t>
            </a:r>
            <a:r>
              <a:rPr kumimoji="1" lang="en-US" altLang="ja-JP" dirty="0" err="1" smtClean="0">
                <a:latin typeface="+mn-ea"/>
              </a:rPr>
              <a:t>e.t.c</a:t>
            </a:r>
            <a:r>
              <a:rPr kumimoji="1" lang="en-US" altLang="ja-JP" dirty="0" smtClean="0">
                <a:latin typeface="+mn-ea"/>
              </a:rPr>
              <a:t>.</a:t>
            </a:r>
          </a:p>
          <a:p>
            <a:r>
              <a:rPr kumimoji="1" lang="ja-JP" altLang="en-US" dirty="0">
                <a:latin typeface="+mn-ea"/>
              </a:rPr>
              <a:t>　</a:t>
            </a:r>
            <a:r>
              <a:rPr kumimoji="1" lang="ja-JP" altLang="en-US" dirty="0" smtClean="0">
                <a:latin typeface="+mn-ea"/>
              </a:rPr>
              <a:t>　</a:t>
            </a:r>
            <a:r>
              <a:rPr kumimoji="1" lang="en-US" altLang="ja-JP" dirty="0" smtClean="0">
                <a:latin typeface="+mn-ea"/>
              </a:rPr>
              <a:t>AI</a:t>
            </a:r>
            <a:r>
              <a:rPr kumimoji="1" lang="ja-JP" altLang="en-US" dirty="0" smtClean="0">
                <a:latin typeface="+mn-ea"/>
              </a:rPr>
              <a:t>入力の対象資料を広げる　　　　　　   </a:t>
            </a:r>
            <a:r>
              <a:rPr kumimoji="1" lang="en-US" altLang="ja-JP" dirty="0" smtClean="0">
                <a:latin typeface="+mn-ea"/>
              </a:rPr>
              <a:t>※</a:t>
            </a:r>
            <a:r>
              <a:rPr kumimoji="1" lang="ja-JP" altLang="en-US" dirty="0" smtClean="0">
                <a:latin typeface="+mn-ea"/>
              </a:rPr>
              <a:t>来春</a:t>
            </a:r>
            <a:r>
              <a:rPr kumimoji="1" lang="en-US" altLang="ja-JP" dirty="0" smtClean="0">
                <a:latin typeface="+mn-ea"/>
              </a:rPr>
              <a:t>90</a:t>
            </a:r>
            <a:r>
              <a:rPr kumimoji="1" lang="ja-JP" altLang="en-US" dirty="0" smtClean="0">
                <a:latin typeface="+mn-ea"/>
              </a:rPr>
              <a:t>資料目標</a:t>
            </a:r>
            <a:endParaRPr kumimoji="1" lang="en-US" altLang="ja-JP" dirty="0" smtClean="0">
              <a:latin typeface="+mn-ea"/>
            </a:endParaRPr>
          </a:p>
          <a:p>
            <a:endParaRPr kumimoji="1" lang="en-US" altLang="ja-JP" dirty="0" smtClean="0">
              <a:latin typeface="+mn-ea"/>
            </a:endParaRPr>
          </a:p>
          <a:p>
            <a:r>
              <a:rPr kumimoji="1" lang="ja-JP" altLang="en-US" sz="2400" b="1" dirty="0">
                <a:latin typeface="+mn-ea"/>
              </a:rPr>
              <a:t>・黒塗り作業対応力の</a:t>
            </a:r>
            <a:r>
              <a:rPr kumimoji="1" lang="en-US" altLang="ja-JP" sz="2400" b="1" dirty="0">
                <a:latin typeface="+mn-ea"/>
              </a:rPr>
              <a:t>UP</a:t>
            </a:r>
          </a:p>
          <a:p>
            <a:r>
              <a:rPr kumimoji="1" lang="ja-JP" altLang="en-US" dirty="0">
                <a:latin typeface="+mn-ea"/>
              </a:rPr>
              <a:t>　黒塗り作業を</a:t>
            </a:r>
            <a:r>
              <a:rPr kumimoji="1" lang="en-US" altLang="ja-JP" dirty="0">
                <a:latin typeface="+mn-ea"/>
              </a:rPr>
              <a:t>Cloud</a:t>
            </a:r>
            <a:r>
              <a:rPr kumimoji="1" lang="ja-JP" altLang="en-US" dirty="0">
                <a:latin typeface="+mn-ea"/>
              </a:rPr>
              <a:t>メンテ（市販</a:t>
            </a:r>
            <a:r>
              <a:rPr kumimoji="1" lang="ja-JP" altLang="en-US" dirty="0" smtClean="0">
                <a:latin typeface="+mn-ea"/>
              </a:rPr>
              <a:t>単価マスタ例外</a:t>
            </a:r>
            <a:r>
              <a:rPr kumimoji="1" lang="ja-JP" altLang="en-US" dirty="0">
                <a:latin typeface="+mn-ea"/>
              </a:rPr>
              <a:t>設定）に移行</a:t>
            </a:r>
            <a:endParaRPr kumimoji="1" lang="en-US" altLang="ja-JP" dirty="0">
              <a:latin typeface="+mn-ea"/>
            </a:endParaRPr>
          </a:p>
          <a:p>
            <a:r>
              <a:rPr kumimoji="1" lang="ja-JP" altLang="en-US" dirty="0">
                <a:latin typeface="+mn-ea"/>
              </a:rPr>
              <a:t>　</a:t>
            </a:r>
            <a:r>
              <a:rPr kumimoji="1" lang="ja-JP" altLang="en-US" dirty="0" smtClean="0">
                <a:latin typeface="+mn-ea"/>
              </a:rPr>
              <a:t>　そのために、</a:t>
            </a:r>
            <a:r>
              <a:rPr kumimoji="1" lang="en-US" altLang="ja-JP" dirty="0" smtClean="0">
                <a:latin typeface="+mn-ea"/>
              </a:rPr>
              <a:t>Cloud</a:t>
            </a:r>
            <a:r>
              <a:rPr kumimoji="1" lang="ja-JP" altLang="en-US" dirty="0" smtClean="0">
                <a:latin typeface="+mn-ea"/>
              </a:rPr>
              <a:t>メンテツールの開発が必要</a:t>
            </a:r>
            <a:endParaRPr kumimoji="1" lang="en-US" altLang="ja-JP" dirty="0">
              <a:latin typeface="+mn-ea"/>
            </a:endParaRPr>
          </a:p>
          <a:p>
            <a:r>
              <a:rPr kumimoji="1" lang="ja-JP" altLang="en-US" dirty="0">
                <a:latin typeface="+mn-ea"/>
              </a:rPr>
              <a:t>　</a:t>
            </a:r>
            <a:r>
              <a:rPr kumimoji="1" lang="ja-JP" altLang="en-US" dirty="0" smtClean="0">
                <a:latin typeface="+mn-ea"/>
              </a:rPr>
              <a:t>　データ</a:t>
            </a:r>
            <a:r>
              <a:rPr kumimoji="1" lang="ja-JP" altLang="en-US" dirty="0">
                <a:latin typeface="+mn-ea"/>
              </a:rPr>
              <a:t>開発課の市販単価パイプラインで作業の効率化を検討・</a:t>
            </a:r>
            <a:r>
              <a:rPr kumimoji="1" lang="ja-JP" altLang="en-US" dirty="0" smtClean="0">
                <a:latin typeface="+mn-ea"/>
              </a:rPr>
              <a:t>実行</a:t>
            </a:r>
            <a:endParaRPr kumimoji="1" lang="en-US" altLang="ja-JP" dirty="0" smtClean="0">
              <a:latin typeface="+mn-ea"/>
            </a:endParaRPr>
          </a:p>
          <a:p>
            <a:endParaRPr kumimoji="1" lang="en-US" altLang="ja-JP" dirty="0">
              <a:latin typeface="+mn-ea"/>
            </a:endParaRPr>
          </a:p>
          <a:p>
            <a:r>
              <a:rPr kumimoji="1" lang="ja-JP" altLang="en-US" sz="2000" b="1" dirty="0" smtClean="0">
                <a:latin typeface="+mn-ea"/>
              </a:rPr>
              <a:t>・</a:t>
            </a:r>
            <a:r>
              <a:rPr kumimoji="1" lang="ja-JP" altLang="en-US" sz="2400" b="1" dirty="0" smtClean="0">
                <a:latin typeface="+mn-ea"/>
              </a:rPr>
              <a:t>要望対</a:t>
            </a:r>
            <a:r>
              <a:rPr kumimoji="1" lang="ja-JP" altLang="en-US" sz="2400" b="1" dirty="0">
                <a:latin typeface="+mn-ea"/>
              </a:rPr>
              <a:t>応力の</a:t>
            </a:r>
            <a:r>
              <a:rPr kumimoji="1" lang="en-US" altLang="ja-JP" sz="2400" b="1" dirty="0" smtClean="0">
                <a:latin typeface="+mn-ea"/>
              </a:rPr>
              <a:t>UP</a:t>
            </a:r>
            <a:endParaRPr kumimoji="1" lang="en-US" altLang="ja-JP" dirty="0" smtClean="0">
              <a:latin typeface="+mn-ea"/>
            </a:endParaRPr>
          </a:p>
          <a:p>
            <a:r>
              <a:rPr kumimoji="1" lang="ja-JP" altLang="en-US" dirty="0">
                <a:latin typeface="+mn-ea"/>
              </a:rPr>
              <a:t>　</a:t>
            </a:r>
            <a:r>
              <a:rPr kumimoji="1" lang="ja-JP" altLang="en-US" dirty="0" smtClean="0">
                <a:latin typeface="+mn-ea"/>
              </a:rPr>
              <a:t>要望</a:t>
            </a:r>
            <a:r>
              <a:rPr kumimoji="1" lang="en-US" altLang="ja-JP" dirty="0" smtClean="0">
                <a:latin typeface="+mn-ea"/>
              </a:rPr>
              <a:t>(</a:t>
            </a:r>
            <a:r>
              <a:rPr kumimoji="1" lang="ja-JP" altLang="en-US" dirty="0" smtClean="0">
                <a:latin typeface="+mn-ea"/>
              </a:rPr>
              <a:t>重要度</a:t>
            </a:r>
            <a:r>
              <a:rPr kumimoji="1" lang="en-US" altLang="ja-JP" dirty="0" smtClean="0">
                <a:latin typeface="+mn-ea"/>
              </a:rPr>
              <a:t>B)</a:t>
            </a:r>
            <a:r>
              <a:rPr kumimoji="1" lang="ja-JP" altLang="en-US" dirty="0" smtClean="0">
                <a:latin typeface="+mn-ea"/>
              </a:rPr>
              <a:t>は</a:t>
            </a:r>
            <a:r>
              <a:rPr kumimoji="1" lang="en-US" altLang="ja-JP" dirty="0">
                <a:latin typeface="+mn-ea"/>
              </a:rPr>
              <a:t>100</a:t>
            </a:r>
            <a:r>
              <a:rPr kumimoji="1" lang="ja-JP" altLang="en-US" dirty="0">
                <a:latin typeface="+mn-ea"/>
              </a:rPr>
              <a:t>％対応</a:t>
            </a:r>
            <a:r>
              <a:rPr kumimoji="1" lang="ja-JP" altLang="en-US" dirty="0" smtClean="0">
                <a:latin typeface="+mn-ea"/>
              </a:rPr>
              <a:t>する</a:t>
            </a:r>
            <a:endParaRPr kumimoji="1" lang="en-US" altLang="ja-JP" dirty="0" smtClean="0">
              <a:latin typeface="+mn-ea"/>
            </a:endParaRPr>
          </a:p>
          <a:p>
            <a:r>
              <a:rPr kumimoji="1" lang="ja-JP" altLang="en-US" dirty="0">
                <a:latin typeface="+mn-ea"/>
              </a:rPr>
              <a:t>　</a:t>
            </a:r>
            <a:r>
              <a:rPr kumimoji="1" lang="ja-JP" altLang="en-US" dirty="0" smtClean="0">
                <a:latin typeface="+mn-ea"/>
              </a:rPr>
              <a:t>重要度</a:t>
            </a:r>
            <a:r>
              <a:rPr kumimoji="1" lang="en-US" altLang="ja-JP" dirty="0" smtClean="0">
                <a:latin typeface="+mn-ea"/>
              </a:rPr>
              <a:t>C</a:t>
            </a:r>
            <a:r>
              <a:rPr kumimoji="1" lang="ja-JP" altLang="en-US" dirty="0" smtClean="0">
                <a:latin typeface="+mn-ea"/>
              </a:rPr>
              <a:t>の対応割合も</a:t>
            </a:r>
            <a:r>
              <a:rPr kumimoji="1" lang="en-US" altLang="ja-JP" dirty="0" smtClean="0">
                <a:latin typeface="+mn-ea"/>
              </a:rPr>
              <a:t>R4</a:t>
            </a:r>
            <a:r>
              <a:rPr kumimoji="1" lang="ja-JP" altLang="en-US" dirty="0" smtClean="0">
                <a:latin typeface="+mn-ea"/>
              </a:rPr>
              <a:t>年同等を目指す（</a:t>
            </a:r>
            <a:r>
              <a:rPr kumimoji="1" lang="en-US" altLang="ja-JP" dirty="0" smtClean="0">
                <a:latin typeface="+mn-ea"/>
              </a:rPr>
              <a:t>77</a:t>
            </a:r>
            <a:r>
              <a:rPr kumimoji="1" lang="ja-JP" altLang="en-US" dirty="0" smtClean="0">
                <a:latin typeface="+mn-ea"/>
              </a:rPr>
              <a:t>％）</a:t>
            </a:r>
            <a:endParaRPr kumimoji="1" lang="en-US" altLang="ja-JP" dirty="0" smtClean="0">
              <a:latin typeface="+mn-ea"/>
            </a:endParaRPr>
          </a:p>
          <a:p>
            <a:r>
              <a:rPr kumimoji="1" lang="ja-JP" altLang="en-US" dirty="0" smtClean="0">
                <a:latin typeface="+mn-ea"/>
              </a:rPr>
              <a:t>　　そのために、データ開発課からのフォローアップを強化（検討中）</a:t>
            </a:r>
            <a:endParaRPr kumimoji="1" lang="en-US" altLang="ja-JP" dirty="0">
              <a:latin typeface="+mn-ea"/>
            </a:endParaRPr>
          </a:p>
          <a:p>
            <a:endParaRPr kumimoji="1" lang="ja-JP" altLang="en-US" dirty="0">
              <a:latin typeface="+mn-ea"/>
            </a:endParaRPr>
          </a:p>
        </p:txBody>
      </p:sp>
    </p:spTree>
    <p:extLst>
      <p:ext uri="{BB962C8B-B14F-4D97-AF65-F5344CB8AC3E}">
        <p14:creationId xmlns:p14="http://schemas.microsoft.com/office/powerpoint/2010/main" val="2692066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kumimoji="1" lang="ja-JP" altLang="en-US" sz="4000" b="1" dirty="0" smtClean="0"/>
              <a:t>地域単価が</a:t>
            </a:r>
            <a:r>
              <a:rPr lang="ja-JP" altLang="en-US" sz="4000" b="1" dirty="0"/>
              <a:t>次の</a:t>
            </a:r>
            <a:r>
              <a:rPr lang="en-US" altLang="ja-JP" sz="4000" b="1" dirty="0" smtClean="0"/>
              <a:t>3</a:t>
            </a:r>
            <a:r>
              <a:rPr kumimoji="1" lang="ja-JP" altLang="en-US" sz="4000" b="1" dirty="0" smtClean="0"/>
              <a:t>年間で達成したい目標</a:t>
            </a:r>
            <a:endParaRPr kumimoji="1" lang="ja-JP" altLang="en-US" sz="4000" b="1" dirty="0"/>
          </a:p>
        </p:txBody>
      </p:sp>
      <p:sp>
        <p:nvSpPr>
          <p:cNvPr id="5" name="テキスト ボックス 4"/>
          <p:cNvSpPr txBox="1"/>
          <p:nvPr/>
        </p:nvSpPr>
        <p:spPr>
          <a:xfrm>
            <a:off x="677334" y="1776517"/>
            <a:ext cx="9274629" cy="3970318"/>
          </a:xfrm>
          <a:prstGeom prst="rect">
            <a:avLst/>
          </a:prstGeom>
          <a:noFill/>
        </p:spPr>
        <p:txBody>
          <a:bodyPr wrap="square" rtlCol="0">
            <a:spAutoFit/>
          </a:bodyPr>
          <a:lstStyle/>
          <a:p>
            <a:r>
              <a:rPr kumimoji="1" lang="ja-JP" altLang="en-US" sz="2400" b="1" dirty="0"/>
              <a:t>・</a:t>
            </a:r>
            <a:r>
              <a:rPr kumimoji="1" lang="ja-JP" altLang="en-US" sz="2400" b="1" dirty="0">
                <a:latin typeface="+mn-ea"/>
              </a:rPr>
              <a:t>改定データの納期短縮</a:t>
            </a:r>
          </a:p>
          <a:p>
            <a:r>
              <a:rPr kumimoji="1" lang="ja-JP" altLang="en-US" dirty="0">
                <a:latin typeface="+mn-ea"/>
              </a:rPr>
              <a:t>　土木主要資料の納期</a:t>
            </a:r>
            <a:r>
              <a:rPr kumimoji="1" lang="ja-JP" altLang="en-US" dirty="0" smtClean="0">
                <a:latin typeface="+mn-ea"/>
              </a:rPr>
              <a:t>遵守率</a:t>
            </a:r>
            <a:r>
              <a:rPr kumimoji="1" lang="en-US" altLang="ja-JP" dirty="0" smtClean="0">
                <a:latin typeface="+mn-ea"/>
              </a:rPr>
              <a:t>90</a:t>
            </a:r>
            <a:r>
              <a:rPr kumimoji="1" lang="ja-JP" altLang="en-US" dirty="0" smtClean="0">
                <a:latin typeface="+mn-ea"/>
              </a:rPr>
              <a:t>％</a:t>
            </a:r>
            <a:endParaRPr kumimoji="1" lang="en-US" altLang="ja-JP" dirty="0" smtClean="0">
              <a:latin typeface="+mn-ea"/>
            </a:endParaRPr>
          </a:p>
          <a:p>
            <a:endParaRPr kumimoji="1" lang="en-US" altLang="ja-JP" dirty="0" smtClean="0">
              <a:latin typeface="+mn-ea"/>
            </a:endParaRPr>
          </a:p>
          <a:p>
            <a:endParaRPr kumimoji="1" lang="en-US" altLang="ja-JP" dirty="0">
              <a:latin typeface="+mn-ea"/>
            </a:endParaRPr>
          </a:p>
          <a:p>
            <a:r>
              <a:rPr kumimoji="1" lang="ja-JP" altLang="en-US" sz="2000" b="1" dirty="0" smtClean="0">
                <a:latin typeface="+mn-ea"/>
              </a:rPr>
              <a:t>・</a:t>
            </a:r>
            <a:r>
              <a:rPr kumimoji="1" lang="ja-JP" altLang="en-US" sz="2400" b="1" dirty="0">
                <a:latin typeface="+mn-ea"/>
              </a:rPr>
              <a:t>要望対応力の</a:t>
            </a:r>
            <a:r>
              <a:rPr kumimoji="1" lang="en-US" altLang="ja-JP" sz="2400" b="1" dirty="0">
                <a:latin typeface="+mn-ea"/>
              </a:rPr>
              <a:t>UP</a:t>
            </a:r>
          </a:p>
          <a:p>
            <a:r>
              <a:rPr kumimoji="1" lang="ja-JP" altLang="en-US" dirty="0">
                <a:latin typeface="+mn-ea"/>
              </a:rPr>
              <a:t>　</a:t>
            </a:r>
            <a:r>
              <a:rPr kumimoji="1" lang="ja-JP" altLang="en-US" dirty="0" smtClean="0">
                <a:latin typeface="+mn-ea"/>
              </a:rPr>
              <a:t>毎月発生する要望を即時消化できる体制</a:t>
            </a:r>
            <a:endParaRPr kumimoji="1" lang="en-US" altLang="ja-JP" dirty="0" smtClean="0">
              <a:latin typeface="+mn-ea"/>
            </a:endParaRPr>
          </a:p>
          <a:p>
            <a:r>
              <a:rPr kumimoji="1" lang="ja-JP" altLang="en-US" dirty="0">
                <a:latin typeface="+mn-ea"/>
              </a:rPr>
              <a:t>　</a:t>
            </a:r>
            <a:r>
              <a:rPr kumimoji="1" lang="ja-JP" altLang="en-US" dirty="0" smtClean="0">
                <a:latin typeface="+mn-ea"/>
              </a:rPr>
              <a:t>大型案件も期内に計画できている</a:t>
            </a:r>
            <a:endParaRPr kumimoji="1" lang="en-US" altLang="ja-JP" dirty="0" smtClean="0">
              <a:latin typeface="+mn-ea"/>
            </a:endParaRPr>
          </a:p>
          <a:p>
            <a:endParaRPr kumimoji="1" lang="en-US" altLang="ja-JP" dirty="0" smtClean="0">
              <a:latin typeface="+mn-ea"/>
            </a:endParaRPr>
          </a:p>
          <a:p>
            <a:endParaRPr kumimoji="1" lang="ja-JP" altLang="en-US" dirty="0">
              <a:latin typeface="+mn-ea"/>
            </a:endParaRPr>
          </a:p>
          <a:p>
            <a:r>
              <a:rPr kumimoji="1" lang="ja-JP" altLang="en-US" sz="2400" b="1" dirty="0">
                <a:latin typeface="+mn-ea"/>
              </a:rPr>
              <a:t>・検証能力の</a:t>
            </a:r>
            <a:r>
              <a:rPr kumimoji="1" lang="en-US" altLang="ja-JP" sz="2400" b="1" dirty="0">
                <a:latin typeface="+mn-ea"/>
              </a:rPr>
              <a:t>UP</a:t>
            </a:r>
          </a:p>
          <a:p>
            <a:r>
              <a:rPr kumimoji="1" lang="ja-JP" altLang="en-US" dirty="0">
                <a:latin typeface="+mn-ea"/>
              </a:rPr>
              <a:t>　</a:t>
            </a:r>
            <a:r>
              <a:rPr kumimoji="1" lang="ja-JP" altLang="en-US" dirty="0" smtClean="0">
                <a:latin typeface="+mn-ea"/>
              </a:rPr>
              <a:t>物価</a:t>
            </a:r>
            <a:r>
              <a:rPr kumimoji="1" lang="ja-JP" altLang="en-US" dirty="0">
                <a:latin typeface="+mn-ea"/>
              </a:rPr>
              <a:t>資料参照単価の改善を計画的に</a:t>
            </a:r>
            <a:r>
              <a:rPr kumimoji="1" lang="ja-JP" altLang="en-US" dirty="0" smtClean="0">
                <a:latin typeface="+mn-ea"/>
              </a:rPr>
              <a:t>実行</a:t>
            </a:r>
            <a:endParaRPr kumimoji="1" lang="en-US" altLang="ja-JP" dirty="0" smtClean="0">
              <a:latin typeface="+mn-ea"/>
            </a:endParaRPr>
          </a:p>
          <a:p>
            <a:r>
              <a:rPr kumimoji="1" lang="ja-JP" altLang="en-US" dirty="0">
                <a:latin typeface="+mn-ea"/>
              </a:rPr>
              <a:t>　</a:t>
            </a:r>
            <a:r>
              <a:rPr kumimoji="1" lang="en-US" altLang="ja-JP" dirty="0" smtClean="0">
                <a:latin typeface="+mn-ea"/>
              </a:rPr>
              <a:t>※</a:t>
            </a:r>
            <a:r>
              <a:rPr kumimoji="1" lang="ja-JP" altLang="en-US" dirty="0">
                <a:latin typeface="+mn-ea"/>
              </a:rPr>
              <a:t>非公表資料掲載金額</a:t>
            </a:r>
            <a:r>
              <a:rPr kumimoji="1" lang="ja-JP" altLang="en-US" dirty="0" smtClean="0">
                <a:latin typeface="+mn-ea"/>
              </a:rPr>
              <a:t>を</a:t>
            </a:r>
            <a:r>
              <a:rPr kumimoji="1" lang="ja-JP" altLang="en-US" dirty="0">
                <a:latin typeface="+mn-ea"/>
              </a:rPr>
              <a:t>調査</a:t>
            </a:r>
          </a:p>
          <a:p>
            <a:r>
              <a:rPr kumimoji="1" lang="ja-JP" altLang="en-US" dirty="0">
                <a:latin typeface="+mn-ea"/>
              </a:rPr>
              <a:t>　→要望が上がる前に対策できる体制へ</a:t>
            </a:r>
          </a:p>
        </p:txBody>
      </p:sp>
    </p:spTree>
    <p:extLst>
      <p:ext uri="{BB962C8B-B14F-4D97-AF65-F5344CB8AC3E}">
        <p14:creationId xmlns:p14="http://schemas.microsoft.com/office/powerpoint/2010/main" val="792121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9598780" cy="1320800"/>
          </a:xfrm>
        </p:spPr>
        <p:txBody>
          <a:bodyPr>
            <a:normAutofit/>
          </a:bodyPr>
          <a:lstStyle/>
          <a:p>
            <a:r>
              <a:rPr lang="ja-JP" altLang="en-US" sz="4000" b="1" dirty="0"/>
              <a:t>がん</a:t>
            </a:r>
            <a:r>
              <a:rPr lang="ja-JP" altLang="en-US" sz="4000" b="1" dirty="0" err="1"/>
              <a:t>ば</a:t>
            </a:r>
            <a:r>
              <a:rPr kumimoji="1" lang="ja-JP" altLang="en-US" sz="4000" b="1" dirty="0" err="1" smtClean="0"/>
              <a:t>ろう</a:t>
            </a:r>
            <a:r>
              <a:rPr kumimoji="1" lang="ja-JP" altLang="en-US" sz="4000" b="1" dirty="0" smtClean="0"/>
              <a:t>地域単価</a:t>
            </a:r>
            <a:endParaRPr kumimoji="1" lang="ja-JP" altLang="en-US" sz="4000" b="1" dirty="0"/>
          </a:p>
        </p:txBody>
      </p:sp>
      <p:sp>
        <p:nvSpPr>
          <p:cNvPr id="5" name="テキスト ボックス 4"/>
          <p:cNvSpPr txBox="1"/>
          <p:nvPr/>
        </p:nvSpPr>
        <p:spPr>
          <a:xfrm>
            <a:off x="677334" y="1776517"/>
            <a:ext cx="9598780" cy="3785652"/>
          </a:xfrm>
          <a:prstGeom prst="rect">
            <a:avLst/>
          </a:prstGeom>
          <a:noFill/>
        </p:spPr>
        <p:txBody>
          <a:bodyPr wrap="square" rtlCol="0">
            <a:spAutoFit/>
          </a:bodyPr>
          <a:lstStyle/>
          <a:p>
            <a:r>
              <a:rPr kumimoji="1" lang="ja-JP" altLang="en-US" sz="2400" b="1" dirty="0" smtClean="0">
                <a:latin typeface="+mn-ea"/>
              </a:rPr>
              <a:t>最後に、</a:t>
            </a:r>
            <a:r>
              <a:rPr kumimoji="1" lang="ja-JP" altLang="en-US" sz="2400" b="1" dirty="0" smtClean="0">
                <a:solidFill>
                  <a:srgbClr val="FF00FF"/>
                </a:solidFill>
                <a:latin typeface="+mn-ea"/>
              </a:rPr>
              <a:t>ナイス</a:t>
            </a:r>
            <a:r>
              <a:rPr kumimoji="1" lang="ja-JP" altLang="en-US" sz="2400" b="1" dirty="0" smtClean="0">
                <a:latin typeface="+mn-ea"/>
              </a:rPr>
              <a:t>だったことをあげていきます</a:t>
            </a:r>
            <a:endParaRPr kumimoji="1" lang="en-US" altLang="ja-JP" sz="2400" b="1" dirty="0" smtClean="0">
              <a:latin typeface="+mn-ea"/>
            </a:endParaRPr>
          </a:p>
          <a:p>
            <a:endParaRPr kumimoji="1" lang="en-US" altLang="ja-JP" sz="2400" b="1" dirty="0" smtClean="0">
              <a:latin typeface="+mn-ea"/>
            </a:endParaRPr>
          </a:p>
          <a:p>
            <a:r>
              <a:rPr kumimoji="1" lang="ja-JP" altLang="en-US" sz="2400" b="1" dirty="0" smtClean="0">
                <a:latin typeface="+mn-ea"/>
              </a:rPr>
              <a:t>・</a:t>
            </a:r>
            <a:r>
              <a:rPr kumimoji="1" lang="en-US" altLang="ja-JP" sz="2400" b="1" dirty="0" smtClean="0">
                <a:latin typeface="+mn-ea"/>
              </a:rPr>
              <a:t>Cloud</a:t>
            </a:r>
            <a:r>
              <a:rPr kumimoji="1" lang="ja-JP" altLang="en-US" sz="2400" b="1" dirty="0" smtClean="0">
                <a:latin typeface="+mn-ea"/>
              </a:rPr>
              <a:t>メンテ移行は</a:t>
            </a:r>
            <a:r>
              <a:rPr kumimoji="1" lang="ja-JP" altLang="en-US" sz="1400" b="1" dirty="0" smtClean="0">
                <a:latin typeface="+mn-ea"/>
              </a:rPr>
              <a:t>ほぼ</a:t>
            </a:r>
            <a:r>
              <a:rPr kumimoji="1" lang="ja-JP" altLang="en-US" sz="2400" b="1" dirty="0" smtClean="0">
                <a:latin typeface="+mn-ea"/>
              </a:rPr>
              <a:t>完遂（</a:t>
            </a:r>
            <a:r>
              <a:rPr kumimoji="1" lang="en-US" altLang="ja-JP" sz="2400" b="1" dirty="0" smtClean="0">
                <a:latin typeface="+mn-ea"/>
              </a:rPr>
              <a:t>197/199DB</a:t>
            </a:r>
            <a:r>
              <a:rPr kumimoji="1" lang="ja-JP" altLang="en-US" sz="2400" b="1" dirty="0" smtClean="0">
                <a:latin typeface="+mn-ea"/>
              </a:rPr>
              <a:t>）</a:t>
            </a:r>
            <a:endParaRPr kumimoji="1" lang="en-US" altLang="ja-JP" sz="2400" b="1" dirty="0" smtClean="0">
              <a:latin typeface="+mn-ea"/>
            </a:endParaRPr>
          </a:p>
          <a:p>
            <a:endParaRPr kumimoji="1" lang="en-US" altLang="ja-JP" sz="2400" b="1" dirty="0" smtClean="0">
              <a:latin typeface="+mn-ea"/>
            </a:endParaRPr>
          </a:p>
          <a:p>
            <a:r>
              <a:rPr kumimoji="1" lang="ja-JP" altLang="en-US" sz="2400" b="1" dirty="0" smtClean="0">
                <a:latin typeface="+mn-ea"/>
              </a:rPr>
              <a:t>・</a:t>
            </a:r>
            <a:r>
              <a:rPr kumimoji="1" lang="en-US" altLang="ja-JP" sz="2400" b="1" dirty="0" smtClean="0">
                <a:latin typeface="+mn-ea"/>
              </a:rPr>
              <a:t>Cloud</a:t>
            </a:r>
            <a:r>
              <a:rPr kumimoji="1" lang="ja-JP" altLang="en-US" sz="2400" b="1" dirty="0" smtClean="0">
                <a:latin typeface="+mn-ea"/>
              </a:rPr>
              <a:t>の機能を活用して労務単価改定できた</a:t>
            </a:r>
            <a:endParaRPr kumimoji="1" lang="en-US" altLang="ja-JP" sz="2400" b="1" dirty="0" smtClean="0">
              <a:latin typeface="+mn-ea"/>
            </a:endParaRPr>
          </a:p>
          <a:p>
            <a:endParaRPr kumimoji="1" lang="en-US" altLang="ja-JP" sz="2400" b="1" dirty="0" smtClean="0">
              <a:latin typeface="+mn-ea"/>
            </a:endParaRPr>
          </a:p>
          <a:p>
            <a:r>
              <a:rPr kumimoji="1" lang="ja-JP" altLang="en-US" sz="2400" b="1" dirty="0" smtClean="0">
                <a:latin typeface="+mn-ea"/>
              </a:rPr>
              <a:t>・黒塗り金額だけ</a:t>
            </a:r>
            <a:r>
              <a:rPr kumimoji="1" lang="en-US" altLang="ja-JP" sz="2400" b="1" dirty="0" smtClean="0">
                <a:latin typeface="+mn-ea"/>
              </a:rPr>
              <a:t>Gaia9</a:t>
            </a:r>
            <a:r>
              <a:rPr kumimoji="1" lang="ja-JP" altLang="en-US" sz="2400" b="1" dirty="0" smtClean="0">
                <a:latin typeface="+mn-ea"/>
              </a:rPr>
              <a:t>でメンテする裏技で改定できている</a:t>
            </a:r>
            <a:endParaRPr kumimoji="1" lang="en-US" altLang="ja-JP" sz="2400" b="1" dirty="0" smtClean="0">
              <a:latin typeface="+mn-ea"/>
            </a:endParaRPr>
          </a:p>
          <a:p>
            <a:endParaRPr kumimoji="1" lang="en-US" altLang="ja-JP" sz="2400" b="1" dirty="0">
              <a:latin typeface="+mn-ea"/>
            </a:endParaRPr>
          </a:p>
          <a:p>
            <a:r>
              <a:rPr kumimoji="1" lang="ja-JP" altLang="en-US" sz="2400" b="1" dirty="0" smtClean="0">
                <a:latin typeface="+mn-ea"/>
              </a:rPr>
              <a:t>・新しいメンテナンス環境で発生するトラブルに対処している</a:t>
            </a:r>
            <a:r>
              <a:rPr kumimoji="1" lang="en-US" altLang="ja-JP" sz="2400" b="1" dirty="0" smtClean="0">
                <a:latin typeface="+mn-ea"/>
              </a:rPr>
              <a:t>DC</a:t>
            </a:r>
            <a:r>
              <a:rPr kumimoji="1" lang="ja-JP" altLang="en-US" sz="2400" b="1" dirty="0" err="1" smtClean="0">
                <a:latin typeface="+mn-ea"/>
              </a:rPr>
              <a:t>、</a:t>
            </a:r>
            <a:r>
              <a:rPr kumimoji="1" lang="ja-JP" altLang="en-US" sz="2400" b="1" dirty="0" smtClean="0">
                <a:latin typeface="+mn-ea"/>
              </a:rPr>
              <a:t>　　　</a:t>
            </a:r>
            <a:endParaRPr kumimoji="1" lang="en-US" altLang="ja-JP" sz="2400" b="1" dirty="0" smtClean="0">
              <a:latin typeface="+mn-ea"/>
            </a:endParaRPr>
          </a:p>
          <a:p>
            <a:r>
              <a:rPr kumimoji="1" lang="ja-JP" altLang="en-US" sz="2400" b="1" dirty="0">
                <a:latin typeface="+mn-ea"/>
              </a:rPr>
              <a:t>　</a:t>
            </a:r>
            <a:r>
              <a:rPr kumimoji="1" lang="ja-JP" altLang="en-US" sz="2400" b="1" dirty="0" smtClean="0">
                <a:latin typeface="+mn-ea"/>
              </a:rPr>
              <a:t>相談にのってくれるシステム開発課</a:t>
            </a:r>
            <a:endParaRPr kumimoji="1" lang="ja-JP" altLang="en-US" dirty="0">
              <a:latin typeface="+mn-ea"/>
            </a:endParaRPr>
          </a:p>
        </p:txBody>
      </p:sp>
    </p:spTree>
    <p:extLst>
      <p:ext uri="{BB962C8B-B14F-4D97-AF65-F5344CB8AC3E}">
        <p14:creationId xmlns:p14="http://schemas.microsoft.com/office/powerpoint/2010/main" val="2399450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217</Words>
  <Application>Microsoft Office PowerPoint</Application>
  <PresentationFormat>ワイド画面</PresentationFormat>
  <Paragraphs>123</Paragraphs>
  <Slides>7</Slides>
  <Notes>7</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7</vt:i4>
      </vt:variant>
    </vt:vector>
  </HeadingPairs>
  <TitlesOfParts>
    <vt:vector size="19" baseType="lpstr">
      <vt:lpstr>Meiryo UI</vt:lpstr>
      <vt:lpstr>ＭＳ Ｐゴシック</vt:lpstr>
      <vt:lpstr>メイリオ</vt:lpstr>
      <vt:lpstr>游ゴシック</vt:lpstr>
      <vt:lpstr>Arial</vt:lpstr>
      <vt:lpstr>Calibri</vt:lpstr>
      <vt:lpstr>Calibri Light</vt:lpstr>
      <vt:lpstr>Trebuchet MS</vt:lpstr>
      <vt:lpstr>Wingdings 2</vt:lpstr>
      <vt:lpstr>Wingdings 3</vt:lpstr>
      <vt:lpstr>HDOfficeLightV0</vt:lpstr>
      <vt:lpstr>ファセット</vt:lpstr>
      <vt:lpstr>地域単価　41期目標</vt:lpstr>
      <vt:lpstr>地域単価が直面している課題</vt:lpstr>
      <vt:lpstr>地域単価が直面している課題 地域単価の未来</vt:lpstr>
      <vt:lpstr>地域単価が直面している課題 過去3年間の要望対応状況</vt:lpstr>
      <vt:lpstr>地域単価が今年達成したい目標</vt:lpstr>
      <vt:lpstr>地域単価が次の3年間で達成したい目標</vt:lpstr>
      <vt:lpstr>がんばろう地域単価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地域単価　中期計画</dc:title>
  <dc:creator>37a403-note</dc:creator>
  <cp:lastModifiedBy>37a403-note</cp:lastModifiedBy>
  <cp:revision>238</cp:revision>
  <dcterms:created xsi:type="dcterms:W3CDTF">2024-01-16T01:07:23Z</dcterms:created>
  <dcterms:modified xsi:type="dcterms:W3CDTF">2024-04-18T01:29:23Z</dcterms:modified>
</cp:coreProperties>
</file>