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5" r:id="rId1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4BA16E8-4E94-419B-963A-AD6EFDB5BFEB}">
          <p14:sldIdLst>
            <p14:sldId id="256"/>
            <p14:sldId id="257"/>
            <p14:sldId id="258"/>
          </p14:sldIdLst>
        </p14:section>
        <p14:section name="Untitled Section" id="{1EB24CFF-AA0F-462D-B64F-9EDCB73E93A2}">
          <p14:sldIdLst>
            <p14:sldId id="259"/>
            <p14:sldId id="260"/>
            <p14:sldId id="261"/>
            <p14:sldId id="262"/>
            <p14:sldId id="263"/>
            <p14:sldId id="265"/>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25" d="100"/>
          <a:sy n="25" d="100"/>
        </p:scale>
        <p:origin x="2220" y="6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hyperlink" Target="https://www.listendata.com/2019/07/KS-Statistics-Python.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343149" y="2067305"/>
            <a:ext cx="6715251" cy="1493999"/>
          </a:xfrm>
          <a:prstGeom prst="rect">
            <a:avLst/>
          </a:prstGeom>
        </p:spPr>
        <p:txBody>
          <a:bodyPr vert="horz" wrap="square" lIns="0" tIns="16510" rIns="0" bIns="0" rtlCol="0">
            <a:spAutoFit/>
          </a:bodyPr>
          <a:lstStyle/>
          <a:p>
            <a:pPr marL="3213735">
              <a:lnSpc>
                <a:spcPct val="100000"/>
              </a:lnSpc>
              <a:spcBef>
                <a:spcPts val="130"/>
              </a:spcBef>
            </a:pPr>
            <a:r>
              <a:rPr lang="en-IN" spc="15" dirty="0"/>
              <a:t>Sharlie Anamika I</a:t>
            </a:r>
            <a:br>
              <a:rPr lang="en-IN" spc="15" dirty="0"/>
            </a:br>
            <a:br>
              <a:rPr lang="en-IN" spc="15" dirty="0"/>
            </a:br>
            <a:r>
              <a:rPr lang="en-IN" spc="15" dirty="0"/>
              <a:t>112721214015</a:t>
            </a:r>
            <a:endParaRPr spc="15" dirty="0"/>
          </a:p>
        </p:txBody>
      </p:sp>
      <p:sp>
        <p:nvSpPr>
          <p:cNvPr id="8" name="object 8"/>
          <p:cNvSpPr txBox="1"/>
          <p:nvPr/>
        </p:nvSpPr>
        <p:spPr>
          <a:xfrm>
            <a:off x="6629400" y="4272536"/>
            <a:ext cx="2125980" cy="382156"/>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Final 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404813" y="415265"/>
            <a:ext cx="5127625" cy="1863331"/>
          </a:xfrm>
          <a:prstGeom prst="rect">
            <a:avLst/>
          </a:prstGeom>
        </p:spPr>
        <p:txBody>
          <a:bodyPr vert="horz" wrap="square" lIns="0" tIns="16510" rIns="0" bIns="0" rtlCol="0">
            <a:spAutoFit/>
          </a:bodyPr>
          <a:lstStyle/>
          <a:p>
            <a:pPr marL="12700">
              <a:lnSpc>
                <a:spcPct val="100000"/>
              </a:lnSpc>
              <a:spcBef>
                <a:spcPts val="130"/>
              </a:spcBef>
            </a:pPr>
            <a:r>
              <a:rPr lang="en-IN" sz="6000" dirty="0"/>
              <a:t>Hotel Booking analysis </a:t>
            </a:r>
            <a:endParaRPr sz="60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3" name="Picture 22">
            <a:extLst>
              <a:ext uri="{FF2B5EF4-FFF2-40B4-BE49-F238E27FC236}">
                <a16:creationId xmlns:a16="http://schemas.microsoft.com/office/drawing/2014/main" id="{0DF3B9DF-9F74-3C5D-704D-87D46A6678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1844" y="2815698"/>
            <a:ext cx="4143375" cy="30575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AEEBF0C1-1644-B20D-CC78-C40570A9AA0B}"/>
              </a:ext>
            </a:extLst>
          </p:cNvPr>
          <p:cNvSpPr txBox="1"/>
          <p:nvPr/>
        </p:nvSpPr>
        <p:spPr>
          <a:xfrm>
            <a:off x="2376489" y="1279290"/>
            <a:ext cx="4419984" cy="4832092"/>
          </a:xfrm>
          <a:prstGeom prst="rect">
            <a:avLst/>
          </a:prstGeom>
          <a:noFill/>
        </p:spPr>
        <p:txBody>
          <a:bodyPr wrap="square" rtlCol="0">
            <a:spAutoFit/>
          </a:bodyPr>
          <a:lstStyle/>
          <a:p>
            <a:pPr marL="571500" indent="-571500">
              <a:buFont typeface="Arial" panose="020B0604020202020204" pitchFamily="34" charset="0"/>
              <a:buChar char="•"/>
            </a:pPr>
            <a:r>
              <a:rPr lang="en-IN" sz="4400" b="1" dirty="0"/>
              <a:t>Introduction </a:t>
            </a:r>
          </a:p>
          <a:p>
            <a:pPr marL="571500" indent="-571500">
              <a:buFont typeface="Arial" panose="020B0604020202020204" pitchFamily="34" charset="0"/>
              <a:buChar char="•"/>
            </a:pPr>
            <a:endParaRPr lang="en-IN" sz="4400" b="1" dirty="0"/>
          </a:p>
          <a:p>
            <a:pPr marL="571500" indent="-571500">
              <a:buFont typeface="Arial" panose="020B0604020202020204" pitchFamily="34" charset="0"/>
              <a:buChar char="•"/>
            </a:pPr>
            <a:r>
              <a:rPr lang="en-IN" sz="4400" b="1" dirty="0"/>
              <a:t>Codes (Input)</a:t>
            </a:r>
          </a:p>
          <a:p>
            <a:pPr marL="571500" indent="-571500">
              <a:buFont typeface="Arial" panose="020B0604020202020204" pitchFamily="34" charset="0"/>
              <a:buChar char="•"/>
            </a:pPr>
            <a:endParaRPr lang="en-IN" sz="4400" b="1" dirty="0"/>
          </a:p>
          <a:p>
            <a:pPr marL="571500" indent="-571500">
              <a:buFont typeface="Arial" panose="020B0604020202020204" pitchFamily="34" charset="0"/>
              <a:buChar char="•"/>
            </a:pPr>
            <a:r>
              <a:rPr lang="en-IN" sz="4400" b="1" dirty="0"/>
              <a:t>Output </a:t>
            </a:r>
          </a:p>
          <a:p>
            <a:endParaRPr lang="en-IN" sz="4400" b="1" dirty="0"/>
          </a:p>
          <a:p>
            <a:pPr marL="571500" indent="-571500">
              <a:buFont typeface="Arial" panose="020B0604020202020204" pitchFamily="34" charset="0"/>
              <a:buChar char="•"/>
            </a:pPr>
            <a:r>
              <a:rPr lang="en-IN" sz="4400" b="1" dirty="0"/>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90495" y="342963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graphicFrame>
        <p:nvGraphicFramePr>
          <p:cNvPr id="11" name="Table 10">
            <a:extLst>
              <a:ext uri="{FF2B5EF4-FFF2-40B4-BE49-F238E27FC236}">
                <a16:creationId xmlns:a16="http://schemas.microsoft.com/office/drawing/2014/main" id="{81CB3C92-FA59-9E74-1986-35785DC39162}"/>
              </a:ext>
            </a:extLst>
          </p:cNvPr>
          <p:cNvGraphicFramePr>
            <a:graphicFrameLocks noGrp="1"/>
          </p:cNvGraphicFramePr>
          <p:nvPr>
            <p:extLst>
              <p:ext uri="{D42A27DB-BD31-4B8C-83A1-F6EECF244321}">
                <p14:modId xmlns:p14="http://schemas.microsoft.com/office/powerpoint/2010/main" val="3569792178"/>
              </p:ext>
            </p:extLst>
          </p:nvPr>
        </p:nvGraphicFramePr>
        <p:xfrm>
          <a:off x="834072" y="2002477"/>
          <a:ext cx="9194800" cy="3039110"/>
        </p:xfrm>
        <a:graphic>
          <a:graphicData uri="http://schemas.openxmlformats.org/drawingml/2006/table">
            <a:tbl>
              <a:tblPr/>
              <a:tblGrid>
                <a:gridCol w="9194800">
                  <a:extLst>
                    <a:ext uri="{9D8B030D-6E8A-4147-A177-3AD203B41FA5}">
                      <a16:colId xmlns:a16="http://schemas.microsoft.com/office/drawing/2014/main" val="2074089675"/>
                    </a:ext>
                  </a:extLst>
                </a:gridCol>
              </a:tblGrid>
              <a:tr h="2207419">
                <a:tc>
                  <a:txBody>
                    <a:bodyPr/>
                    <a:lstStyle/>
                    <a:p>
                      <a:pPr algn="l" fontAlgn="b"/>
                      <a:r>
                        <a:rPr lang="en-US" sz="2800" b="0" i="0" u="none" strike="noStrike" dirty="0">
                          <a:solidFill>
                            <a:schemeClr val="tx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This project is aimed at predicting the case of </a:t>
                      </a:r>
                      <a:r>
                        <a:rPr lang="en-US" sz="2800" b="0" i="0" u="none" strike="noStrike" baseline="0" dirty="0">
                          <a:solidFill>
                            <a:schemeClr val="tx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customers</a:t>
                      </a:r>
                      <a:r>
                        <a:rPr lang="en-US" sz="2800" b="0" i="0" u="none" strike="noStrike" dirty="0">
                          <a:solidFill>
                            <a:schemeClr val="tx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default payments in Taiwan. From the perspective of risk management, the result of predictive accuracy of the estimated probability of default will be more valuable than the binary result of classification - credible or not credible clients. We can use the K-S chart to evaluate which customers will default on their credit card payments</a:t>
                      </a:r>
                      <a:r>
                        <a:rPr lang="en-US" sz="1100" b="0" i="0" u="none" strike="noStrike" dirty="0">
                          <a:solidFill>
                            <a:srgbClr val="0000FF"/>
                          </a:solidFill>
                          <a:effectLst/>
                          <a:latin typeface="Aptos Narrow" panose="020B0004020202020204" pitchFamily="34" charset="0"/>
                          <a:hlinkClick r:id="rId4">
                            <a:extLst>
                              <a:ext uri="{A12FA001-AC4F-418D-AE19-62706E023703}">
                                <ahyp:hlinkClr xmlns:ahyp="http://schemas.microsoft.com/office/drawing/2018/hyperlinkcolor" val="tx"/>
                              </a:ext>
                            </a:extLst>
                          </a:hlinkClick>
                        </a:rPr>
                        <a:t>. </a:t>
                      </a:r>
                      <a:endParaRPr lang="en-US" sz="1100" b="0" i="0" u="none" strike="noStrike" dirty="0">
                        <a:solidFill>
                          <a:srgbClr val="000000"/>
                        </a:solidFill>
                        <a:effectLst/>
                        <a:latin typeface="Aptos Narrow" panose="020B0004020202020204" pitchFamily="34" charset="0"/>
                      </a:endParaRPr>
                    </a:p>
                  </a:txBody>
                  <a:tcPr marL="6350" marR="6350" marT="6350" anchor="b">
                    <a:lnL>
                      <a:noFill/>
                    </a:lnL>
                    <a:lnR>
                      <a:noFill/>
                    </a:lnR>
                    <a:lnT>
                      <a:noFill/>
                    </a:lnT>
                    <a:lnB>
                      <a:noFill/>
                    </a:lnB>
                    <a:noFill/>
                  </a:tcPr>
                </a:tc>
                <a:extLst>
                  <a:ext uri="{0D108BD9-81ED-4DB2-BD59-A6C34878D82A}">
                    <a16:rowId xmlns:a16="http://schemas.microsoft.com/office/drawing/2014/main" val="341554222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B4897620-91ED-CBCF-74D3-5E3E11896C4D}"/>
              </a:ext>
            </a:extLst>
          </p:cNvPr>
          <p:cNvSpPr txBox="1"/>
          <p:nvPr/>
        </p:nvSpPr>
        <p:spPr>
          <a:xfrm>
            <a:off x="635000" y="2019300"/>
            <a:ext cx="8023225" cy="3416320"/>
          </a:xfrm>
          <a:prstGeom prst="rect">
            <a:avLst/>
          </a:prstGeom>
          <a:noFill/>
        </p:spPr>
        <p:txBody>
          <a:bodyPr wrap="square" rtlCol="0">
            <a:spAutoFit/>
          </a:bodyPr>
          <a:lstStyle/>
          <a:p>
            <a:pPr marL="742950" lvl="1" indent="-285750" algn="l">
              <a:buFont typeface="+mj-lt"/>
              <a:buAutoNum type="arabicPeriod"/>
            </a:pPr>
            <a:r>
              <a:rPr lang="en-US" b="0" i="0" dirty="0">
                <a:solidFill>
                  <a:srgbClr val="0D0D0D"/>
                </a:solidFill>
                <a:effectLst/>
                <a:latin typeface="Söhne"/>
              </a:rPr>
              <a:t>.</a:t>
            </a:r>
          </a:p>
          <a:p>
            <a:pPr algn="l">
              <a:buFont typeface="+mj-lt"/>
              <a:buAutoNum type="arabicPeriod"/>
            </a:pPr>
            <a:r>
              <a:rPr lang="en-US" b="1" i="0" dirty="0">
                <a:solidFill>
                  <a:srgbClr val="0D0D0D"/>
                </a:solidFill>
                <a:effectLst/>
                <a:latin typeface="Söhne"/>
              </a:rPr>
              <a:t>Feature Engineering:</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Explain the process of feature selection and creation.</a:t>
            </a:r>
          </a:p>
          <a:p>
            <a:pPr marL="742950" lvl="1" indent="-285750" algn="l">
              <a:buFont typeface="+mj-lt"/>
              <a:buAutoNum type="arabicPeriod"/>
            </a:pPr>
            <a:r>
              <a:rPr lang="en-US" b="0" i="0" dirty="0">
                <a:solidFill>
                  <a:srgbClr val="0D0D0D"/>
                </a:solidFill>
                <a:effectLst/>
                <a:latin typeface="Söhne"/>
              </a:rPr>
              <a:t>Identify relevant features that may impact credit card defaults.</a:t>
            </a:r>
          </a:p>
          <a:p>
            <a:pPr marL="742950" lvl="1" indent="-285750" algn="l">
              <a:buFont typeface="+mj-lt"/>
              <a:buAutoNum type="arabicPeriod"/>
            </a:pPr>
            <a:r>
              <a:rPr lang="en-US" b="0" i="0" dirty="0">
                <a:solidFill>
                  <a:srgbClr val="0D0D0D"/>
                </a:solidFill>
                <a:effectLst/>
                <a:latin typeface="Söhne"/>
              </a:rPr>
              <a:t>Discuss techniques for transforming and engineering features to improve model performance.</a:t>
            </a:r>
          </a:p>
          <a:p>
            <a:pPr algn="l">
              <a:buFont typeface="+mj-lt"/>
              <a:buAutoNum type="arabicPeriod"/>
            </a:pPr>
            <a:r>
              <a:rPr lang="en-US" b="1" i="0" dirty="0">
                <a:solidFill>
                  <a:srgbClr val="0D0D0D"/>
                </a:solidFill>
                <a:effectLst/>
                <a:latin typeface="Söhne"/>
              </a:rPr>
              <a:t>Model Selection and Training:</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Discuss various machine learning algorithms suitable for credit card default prediction (e.g., logistic regression, decision trees, random forests, gradient boosting).</a:t>
            </a:r>
          </a:p>
          <a:p>
            <a:pPr marL="1143000" lvl="2" indent="-228600" algn="l">
              <a:buFont typeface="+mj-lt"/>
              <a:buAutoNum type="arabicPeriod"/>
            </a:pPr>
            <a:endParaRPr lang="en-US" b="0" i="0" dirty="0">
              <a:solidFill>
                <a:srgbClr val="0D0D0D"/>
              </a:solidFill>
              <a:effectLst/>
              <a:latin typeface="Söhne"/>
            </a:endParaRPr>
          </a:p>
          <a:p>
            <a:pPr marL="1143000" lvl="2" indent="-228600" algn="l">
              <a:buFont typeface="+mj-lt"/>
              <a:buAutoNum type="arabicPeriod"/>
            </a:pPr>
            <a:r>
              <a:rPr lang="en-US" b="0" i="0" dirty="0">
                <a:solidFill>
                  <a:srgbClr val="0D0D0D"/>
                </a:solidFill>
                <a:effectLst/>
                <a:latin typeface="Söhne"/>
              </a:rPr>
              <a:t>Customer demographics (age, gender, nationality).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2B60CED-15AF-999B-7D9D-099A3CFCAEF7}"/>
              </a:ext>
            </a:extLst>
          </p:cNvPr>
          <p:cNvSpPr txBox="1"/>
          <p:nvPr/>
        </p:nvSpPr>
        <p:spPr>
          <a:xfrm>
            <a:off x="838200" y="2736502"/>
            <a:ext cx="7167563" cy="2246769"/>
          </a:xfrm>
          <a:prstGeom prst="rect">
            <a:avLst/>
          </a:prstGeom>
          <a:noFill/>
        </p:spPr>
        <p:txBody>
          <a:bodyPr wrap="square" rtlCol="0">
            <a:spAutoFit/>
          </a:bodyPr>
          <a:lstStyle/>
          <a:p>
            <a:pPr marL="457200" indent="-457200">
              <a:buFont typeface="Arial" panose="020B0604020202020204" pitchFamily="34" charset="0"/>
              <a:buChar char="•"/>
            </a:pPr>
            <a:r>
              <a:rPr lang="en-IN" sz="2800" dirty="0"/>
              <a:t>Every family can be used to book hotel for their trips and other family trips and business trips use credit cards for buy now and pay later. Here it can be used to pay money now and later pay them to bank.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F7142286-7DC7-7AD1-4870-9191D50EFA42}"/>
              </a:ext>
            </a:extLst>
          </p:cNvPr>
          <p:cNvSpPr txBox="1"/>
          <p:nvPr/>
        </p:nvSpPr>
        <p:spPr>
          <a:xfrm>
            <a:off x="2682875" y="1433195"/>
            <a:ext cx="7547758" cy="5016758"/>
          </a:xfrm>
          <a:prstGeom prst="rect">
            <a:avLst/>
          </a:prstGeom>
          <a:noFill/>
        </p:spPr>
        <p:txBody>
          <a:bodyPr wrap="square">
            <a:spAutoFit/>
          </a:bodyPr>
          <a:lstStyle/>
          <a:p>
            <a:pPr algn="l">
              <a:buFont typeface="+mj-lt"/>
              <a:buAutoNum type="arabicPeriod"/>
            </a:pPr>
            <a:r>
              <a:rPr lang="en-US" sz="2000" b="1" i="0" dirty="0">
                <a:solidFill>
                  <a:srgbClr val="0D0D0D"/>
                </a:solidFill>
                <a:effectLst/>
                <a:latin typeface="Söhne"/>
              </a:rPr>
              <a:t>Risk Management</a:t>
            </a:r>
            <a:r>
              <a:rPr lang="en-US" sz="2000" b="0" i="0" dirty="0">
                <a:solidFill>
                  <a:srgbClr val="0D0D0D"/>
                </a:solidFill>
                <a:effectLst/>
                <a:latin typeface="Söhne"/>
              </a:rPr>
              <a:t>: Credit card prediction models help financial institutions assess the risk associated with lending money to individuals. By predicting the likelihood of a customer defaulting on their credit card payments, banks can make informed decisions about extending credit lines or approving credit card applications.</a:t>
            </a:r>
          </a:p>
          <a:p>
            <a:pPr algn="l">
              <a:buFont typeface="+mj-lt"/>
              <a:buAutoNum type="arabicPeriod"/>
            </a:pPr>
            <a:r>
              <a:rPr lang="en-US" sz="2000" b="1" i="0" dirty="0">
                <a:solidFill>
                  <a:srgbClr val="0D0D0D"/>
                </a:solidFill>
                <a:effectLst/>
                <a:latin typeface="Söhne"/>
              </a:rPr>
              <a:t>Fraud Detection</a:t>
            </a:r>
            <a:r>
              <a:rPr lang="en-US" sz="2000" b="0" i="0" dirty="0">
                <a:solidFill>
                  <a:srgbClr val="0D0D0D"/>
                </a:solidFill>
                <a:effectLst/>
                <a:latin typeface="Söhne"/>
              </a:rPr>
              <a:t>: Credit card prediction models can also be used to detect fraudulent activities. By analyzing transaction patterns and user behavior, these models can identify suspicious transactions in real-time, helping to prevent financial losses for both the cardholder and the bank.</a:t>
            </a:r>
          </a:p>
          <a:p>
            <a:pPr algn="l">
              <a:buFont typeface="+mj-lt"/>
              <a:buAutoNum type="arabicPeriod"/>
            </a:pPr>
            <a:r>
              <a:rPr lang="en-US" sz="2000" b="1" i="0" dirty="0">
                <a:solidFill>
                  <a:srgbClr val="0D0D0D"/>
                </a:solidFill>
                <a:effectLst/>
                <a:latin typeface="Söhne"/>
              </a:rPr>
              <a:t>Customer Experience</a:t>
            </a:r>
            <a:r>
              <a:rPr lang="en-US" sz="2000" b="0" i="0" dirty="0">
                <a:solidFill>
                  <a:srgbClr val="0D0D0D"/>
                </a:solidFill>
                <a:effectLst/>
                <a:latin typeface="Söhne"/>
              </a:rPr>
              <a:t>: Predictive models can improve the overall customer experience by identifying potential issues before they escalate. For example, if a customer is at risk of defaulting on their credit card payments, proactive measures can be taken, such as offering financial counseling or restructuring payment plans, to prevent default and maintain a positive relationship with the customer.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6C5303E6-AF98-16CD-479C-158512D652CF}"/>
              </a:ext>
            </a:extLst>
          </p:cNvPr>
          <p:cNvSpPr txBox="1"/>
          <p:nvPr/>
        </p:nvSpPr>
        <p:spPr>
          <a:xfrm>
            <a:off x="-7467600" y="-236542"/>
            <a:ext cx="7010400" cy="1569660"/>
          </a:xfrm>
          <a:prstGeom prst="rect">
            <a:avLst/>
          </a:prstGeom>
          <a:noFill/>
        </p:spPr>
        <p:txBody>
          <a:bodyPr wrap="square" rtlCol="0">
            <a:spAutoFit/>
          </a:bodyPr>
          <a:lstStyle/>
          <a:p>
            <a:r>
              <a:rPr lang="en-IN" sz="3200" dirty="0"/>
              <a:t>Here it has been separated by sores for each users to gain the average of liked consumers in the population </a:t>
            </a:r>
          </a:p>
        </p:txBody>
      </p:sp>
      <p:sp>
        <p:nvSpPr>
          <p:cNvPr id="11" name="TextBox 10">
            <a:extLst>
              <a:ext uri="{FF2B5EF4-FFF2-40B4-BE49-F238E27FC236}">
                <a16:creationId xmlns:a16="http://schemas.microsoft.com/office/drawing/2014/main" id="{665481C4-622C-ABD1-0DDD-0FB069BBD46E}"/>
              </a:ext>
            </a:extLst>
          </p:cNvPr>
          <p:cNvSpPr txBox="1"/>
          <p:nvPr/>
        </p:nvSpPr>
        <p:spPr>
          <a:xfrm>
            <a:off x="2052252" y="1648658"/>
            <a:ext cx="9916296" cy="4247317"/>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Predictive Personalization:</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Our solution goes beyond traditional analytics by offering predictive personalization. By analyzing historical booking data and customer behaviors, we predict individual preferences and tailor recommendations, offers, and experiences to each guest, creating memorable and personalized stays that exceed expectations.</a:t>
            </a:r>
          </a:p>
          <a:p>
            <a:pPr algn="l">
              <a:buFont typeface="+mj-lt"/>
              <a:buAutoNum type="arabicPeriod"/>
            </a:pPr>
            <a:r>
              <a:rPr lang="en-US" b="1" i="0" dirty="0">
                <a:solidFill>
                  <a:srgbClr val="0D0D0D"/>
                </a:solidFill>
                <a:effectLst/>
                <a:latin typeface="Söhne"/>
              </a:rPr>
              <a:t>Dynamic Pricing Optimization:</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We revolutionize revenue management with dynamic pricing optimization. Our platform continuously analyzes market demand, competitor pricing, and customer trends in real-time to dynamically adjust room rates, maximizing revenue without compromising occupancy levels or guest satisfaction.</a:t>
            </a:r>
          </a:p>
          <a:p>
            <a:pPr algn="l">
              <a:buFont typeface="+mj-lt"/>
              <a:buAutoNum type="arabicPeriod"/>
            </a:pPr>
            <a:r>
              <a:rPr lang="en-US" b="1" i="0" dirty="0">
                <a:solidFill>
                  <a:srgbClr val="0D0D0D"/>
                </a:solidFill>
                <a:effectLst/>
                <a:latin typeface="Söhne"/>
              </a:rPr>
              <a:t>AI-Driven Virtual Concierge:</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Experience the future of hospitality with our AI-driven virtual concierge. Seamlessly integrated into our platform, this intelligent assistant anticipates guest needs, provides personalized recommendations, and facilitates instant bookings, enhancing convenience and delivering exceptional service 24/7.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pic>
        <p:nvPicPr>
          <p:cNvPr id="10" name="Picture 9">
            <a:extLst>
              <a:ext uri="{FF2B5EF4-FFF2-40B4-BE49-F238E27FC236}">
                <a16:creationId xmlns:a16="http://schemas.microsoft.com/office/drawing/2014/main" id="{3CE16692-CB64-7CAC-7384-5B4A3E399F05}"/>
              </a:ext>
            </a:extLst>
          </p:cNvPr>
          <p:cNvPicPr>
            <a:picLocks noChangeAspect="1"/>
          </p:cNvPicPr>
          <p:nvPr/>
        </p:nvPicPr>
        <p:blipFill>
          <a:blip r:embed="rId3"/>
          <a:stretch>
            <a:fillRect/>
          </a:stretch>
        </p:blipFill>
        <p:spPr>
          <a:xfrm>
            <a:off x="2971800" y="1471564"/>
            <a:ext cx="4959605" cy="471194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TotalTime>
  <Words>583</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 Narrow</vt:lpstr>
      <vt:lpstr>Arial</vt:lpstr>
      <vt:lpstr>Calibri</vt:lpstr>
      <vt:lpstr>Söhne</vt:lpstr>
      <vt:lpstr>Times New Roman</vt:lpstr>
      <vt:lpstr>Trebuchet MS</vt:lpstr>
      <vt:lpstr>Office Theme</vt:lpstr>
      <vt:lpstr>Sharlie Anamika I  112721214015</vt:lpstr>
      <vt:lpstr>Hotel Booking analysis </vt:lpstr>
      <vt:lpstr>AGENDA</vt:lpstr>
      <vt:lpstr>PROBLEM STATEMENT</vt:lpstr>
      <vt:lpstr>PROJECT OVERVIEW</vt:lpstr>
      <vt:lpstr>WHO ARE THE END USERS?</vt:lpstr>
      <vt:lpstr>YOUR SOLUTION AND ITS VALUE PROPOSITION</vt:lpstr>
      <vt:lpstr>THE WOW IN YOUR SOLUTION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Nithin Sai K S  112721214011</dc:title>
  <dc:creator>Kavarthapu Nithinsai</dc:creator>
  <cp:lastModifiedBy>Kavarthapu Nithinsai</cp:lastModifiedBy>
  <cp:revision>3</cp:revision>
  <dcterms:created xsi:type="dcterms:W3CDTF">2024-04-01T08:56:46Z</dcterms:created>
  <dcterms:modified xsi:type="dcterms:W3CDTF">2024-04-02T15:40:59Z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