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F0AE40-5C76-489B-8286-F7E80BB6EA62}">
          <p14:sldIdLst>
            <p14:sldId id="256"/>
            <p14:sldId id="257"/>
            <p14:sldId id="258"/>
            <p14:sldId id="259"/>
            <p14:sldId id="260"/>
            <p14:sldId id="261"/>
            <p14:sldId id="262"/>
            <p14:sldId id="269"/>
            <p14:sldId id="263"/>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oviya\Downloads\T.%20Dhatchayani%20EMPLOYEE%20DATA%20SET_080330%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 Dhatchayani EMPLOYEE DATA SET_080330 (1).xlsx]Sheet1!PivotTable2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A094-44E8-8FCD-2419D744EE24}"/>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A094-44E8-8FCD-2419D744EE24}"/>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A094-44E8-8FCD-2419D744EE24}"/>
            </c:ext>
          </c:extLst>
        </c:ser>
        <c:ser>
          <c:idx val="3"/>
          <c:order val="3"/>
          <c:tx>
            <c:strRef>
              <c:f>Sheet1!$E$3:$E$4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A094-44E8-8FCD-2419D744EE24}"/>
            </c:ext>
          </c:extLst>
        </c:ser>
        <c:dLbls>
          <c:showLegendKey val="0"/>
          <c:showVal val="0"/>
          <c:showCatName val="0"/>
          <c:showSerName val="0"/>
          <c:showPercent val="0"/>
          <c:showBubbleSize val="0"/>
        </c:dLbls>
        <c:gapWidth val="219"/>
        <c:overlap val="-27"/>
        <c:axId val="489234520"/>
        <c:axId val="489232360"/>
      </c:barChart>
      <c:catAx>
        <c:axId val="489234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232360"/>
        <c:crosses val="autoZero"/>
        <c:auto val="1"/>
        <c:lblAlgn val="ctr"/>
        <c:lblOffset val="100"/>
        <c:noMultiLvlLbl val="0"/>
      </c:catAx>
      <c:valAx>
        <c:axId val="48923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234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microsoft.com/office/2007/relationships/hdphoto" Target="../media/hdphoto1.wd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293844"/>
            <a:ext cx="99155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41563"/>
            <a:ext cx="8610600" cy="2308324"/>
          </a:xfrm>
          <a:prstGeom prst="rect">
            <a:avLst/>
          </a:prstGeom>
          <a:noFill/>
        </p:spPr>
        <p:txBody>
          <a:bodyPr wrap="square" rtlCol="0">
            <a:spAutoFit/>
          </a:bodyPr>
          <a:lstStyle/>
          <a:p>
            <a:r>
              <a:rPr lang="en-US" sz="2400" dirty="0"/>
              <a:t>STUDENT NAME: </a:t>
            </a:r>
            <a:r>
              <a:rPr lang="en-IN" sz="2400" dirty="0"/>
              <a:t>SHARLIN.P.R </a:t>
            </a:r>
          </a:p>
          <a:p>
            <a:r>
              <a:rPr lang="en-IN" sz="2400" dirty="0"/>
              <a:t>REGISTER NO: 312209860</a:t>
            </a:r>
          </a:p>
          <a:p>
            <a:r>
              <a:rPr lang="en-IN" sz="2400" dirty="0"/>
              <a:t>NMID: </a:t>
            </a:r>
            <a:r>
              <a:rPr lang="en-US" sz="2400" dirty="0"/>
              <a:t>2FD16CFDD41D2BBB48043F2B45F2D563</a:t>
            </a:r>
            <a:endParaRPr lang="en-IN" sz="2400" dirty="0"/>
          </a:p>
          <a:p>
            <a:r>
              <a:rPr lang="en-US" sz="2400" dirty="0"/>
              <a:t>DEPARTMENT: B.COM(ACCOUNTING AND FINANCE)</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F1A58D9-F487-4AC3-17F7-49E58C97DE28}"/>
              </a:ext>
            </a:extLst>
          </p:cNvPr>
          <p:cNvSpPr txBox="1"/>
          <p:nvPr/>
        </p:nvSpPr>
        <p:spPr>
          <a:xfrm>
            <a:off x="609600" y="1693392"/>
            <a:ext cx="9448800" cy="3046988"/>
          </a:xfrm>
          <a:prstGeom prst="rect">
            <a:avLst/>
          </a:prstGeom>
          <a:noFill/>
        </p:spPr>
        <p:txBody>
          <a:bodyPr wrap="square" rtlCol="0">
            <a:spAutoFit/>
          </a:bodyPr>
          <a:lstStyle/>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Data Collection </a:t>
            </a:r>
            <a:r>
              <a:rPr lang="en-IN" sz="2400" dirty="0">
                <a:latin typeface="Times New Roman" panose="02020603050405020304" pitchFamily="18" charset="0"/>
                <a:cs typeface="Times New Roman" panose="02020603050405020304" pitchFamily="18" charset="0"/>
              </a:rPr>
              <a:t>– download from Kaggle.com.</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Features</a:t>
            </a:r>
            <a:r>
              <a:rPr lang="en-IN" sz="2400" dirty="0">
                <a:latin typeface="Times New Roman" panose="02020603050405020304" pitchFamily="18" charset="0"/>
                <a:cs typeface="Times New Roman" panose="02020603050405020304" pitchFamily="18" charset="0"/>
              </a:rPr>
              <a:t> – identified all the features related to employee.</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Data cleaning </a:t>
            </a:r>
            <a:r>
              <a:rPr lang="en-IN" sz="2400" dirty="0">
                <a:latin typeface="Times New Roman" panose="02020603050405020304" pitchFamily="18" charset="0"/>
                <a:cs typeface="Times New Roman" panose="02020603050405020304" pitchFamily="18" charset="0"/>
              </a:rPr>
              <a:t>– identifying missing values and filtered out the same.</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Performance level – </a:t>
            </a:r>
            <a:r>
              <a:rPr lang="en-IN" sz="2400" dirty="0">
                <a:latin typeface="Times New Roman" panose="02020603050405020304" pitchFamily="18" charset="0"/>
                <a:cs typeface="Times New Roman" panose="02020603050405020304" pitchFamily="18" charset="0"/>
              </a:rPr>
              <a:t>calculated the performance level of employees by considering the current employee rating column in the given excel.</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Data visualization </a:t>
            </a:r>
            <a:r>
              <a:rPr lang="en-IN" sz="2400" dirty="0">
                <a:latin typeface="Times New Roman" panose="02020603050405020304" pitchFamily="18" charset="0"/>
                <a:cs typeface="Times New Roman" panose="02020603050405020304" pitchFamily="18" charset="0"/>
              </a:rPr>
              <a:t>– graphical representation</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Graph</a:t>
            </a:r>
            <a:r>
              <a:rPr lang="en-IN" sz="2400" dirty="0">
                <a:latin typeface="Times New Roman" panose="02020603050405020304" pitchFamily="18" charset="0"/>
                <a:cs typeface="Times New Roman" panose="02020603050405020304" pitchFamily="18" charset="0"/>
              </a:rPr>
              <a:t> – to visualize the data through graphical representation.</a:t>
            </a:r>
          </a:p>
          <a:p>
            <a:pPr marL="285750" indent="-285750">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Pivot table </a:t>
            </a:r>
            <a:r>
              <a:rPr lang="en-IN" sz="2400" dirty="0">
                <a:latin typeface="Times New Roman" panose="02020603050405020304" pitchFamily="18" charset="0"/>
                <a:cs typeface="Times New Roman" panose="02020603050405020304" pitchFamily="18" charset="0"/>
              </a:rPr>
              <a:t>– to summarize the employee performance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370123B-3D8C-5C40-4884-0CEF5DEF99BB}"/>
              </a:ext>
            </a:extLst>
          </p:cNvPr>
          <p:cNvGraphicFramePr>
            <a:graphicFrameLocks/>
          </p:cNvGraphicFramePr>
          <p:nvPr>
            <p:extLst>
              <p:ext uri="{D42A27DB-BD31-4B8C-83A1-F6EECF244321}">
                <p14:modId xmlns:p14="http://schemas.microsoft.com/office/powerpoint/2010/main" val="4018184458"/>
              </p:ext>
            </p:extLst>
          </p:nvPr>
        </p:nvGraphicFramePr>
        <p:xfrm>
          <a:off x="965200" y="1371600"/>
          <a:ext cx="8178800" cy="49434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AF48F0-90D2-38F9-760E-91ECF04E8016}"/>
              </a:ext>
            </a:extLst>
          </p:cNvPr>
          <p:cNvSpPr txBox="1"/>
          <p:nvPr/>
        </p:nvSpPr>
        <p:spPr>
          <a:xfrm>
            <a:off x="914400" y="1676400"/>
            <a:ext cx="8763000" cy="2677656"/>
          </a:xfrm>
          <a:prstGeom prst="rect">
            <a:avLst/>
          </a:prstGeom>
          <a:noFill/>
        </p:spPr>
        <p:txBody>
          <a:bodyPr wrap="square" rtlCol="0">
            <a:spAutoFit/>
          </a:bodyPr>
          <a:lstStyle/>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comparing the employees of various departments with the salaries, the permanent and temporary staffs get paid high than the fixed term. And we come to know that the training department plays a major role in an organization.</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insights will enable targeted interventions to improve productivity, address underperformance, and optimize workforce planning across different employee categories.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50022" y="240132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7620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6871" y="3154759"/>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58820B56-B748-51FB-5086-11C48534DDFC}"/>
              </a:ext>
            </a:extLst>
          </p:cNvPr>
          <p:cNvSpPr>
            <a:spLocks noGrp="1"/>
          </p:cNvSpPr>
          <p:nvPr>
            <p:ph type="body" idx="1"/>
          </p:nvPr>
        </p:nvSpPr>
        <p:spPr>
          <a:xfrm>
            <a:off x="755332" y="1600200"/>
            <a:ext cx="6705600" cy="3323987"/>
          </a:xfrm>
        </p:spPr>
        <p:txBody>
          <a:bodyPr/>
          <a:lstStyle/>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performance of each employee in departments analysed to find the growth of that employee and overall developments of each and every departments of a company.</a:t>
            </a:r>
          </a:p>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focus on the growth of the organization as well as the growth of the employee.</a:t>
            </a:r>
          </a:p>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To motivate the employees through appreciation`s, increments, promotions etc. will make them to work more in a more effective manner.</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458075"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DE33F7D6-5D3A-B2F4-54A2-E7D2666B5DF0}"/>
              </a:ext>
            </a:extLst>
          </p:cNvPr>
          <p:cNvSpPr>
            <a:spLocks noGrp="1"/>
          </p:cNvSpPr>
          <p:nvPr>
            <p:ph type="body" idx="1"/>
          </p:nvPr>
        </p:nvSpPr>
        <p:spPr>
          <a:xfrm>
            <a:off x="914400" y="1958895"/>
            <a:ext cx="7261017" cy="2954655"/>
          </a:xfrm>
        </p:spPr>
        <p:txBody>
          <a:bodyPr/>
          <a:lstStyle/>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analysis is based on the trend, features and various factors like departments, salary, employment type.</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considering these factors we get to know that which department performed well and which one need to improve.</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Dashboards and reports visualize data, identifying areas for improvements and recommending enhancements to drive business growth.</a:t>
            </a:r>
            <a:endParaRPr lang="en-IN" sz="24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05675" y="10477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Placeholder 6">
            <a:extLst>
              <a:ext uri="{FF2B5EF4-FFF2-40B4-BE49-F238E27FC236}">
                <a16:creationId xmlns:a16="http://schemas.microsoft.com/office/drawing/2014/main" id="{634538BD-B20E-8F00-6F46-C00F75BD6BC1}"/>
              </a:ext>
            </a:extLst>
          </p:cNvPr>
          <p:cNvSpPr>
            <a:spLocks noGrp="1"/>
          </p:cNvSpPr>
          <p:nvPr>
            <p:ph type="body" idx="4294967295"/>
          </p:nvPr>
        </p:nvSpPr>
        <p:spPr>
          <a:xfrm>
            <a:off x="4195840" y="1858780"/>
            <a:ext cx="5591176" cy="4524315"/>
          </a:xfrm>
        </p:spPr>
        <p:txBody>
          <a:bodyPr/>
          <a:lstStyle/>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end users are the employees of the organisation, managers, hierarchies, all sectors of the industry.</a:t>
            </a:r>
          </a:p>
          <a:p>
            <a:pPr marL="342900" indent="-342900">
              <a:buClr>
                <a:srgbClr val="0070C0"/>
              </a:buClr>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They include:</a:t>
            </a:r>
          </a:p>
          <a:p>
            <a:r>
              <a:rPr lang="en-IN" sz="2400" dirty="0">
                <a:latin typeface="Times New Roman" panose="02020603050405020304" pitchFamily="18" charset="0"/>
                <a:cs typeface="Times New Roman" panose="02020603050405020304" pitchFamily="18" charset="0"/>
              </a:rPr>
              <a:t>	Employees</a:t>
            </a:r>
          </a:p>
          <a:p>
            <a:r>
              <a:rPr lang="en-IN" sz="2400" dirty="0">
                <a:latin typeface="Times New Roman" panose="02020603050405020304" pitchFamily="18" charset="0"/>
                <a:cs typeface="Times New Roman" panose="02020603050405020304" pitchFamily="18" charset="0"/>
              </a:rPr>
              <a:t>	Employer</a:t>
            </a:r>
          </a:p>
          <a:p>
            <a:r>
              <a:rPr lang="en-IN" sz="2400" dirty="0">
                <a:latin typeface="Times New Roman" panose="02020603050405020304" pitchFamily="18" charset="0"/>
                <a:cs typeface="Times New Roman" panose="02020603050405020304" pitchFamily="18" charset="0"/>
              </a:rPr>
              <a:t>	Managers</a:t>
            </a:r>
          </a:p>
          <a:p>
            <a:r>
              <a:rPr lang="en-IN" sz="2400" dirty="0">
                <a:latin typeface="Times New Roman" panose="02020603050405020304" pitchFamily="18" charset="0"/>
                <a:cs typeface="Times New Roman" panose="02020603050405020304" pitchFamily="18" charset="0"/>
              </a:rPr>
              <a:t>	Organization</a:t>
            </a:r>
          </a:p>
          <a:p>
            <a:r>
              <a:rPr lang="en-IN" sz="2400" dirty="0">
                <a:latin typeface="Times New Roman" panose="02020603050405020304" pitchFamily="18" charset="0"/>
                <a:cs typeface="Times New Roman" panose="02020603050405020304" pitchFamily="18" charset="0"/>
              </a:rPr>
              <a:t>	Various IT sector and industries</a:t>
            </a:r>
          </a:p>
          <a:p>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3A5CD2AF-F7E1-CF3D-075E-E26D3C1A7AB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09600" y="1828800"/>
            <a:ext cx="3429000" cy="3429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2426" y="19335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519A5A4-DC2D-1C37-4A26-5A638943F48E}"/>
              </a:ext>
            </a:extLst>
          </p:cNvPr>
          <p:cNvSpPr txBox="1"/>
          <p:nvPr/>
        </p:nvSpPr>
        <p:spPr>
          <a:xfrm>
            <a:off x="3609974" y="2368757"/>
            <a:ext cx="5486400" cy="2092881"/>
          </a:xfrm>
          <a:prstGeom prst="rect">
            <a:avLst/>
          </a:prstGeom>
          <a:noFill/>
        </p:spPr>
        <p:txBody>
          <a:bodyPr wrap="square" rtlCol="0">
            <a:spAutoFit/>
          </a:bodyPr>
          <a:lstStyle/>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Pivot table- summary</a:t>
            </a:r>
          </a:p>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Conditional formatting- identify</a:t>
            </a:r>
          </a:p>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Filter – missing values</a:t>
            </a:r>
          </a:p>
          <a:p>
            <a:pPr marL="457200" indent="-457200">
              <a:buClr>
                <a:srgbClr val="0070C0"/>
              </a:buCl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Graphical representation</a:t>
            </a:r>
          </a:p>
          <a:p>
            <a:pPr marL="285750" indent="-285750">
              <a:buFont typeface="Wingdings" panose="05000000000000000000" pitchFamily="2" charset="2"/>
              <a:buChar char="ü"/>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8E78D9C-0772-F231-522E-707FBADCBC34}"/>
              </a:ext>
            </a:extLst>
          </p:cNvPr>
          <p:cNvSpPr txBox="1"/>
          <p:nvPr/>
        </p:nvSpPr>
        <p:spPr>
          <a:xfrm>
            <a:off x="990600" y="1752600"/>
            <a:ext cx="8001000" cy="3785652"/>
          </a:xfrm>
          <a:prstGeom prst="rect">
            <a:avLst/>
          </a:prstGeom>
          <a:noFill/>
        </p:spPr>
        <p:txBody>
          <a:bodyPr wrap="square" rtlCol="0">
            <a:spAutoFit/>
          </a:bodyPr>
          <a:lstStyle/>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Employee Dataset Excel downloaded from Kaggle.com</a:t>
            </a:r>
          </a:p>
          <a:p>
            <a:pPr marL="342900" indent="-342900">
              <a:buClr>
                <a:srgbClr val="0070C0"/>
              </a:buCl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has 26 features but we considered only 9 features such as:                  	* Employee ID (Numerical values)                  </a:t>
            </a:r>
          </a:p>
          <a:p>
            <a:r>
              <a:rPr lang="en-US" sz="2400" dirty="0">
                <a:latin typeface="Times New Roman" panose="02020603050405020304" pitchFamily="18" charset="0"/>
                <a:cs typeface="Times New Roman" panose="02020603050405020304" pitchFamily="18" charset="0"/>
              </a:rPr>
              <a:t>	* First name &amp; Last name (Text)                  </a:t>
            </a:r>
          </a:p>
          <a:p>
            <a:r>
              <a:rPr lang="en-US" sz="2400" dirty="0">
                <a:latin typeface="Times New Roman" panose="02020603050405020304" pitchFamily="18" charset="0"/>
                <a:cs typeface="Times New Roman" panose="02020603050405020304" pitchFamily="18" charset="0"/>
              </a:rPr>
              <a:t>	* Employee type                   </a:t>
            </a:r>
          </a:p>
          <a:p>
            <a:r>
              <a:rPr lang="en-US" sz="2400" dirty="0">
                <a:latin typeface="Times New Roman" panose="02020603050405020304" pitchFamily="18" charset="0"/>
                <a:cs typeface="Times New Roman" panose="02020603050405020304" pitchFamily="18" charset="0"/>
              </a:rPr>
              <a:t>	* Employee Status                   </a:t>
            </a:r>
          </a:p>
          <a:p>
            <a:r>
              <a:rPr lang="en-US" sz="2400" dirty="0">
                <a:latin typeface="Times New Roman" panose="02020603050405020304" pitchFamily="18" charset="0"/>
                <a:cs typeface="Times New Roman" panose="02020603050405020304" pitchFamily="18" charset="0"/>
              </a:rPr>
              <a:t>	* Performance level                  </a:t>
            </a:r>
          </a:p>
          <a:p>
            <a:r>
              <a:rPr lang="en-US" sz="2400" dirty="0">
                <a:latin typeface="Times New Roman" panose="02020603050405020304" pitchFamily="18" charset="0"/>
                <a:cs typeface="Times New Roman" panose="02020603050405020304" pitchFamily="18" charset="0"/>
              </a:rPr>
              <a:t>	* Gender code                  </a:t>
            </a:r>
          </a:p>
          <a:p>
            <a:r>
              <a:rPr lang="en-US" sz="2400" dirty="0">
                <a:latin typeface="Times New Roman" panose="02020603050405020304" pitchFamily="18" charset="0"/>
                <a:cs typeface="Times New Roman" panose="02020603050405020304" pitchFamily="18" charset="0"/>
              </a:rPr>
              <a:t>	* Employee rating                   </a:t>
            </a:r>
          </a:p>
          <a:p>
            <a:r>
              <a:rPr lang="en-US" sz="2400" dirty="0">
                <a:latin typeface="Times New Roman" panose="02020603050405020304" pitchFamily="18" charset="0"/>
                <a:cs typeface="Times New Roman" panose="02020603050405020304" pitchFamily="18" charset="0"/>
              </a:rPr>
              <a:t>	* Business Unit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0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05764" y="289265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76487" y="2404106"/>
            <a:ext cx="7277100" cy="2477601"/>
          </a:xfrm>
          <a:prstGeom prst="rect">
            <a:avLst/>
          </a:prstGeom>
          <a:noFill/>
        </p:spPr>
        <p:txBody>
          <a:bodyPr wrap="square" rtlCol="0">
            <a:spAutoFit/>
          </a:bodyPr>
          <a:lstStyle/>
          <a:p>
            <a:pPr marL="457200" indent="-457200" algn="l">
              <a:buClr>
                <a:srgbClr val="0070C0"/>
              </a:buClr>
              <a:buFont typeface="Wingdings" panose="05000000000000000000" pitchFamily="2" charset="2"/>
              <a:buChar char="§"/>
            </a:pPr>
            <a:r>
              <a:rPr lang="en-US" sz="2600" b="0" i="0" dirty="0">
                <a:solidFill>
                  <a:srgbClr val="0D0D0D"/>
                </a:solidFill>
                <a:effectLst/>
                <a:latin typeface="Times New Roman" panose="02020603050405020304" pitchFamily="18" charset="0"/>
                <a:cs typeface="Times New Roman" panose="02020603050405020304" pitchFamily="18" charset="0"/>
              </a:rPr>
              <a:t>Performance level is easily identified by pivot table and charts representation.</a:t>
            </a:r>
            <a:endParaRPr lang="en-US" sz="2600" dirty="0">
              <a:solidFill>
                <a:srgbClr val="0D0D0D"/>
              </a:solidFill>
              <a:latin typeface="Times New Roman" panose="02020603050405020304" pitchFamily="18" charset="0"/>
              <a:cs typeface="Times New Roman" panose="02020603050405020304" pitchFamily="18" charset="0"/>
            </a:endParaRPr>
          </a:p>
          <a:p>
            <a:pPr marL="457200" indent="-457200" algn="l">
              <a:buClr>
                <a:srgbClr val="0070C0"/>
              </a:buClr>
              <a:buFont typeface="Wingdings" panose="05000000000000000000" pitchFamily="2" charset="2"/>
              <a:buChar char="§"/>
            </a:pPr>
            <a:r>
              <a:rPr lang="en-US" sz="2600" dirty="0">
                <a:solidFill>
                  <a:srgbClr val="0D0D0D"/>
                </a:solidFill>
                <a:latin typeface="Times New Roman" panose="02020603050405020304" pitchFamily="18" charset="0"/>
                <a:cs typeface="Times New Roman" panose="02020603050405020304" pitchFamily="18" charset="0"/>
              </a:rPr>
              <a:t>Performance level:	</a:t>
            </a:r>
          </a:p>
          <a:p>
            <a:pPr algn="l"/>
            <a:r>
              <a:rPr lang="en-US" sz="2600" dirty="0">
                <a:solidFill>
                  <a:srgbClr val="0D0D0D"/>
                </a:solidFill>
                <a:latin typeface="Times New Roman" panose="02020603050405020304" pitchFamily="18" charset="0"/>
                <a:cs typeface="Times New Roman" panose="02020603050405020304" pitchFamily="18" charset="0"/>
              </a:rPr>
              <a:t>	=IFS(Z8&gt;=5,”very high”, Z8&gt;4, “high”, Z8&gt;=3, “med”, TRUE, ”low”)</a:t>
            </a:r>
            <a:endParaRPr lang="en-US" sz="2600" b="0" i="0" dirty="0">
              <a:solidFill>
                <a:srgbClr val="0D0D0D"/>
              </a:solidFill>
              <a:effectLst/>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539</Words>
  <Application>Microsoft Office PowerPoint</Application>
  <PresentationFormat>Widescreen</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aksakthi1025@gmail.com</cp:lastModifiedBy>
  <cp:revision>22</cp:revision>
  <dcterms:created xsi:type="dcterms:W3CDTF">2024-03-29T15:07:22Z</dcterms:created>
  <dcterms:modified xsi:type="dcterms:W3CDTF">2024-08-27T14:33:33Z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