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345" r:id="rId3"/>
    <p:sldId id="300" r:id="rId4"/>
    <p:sldId id="301" r:id="rId5"/>
    <p:sldId id="346" r:id="rId6"/>
    <p:sldId id="302" r:id="rId7"/>
    <p:sldId id="347" r:id="rId8"/>
    <p:sldId id="297" r:id="rId9"/>
    <p:sldId id="294" r:id="rId10"/>
    <p:sldId id="342" r:id="rId11"/>
    <p:sldId id="348" r:id="rId12"/>
    <p:sldId id="343" r:id="rId13"/>
    <p:sldId id="344" r:id="rId14"/>
    <p:sldId id="335" r:id="rId15"/>
    <p:sldId id="336" r:id="rId16"/>
    <p:sldId id="340" r:id="rId17"/>
    <p:sldId id="338" r:id="rId18"/>
    <p:sldId id="329" r:id="rId19"/>
    <p:sldId id="330" r:id="rId20"/>
    <p:sldId id="331" r:id="rId21"/>
    <p:sldId id="332" r:id="rId22"/>
    <p:sldId id="333" r:id="rId23"/>
    <p:sldId id="334" r:id="rId24"/>
    <p:sldId id="318" r:id="rId25"/>
    <p:sldId id="349" r:id="rId26"/>
  </p:sldIdLst>
  <p:sldSz cx="9144000" cy="6858000" type="screen4x3"/>
  <p:notesSz cx="6858000" cy="9144000"/>
  <p:defaultTextStyle>
    <a:defPPr>
      <a:defRPr lang="en-US"/>
    </a:defPPr>
    <a:lvl1pPr marL="0" algn="l" defTabSz="4569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88" algn="l" defTabSz="4569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77" algn="l" defTabSz="4569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70" algn="l" defTabSz="4569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59" algn="l" defTabSz="4569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47" algn="l" defTabSz="4569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39" algn="l" defTabSz="4569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24" algn="l" defTabSz="4569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17" algn="l" defTabSz="4569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99" autoAdjust="0"/>
  </p:normalViewPr>
  <p:slideViewPr>
    <p:cSldViewPr snapToGrid="0" snapToObjects="1">
      <p:cViewPr>
        <p:scale>
          <a:sx n="150" d="100"/>
          <a:sy n="150" d="100"/>
        </p:scale>
        <p:origin x="-848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16DF8-9D6A-9444-BE13-E100F7DC6740}" type="datetimeFigureOut">
              <a:rPr lang="en-US" smtClean="0"/>
              <a:t>12/05/15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7B17-BC8B-7F47-A5BB-8830C819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88" algn="l" defTabSz="456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77" algn="l" defTabSz="456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70" algn="l" defTabSz="456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59" algn="l" defTabSz="456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47" algn="l" defTabSz="456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39" algn="l" defTabSz="456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24" algn="l" defTabSz="456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17" algn="l" defTabSz="456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atomic constraints could</a:t>
            </a:r>
            <a:r>
              <a:rPr lang="en-US" baseline="0" dirty="0" smtClean="0"/>
              <a:t> be generated for one single string operation such as replacement</a:t>
            </a:r>
          </a:p>
          <a:p>
            <a:r>
              <a:rPr lang="en-US" baseline="0" dirty="0" smtClean="0"/>
              <a:t>We want to support common string operations at an abstract functional level without going into it. So we will reflect them with their respective automatons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EA43D-5DB2-D442-A2CF-8E46FB3B33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Each symbolic variable is represented by an automaton which</a:t>
            </a:r>
            <a:r>
              <a:rPr lang="en-US" baseline="0" dirty="0" smtClean="0"/>
              <a:t> is refined according to the constraints imposing on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After each refinement, consistency check is performed across its dependencies and refinements are propagated accordingly.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EA43D-5DB2-D442-A2CF-8E46FB3B33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VV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-slide-s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72"/>
            <a:ext cx="9144000" cy="6861172"/>
          </a:xfrm>
          <a:prstGeom prst="rect">
            <a:avLst/>
          </a:prstGeom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50032" y="1437680"/>
            <a:ext cx="8643938" cy="2277070"/>
          </a:xfrm>
          <a:prstGeom prst="rect">
            <a:avLst/>
          </a:prstGeom>
        </p:spPr>
        <p:txBody>
          <a:bodyPr lIns="35699" tIns="35699" rIns="35699" bIns="35699" anchor="b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100" smtClean="0">
                <a:solidFill>
                  <a:srgbClr val="FFFFFF"/>
                </a:solidFill>
              </a:rPr>
              <a:t>Click to edit Master title style</a:t>
            </a:r>
            <a:endParaRPr sz="5100" dirty="0">
              <a:solidFill>
                <a:srgbClr val="FFFFFF"/>
              </a:solidFill>
            </a:endParaRPr>
          </a:p>
        </p:txBody>
      </p:sp>
      <p:sp>
        <p:nvSpPr>
          <p:cNvPr id="8" name="Shape 8"/>
          <p:cNvSpPr>
            <a:spLocks noGrp="1"/>
          </p:cNvSpPr>
          <p:nvPr>
            <p:ph type="body" idx="1" hasCustomPrompt="1"/>
          </p:nvPr>
        </p:nvSpPr>
        <p:spPr>
          <a:xfrm>
            <a:off x="250032" y="3705820"/>
            <a:ext cx="8643938" cy="91082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FFFFFF"/>
                </a:solidFill>
              </a:rPr>
              <a:t>Body Level </a:t>
            </a:r>
            <a:r>
              <a:rPr sz="2700" dirty="0" smtClean="0">
                <a:solidFill>
                  <a:srgbClr val="FFFFFF"/>
                </a:solidFill>
              </a:rPr>
              <a:t>Three</a:t>
            </a:r>
            <a:endParaRPr sz="2700" dirty="0">
              <a:solidFill>
                <a:srgbClr val="FFFFFF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50031" y="5291045"/>
            <a:ext cx="3170039" cy="680889"/>
          </a:xfrm>
        </p:spPr>
        <p:txBody>
          <a:bodyPr vert="horz">
            <a:normAutofit/>
          </a:bodyPr>
          <a:lstStyle>
            <a:lvl1pPr marL="0" indent="0">
              <a:buFontTx/>
              <a:buNone/>
              <a:defRPr sz="2200">
                <a:solidFill>
                  <a:srgbClr val="FFFFFF"/>
                </a:solidFill>
              </a:defRPr>
            </a:lvl1pPr>
            <a:lvl2pPr marL="267756" indent="0">
              <a:buNone/>
              <a:defRPr/>
            </a:lvl2pPr>
            <a:lvl3pPr marL="535513" indent="0">
              <a:buNone/>
              <a:defRPr/>
            </a:lvl3pPr>
            <a:lvl4pPr marL="803274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100" smtClean="0">
                <a:solidFill>
                  <a:srgbClr val="535353"/>
                </a:solidFill>
              </a:rPr>
              <a:t>Click to edit Master title style</a:t>
            </a:r>
            <a:endParaRPr sz="5100">
              <a:solidFill>
                <a:srgbClr val="535353"/>
              </a:solidFill>
            </a:endParaRP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353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353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353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353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35353"/>
                </a:solidFill>
              </a:rPr>
              <a:t>Fifth level</a:t>
            </a:r>
            <a:endParaRPr sz="2700">
              <a:solidFill>
                <a:srgbClr val="535353"/>
              </a:solidFill>
            </a:endParaRP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339CE24D-7734-8440-B820-5CCFA2FFB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250032" y="178594"/>
            <a:ext cx="8643938" cy="649188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rgbClr val="525252"/>
                </a:solidFill>
              </a:defRPr>
            </a:lvl1pPr>
            <a:lvl2pPr>
              <a:lnSpc>
                <a:spcPct val="120000"/>
              </a:lnSpc>
              <a:defRPr sz="3200">
                <a:solidFill>
                  <a:srgbClr val="525252"/>
                </a:solidFill>
              </a:defRPr>
            </a:lvl2pPr>
            <a:lvl3pPr>
              <a:lnSpc>
                <a:spcPct val="120000"/>
              </a:lnSpc>
              <a:defRPr sz="3200">
                <a:solidFill>
                  <a:srgbClr val="525252"/>
                </a:solidFill>
              </a:defRPr>
            </a:lvl3pPr>
            <a:lvl4pPr>
              <a:lnSpc>
                <a:spcPct val="120000"/>
              </a:lnSpc>
              <a:defRPr sz="3200">
                <a:solidFill>
                  <a:srgbClr val="525252"/>
                </a:solidFill>
              </a:defRPr>
            </a:lvl4pPr>
            <a:lvl5pPr>
              <a:lnSpc>
                <a:spcPct val="120000"/>
              </a:lnSpc>
              <a:defRPr sz="3200"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2525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2525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2525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2525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200" smtClean="0">
                <a:solidFill>
                  <a:srgbClr val="525252"/>
                </a:solidFill>
              </a:rPr>
              <a:t>Fifth level</a:t>
            </a:r>
            <a:endParaRPr sz="3200">
              <a:solidFill>
                <a:srgbClr val="525252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339CE24D-7734-8440-B820-5CCFA2FFB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50032" y="2268141"/>
            <a:ext cx="8643938" cy="232171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100" smtClean="0">
                <a:solidFill>
                  <a:srgbClr val="535353"/>
                </a:solidFill>
              </a:rPr>
              <a:t>Click to edit Master title style</a:t>
            </a:r>
            <a:endParaRPr sz="5100">
              <a:solidFill>
                <a:srgbClr val="53535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CE24D-7734-8440-B820-5CCFA2FFB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250032" y="5214938"/>
            <a:ext cx="8643938" cy="90189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100" smtClean="0">
                <a:solidFill>
                  <a:srgbClr val="535353"/>
                </a:solidFill>
              </a:rPr>
              <a:t>Click to edit Master title style</a:t>
            </a:r>
            <a:endParaRPr sz="5100">
              <a:solidFill>
                <a:srgbClr val="53535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CE24D-7734-8440-B820-5CCFA2FFB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250031" y="973336"/>
            <a:ext cx="4143375" cy="2464594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100" smtClean="0">
                <a:solidFill>
                  <a:srgbClr val="535353"/>
                </a:solidFill>
              </a:rPr>
              <a:t>Click to edit Master title style</a:t>
            </a:r>
            <a:endParaRPr sz="5100">
              <a:solidFill>
                <a:srgbClr val="535353"/>
              </a:solidFill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250031" y="3429000"/>
            <a:ext cx="4143375" cy="91082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25252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2525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2525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2525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25252"/>
                </a:solidFill>
              </a:rPr>
              <a:t>Fifth level</a:t>
            </a:r>
            <a:endParaRPr sz="2700">
              <a:solidFill>
                <a:srgbClr val="52525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CE24D-7734-8440-B820-5CCFA2FFB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100" smtClean="0">
                <a:solidFill>
                  <a:srgbClr val="535353"/>
                </a:solidFill>
              </a:rPr>
              <a:t>Click to edit Master title style</a:t>
            </a:r>
            <a:endParaRPr sz="5100">
              <a:solidFill>
                <a:srgbClr val="535353"/>
              </a:solidFill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750594" y="2241352"/>
            <a:ext cx="4143375" cy="41076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35353"/>
                </a:solid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353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353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353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2700" smtClean="0">
                <a:solidFill>
                  <a:srgbClr val="535353"/>
                </a:solidFill>
              </a:rPr>
              <a:t>Fifth level</a:t>
            </a:r>
            <a:endParaRPr sz="2700">
              <a:solidFill>
                <a:srgbClr val="53535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339CE24D-7734-8440-B820-5CCFA2FFB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0032" y="178594"/>
            <a:ext cx="8643938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 dirty="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0032" y="2241352"/>
            <a:ext cx="8643938" cy="410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535353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50208" y="6509751"/>
            <a:ext cx="234673" cy="2633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1300"/>
            </a:lvl1pPr>
          </a:lstStyle>
          <a:p>
            <a:fld id="{339CE24D-7734-8440-B820-5CCFA2FFBD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  <p:sldLayoutId id="2147483669" r:id="rId4"/>
    <p:sldLayoutId id="2147483670" r:id="rId5"/>
    <p:sldLayoutId id="2147483671" r:id="rId6"/>
    <p:sldLayoutId id="2147483674" r:id="rId7"/>
  </p:sldLayoutIdLst>
  <p:transition xmlns:p14="http://schemas.microsoft.com/office/powerpoint/2010/main" spd="med"/>
  <p:txStyles>
    <p:titleStyle>
      <a:lvl1pPr algn="ctr" defTabSz="410562" eaLnBrk="1" hangingPunct="1">
        <a:defRPr sz="51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1pPr>
      <a:lvl2pPr indent="160655" algn="ctr" defTabSz="410562" eaLnBrk="1" hangingPunct="1">
        <a:defRPr sz="51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2pPr>
      <a:lvl3pPr indent="321308" algn="ctr" defTabSz="410562" eaLnBrk="1" hangingPunct="1">
        <a:defRPr sz="51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3pPr>
      <a:lvl4pPr indent="481963" algn="ctr" defTabSz="410562" eaLnBrk="1" hangingPunct="1">
        <a:defRPr sz="51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4pPr>
      <a:lvl5pPr indent="642618" algn="ctr" defTabSz="410562" eaLnBrk="1" hangingPunct="1">
        <a:defRPr sz="51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5pPr>
      <a:lvl6pPr indent="803274" algn="ctr" defTabSz="410562" eaLnBrk="1" hangingPunct="1">
        <a:defRPr sz="51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6pPr>
      <a:lvl7pPr indent="963925" algn="ctr" defTabSz="410562" eaLnBrk="1" hangingPunct="1">
        <a:defRPr sz="51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7pPr>
      <a:lvl8pPr indent="1124582" algn="ctr" defTabSz="410562" eaLnBrk="1" hangingPunct="1">
        <a:defRPr sz="51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8pPr>
      <a:lvl9pPr indent="1285237" algn="ctr" defTabSz="410562" eaLnBrk="1" hangingPunct="1">
        <a:defRPr sz="51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9pPr>
    </p:titleStyle>
    <p:bodyStyle>
      <a:lvl1pPr marL="214206" indent="-214206" defTabSz="410562" eaLnBrk="1" hangingPunct="1">
        <a:spcBef>
          <a:spcPts val="2672"/>
        </a:spcBef>
        <a:buClr>
          <a:srgbClr val="535353"/>
        </a:buClr>
        <a:buSzPct val="82000"/>
        <a:buChar char="•"/>
        <a:defRPr sz="27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1pPr>
      <a:lvl2pPr marL="481963" indent="-214206" defTabSz="410562" eaLnBrk="1" hangingPunct="1">
        <a:spcBef>
          <a:spcPts val="2672"/>
        </a:spcBef>
        <a:buClr>
          <a:srgbClr val="535353"/>
        </a:buClr>
        <a:buSzPct val="82000"/>
        <a:buChar char="•"/>
        <a:defRPr sz="27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2pPr>
      <a:lvl3pPr marL="749724" indent="-214206" defTabSz="410562" eaLnBrk="1" hangingPunct="1">
        <a:spcBef>
          <a:spcPts val="2672"/>
        </a:spcBef>
        <a:buClr>
          <a:srgbClr val="535353"/>
        </a:buClr>
        <a:buSzPct val="82000"/>
        <a:buChar char="•"/>
        <a:defRPr sz="27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3pPr>
      <a:lvl4pPr marL="1017480" indent="-214206" defTabSz="410562" eaLnBrk="1" hangingPunct="1">
        <a:spcBef>
          <a:spcPts val="2672"/>
        </a:spcBef>
        <a:buClr>
          <a:srgbClr val="535353"/>
        </a:buClr>
        <a:buSzPct val="82000"/>
        <a:buChar char="•"/>
        <a:defRPr sz="27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4pPr>
      <a:lvl5pPr marL="1285237" indent="-214206" defTabSz="410562" eaLnBrk="1" hangingPunct="1">
        <a:spcBef>
          <a:spcPts val="2672"/>
        </a:spcBef>
        <a:buClr>
          <a:srgbClr val="535353"/>
        </a:buClr>
        <a:buSzPct val="82000"/>
        <a:buChar char="•"/>
        <a:defRPr sz="27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5pPr>
      <a:lvl6pPr marL="1552993" indent="-214206" defTabSz="410562" eaLnBrk="1" hangingPunct="1">
        <a:spcBef>
          <a:spcPts val="2672"/>
        </a:spcBef>
        <a:buClr>
          <a:srgbClr val="535353"/>
        </a:buClr>
        <a:buSzPct val="82000"/>
        <a:buChar char="•"/>
        <a:defRPr sz="27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6pPr>
      <a:lvl7pPr marL="1820752" indent="-214206" defTabSz="410562" eaLnBrk="1" hangingPunct="1">
        <a:spcBef>
          <a:spcPts val="2672"/>
        </a:spcBef>
        <a:buClr>
          <a:srgbClr val="535353"/>
        </a:buClr>
        <a:buSzPct val="82000"/>
        <a:buChar char="•"/>
        <a:defRPr sz="27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7pPr>
      <a:lvl8pPr marL="2088510" indent="-214206" defTabSz="410562" eaLnBrk="1" hangingPunct="1">
        <a:spcBef>
          <a:spcPts val="2672"/>
        </a:spcBef>
        <a:buClr>
          <a:srgbClr val="535353"/>
        </a:buClr>
        <a:buSzPct val="82000"/>
        <a:buChar char="•"/>
        <a:defRPr sz="27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8pPr>
      <a:lvl9pPr marL="2356267" indent="-214206" defTabSz="410562" eaLnBrk="1" hangingPunct="1">
        <a:spcBef>
          <a:spcPts val="2672"/>
        </a:spcBef>
        <a:buClr>
          <a:srgbClr val="535353"/>
        </a:buClr>
        <a:buSzPct val="82000"/>
        <a:buChar char="•"/>
        <a:defRPr sz="27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9pPr>
    </p:bodyStyle>
    <p:otherStyle>
      <a:lvl1pPr algn="ctr" defTabSz="410562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1pPr>
      <a:lvl2pPr indent="160655" algn="ctr" defTabSz="410562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2pPr>
      <a:lvl3pPr indent="321308" algn="ctr" defTabSz="410562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3pPr>
      <a:lvl4pPr indent="481963" algn="ctr" defTabSz="410562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4pPr>
      <a:lvl5pPr indent="642618" algn="ctr" defTabSz="410562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5pPr>
      <a:lvl6pPr indent="803274" algn="ctr" defTabSz="410562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6pPr>
      <a:lvl7pPr indent="963925" algn="ctr" defTabSz="410562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7pPr>
      <a:lvl8pPr indent="1124582" algn="ctr" defTabSz="410562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8pPr>
      <a:lvl9pPr indent="1285237" algn="ctr" defTabSz="410562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Scalable Hybrid Constraint Solving for Analyzing Common Injection Vulnerabilities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 Lwin </a:t>
            </a:r>
            <a:r>
              <a:rPr lang="en-US" dirty="0" smtClean="0"/>
              <a:t>Khin &amp; Julian </a:t>
            </a:r>
            <a:r>
              <a:rPr lang="en-US" dirty="0" err="1" smtClean="0"/>
              <a:t>Thome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0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			</a:t>
            </a:r>
            <a:r>
              <a:rPr lang="en-US" sz="3200" dirty="0" smtClean="0"/>
              <a:t>3/3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 </a:t>
            </a:r>
            <a:r>
              <a:rPr lang="en-US" dirty="0"/>
              <a:t>(Julian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(schedule: </a:t>
            </a:r>
            <a:r>
              <a:rPr lang="en-US" dirty="0" err="1" smtClean="0">
                <a:solidFill>
                  <a:srgbClr val="FF0000"/>
                </a:solidFill>
              </a:rPr>
              <a:t>wk</a:t>
            </a:r>
            <a:r>
              <a:rPr lang="en-US" dirty="0" smtClean="0">
                <a:solidFill>
                  <a:srgbClr val="FF0000"/>
                </a:solidFill>
              </a:rPr>
              <a:t> 1 July-wk 2 Aug) </a:t>
            </a:r>
          </a:p>
          <a:p>
            <a:pPr lvl="1"/>
            <a:r>
              <a:rPr lang="en-US" dirty="0" smtClean="0"/>
              <a:t>Compare with a benchmark solver on efficiency &amp; effectiveness</a:t>
            </a:r>
          </a:p>
          <a:p>
            <a:r>
              <a:rPr lang="en-US" dirty="0" smtClean="0"/>
              <a:t>Writing </a:t>
            </a:r>
            <a:r>
              <a:rPr lang="en-US" dirty="0" smtClean="0">
                <a:solidFill>
                  <a:srgbClr val="FF0000"/>
                </a:solidFill>
              </a:rPr>
              <a:t>(schedule: </a:t>
            </a:r>
            <a:r>
              <a:rPr lang="en-US" dirty="0" err="1">
                <a:solidFill>
                  <a:srgbClr val="FF0000"/>
                </a:solidFill>
              </a:rPr>
              <a:t>wk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1July-wk 2 Aug)</a:t>
            </a:r>
          </a:p>
          <a:p>
            <a:r>
              <a:rPr lang="en-US" dirty="0" smtClean="0">
                <a:solidFill>
                  <a:srgbClr val="414141"/>
                </a:solidFill>
              </a:rPr>
              <a:t>Internal review </a:t>
            </a:r>
            <a:r>
              <a:rPr lang="en-US" dirty="0" smtClean="0">
                <a:solidFill>
                  <a:srgbClr val="FF0000"/>
                </a:solidFill>
              </a:rPr>
              <a:t>(schedule: </a:t>
            </a:r>
            <a:r>
              <a:rPr lang="en-US" dirty="0" err="1" smtClean="0">
                <a:solidFill>
                  <a:srgbClr val="FF0000"/>
                </a:solidFill>
              </a:rPr>
              <a:t>wk</a:t>
            </a:r>
            <a:r>
              <a:rPr lang="en-US" dirty="0" smtClean="0">
                <a:solidFill>
                  <a:srgbClr val="FF0000"/>
                </a:solidFill>
              </a:rPr>
              <a:t> 2-3 Aug)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80054" y="6356514"/>
            <a:ext cx="294869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1" tIns="50781" rIns="50781" bIns="50781" numCol="1" spcCol="38084" rtlCol="0" anchor="ctr">
            <a:spAutoFit/>
          </a:bodyPr>
          <a:lstStyle/>
          <a:p>
            <a:pPr algn="ctr" defTabSz="583960" latinLnBrk="1" hangingPunct="0"/>
            <a:r>
              <a:rPr lang="en-US" sz="2000" dirty="0">
                <a:solidFill>
                  <a:srgbClr val="535353"/>
                </a:solidFill>
                <a:sym typeface="Helvetica Neue Bold Condensed"/>
              </a:rPr>
              <a:t>***Deadline: Aug 28</a:t>
            </a:r>
          </a:p>
        </p:txBody>
      </p:sp>
    </p:spTree>
    <p:extLst>
      <p:ext uri="{BB962C8B-B14F-4D97-AF65-F5344CB8AC3E}">
        <p14:creationId xmlns:p14="http://schemas.microsoft.com/office/powerpoint/2010/main" val="15026911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79214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Types of sinks: XML sink, </a:t>
            </a:r>
            <a:r>
              <a:rPr lang="en-US" dirty="0" err="1"/>
              <a:t>XPath</a:t>
            </a:r>
            <a:r>
              <a:rPr lang="en-US" dirty="0"/>
              <a:t> sink, LDAP sink, SQL </a:t>
            </a:r>
            <a:r>
              <a:rPr lang="en-US" dirty="0" smtClean="0"/>
              <a:t>sink</a:t>
            </a:r>
          </a:p>
          <a:p>
            <a:pPr lvl="1"/>
            <a:r>
              <a:rPr lang="en-US" dirty="0" smtClean="0"/>
              <a:t>Example: SQL sink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err="1" smtClean="0"/>
              <a:t>sqlObj.executeQuery</a:t>
            </a:r>
            <a:r>
              <a:rPr lang="en-US" i="1" dirty="0" smtClean="0"/>
              <a:t>(query)</a:t>
            </a:r>
            <a:endParaRPr lang="en-US" i="1" dirty="0"/>
          </a:p>
          <a:p>
            <a:r>
              <a:rPr lang="en-US" dirty="0"/>
              <a:t>Contexts: how user inputs are used in sinks.</a:t>
            </a:r>
          </a:p>
          <a:p>
            <a:pPr lvl="1"/>
            <a:r>
              <a:rPr lang="en-US" sz="2200" dirty="0"/>
              <a:t>Input used as ‘value’ in </a:t>
            </a:r>
            <a:r>
              <a:rPr lang="en-US" sz="2200" i="1" dirty="0"/>
              <a:t>Where</a:t>
            </a:r>
            <a:r>
              <a:rPr lang="en-US" sz="2200" dirty="0"/>
              <a:t>-clause of SQL query (e.g. for </a:t>
            </a:r>
            <a:r>
              <a:rPr lang="en-US" sz="2200" i="1" dirty="0"/>
              <a:t>Select * From Where </a:t>
            </a:r>
            <a:r>
              <a:rPr lang="en-US" sz="2200" i="1" dirty="0" err="1"/>
              <a:t>uid</a:t>
            </a:r>
            <a:r>
              <a:rPr lang="en-US" sz="2200" i="1" dirty="0"/>
              <a:t>=’$input’</a:t>
            </a:r>
            <a:r>
              <a:rPr lang="en-US" sz="2200" dirty="0"/>
              <a:t>: $</a:t>
            </a:r>
            <a:r>
              <a:rPr lang="en-US" sz="2200" dirty="0" err="1"/>
              <a:t>input.matches</a:t>
            </a:r>
            <a:r>
              <a:rPr lang="en-US" sz="2200" dirty="0"/>
              <a:t>(“.+ OR (\w)=\1.*”) is an attack</a:t>
            </a:r>
          </a:p>
          <a:p>
            <a:pPr lvl="1"/>
            <a:r>
              <a:rPr lang="en-US" sz="2200" dirty="0"/>
              <a:t>Input used as ‘attribute’ in SQL query (e.g. </a:t>
            </a:r>
            <a:r>
              <a:rPr lang="en-US" sz="2200" i="1" dirty="0"/>
              <a:t>Select * From ‘$input’ Where …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Input used as ‘value’ in XML document body (e.g. </a:t>
            </a:r>
            <a:r>
              <a:rPr lang="en-US" sz="2200" i="1" dirty="0"/>
              <a:t>&lt;node&gt;’$input’&lt;/node&gt;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Input used as ‘value’ for an XML attribute (e.g. </a:t>
            </a:r>
            <a:r>
              <a:rPr lang="en-US" sz="2200" i="1" dirty="0"/>
              <a:t>&lt;node </a:t>
            </a:r>
            <a:r>
              <a:rPr lang="en-US" sz="2200" i="1" dirty="0" err="1"/>
              <a:t>attr</a:t>
            </a:r>
            <a:r>
              <a:rPr lang="en-US" sz="2200" i="1" dirty="0"/>
              <a:t>=’$input’/&gt;</a:t>
            </a:r>
            <a:r>
              <a:rPr lang="en-US" sz="2200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04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latin typeface="Helvetica Neue Bold Condensed"/>
                <a:ea typeface="Helvetica Neue Bold Condensed"/>
                <a:cs typeface="Helvetica Neue Bold Condensed"/>
              </a:rPr>
              <a:pPr/>
              <a:t>13</a:t>
            </a:fld>
            <a:endParaRPr lang="en-US">
              <a:latin typeface="Helvetica Neue Bold Condensed"/>
              <a:ea typeface="Helvetica Neue Bold Condensed"/>
              <a:cs typeface="Helvetica Neue Bold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700" y="4616087"/>
            <a:ext cx="8220743" cy="1611014"/>
          </a:xfrm>
          <a:prstGeom prst="rect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3" tIns="35713" rIns="35713" bIns="35713" numCol="1" spcCol="26785" rtlCol="0" anchor="ctr">
            <a:spAutoFit/>
          </a:bodyPr>
          <a:lstStyle/>
          <a:p>
            <a:pPr defTabSz="410709"/>
            <a:r>
              <a:rPr lang="en-US" sz="20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Attack condition 1: </a:t>
            </a:r>
          </a:p>
          <a:p>
            <a:pPr defTabSz="410709"/>
            <a:r>
              <a:rPr lang="en-US" sz="20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X.length</a:t>
            </a:r>
            <a:r>
              <a:rPr lang="en-US" sz="20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() &lt; 10 &amp; </a:t>
            </a:r>
            <a:r>
              <a:rPr lang="en-US" sz="20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Y.length</a:t>
            </a:r>
            <a:r>
              <a:rPr lang="en-US" sz="20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() &lt; 9 &amp; X</a:t>
            </a:r>
            <a:r>
              <a:rPr lang="en-US" sz="2000" kern="0" baseline="-2500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’</a:t>
            </a:r>
            <a:r>
              <a:rPr lang="en-US" sz="2000" kern="0" baseline="-2500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Wingdings"/>
              </a:rPr>
              <a:t></a:t>
            </a:r>
            <a:r>
              <a:rPr lang="en-US" sz="2000" kern="0" baseline="-2500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\’</a:t>
            </a:r>
            <a:r>
              <a:rPr lang="en-US" sz="20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.matches(“.+’ OR ‘(\w)’=‘\1”);</a:t>
            </a:r>
          </a:p>
          <a:p>
            <a:pPr defTabSz="410709"/>
            <a:r>
              <a:rPr lang="en-US" sz="20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 </a:t>
            </a:r>
          </a:p>
          <a:p>
            <a:pPr defTabSz="410709"/>
            <a:r>
              <a:rPr lang="en-US" sz="20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Attack condition 2: </a:t>
            </a:r>
          </a:p>
          <a:p>
            <a:pPr defTabSz="410709"/>
            <a:r>
              <a:rPr lang="en-US" sz="20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X.length</a:t>
            </a:r>
            <a:r>
              <a:rPr lang="en-US" sz="20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() &lt; 10 &amp; </a:t>
            </a:r>
            <a:r>
              <a:rPr lang="en-US" sz="20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Y.length</a:t>
            </a:r>
            <a:r>
              <a:rPr lang="en-US" sz="20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() &lt; 9 &amp; Y</a:t>
            </a:r>
            <a:r>
              <a:rPr lang="en-US" sz="2000" kern="0" baseline="-2500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’</a:t>
            </a:r>
            <a:r>
              <a:rPr lang="en-US" sz="2000" kern="0" baseline="-2500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Wingdings"/>
              </a:rPr>
              <a:t></a:t>
            </a:r>
            <a:r>
              <a:rPr lang="en-US" sz="2000" kern="0" baseline="-2500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\’</a:t>
            </a:r>
            <a:r>
              <a:rPr lang="en-US" sz="20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.matches(“.+ OR (\w)=\1”);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3809" y="1891879"/>
            <a:ext cx="7502520" cy="2409313"/>
          </a:xfrm>
          <a:prstGeom prst="rect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3" tIns="35713" rIns="35713" bIns="35713" numCol="1" spcCol="26785" rtlCol="0" anchor="ctr">
            <a:spAutoFit/>
          </a:bodyPr>
          <a:lstStyle/>
          <a:p>
            <a:pPr defTabSz="410709"/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 	String user = 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req.getParameter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(‘user’);</a:t>
            </a:r>
          </a:p>
          <a:p>
            <a:pPr defTabSz="410709"/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2 	String 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pwd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 = 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req.getParameter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(‘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pwd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’);</a:t>
            </a:r>
          </a:p>
          <a:p>
            <a:pPr defTabSz="410709"/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3 	if(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user.length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()&lt;10 &amp;&amp; 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pwd.length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() &lt; 9) {</a:t>
            </a:r>
          </a:p>
          <a:p>
            <a:pPr defTabSz="410709"/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4		user = 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user.replace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(“’”, “\’”);</a:t>
            </a:r>
          </a:p>
          <a:p>
            <a:pPr defTabSz="410709"/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5		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pwd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 = 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pwd.replace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(“’”, “\’”);</a:t>
            </a:r>
          </a:p>
          <a:p>
            <a:pPr defTabSz="410709"/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6		query = 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sqlCon.executeQuery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(“Select * From user Where 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uid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=‘” + </a:t>
            </a:r>
          </a:p>
          <a:p>
            <a:pPr defTabSz="410709"/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										user + “’ AND 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pwd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=” + </a:t>
            </a:r>
            <a:r>
              <a:rPr lang="en-US" sz="1700" kern="0" dirty="0" err="1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pwd</a:t>
            </a:r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 + “;”);</a:t>
            </a:r>
          </a:p>
          <a:p>
            <a:pPr defTabSz="410709"/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7 	else {</a:t>
            </a:r>
          </a:p>
          <a:p>
            <a:pPr algn="ctr" defTabSz="410709"/>
            <a:r>
              <a:rPr lang="en-US" sz="1700" kern="0" dirty="0">
                <a:solidFill>
                  <a:srgbClr val="535353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8118625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Normalizer: transform Java constraints into form understood by our </a:t>
            </a:r>
            <a:r>
              <a:rPr lang="en-US" dirty="0" smtClean="0"/>
              <a:t>solvers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Constraint networks builder: build one constraint network for a given attack condition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Constraint networks analyzer:</a:t>
            </a:r>
          </a:p>
          <a:p>
            <a:pPr lvl="1"/>
            <a:r>
              <a:rPr lang="en-US" dirty="0" smtClean="0"/>
              <a:t>Type analysis: classify constraints into different types—numeric, </a:t>
            </a:r>
            <a:r>
              <a:rPr lang="en-US" dirty="0" err="1" smtClean="0"/>
              <a:t>boolean</a:t>
            </a:r>
            <a:r>
              <a:rPr lang="en-US" dirty="0" smtClean="0"/>
              <a:t>, string, string-numeric, etc.</a:t>
            </a:r>
          </a:p>
          <a:p>
            <a:pPr lvl="1"/>
            <a:r>
              <a:rPr lang="en-US" dirty="0" smtClean="0"/>
              <a:t>Network optimization: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012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62" y="1664459"/>
            <a:ext cx="8643938" cy="5052676"/>
          </a:xfrm>
        </p:spPr>
        <p:txBody>
          <a:bodyPr>
            <a:normAutofit/>
          </a:bodyPr>
          <a:lstStyle/>
          <a:p>
            <a:pPr marL="216000" lvl="2" indent="-216000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</a:rPr>
              <a:t>Simplify/reduce/optimize the network iteratively based on some simple heuristics</a:t>
            </a:r>
            <a:endParaRPr lang="en-US" sz="22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Include </a:t>
            </a:r>
            <a:r>
              <a:rPr lang="en-US" sz="2200" dirty="0">
                <a:solidFill>
                  <a:schemeClr val="tx2"/>
                </a:solidFill>
              </a:rPr>
              <a:t>additional constraints based on the semantics of different Java String </a:t>
            </a:r>
            <a:r>
              <a:rPr lang="en-US" sz="2200" dirty="0" smtClean="0">
                <a:solidFill>
                  <a:schemeClr val="tx2"/>
                </a:solidFill>
              </a:rPr>
              <a:t>functions (e.g. s1.substring(i1,i2) </a:t>
            </a:r>
            <a:r>
              <a:rPr lang="en-US" sz="2200" dirty="0" smtClean="0">
                <a:solidFill>
                  <a:schemeClr val="tx2"/>
                </a:solidFill>
                <a:sym typeface="Wingdings"/>
              </a:rPr>
              <a:t> i1&lt;i2)</a:t>
            </a:r>
            <a:endParaRPr lang="en-US" sz="2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Merge different variables &amp; literals </a:t>
            </a:r>
            <a:r>
              <a:rPr lang="en-US" sz="2200" dirty="0">
                <a:solidFill>
                  <a:schemeClr val="tx2"/>
                </a:solidFill>
              </a:rPr>
              <a:t>if </a:t>
            </a:r>
            <a:r>
              <a:rPr lang="en-US" sz="2200" dirty="0" smtClean="0">
                <a:solidFill>
                  <a:schemeClr val="tx2"/>
                </a:solidFill>
              </a:rPr>
              <a:t>possible. E.g.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s1.equals(s2): s2 can be replaced with s1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tx2"/>
                </a:solidFill>
              </a:rPr>
              <a:t>s</a:t>
            </a:r>
            <a:r>
              <a:rPr lang="en-US" sz="2200" dirty="0" smtClean="0">
                <a:solidFill>
                  <a:schemeClr val="tx2"/>
                </a:solidFill>
              </a:rPr>
              <a:t>1 = </a:t>
            </a:r>
            <a:r>
              <a:rPr lang="en-US" sz="2200" dirty="0" err="1" smtClean="0">
                <a:solidFill>
                  <a:schemeClr val="tx2"/>
                </a:solidFill>
              </a:rPr>
              <a:t>concat</a:t>
            </a:r>
            <a:r>
              <a:rPr lang="en-US" sz="2200" dirty="0" smtClean="0">
                <a:solidFill>
                  <a:schemeClr val="tx2"/>
                </a:solidFill>
              </a:rPr>
              <a:t>(“</a:t>
            </a:r>
            <a:r>
              <a:rPr lang="en-US" sz="2200" dirty="0" err="1" smtClean="0">
                <a:solidFill>
                  <a:schemeClr val="tx2"/>
                </a:solidFill>
              </a:rPr>
              <a:t>ab</a:t>
            </a:r>
            <a:r>
              <a:rPr lang="en-US" sz="2200" dirty="0" smtClean="0">
                <a:solidFill>
                  <a:schemeClr val="tx2"/>
                </a:solidFill>
              </a:rPr>
              <a:t>”, “c”): s1 can be replaced with “</a:t>
            </a:r>
            <a:r>
              <a:rPr lang="en-US" sz="2200" dirty="0" err="1" smtClean="0">
                <a:solidFill>
                  <a:schemeClr val="tx2"/>
                </a:solidFill>
              </a:rPr>
              <a:t>abc</a:t>
            </a:r>
            <a:r>
              <a:rPr lang="en-US" sz="2200" dirty="0" smtClean="0">
                <a:solidFill>
                  <a:schemeClr val="tx2"/>
                </a:solidFill>
              </a:rPr>
              <a:t>”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Prove </a:t>
            </a:r>
            <a:r>
              <a:rPr lang="en-US" sz="2200" dirty="0" err="1" smtClean="0">
                <a:solidFill>
                  <a:schemeClr val="tx2"/>
                </a:solidFill>
              </a:rPr>
              <a:t>unsatisfiability</a:t>
            </a:r>
            <a:r>
              <a:rPr lang="en-US" sz="2200" dirty="0" smtClean="0">
                <a:solidFill>
                  <a:schemeClr val="tx2"/>
                </a:solidFill>
              </a:rPr>
              <a:t> if possible. E.g.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tx2"/>
                </a:solidFill>
              </a:rPr>
              <a:t>Any pair of opposing </a:t>
            </a:r>
            <a:r>
              <a:rPr lang="en-US" sz="2200" dirty="0" err="1" smtClean="0">
                <a:solidFill>
                  <a:schemeClr val="tx2"/>
                </a:solidFill>
              </a:rPr>
              <a:t>boolean</a:t>
            </a:r>
            <a:r>
              <a:rPr lang="en-US" sz="2200" dirty="0" smtClean="0">
                <a:solidFill>
                  <a:schemeClr val="tx2"/>
                </a:solidFill>
              </a:rPr>
              <a:t> string constraints between the same two variables (e.g. s1.equals(s2) &amp;&amp; !s2.equals(s1)) 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324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Develop hybrid automaton  &amp; search-based solving algorithm based on the constraint graph</a:t>
            </a:r>
          </a:p>
          <a:p>
            <a:pPr lvl="1"/>
            <a:r>
              <a:rPr lang="en-US" dirty="0" smtClean="0"/>
              <a:t>Each edge in a graph is traversed and automaton-based solving is applied first to solve the constraint </a:t>
            </a:r>
            <a:r>
              <a:rPr lang="en-US" i="1" dirty="0" smtClean="0"/>
              <a:t>c</a:t>
            </a:r>
            <a:r>
              <a:rPr lang="en-US" dirty="0" smtClean="0"/>
              <a:t> in edge. That is, automaton is constructed/modified for each variable in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constraint can’t be solved by automaton-based solver, switch to search-based mode</a:t>
            </a:r>
          </a:p>
          <a:p>
            <a:r>
              <a:rPr lang="en-US" dirty="0" smtClean="0"/>
              <a:t>Use efficient algorithm or identify some heuristics for efficient exploration of the graph</a:t>
            </a:r>
          </a:p>
          <a:p>
            <a:pPr lvl="1"/>
            <a:r>
              <a:rPr lang="en-US" dirty="0" smtClean="0"/>
              <a:t>First select the constraint that involves attack </a:t>
            </a:r>
          </a:p>
          <a:p>
            <a:pPr lvl="1"/>
            <a:r>
              <a:rPr lang="en-US" dirty="0" smtClean="0"/>
              <a:t>Perform BFS on the variable involved in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075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193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Multiple variable </a:t>
            </a:r>
            <a:r>
              <a:rPr lang="en-US" sz="5400" dirty="0" smtClean="0"/>
              <a:t>interactions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032" y="1551920"/>
            <a:ext cx="8643938" cy="1378864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err="1" smtClean="0">
                <a:solidFill>
                  <a:srgbClr val="414141"/>
                </a:solidFill>
              </a:rPr>
              <a:t>concat</a:t>
            </a:r>
            <a:r>
              <a:rPr lang="en-US" sz="2800" dirty="0">
                <a:solidFill>
                  <a:srgbClr val="414141"/>
                </a:solidFill>
              </a:rPr>
              <a:t>(Y</a:t>
            </a:r>
            <a:r>
              <a:rPr lang="en-US" sz="2800" baseline="-25000" dirty="0">
                <a:solidFill>
                  <a:srgbClr val="414141"/>
                </a:solidFill>
              </a:rPr>
              <a:t>’</a:t>
            </a:r>
            <a:r>
              <a:rPr lang="en-US" sz="2800" baseline="-25000" dirty="0">
                <a:solidFill>
                  <a:srgbClr val="414141"/>
                </a:solidFill>
                <a:sym typeface="Wingdings"/>
              </a:rPr>
              <a:t></a:t>
            </a:r>
            <a:r>
              <a:rPr lang="en-US" sz="2800" baseline="-25000" dirty="0">
                <a:solidFill>
                  <a:srgbClr val="414141"/>
                </a:solidFill>
              </a:rPr>
              <a:t>\’</a:t>
            </a:r>
            <a:r>
              <a:rPr lang="en-US" sz="2800" dirty="0">
                <a:solidFill>
                  <a:srgbClr val="414141"/>
                </a:solidFill>
              </a:rPr>
              <a:t>, “xyz”).substring(i</a:t>
            </a:r>
            <a:r>
              <a:rPr lang="en-US" sz="2800" baseline="-25000" dirty="0">
                <a:solidFill>
                  <a:srgbClr val="414141"/>
                </a:solidFill>
              </a:rPr>
              <a:t>1</a:t>
            </a:r>
            <a:r>
              <a:rPr lang="en-US" sz="2800" dirty="0">
                <a:solidFill>
                  <a:srgbClr val="414141"/>
                </a:solidFill>
              </a:rPr>
              <a:t>,i</a:t>
            </a:r>
            <a:r>
              <a:rPr lang="en-US" sz="2800" baseline="-25000" dirty="0">
                <a:solidFill>
                  <a:srgbClr val="414141"/>
                </a:solidFill>
              </a:rPr>
              <a:t>2</a:t>
            </a:r>
            <a:r>
              <a:rPr lang="en-US" sz="2800" dirty="0">
                <a:solidFill>
                  <a:srgbClr val="414141"/>
                </a:solidFill>
              </a:rPr>
              <a:t>).matches(</a:t>
            </a:r>
            <a:r>
              <a:rPr lang="en-US" sz="2800" dirty="0" smtClean="0">
                <a:solidFill>
                  <a:srgbClr val="414141"/>
                </a:solidFill>
              </a:rPr>
              <a:t>“attack”</a:t>
            </a:r>
            <a:r>
              <a:rPr lang="en-US" sz="2800" dirty="0">
                <a:solidFill>
                  <a:srgbClr val="414141"/>
                </a:solidFill>
              </a:rPr>
              <a:t>) &amp; </a:t>
            </a:r>
            <a:r>
              <a:rPr lang="en-US" sz="2800" dirty="0" smtClean="0">
                <a:solidFill>
                  <a:srgbClr val="414141"/>
                </a:solidFill>
              </a:rPr>
              <a:t>i</a:t>
            </a:r>
            <a:r>
              <a:rPr lang="en-US" sz="2800" baseline="-25000" dirty="0" smtClean="0">
                <a:solidFill>
                  <a:srgbClr val="414141"/>
                </a:solidFill>
              </a:rPr>
              <a:t>2 </a:t>
            </a:r>
            <a:r>
              <a:rPr lang="en-US" sz="2800" dirty="0">
                <a:solidFill>
                  <a:srgbClr val="414141"/>
                </a:solidFill>
              </a:rPr>
              <a:t>= </a:t>
            </a:r>
            <a:r>
              <a:rPr lang="en-US" sz="2800" dirty="0" err="1">
                <a:solidFill>
                  <a:srgbClr val="414141"/>
                </a:solidFill>
              </a:rPr>
              <a:t>Y.length</a:t>
            </a:r>
            <a:r>
              <a:rPr lang="en-US" sz="2800" dirty="0">
                <a:solidFill>
                  <a:srgbClr val="414141"/>
                </a:solidFill>
              </a:rPr>
              <a:t>() &amp; </a:t>
            </a:r>
            <a:r>
              <a:rPr lang="en-US" sz="2800" dirty="0" err="1">
                <a:solidFill>
                  <a:srgbClr val="414141"/>
                </a:solidFill>
              </a:rPr>
              <a:t>Y.length</a:t>
            </a:r>
            <a:r>
              <a:rPr lang="en-US" sz="2800" dirty="0">
                <a:solidFill>
                  <a:srgbClr val="414141"/>
                </a:solidFill>
              </a:rPr>
              <a:t>() &lt; 10</a:t>
            </a:r>
          </a:p>
          <a:p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415996" y="2805808"/>
            <a:ext cx="6193650" cy="3584185"/>
            <a:chOff x="548428" y="2805808"/>
            <a:chExt cx="6193650" cy="3584185"/>
          </a:xfrm>
        </p:grpSpPr>
        <p:grpSp>
          <p:nvGrpSpPr>
            <p:cNvPr id="100" name="Group 99"/>
            <p:cNvGrpSpPr/>
            <p:nvPr/>
          </p:nvGrpSpPr>
          <p:grpSpPr>
            <a:xfrm>
              <a:off x="548428" y="2805808"/>
              <a:ext cx="6193650" cy="3584185"/>
              <a:chOff x="250032" y="2805808"/>
              <a:chExt cx="4606178" cy="358418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50032" y="2816995"/>
                <a:ext cx="263908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rPr>
                  <a:t>Y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41655" y="2805808"/>
                <a:ext cx="334179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t</a:t>
                </a:r>
                <a:r>
                  <a:rPr lang="en-US" sz="1600" baseline="-25000" dirty="0" smtClean="0">
                    <a:solidFill>
                      <a:srgbClr val="5F7579"/>
                    </a:solidFill>
                    <a:sym typeface="Helvetica Neue Bold Condensed"/>
                  </a:rPr>
                  <a:t>1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858051" y="2808748"/>
                <a:ext cx="379710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Y’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002572" y="3521281"/>
                <a:ext cx="256414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L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662096" y="4448219"/>
                <a:ext cx="391910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i</a:t>
                </a:r>
                <a:r>
                  <a:rPr lang="en-US" sz="1600" baseline="-25000" dirty="0">
                    <a:solidFill>
                      <a:srgbClr val="5F7579"/>
                    </a:solidFill>
                    <a:sym typeface="Helvetica Neue Bold Condensed"/>
                  </a:rPr>
                  <a:t>2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841656" y="4521264"/>
                <a:ext cx="334178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t</a:t>
                </a:r>
                <a:r>
                  <a:rPr lang="en-US" sz="1600" baseline="-25000" dirty="0" smtClean="0">
                    <a:solidFill>
                      <a:srgbClr val="5F7579"/>
                    </a:solidFill>
                    <a:sym typeface="Helvetica Neue Bold Condensed"/>
                  </a:rPr>
                  <a:t>2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89033" y="4766513"/>
                <a:ext cx="391910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i</a:t>
                </a:r>
                <a:r>
                  <a:rPr lang="en-US" sz="1600" baseline="-25000" dirty="0">
                    <a:solidFill>
                      <a:srgbClr val="5F7579"/>
                    </a:solidFill>
                    <a:sym typeface="Helvetica Neue Bold Condensed"/>
                  </a:rPr>
                  <a:t>1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863577" y="5899495"/>
                <a:ext cx="290335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L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23610" y="3693200"/>
                <a:ext cx="401698" cy="348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35353"/>
                    </a:solidFill>
                    <a:sym typeface="Helvetica Neue Bold Condensed"/>
                  </a:rPr>
                  <a:t>xyz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069812" y="5961697"/>
                <a:ext cx="786398" cy="348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35353"/>
                    </a:solidFill>
                    <a:sym typeface="Helvetica Neue Bold Condensed"/>
                  </a:rPr>
                  <a:t>attack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75164" y="5837725"/>
              <a:ext cx="772115" cy="490498"/>
              <a:chOff x="575164" y="5837725"/>
              <a:chExt cx="772115" cy="490498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575164" y="5837725"/>
                <a:ext cx="311760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L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30905" y="5901156"/>
                <a:ext cx="416374" cy="348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35353"/>
                    </a:solidFill>
                    <a:sym typeface="Helvetica Neue Bold Condensed"/>
                  </a:rPr>
                  <a:t>10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</p:grpSp>
      </p:grpSp>
      <p:sp>
        <p:nvSpPr>
          <p:cNvPr id="108" name="Oval 107"/>
          <p:cNvSpPr/>
          <p:nvPr/>
        </p:nvSpPr>
        <p:spPr>
          <a:xfrm>
            <a:off x="2589405" y="2930784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10" name="Straight Connector 109"/>
          <p:cNvCxnSpPr>
            <a:stCxn id="4" idx="6"/>
            <a:endCxn id="108" idx="2"/>
          </p:cNvCxnSpPr>
          <p:nvPr/>
        </p:nvCxnSpPr>
        <p:spPr>
          <a:xfrm flipV="1">
            <a:off x="1770857" y="3052996"/>
            <a:ext cx="818548" cy="9248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Connector 111"/>
          <p:cNvCxnSpPr>
            <a:stCxn id="108" idx="6"/>
            <a:endCxn id="9" idx="2"/>
          </p:cNvCxnSpPr>
          <p:nvPr/>
        </p:nvCxnSpPr>
        <p:spPr>
          <a:xfrm>
            <a:off x="2735870" y="3052996"/>
            <a:ext cx="842332" cy="1001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2222133" y="2642588"/>
            <a:ext cx="109258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535353"/>
                </a:solidFill>
                <a:sym typeface="Helvetica Neue Bold Condensed"/>
              </a:rPr>
              <a:t>r</a:t>
            </a:r>
            <a:r>
              <a:rPr lang="en-US" sz="1600" dirty="0" smtClean="0">
                <a:solidFill>
                  <a:srgbClr val="535353"/>
                </a:solidFill>
                <a:sym typeface="Helvetica Neue Bold Condensed"/>
              </a:rPr>
              <a:t>eplace(‘,\’)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524327" y="3767356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76175" y="3779617"/>
            <a:ext cx="68580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535353"/>
                </a:solidFill>
                <a:sym typeface="Helvetica Neue Bold Condensed"/>
              </a:rPr>
              <a:t>length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17" name="Straight Connector 116"/>
          <p:cNvCxnSpPr>
            <a:stCxn id="4" idx="4"/>
            <a:endCxn id="114" idx="0"/>
          </p:cNvCxnSpPr>
          <p:nvPr/>
        </p:nvCxnSpPr>
        <p:spPr>
          <a:xfrm>
            <a:off x="1593427" y="3307493"/>
            <a:ext cx="4133" cy="459863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Oval 122"/>
          <p:cNvSpPr/>
          <p:nvPr/>
        </p:nvSpPr>
        <p:spPr>
          <a:xfrm>
            <a:off x="1326556" y="4454006"/>
            <a:ext cx="526978" cy="490498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5F7579"/>
                </a:solidFill>
                <a:sym typeface="Helvetica Neue Bold Condensed"/>
              </a:rPr>
              <a:t>I</a:t>
            </a:r>
            <a:r>
              <a:rPr lang="en-US" sz="1600" baseline="-25000" dirty="0" err="1" smtClean="0">
                <a:solidFill>
                  <a:srgbClr val="5F7579"/>
                </a:solidFill>
                <a:sym typeface="Helvetica Neue Bold Condensed"/>
              </a:rPr>
              <a:t>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25" name="Straight Connector 124"/>
          <p:cNvCxnSpPr>
            <a:stCxn id="114" idx="4"/>
            <a:endCxn id="123" idx="0"/>
          </p:cNvCxnSpPr>
          <p:nvPr/>
        </p:nvCxnSpPr>
        <p:spPr>
          <a:xfrm flipH="1">
            <a:off x="1590045" y="4011779"/>
            <a:ext cx="7515" cy="442227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/>
          <p:cNvCxnSpPr>
            <a:stCxn id="123" idx="4"/>
            <a:endCxn id="129" idx="0"/>
          </p:cNvCxnSpPr>
          <p:nvPr/>
        </p:nvCxnSpPr>
        <p:spPr>
          <a:xfrm>
            <a:off x="1590045" y="4944504"/>
            <a:ext cx="825" cy="315782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TextBox 127"/>
          <p:cNvSpPr txBox="1"/>
          <p:nvPr/>
        </p:nvSpPr>
        <p:spPr>
          <a:xfrm>
            <a:off x="1664102" y="5214421"/>
            <a:ext cx="44968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535353"/>
                </a:solidFill>
                <a:sym typeface="Helvetica Neue Bold Condensed"/>
              </a:rPr>
              <a:t>&lt;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517637" y="5260286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31" name="Straight Connector 130"/>
          <p:cNvCxnSpPr>
            <a:stCxn id="129" idx="4"/>
            <a:endCxn id="76" idx="0"/>
          </p:cNvCxnSpPr>
          <p:nvPr/>
        </p:nvCxnSpPr>
        <p:spPr>
          <a:xfrm>
            <a:off x="1590870" y="5504709"/>
            <a:ext cx="7742" cy="333016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Oval 136"/>
          <p:cNvSpPr/>
          <p:nvPr/>
        </p:nvSpPr>
        <p:spPr>
          <a:xfrm>
            <a:off x="2662637" y="4577043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39" name="Straight Connector 138"/>
          <p:cNvCxnSpPr>
            <a:stCxn id="123" idx="6"/>
            <a:endCxn id="137" idx="2"/>
          </p:cNvCxnSpPr>
          <p:nvPr/>
        </p:nvCxnSpPr>
        <p:spPr>
          <a:xfrm>
            <a:off x="1853534" y="4699255"/>
            <a:ext cx="809103" cy="0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" name="Straight Connector 140"/>
          <p:cNvCxnSpPr>
            <a:stCxn id="137" idx="6"/>
            <a:endCxn id="28" idx="2"/>
          </p:cNvCxnSpPr>
          <p:nvPr/>
        </p:nvCxnSpPr>
        <p:spPr>
          <a:xfrm flipV="1">
            <a:off x="2809102" y="4693468"/>
            <a:ext cx="505611" cy="5787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2" name="Oval 141"/>
          <p:cNvSpPr/>
          <p:nvPr/>
        </p:nvSpPr>
        <p:spPr>
          <a:xfrm>
            <a:off x="4829953" y="2916894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44" name="Straight Connector 143"/>
          <p:cNvCxnSpPr>
            <a:stCxn id="9" idx="6"/>
            <a:endCxn id="142" idx="2"/>
          </p:cNvCxnSpPr>
          <p:nvPr/>
        </p:nvCxnSpPr>
        <p:spPr>
          <a:xfrm flipV="1">
            <a:off x="4088775" y="3039106"/>
            <a:ext cx="741178" cy="14891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/>
          <p:cNvCxnSpPr>
            <a:stCxn id="16" idx="7"/>
            <a:endCxn id="142" idx="2"/>
          </p:cNvCxnSpPr>
          <p:nvPr/>
        </p:nvCxnSpPr>
        <p:spPr>
          <a:xfrm flipV="1">
            <a:off x="4066823" y="3039106"/>
            <a:ext cx="763130" cy="554007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Straight Connector 147"/>
          <p:cNvCxnSpPr>
            <a:stCxn id="142" idx="6"/>
            <a:endCxn id="6" idx="2"/>
          </p:cNvCxnSpPr>
          <p:nvPr/>
        </p:nvCxnSpPr>
        <p:spPr>
          <a:xfrm>
            <a:off x="4976418" y="3039106"/>
            <a:ext cx="1269017" cy="11951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9" name="TextBox 148"/>
          <p:cNvSpPr txBox="1"/>
          <p:nvPr/>
        </p:nvSpPr>
        <p:spPr>
          <a:xfrm>
            <a:off x="4373348" y="2634341"/>
            <a:ext cx="109258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535353"/>
                </a:solidFill>
                <a:sym typeface="Helvetica Neue Bold Condensed"/>
              </a:rPr>
              <a:t>concat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552223" y="3634391"/>
            <a:ext cx="97380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535353"/>
                </a:solidFill>
                <a:sym typeface="Helvetica Neue Bold Condensed"/>
              </a:rPr>
              <a:t>substring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6396877" y="3680939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53" name="Straight Connector 152"/>
          <p:cNvCxnSpPr>
            <a:stCxn id="6" idx="4"/>
            <a:endCxn id="151" idx="0"/>
          </p:cNvCxnSpPr>
          <p:nvPr/>
        </p:nvCxnSpPr>
        <p:spPr>
          <a:xfrm>
            <a:off x="6470110" y="3296306"/>
            <a:ext cx="0" cy="384633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>
            <a:stCxn id="151" idx="4"/>
            <a:endCxn id="29" idx="0"/>
          </p:cNvCxnSpPr>
          <p:nvPr/>
        </p:nvCxnSpPr>
        <p:spPr>
          <a:xfrm>
            <a:off x="6470110" y="3925362"/>
            <a:ext cx="1" cy="595902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Connector 156"/>
          <p:cNvCxnSpPr>
            <a:stCxn id="28" idx="6"/>
            <a:endCxn id="151" idx="2"/>
          </p:cNvCxnSpPr>
          <p:nvPr/>
        </p:nvCxnSpPr>
        <p:spPr>
          <a:xfrm flipV="1">
            <a:off x="3841691" y="3803151"/>
            <a:ext cx="2555186" cy="890317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/>
          <p:cNvCxnSpPr>
            <a:stCxn id="30" idx="7"/>
            <a:endCxn id="151" idx="2"/>
          </p:cNvCxnSpPr>
          <p:nvPr/>
        </p:nvCxnSpPr>
        <p:spPr>
          <a:xfrm flipV="1">
            <a:off x="5145378" y="3803151"/>
            <a:ext cx="1251499" cy="1035194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6" name="Oval 175"/>
          <p:cNvSpPr/>
          <p:nvPr/>
        </p:nvSpPr>
        <p:spPr>
          <a:xfrm>
            <a:off x="6396877" y="5260286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78" name="Straight Connector 177"/>
          <p:cNvCxnSpPr>
            <a:stCxn id="29" idx="4"/>
            <a:endCxn id="176" idx="0"/>
          </p:cNvCxnSpPr>
          <p:nvPr/>
        </p:nvCxnSpPr>
        <p:spPr>
          <a:xfrm flipH="1">
            <a:off x="6470110" y="5011762"/>
            <a:ext cx="1" cy="248524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Connector 179"/>
          <p:cNvCxnSpPr>
            <a:stCxn id="42" idx="0"/>
            <a:endCxn id="176" idx="4"/>
          </p:cNvCxnSpPr>
          <p:nvPr/>
        </p:nvCxnSpPr>
        <p:spPr>
          <a:xfrm flipV="1">
            <a:off x="6470110" y="5504709"/>
            <a:ext cx="0" cy="394786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3" name="TextBox 182"/>
          <p:cNvSpPr txBox="1"/>
          <p:nvPr/>
        </p:nvSpPr>
        <p:spPr>
          <a:xfrm>
            <a:off x="6543342" y="5214421"/>
            <a:ext cx="97380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535353"/>
                </a:solidFill>
                <a:sym typeface="Helvetica Neue Bold Condensed"/>
              </a:rPr>
              <a:t>matches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361980" y="4739429"/>
            <a:ext cx="63336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535353"/>
                </a:solidFill>
                <a:sym typeface="Helvetica Neue Bold Condensed"/>
              </a:rPr>
              <a:t>=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638367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Multiple variable </a:t>
            </a:r>
            <a:r>
              <a:rPr lang="en-US" sz="5400" dirty="0" smtClean="0"/>
              <a:t>interactions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032" y="1551920"/>
            <a:ext cx="8643938" cy="1378864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err="1" smtClean="0">
                <a:solidFill>
                  <a:srgbClr val="414141"/>
                </a:solidFill>
              </a:rPr>
              <a:t>concat</a:t>
            </a:r>
            <a:r>
              <a:rPr lang="en-US" sz="2800" dirty="0">
                <a:solidFill>
                  <a:srgbClr val="414141"/>
                </a:solidFill>
              </a:rPr>
              <a:t>(Y</a:t>
            </a:r>
            <a:r>
              <a:rPr lang="en-US" sz="2800" baseline="-25000" dirty="0">
                <a:solidFill>
                  <a:srgbClr val="414141"/>
                </a:solidFill>
              </a:rPr>
              <a:t>’</a:t>
            </a:r>
            <a:r>
              <a:rPr lang="en-US" sz="2800" baseline="-25000" dirty="0">
                <a:solidFill>
                  <a:srgbClr val="414141"/>
                </a:solidFill>
                <a:sym typeface="Wingdings"/>
              </a:rPr>
              <a:t></a:t>
            </a:r>
            <a:r>
              <a:rPr lang="en-US" sz="2800" baseline="-25000" dirty="0">
                <a:solidFill>
                  <a:srgbClr val="414141"/>
                </a:solidFill>
              </a:rPr>
              <a:t>\’</a:t>
            </a:r>
            <a:r>
              <a:rPr lang="en-US" sz="2800" dirty="0">
                <a:solidFill>
                  <a:srgbClr val="414141"/>
                </a:solidFill>
              </a:rPr>
              <a:t>, “xyz”).substring(i</a:t>
            </a:r>
            <a:r>
              <a:rPr lang="en-US" sz="2800" baseline="-25000" dirty="0">
                <a:solidFill>
                  <a:srgbClr val="414141"/>
                </a:solidFill>
              </a:rPr>
              <a:t>1</a:t>
            </a:r>
            <a:r>
              <a:rPr lang="en-US" sz="2800" dirty="0">
                <a:solidFill>
                  <a:srgbClr val="414141"/>
                </a:solidFill>
              </a:rPr>
              <a:t>,i</a:t>
            </a:r>
            <a:r>
              <a:rPr lang="en-US" sz="2800" baseline="-25000" dirty="0">
                <a:solidFill>
                  <a:srgbClr val="414141"/>
                </a:solidFill>
              </a:rPr>
              <a:t>2</a:t>
            </a:r>
            <a:r>
              <a:rPr lang="en-US" sz="2800" dirty="0">
                <a:solidFill>
                  <a:srgbClr val="414141"/>
                </a:solidFill>
              </a:rPr>
              <a:t>).matches(</a:t>
            </a:r>
            <a:r>
              <a:rPr lang="en-US" sz="2800" dirty="0" smtClean="0">
                <a:solidFill>
                  <a:srgbClr val="414141"/>
                </a:solidFill>
              </a:rPr>
              <a:t>“attack”</a:t>
            </a:r>
            <a:r>
              <a:rPr lang="en-US" sz="2800" dirty="0">
                <a:solidFill>
                  <a:srgbClr val="414141"/>
                </a:solidFill>
              </a:rPr>
              <a:t>) &amp; </a:t>
            </a:r>
            <a:r>
              <a:rPr lang="en-US" sz="2800" dirty="0" smtClean="0">
                <a:solidFill>
                  <a:srgbClr val="414141"/>
                </a:solidFill>
              </a:rPr>
              <a:t>i</a:t>
            </a:r>
            <a:r>
              <a:rPr lang="en-US" sz="2800" baseline="-25000" dirty="0" smtClean="0">
                <a:solidFill>
                  <a:srgbClr val="414141"/>
                </a:solidFill>
              </a:rPr>
              <a:t>2 </a:t>
            </a:r>
            <a:r>
              <a:rPr lang="en-US" sz="2800" dirty="0">
                <a:solidFill>
                  <a:srgbClr val="414141"/>
                </a:solidFill>
              </a:rPr>
              <a:t>= </a:t>
            </a:r>
            <a:r>
              <a:rPr lang="en-US" sz="2800" dirty="0" err="1">
                <a:solidFill>
                  <a:srgbClr val="414141"/>
                </a:solidFill>
              </a:rPr>
              <a:t>Y.length</a:t>
            </a:r>
            <a:r>
              <a:rPr lang="en-US" sz="2800" dirty="0">
                <a:solidFill>
                  <a:srgbClr val="414141"/>
                </a:solidFill>
              </a:rPr>
              <a:t>() &amp; </a:t>
            </a:r>
            <a:r>
              <a:rPr lang="en-US" sz="2800" dirty="0" err="1">
                <a:solidFill>
                  <a:srgbClr val="414141"/>
                </a:solidFill>
              </a:rPr>
              <a:t>Y.length</a:t>
            </a:r>
            <a:r>
              <a:rPr lang="en-US" sz="2800" dirty="0">
                <a:solidFill>
                  <a:srgbClr val="414141"/>
                </a:solidFill>
              </a:rPr>
              <a:t>() &lt; 10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44444" y="2478859"/>
            <a:ext cx="6425651" cy="3911134"/>
            <a:chOff x="458988" y="2478859"/>
            <a:chExt cx="6425651" cy="3911134"/>
          </a:xfrm>
        </p:grpSpPr>
        <p:grpSp>
          <p:nvGrpSpPr>
            <p:cNvPr id="107" name="Group 106"/>
            <p:cNvGrpSpPr/>
            <p:nvPr/>
          </p:nvGrpSpPr>
          <p:grpSpPr>
            <a:xfrm>
              <a:off x="548428" y="2478859"/>
              <a:ext cx="6336211" cy="3911134"/>
              <a:chOff x="548428" y="2478859"/>
              <a:chExt cx="6336211" cy="3911134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548428" y="2478859"/>
                <a:ext cx="6336211" cy="3911134"/>
                <a:chOff x="250032" y="2478859"/>
                <a:chExt cx="4712200" cy="3911134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50032" y="2816995"/>
                  <a:ext cx="263908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spc="0" normalizeH="0" baseline="0" dirty="0" smtClean="0">
                      <a:ln>
                        <a:noFill/>
                      </a:ln>
                      <a:solidFill>
                        <a:srgbClr val="5F7579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Bold Condensed"/>
                    </a:rPr>
                    <a:t>Y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41655" y="2805808"/>
                  <a:ext cx="334179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t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1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858051" y="2808748"/>
                  <a:ext cx="3797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Y’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002572" y="3521281"/>
                  <a:ext cx="256414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662096" y="4448219"/>
                  <a:ext cx="3919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i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2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841656" y="4521264"/>
                  <a:ext cx="334178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t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2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689033" y="4766513"/>
                  <a:ext cx="3919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i</a:t>
                  </a:r>
                  <a:r>
                    <a:rPr lang="en-US" sz="1600" baseline="-25000" dirty="0">
                      <a:solidFill>
                        <a:srgbClr val="5F7579"/>
                      </a:solidFill>
                      <a:sym typeface="Helvetica Neue Bold Condensed"/>
                    </a:rPr>
                    <a:t>1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3863577" y="5899495"/>
                  <a:ext cx="290335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91383" y="2521898"/>
                  <a:ext cx="420773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.*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924460" y="2478859"/>
                  <a:ext cx="524936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[^’]*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269090" y="2756377"/>
                  <a:ext cx="594968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[^’]*xyz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75834" y="4519061"/>
                  <a:ext cx="786398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[^’]*xyz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723610" y="3693200"/>
                  <a:ext cx="401698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xyz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153912" y="5901331"/>
                  <a:ext cx="786398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attack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75164" y="5837725"/>
                <a:ext cx="772115" cy="490498"/>
                <a:chOff x="575164" y="5837725"/>
                <a:chExt cx="772115" cy="490498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575164" y="5837725"/>
                  <a:ext cx="31176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930905" y="5901156"/>
                  <a:ext cx="416374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10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</p:grpSp>
        </p:grpSp>
        <p:sp>
          <p:nvSpPr>
            <p:cNvPr id="108" name="Oval 107"/>
            <p:cNvSpPr/>
            <p:nvPr/>
          </p:nvSpPr>
          <p:spPr>
            <a:xfrm>
              <a:off x="1721837" y="2930784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10" name="Straight Connector 109"/>
            <p:cNvCxnSpPr>
              <a:stCxn id="4" idx="6"/>
              <a:endCxn id="108" idx="2"/>
            </p:cNvCxnSpPr>
            <p:nvPr/>
          </p:nvCxnSpPr>
          <p:spPr>
            <a:xfrm flipV="1">
              <a:off x="903289" y="3052996"/>
              <a:ext cx="818548" cy="9248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" name="Straight Connector 111"/>
            <p:cNvCxnSpPr>
              <a:stCxn id="108" idx="6"/>
              <a:endCxn id="9" idx="2"/>
            </p:cNvCxnSpPr>
            <p:nvPr/>
          </p:nvCxnSpPr>
          <p:spPr>
            <a:xfrm>
              <a:off x="1868302" y="3052996"/>
              <a:ext cx="842332" cy="100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3" name="TextBox 112"/>
            <p:cNvSpPr txBox="1"/>
            <p:nvPr/>
          </p:nvSpPr>
          <p:spPr>
            <a:xfrm>
              <a:off x="1354565" y="2642588"/>
              <a:ext cx="1092580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r</a:t>
              </a: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eplace(‘,\’)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656759" y="376735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08607" y="3779617"/>
              <a:ext cx="685805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length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17" name="Straight Connector 116"/>
            <p:cNvCxnSpPr>
              <a:stCxn id="4" idx="4"/>
              <a:endCxn id="114" idx="0"/>
            </p:cNvCxnSpPr>
            <p:nvPr/>
          </p:nvCxnSpPr>
          <p:spPr>
            <a:xfrm>
              <a:off x="725859" y="3307493"/>
              <a:ext cx="4133" cy="459863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3" name="Oval 122"/>
            <p:cNvSpPr/>
            <p:nvPr/>
          </p:nvSpPr>
          <p:spPr>
            <a:xfrm>
              <a:off x="458988" y="4454006"/>
              <a:ext cx="526978" cy="490498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>
                  <a:solidFill>
                    <a:srgbClr val="5F7579"/>
                  </a:solidFill>
                  <a:sym typeface="Helvetica Neue Bold Condensed"/>
                </a:rPr>
                <a:t>I</a:t>
              </a:r>
              <a:r>
                <a:rPr lang="en-US" sz="1600" baseline="-25000" dirty="0" err="1" smtClean="0">
                  <a:solidFill>
                    <a:srgbClr val="5F7579"/>
                  </a:solidFill>
                  <a:sym typeface="Helvetica Neue Bold Condensed"/>
                </a:rPr>
                <a:t>y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25" name="Straight Connector 124"/>
            <p:cNvCxnSpPr>
              <a:stCxn id="114" idx="4"/>
              <a:endCxn id="123" idx="0"/>
            </p:cNvCxnSpPr>
            <p:nvPr/>
          </p:nvCxnSpPr>
          <p:spPr>
            <a:xfrm flipH="1">
              <a:off x="722477" y="4011779"/>
              <a:ext cx="7515" cy="44222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7" name="Straight Connector 126"/>
            <p:cNvCxnSpPr>
              <a:stCxn id="123" idx="4"/>
              <a:endCxn id="129" idx="0"/>
            </p:cNvCxnSpPr>
            <p:nvPr/>
          </p:nvCxnSpPr>
          <p:spPr>
            <a:xfrm>
              <a:off x="722477" y="4944504"/>
              <a:ext cx="825" cy="315782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8" name="TextBox 127"/>
            <p:cNvSpPr txBox="1"/>
            <p:nvPr/>
          </p:nvSpPr>
          <p:spPr>
            <a:xfrm>
              <a:off x="796534" y="5214421"/>
              <a:ext cx="449682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&lt;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50069" y="526028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31" name="Straight Connector 130"/>
            <p:cNvCxnSpPr>
              <a:stCxn id="129" idx="4"/>
              <a:endCxn id="76" idx="0"/>
            </p:cNvCxnSpPr>
            <p:nvPr/>
          </p:nvCxnSpPr>
          <p:spPr>
            <a:xfrm>
              <a:off x="723302" y="5504709"/>
              <a:ext cx="7742" cy="333016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7" name="Oval 136"/>
            <p:cNvSpPr/>
            <p:nvPr/>
          </p:nvSpPr>
          <p:spPr>
            <a:xfrm>
              <a:off x="1795069" y="4577043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39" name="Straight Connector 138"/>
            <p:cNvCxnSpPr>
              <a:stCxn id="123" idx="6"/>
              <a:endCxn id="137" idx="2"/>
            </p:cNvCxnSpPr>
            <p:nvPr/>
          </p:nvCxnSpPr>
          <p:spPr>
            <a:xfrm>
              <a:off x="985966" y="4699255"/>
              <a:ext cx="809103" cy="0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Connector 140"/>
            <p:cNvCxnSpPr>
              <a:stCxn id="137" idx="6"/>
              <a:endCxn id="28" idx="2"/>
            </p:cNvCxnSpPr>
            <p:nvPr/>
          </p:nvCxnSpPr>
          <p:spPr>
            <a:xfrm flipV="1">
              <a:off x="1941534" y="4693468"/>
              <a:ext cx="505611" cy="578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2" name="Oval 141"/>
            <p:cNvSpPr/>
            <p:nvPr/>
          </p:nvSpPr>
          <p:spPr>
            <a:xfrm>
              <a:off x="3962385" y="294372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44" name="Straight Connector 143"/>
            <p:cNvCxnSpPr>
              <a:stCxn id="9" idx="6"/>
              <a:endCxn id="142" idx="2"/>
            </p:cNvCxnSpPr>
            <p:nvPr/>
          </p:nvCxnSpPr>
          <p:spPr>
            <a:xfrm>
              <a:off x="3221207" y="3053997"/>
              <a:ext cx="741178" cy="1194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Connector 145"/>
            <p:cNvCxnSpPr>
              <a:stCxn id="16" idx="7"/>
              <a:endCxn id="142" idx="2"/>
            </p:cNvCxnSpPr>
            <p:nvPr/>
          </p:nvCxnSpPr>
          <p:spPr>
            <a:xfrm flipV="1">
              <a:off x="3199255" y="3065938"/>
              <a:ext cx="763130" cy="527175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8" name="Straight Connector 147"/>
            <p:cNvCxnSpPr>
              <a:stCxn id="142" idx="6"/>
              <a:endCxn id="6" idx="2"/>
            </p:cNvCxnSpPr>
            <p:nvPr/>
          </p:nvCxnSpPr>
          <p:spPr>
            <a:xfrm flipV="1">
              <a:off x="4108850" y="3051057"/>
              <a:ext cx="1269017" cy="1488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9" name="TextBox 148"/>
            <p:cNvSpPr txBox="1"/>
            <p:nvPr/>
          </p:nvSpPr>
          <p:spPr>
            <a:xfrm>
              <a:off x="3505780" y="2634341"/>
              <a:ext cx="1092580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>
                  <a:solidFill>
                    <a:srgbClr val="535353"/>
                  </a:solidFill>
                  <a:sym typeface="Helvetica Neue Bold Condensed"/>
                </a:rPr>
                <a:t>concat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84655" y="3634391"/>
              <a:ext cx="973807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substring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5529309" y="3680939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53" name="Straight Connector 152"/>
            <p:cNvCxnSpPr>
              <a:stCxn id="6" idx="4"/>
              <a:endCxn id="151" idx="0"/>
            </p:cNvCxnSpPr>
            <p:nvPr/>
          </p:nvCxnSpPr>
          <p:spPr>
            <a:xfrm>
              <a:off x="5602542" y="3296306"/>
              <a:ext cx="0" cy="384633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5" name="Straight Connector 154"/>
            <p:cNvCxnSpPr>
              <a:stCxn id="151" idx="4"/>
              <a:endCxn id="29" idx="0"/>
            </p:cNvCxnSpPr>
            <p:nvPr/>
          </p:nvCxnSpPr>
          <p:spPr>
            <a:xfrm>
              <a:off x="5602542" y="3925362"/>
              <a:ext cx="1" cy="595902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7" name="Straight Connector 156"/>
            <p:cNvCxnSpPr>
              <a:stCxn id="28" idx="6"/>
              <a:endCxn id="151" idx="2"/>
            </p:cNvCxnSpPr>
            <p:nvPr/>
          </p:nvCxnSpPr>
          <p:spPr>
            <a:xfrm flipV="1">
              <a:off x="2974123" y="3803151"/>
              <a:ext cx="2555186" cy="89031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9" name="Straight Connector 158"/>
            <p:cNvCxnSpPr>
              <a:stCxn id="30" idx="7"/>
              <a:endCxn id="151" idx="2"/>
            </p:cNvCxnSpPr>
            <p:nvPr/>
          </p:nvCxnSpPr>
          <p:spPr>
            <a:xfrm flipV="1">
              <a:off x="4277810" y="3803151"/>
              <a:ext cx="1251499" cy="1035194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6" name="Oval 175"/>
            <p:cNvSpPr/>
            <p:nvPr/>
          </p:nvSpPr>
          <p:spPr>
            <a:xfrm>
              <a:off x="5529309" y="526028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78" name="Straight Connector 177"/>
            <p:cNvCxnSpPr>
              <a:stCxn id="29" idx="4"/>
              <a:endCxn id="176" idx="0"/>
            </p:cNvCxnSpPr>
            <p:nvPr/>
          </p:nvCxnSpPr>
          <p:spPr>
            <a:xfrm flipH="1">
              <a:off x="5602542" y="5011762"/>
              <a:ext cx="1" cy="248524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Connector 179"/>
            <p:cNvCxnSpPr>
              <a:stCxn id="42" idx="0"/>
              <a:endCxn id="176" idx="4"/>
            </p:cNvCxnSpPr>
            <p:nvPr/>
          </p:nvCxnSpPr>
          <p:spPr>
            <a:xfrm flipV="1">
              <a:off x="5602542" y="5504709"/>
              <a:ext cx="0" cy="394786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3" name="TextBox 182"/>
            <p:cNvSpPr txBox="1"/>
            <p:nvPr/>
          </p:nvSpPr>
          <p:spPr>
            <a:xfrm>
              <a:off x="5675774" y="5214421"/>
              <a:ext cx="973807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matches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95571" y="4767032"/>
              <a:ext cx="633369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=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125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77721"/>
      </p:ext>
    </p:extLst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Multiple variable </a:t>
            </a:r>
            <a:r>
              <a:rPr lang="en-US" sz="5400" dirty="0" smtClean="0"/>
              <a:t>interactions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032" y="1551920"/>
            <a:ext cx="8643938" cy="1378864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err="1" smtClean="0">
                <a:solidFill>
                  <a:srgbClr val="414141"/>
                </a:solidFill>
              </a:rPr>
              <a:t>concat</a:t>
            </a:r>
            <a:r>
              <a:rPr lang="en-US" sz="2800" dirty="0">
                <a:solidFill>
                  <a:srgbClr val="414141"/>
                </a:solidFill>
              </a:rPr>
              <a:t>(Y</a:t>
            </a:r>
            <a:r>
              <a:rPr lang="en-US" sz="2800" baseline="-25000" dirty="0">
                <a:solidFill>
                  <a:srgbClr val="414141"/>
                </a:solidFill>
              </a:rPr>
              <a:t>’</a:t>
            </a:r>
            <a:r>
              <a:rPr lang="en-US" sz="2800" baseline="-25000" dirty="0">
                <a:solidFill>
                  <a:srgbClr val="414141"/>
                </a:solidFill>
                <a:sym typeface="Wingdings"/>
              </a:rPr>
              <a:t></a:t>
            </a:r>
            <a:r>
              <a:rPr lang="en-US" sz="2800" baseline="-25000" dirty="0">
                <a:solidFill>
                  <a:srgbClr val="414141"/>
                </a:solidFill>
              </a:rPr>
              <a:t>\’</a:t>
            </a:r>
            <a:r>
              <a:rPr lang="en-US" sz="2800" dirty="0">
                <a:solidFill>
                  <a:srgbClr val="414141"/>
                </a:solidFill>
              </a:rPr>
              <a:t>, “xyz”).substring(i</a:t>
            </a:r>
            <a:r>
              <a:rPr lang="en-US" sz="2800" baseline="-25000" dirty="0">
                <a:solidFill>
                  <a:srgbClr val="414141"/>
                </a:solidFill>
              </a:rPr>
              <a:t>1</a:t>
            </a:r>
            <a:r>
              <a:rPr lang="en-US" sz="2800" dirty="0">
                <a:solidFill>
                  <a:srgbClr val="414141"/>
                </a:solidFill>
              </a:rPr>
              <a:t>,i</a:t>
            </a:r>
            <a:r>
              <a:rPr lang="en-US" sz="2800" baseline="-25000" dirty="0">
                <a:solidFill>
                  <a:srgbClr val="414141"/>
                </a:solidFill>
              </a:rPr>
              <a:t>2</a:t>
            </a:r>
            <a:r>
              <a:rPr lang="en-US" sz="2800" dirty="0">
                <a:solidFill>
                  <a:srgbClr val="414141"/>
                </a:solidFill>
              </a:rPr>
              <a:t>).matches(</a:t>
            </a:r>
            <a:r>
              <a:rPr lang="en-US" sz="2800" dirty="0" smtClean="0">
                <a:solidFill>
                  <a:srgbClr val="414141"/>
                </a:solidFill>
              </a:rPr>
              <a:t>“attack”</a:t>
            </a:r>
            <a:r>
              <a:rPr lang="en-US" sz="2800" dirty="0">
                <a:solidFill>
                  <a:srgbClr val="414141"/>
                </a:solidFill>
              </a:rPr>
              <a:t>) &amp; </a:t>
            </a:r>
            <a:r>
              <a:rPr lang="en-US" sz="2800" dirty="0" smtClean="0">
                <a:solidFill>
                  <a:srgbClr val="414141"/>
                </a:solidFill>
              </a:rPr>
              <a:t>i</a:t>
            </a:r>
            <a:r>
              <a:rPr lang="en-US" sz="2800" baseline="-25000" dirty="0" smtClean="0">
                <a:solidFill>
                  <a:srgbClr val="414141"/>
                </a:solidFill>
              </a:rPr>
              <a:t>2 </a:t>
            </a:r>
            <a:r>
              <a:rPr lang="en-US" sz="2800" dirty="0">
                <a:solidFill>
                  <a:srgbClr val="414141"/>
                </a:solidFill>
              </a:rPr>
              <a:t>= </a:t>
            </a:r>
            <a:r>
              <a:rPr lang="en-US" sz="2800" dirty="0" err="1">
                <a:solidFill>
                  <a:srgbClr val="414141"/>
                </a:solidFill>
              </a:rPr>
              <a:t>Y.length</a:t>
            </a:r>
            <a:r>
              <a:rPr lang="en-US" sz="2800" dirty="0">
                <a:solidFill>
                  <a:srgbClr val="414141"/>
                </a:solidFill>
              </a:rPr>
              <a:t>() &amp; </a:t>
            </a:r>
            <a:r>
              <a:rPr lang="en-US" sz="2800" dirty="0" err="1">
                <a:solidFill>
                  <a:srgbClr val="414141"/>
                </a:solidFill>
              </a:rPr>
              <a:t>Y.length</a:t>
            </a:r>
            <a:r>
              <a:rPr lang="en-US" sz="2800" dirty="0">
                <a:solidFill>
                  <a:srgbClr val="414141"/>
                </a:solidFill>
              </a:rPr>
              <a:t>() &lt; 10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44444" y="2478859"/>
            <a:ext cx="6696105" cy="3911134"/>
            <a:chOff x="458988" y="2478859"/>
            <a:chExt cx="6696105" cy="3911134"/>
          </a:xfrm>
        </p:grpSpPr>
        <p:grpSp>
          <p:nvGrpSpPr>
            <p:cNvPr id="107" name="Group 106"/>
            <p:cNvGrpSpPr/>
            <p:nvPr/>
          </p:nvGrpSpPr>
          <p:grpSpPr>
            <a:xfrm>
              <a:off x="548428" y="2478859"/>
              <a:ext cx="6606665" cy="3911134"/>
              <a:chOff x="548428" y="2478859"/>
              <a:chExt cx="6606665" cy="3911134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548428" y="2478859"/>
                <a:ext cx="6606665" cy="3911134"/>
                <a:chOff x="250032" y="2478859"/>
                <a:chExt cx="4913335" cy="3911134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50032" y="2816995"/>
                  <a:ext cx="263908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spc="0" normalizeH="0" baseline="0" dirty="0" smtClean="0">
                      <a:ln>
                        <a:noFill/>
                      </a:ln>
                      <a:solidFill>
                        <a:srgbClr val="5F7579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Bold Condensed"/>
                    </a:rPr>
                    <a:t>Y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41655" y="2805808"/>
                  <a:ext cx="334179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t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1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858051" y="2808748"/>
                  <a:ext cx="3797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Y’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002572" y="3521281"/>
                  <a:ext cx="256414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662096" y="4448219"/>
                  <a:ext cx="3919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i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2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841656" y="4521264"/>
                  <a:ext cx="334178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t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2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689033" y="4766513"/>
                  <a:ext cx="3919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i</a:t>
                  </a:r>
                  <a:r>
                    <a:rPr lang="en-US" sz="1600" baseline="-25000" dirty="0">
                      <a:solidFill>
                        <a:srgbClr val="5F7579"/>
                      </a:solidFill>
                      <a:sym typeface="Helvetica Neue Bold Condensed"/>
                    </a:rPr>
                    <a:t>1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3863577" y="5899495"/>
                  <a:ext cx="290335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91383" y="2521898"/>
                  <a:ext cx="477590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.*{0,9}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924459" y="2478859"/>
                  <a:ext cx="651470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[^’]*{0,9}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269089" y="2756377"/>
                  <a:ext cx="894278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[^’]*{0,9}xyz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75833" y="4519061"/>
                  <a:ext cx="934321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[^’]*{0,9}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529012" y="4967230"/>
                  <a:ext cx="524994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[0-9]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346686" y="5214458"/>
                  <a:ext cx="551209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[0-9]</a:t>
                  </a:r>
                  <a:r>
                    <a:rPr lang="en-US" sz="1600" baseline="30000" dirty="0" smtClean="0">
                      <a:solidFill>
                        <a:srgbClr val="FF0000"/>
                      </a:solidFill>
                      <a:sym typeface="Helvetica Neue Bold Condensed"/>
                    </a:rPr>
                    <a:t>+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723610" y="3693200"/>
                  <a:ext cx="401698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xyz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175834" y="5979761"/>
                  <a:ext cx="62077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attack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75164" y="5837725"/>
                <a:ext cx="772115" cy="490498"/>
                <a:chOff x="575164" y="5837725"/>
                <a:chExt cx="772115" cy="490498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575164" y="5837725"/>
                  <a:ext cx="31176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930905" y="5901156"/>
                  <a:ext cx="416374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10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</p:grpSp>
        </p:grpSp>
        <p:sp>
          <p:nvSpPr>
            <p:cNvPr id="108" name="Oval 107"/>
            <p:cNvSpPr/>
            <p:nvPr/>
          </p:nvSpPr>
          <p:spPr>
            <a:xfrm>
              <a:off x="1721837" y="2930784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10" name="Straight Connector 109"/>
            <p:cNvCxnSpPr>
              <a:stCxn id="4" idx="6"/>
              <a:endCxn id="108" idx="2"/>
            </p:cNvCxnSpPr>
            <p:nvPr/>
          </p:nvCxnSpPr>
          <p:spPr>
            <a:xfrm flipV="1">
              <a:off x="903289" y="3052996"/>
              <a:ext cx="818548" cy="9248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" name="Straight Connector 111"/>
            <p:cNvCxnSpPr>
              <a:stCxn id="108" idx="6"/>
              <a:endCxn id="9" idx="2"/>
            </p:cNvCxnSpPr>
            <p:nvPr/>
          </p:nvCxnSpPr>
          <p:spPr>
            <a:xfrm>
              <a:off x="1868302" y="3052996"/>
              <a:ext cx="842332" cy="100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3" name="TextBox 112"/>
            <p:cNvSpPr txBox="1"/>
            <p:nvPr/>
          </p:nvSpPr>
          <p:spPr>
            <a:xfrm>
              <a:off x="1354565" y="2642588"/>
              <a:ext cx="1092580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r</a:t>
              </a: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eplace(‘,\’)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656759" y="376735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08607" y="3779617"/>
              <a:ext cx="685805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length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17" name="Straight Connector 116"/>
            <p:cNvCxnSpPr>
              <a:stCxn id="4" idx="4"/>
              <a:endCxn id="114" idx="0"/>
            </p:cNvCxnSpPr>
            <p:nvPr/>
          </p:nvCxnSpPr>
          <p:spPr>
            <a:xfrm>
              <a:off x="725859" y="3307493"/>
              <a:ext cx="4133" cy="459863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3" name="Oval 122"/>
            <p:cNvSpPr/>
            <p:nvPr/>
          </p:nvSpPr>
          <p:spPr>
            <a:xfrm>
              <a:off x="458988" y="4454006"/>
              <a:ext cx="526978" cy="490498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>
                  <a:solidFill>
                    <a:srgbClr val="5F7579"/>
                  </a:solidFill>
                  <a:sym typeface="Helvetica Neue Bold Condensed"/>
                </a:rPr>
                <a:t>I</a:t>
              </a:r>
              <a:r>
                <a:rPr lang="en-US" sz="1600" baseline="-25000" dirty="0" err="1" smtClean="0">
                  <a:solidFill>
                    <a:srgbClr val="5F7579"/>
                  </a:solidFill>
                  <a:sym typeface="Helvetica Neue Bold Condensed"/>
                </a:rPr>
                <a:t>y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25" name="Straight Connector 124"/>
            <p:cNvCxnSpPr>
              <a:stCxn id="114" idx="4"/>
              <a:endCxn id="123" idx="0"/>
            </p:cNvCxnSpPr>
            <p:nvPr/>
          </p:nvCxnSpPr>
          <p:spPr>
            <a:xfrm flipH="1">
              <a:off x="722477" y="4011779"/>
              <a:ext cx="7515" cy="44222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7" name="Straight Connector 126"/>
            <p:cNvCxnSpPr>
              <a:stCxn id="123" idx="4"/>
              <a:endCxn id="129" idx="0"/>
            </p:cNvCxnSpPr>
            <p:nvPr/>
          </p:nvCxnSpPr>
          <p:spPr>
            <a:xfrm>
              <a:off x="722477" y="4944504"/>
              <a:ext cx="825" cy="315782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8" name="TextBox 127"/>
            <p:cNvSpPr txBox="1"/>
            <p:nvPr/>
          </p:nvSpPr>
          <p:spPr>
            <a:xfrm>
              <a:off x="796534" y="5214421"/>
              <a:ext cx="449682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&lt;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50069" y="526028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31" name="Straight Connector 130"/>
            <p:cNvCxnSpPr>
              <a:stCxn id="129" idx="4"/>
              <a:endCxn id="76" idx="0"/>
            </p:cNvCxnSpPr>
            <p:nvPr/>
          </p:nvCxnSpPr>
          <p:spPr>
            <a:xfrm>
              <a:off x="723302" y="5504709"/>
              <a:ext cx="7742" cy="333016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7" name="Oval 136"/>
            <p:cNvSpPr/>
            <p:nvPr/>
          </p:nvSpPr>
          <p:spPr>
            <a:xfrm>
              <a:off x="1795069" y="4577043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39" name="Straight Connector 138"/>
            <p:cNvCxnSpPr>
              <a:stCxn id="123" idx="6"/>
              <a:endCxn id="137" idx="2"/>
            </p:cNvCxnSpPr>
            <p:nvPr/>
          </p:nvCxnSpPr>
          <p:spPr>
            <a:xfrm>
              <a:off x="985966" y="4699255"/>
              <a:ext cx="809103" cy="0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Connector 140"/>
            <p:cNvCxnSpPr>
              <a:stCxn id="137" idx="6"/>
              <a:endCxn id="28" idx="2"/>
            </p:cNvCxnSpPr>
            <p:nvPr/>
          </p:nvCxnSpPr>
          <p:spPr>
            <a:xfrm flipV="1">
              <a:off x="1941534" y="4693468"/>
              <a:ext cx="505611" cy="578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2" name="Oval 141"/>
            <p:cNvSpPr/>
            <p:nvPr/>
          </p:nvSpPr>
          <p:spPr>
            <a:xfrm>
              <a:off x="3962385" y="294372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44" name="Straight Connector 143"/>
            <p:cNvCxnSpPr>
              <a:stCxn id="9" idx="6"/>
              <a:endCxn id="142" idx="2"/>
            </p:cNvCxnSpPr>
            <p:nvPr/>
          </p:nvCxnSpPr>
          <p:spPr>
            <a:xfrm>
              <a:off x="3221207" y="3053997"/>
              <a:ext cx="741178" cy="1194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Connector 145"/>
            <p:cNvCxnSpPr>
              <a:stCxn id="16" idx="7"/>
              <a:endCxn id="142" idx="2"/>
            </p:cNvCxnSpPr>
            <p:nvPr/>
          </p:nvCxnSpPr>
          <p:spPr>
            <a:xfrm flipV="1">
              <a:off x="3199255" y="3065938"/>
              <a:ext cx="763130" cy="527175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8" name="Straight Connector 147"/>
            <p:cNvCxnSpPr>
              <a:stCxn id="142" idx="6"/>
              <a:endCxn id="6" idx="2"/>
            </p:cNvCxnSpPr>
            <p:nvPr/>
          </p:nvCxnSpPr>
          <p:spPr>
            <a:xfrm flipV="1">
              <a:off x="4108850" y="3051057"/>
              <a:ext cx="1269017" cy="1488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9" name="TextBox 148"/>
            <p:cNvSpPr txBox="1"/>
            <p:nvPr/>
          </p:nvSpPr>
          <p:spPr>
            <a:xfrm>
              <a:off x="3505780" y="2634341"/>
              <a:ext cx="1092580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>
                  <a:solidFill>
                    <a:srgbClr val="535353"/>
                  </a:solidFill>
                  <a:sym typeface="Helvetica Neue Bold Condensed"/>
                </a:rPr>
                <a:t>concat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84655" y="3634391"/>
              <a:ext cx="973807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substring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5529309" y="3680939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53" name="Straight Connector 152"/>
            <p:cNvCxnSpPr>
              <a:stCxn id="6" idx="4"/>
              <a:endCxn id="151" idx="0"/>
            </p:cNvCxnSpPr>
            <p:nvPr/>
          </p:nvCxnSpPr>
          <p:spPr>
            <a:xfrm>
              <a:off x="5602542" y="3296306"/>
              <a:ext cx="0" cy="384633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5" name="Straight Connector 154"/>
            <p:cNvCxnSpPr>
              <a:stCxn id="151" idx="4"/>
              <a:endCxn id="29" idx="0"/>
            </p:cNvCxnSpPr>
            <p:nvPr/>
          </p:nvCxnSpPr>
          <p:spPr>
            <a:xfrm>
              <a:off x="5602542" y="3925362"/>
              <a:ext cx="1" cy="595902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7" name="Straight Connector 156"/>
            <p:cNvCxnSpPr>
              <a:stCxn id="28" idx="6"/>
              <a:endCxn id="151" idx="2"/>
            </p:cNvCxnSpPr>
            <p:nvPr/>
          </p:nvCxnSpPr>
          <p:spPr>
            <a:xfrm flipV="1">
              <a:off x="2974123" y="3803151"/>
              <a:ext cx="2555186" cy="89031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9" name="Straight Connector 158"/>
            <p:cNvCxnSpPr>
              <a:stCxn id="30" idx="7"/>
              <a:endCxn id="151" idx="2"/>
            </p:cNvCxnSpPr>
            <p:nvPr/>
          </p:nvCxnSpPr>
          <p:spPr>
            <a:xfrm flipV="1">
              <a:off x="4277810" y="3803151"/>
              <a:ext cx="1251499" cy="1035194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6" name="Oval 175"/>
            <p:cNvSpPr/>
            <p:nvPr/>
          </p:nvSpPr>
          <p:spPr>
            <a:xfrm>
              <a:off x="5529309" y="526028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78" name="Straight Connector 177"/>
            <p:cNvCxnSpPr>
              <a:stCxn id="29" idx="4"/>
              <a:endCxn id="176" idx="0"/>
            </p:cNvCxnSpPr>
            <p:nvPr/>
          </p:nvCxnSpPr>
          <p:spPr>
            <a:xfrm flipH="1">
              <a:off x="5602542" y="5011762"/>
              <a:ext cx="1" cy="248524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Connector 179"/>
            <p:cNvCxnSpPr>
              <a:stCxn id="42" idx="0"/>
              <a:endCxn id="176" idx="4"/>
            </p:cNvCxnSpPr>
            <p:nvPr/>
          </p:nvCxnSpPr>
          <p:spPr>
            <a:xfrm flipV="1">
              <a:off x="5602542" y="5504709"/>
              <a:ext cx="0" cy="394786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3" name="TextBox 182"/>
            <p:cNvSpPr txBox="1"/>
            <p:nvPr/>
          </p:nvSpPr>
          <p:spPr>
            <a:xfrm>
              <a:off x="5675774" y="5214421"/>
              <a:ext cx="973807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matches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95571" y="4767032"/>
              <a:ext cx="633369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=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277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Un-handled function</a:t>
            </a: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032" y="1551920"/>
            <a:ext cx="8643938" cy="1378864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err="1" smtClean="0">
                <a:solidFill>
                  <a:srgbClr val="414141"/>
                </a:solidFill>
              </a:rPr>
              <a:t>concat</a:t>
            </a:r>
            <a:r>
              <a:rPr lang="en-US" sz="2800" dirty="0">
                <a:solidFill>
                  <a:srgbClr val="414141"/>
                </a:solidFill>
              </a:rPr>
              <a:t>(Y</a:t>
            </a:r>
            <a:r>
              <a:rPr lang="en-US" sz="2800" baseline="-25000" dirty="0">
                <a:solidFill>
                  <a:srgbClr val="414141"/>
                </a:solidFill>
              </a:rPr>
              <a:t>’</a:t>
            </a:r>
            <a:r>
              <a:rPr lang="en-US" sz="2800" baseline="-25000" dirty="0">
                <a:solidFill>
                  <a:srgbClr val="414141"/>
                </a:solidFill>
                <a:sym typeface="Wingdings"/>
              </a:rPr>
              <a:t></a:t>
            </a:r>
            <a:r>
              <a:rPr lang="en-US" sz="2800" baseline="-25000" dirty="0">
                <a:solidFill>
                  <a:srgbClr val="414141"/>
                </a:solidFill>
              </a:rPr>
              <a:t>\’</a:t>
            </a:r>
            <a:r>
              <a:rPr lang="en-US" sz="2800" dirty="0">
                <a:solidFill>
                  <a:srgbClr val="414141"/>
                </a:solidFill>
              </a:rPr>
              <a:t>, “xyz”)</a:t>
            </a:r>
            <a:r>
              <a:rPr lang="en-US" sz="2800" dirty="0" smtClean="0">
                <a:solidFill>
                  <a:srgbClr val="414141"/>
                </a:solidFill>
              </a:rPr>
              <a:t>.unknown(</a:t>
            </a:r>
            <a:r>
              <a:rPr lang="en-US" sz="2800" dirty="0">
                <a:solidFill>
                  <a:srgbClr val="414141"/>
                </a:solidFill>
              </a:rPr>
              <a:t>i</a:t>
            </a:r>
            <a:r>
              <a:rPr lang="en-US" sz="2800" baseline="-25000" dirty="0">
                <a:solidFill>
                  <a:srgbClr val="414141"/>
                </a:solidFill>
              </a:rPr>
              <a:t>1</a:t>
            </a:r>
            <a:r>
              <a:rPr lang="en-US" sz="2800" dirty="0">
                <a:solidFill>
                  <a:srgbClr val="414141"/>
                </a:solidFill>
              </a:rPr>
              <a:t>,i</a:t>
            </a:r>
            <a:r>
              <a:rPr lang="en-US" sz="2800" baseline="-25000" dirty="0">
                <a:solidFill>
                  <a:srgbClr val="414141"/>
                </a:solidFill>
              </a:rPr>
              <a:t>2</a:t>
            </a:r>
            <a:r>
              <a:rPr lang="en-US" sz="2800" dirty="0">
                <a:solidFill>
                  <a:srgbClr val="414141"/>
                </a:solidFill>
              </a:rPr>
              <a:t>).matches(</a:t>
            </a:r>
            <a:r>
              <a:rPr lang="en-US" sz="2800" dirty="0" smtClean="0">
                <a:solidFill>
                  <a:srgbClr val="414141"/>
                </a:solidFill>
              </a:rPr>
              <a:t>“attack”</a:t>
            </a:r>
            <a:r>
              <a:rPr lang="en-US" sz="2800" dirty="0">
                <a:solidFill>
                  <a:srgbClr val="414141"/>
                </a:solidFill>
              </a:rPr>
              <a:t>) &amp; </a:t>
            </a:r>
            <a:r>
              <a:rPr lang="en-US" sz="2800" dirty="0" smtClean="0">
                <a:solidFill>
                  <a:srgbClr val="414141"/>
                </a:solidFill>
              </a:rPr>
              <a:t>i</a:t>
            </a:r>
            <a:r>
              <a:rPr lang="en-US" sz="2800" baseline="-25000" dirty="0" smtClean="0">
                <a:solidFill>
                  <a:srgbClr val="414141"/>
                </a:solidFill>
              </a:rPr>
              <a:t>2 </a:t>
            </a:r>
            <a:r>
              <a:rPr lang="en-US" sz="2800" dirty="0">
                <a:solidFill>
                  <a:srgbClr val="414141"/>
                </a:solidFill>
              </a:rPr>
              <a:t>= </a:t>
            </a:r>
            <a:r>
              <a:rPr lang="en-US" sz="2800" dirty="0" err="1">
                <a:solidFill>
                  <a:srgbClr val="414141"/>
                </a:solidFill>
              </a:rPr>
              <a:t>Y.length</a:t>
            </a:r>
            <a:r>
              <a:rPr lang="en-US" sz="2800" dirty="0">
                <a:solidFill>
                  <a:srgbClr val="414141"/>
                </a:solidFill>
              </a:rPr>
              <a:t>() &amp; </a:t>
            </a:r>
            <a:r>
              <a:rPr lang="en-US" sz="2800" dirty="0" err="1">
                <a:solidFill>
                  <a:srgbClr val="414141"/>
                </a:solidFill>
              </a:rPr>
              <a:t>Y.length</a:t>
            </a:r>
            <a:r>
              <a:rPr lang="en-US" sz="2800" dirty="0">
                <a:solidFill>
                  <a:srgbClr val="414141"/>
                </a:solidFill>
              </a:rPr>
              <a:t>() &lt; 10</a:t>
            </a:r>
          </a:p>
          <a:p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415996" y="2805808"/>
            <a:ext cx="5998481" cy="3584185"/>
            <a:chOff x="548428" y="2805808"/>
            <a:chExt cx="5998481" cy="3584185"/>
          </a:xfrm>
        </p:grpSpPr>
        <p:grpSp>
          <p:nvGrpSpPr>
            <p:cNvPr id="100" name="Group 99"/>
            <p:cNvGrpSpPr/>
            <p:nvPr/>
          </p:nvGrpSpPr>
          <p:grpSpPr>
            <a:xfrm>
              <a:off x="548428" y="2805808"/>
              <a:ext cx="5998481" cy="3584185"/>
              <a:chOff x="250032" y="2805808"/>
              <a:chExt cx="4461032" cy="358418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50032" y="2816995"/>
                <a:ext cx="263908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spc="0" normalizeH="0" baseline="0" dirty="0" smtClean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rPr>
                  <a:t>Y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841655" y="2805808"/>
                <a:ext cx="334179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t</a:t>
                </a:r>
                <a:r>
                  <a:rPr lang="en-US" sz="1600" baseline="-25000" dirty="0" smtClean="0">
                    <a:solidFill>
                      <a:srgbClr val="5F7579"/>
                    </a:solidFill>
                    <a:sym typeface="Helvetica Neue Bold Condensed"/>
                  </a:rPr>
                  <a:t>1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858051" y="2808748"/>
                <a:ext cx="379710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Y’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002572" y="3521281"/>
                <a:ext cx="256414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L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662096" y="4448219"/>
                <a:ext cx="391910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i</a:t>
                </a:r>
                <a:r>
                  <a:rPr lang="en-US" sz="1600" baseline="-25000" dirty="0">
                    <a:solidFill>
                      <a:srgbClr val="5F7579"/>
                    </a:solidFill>
                    <a:sym typeface="Helvetica Neue Bold Condensed"/>
                  </a:rPr>
                  <a:t>1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841656" y="4521264"/>
                <a:ext cx="334178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t</a:t>
                </a:r>
                <a:r>
                  <a:rPr lang="en-US" sz="1600" baseline="-25000" dirty="0" smtClean="0">
                    <a:solidFill>
                      <a:srgbClr val="5F7579"/>
                    </a:solidFill>
                    <a:sym typeface="Helvetica Neue Bold Condensed"/>
                  </a:rPr>
                  <a:t>2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89033" y="4766513"/>
                <a:ext cx="391910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i</a:t>
                </a:r>
                <a:r>
                  <a:rPr lang="en-US" sz="1600" baseline="-25000" dirty="0" smtClean="0">
                    <a:solidFill>
                      <a:srgbClr val="5F7579"/>
                    </a:solidFill>
                    <a:sym typeface="Helvetica Neue Bold Condensed"/>
                  </a:rPr>
                  <a:t>2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863577" y="5899495"/>
                <a:ext cx="290335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L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23610" y="3693200"/>
                <a:ext cx="401698" cy="348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35353"/>
                    </a:solidFill>
                    <a:sym typeface="Helvetica Neue Bold Condensed"/>
                  </a:rPr>
                  <a:t>xyz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153912" y="6041180"/>
                <a:ext cx="557152" cy="348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35353"/>
                    </a:solidFill>
                    <a:sym typeface="Helvetica Neue Bold Condensed"/>
                  </a:rPr>
                  <a:t>attack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75164" y="5837725"/>
              <a:ext cx="772115" cy="490498"/>
              <a:chOff x="575164" y="5837725"/>
              <a:chExt cx="772115" cy="490498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575164" y="5837725"/>
                <a:ext cx="311760" cy="490498"/>
              </a:xfrm>
              <a:prstGeom prst="ellipse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F7579"/>
                    </a:solidFill>
                    <a:sym typeface="Helvetica Neue Bold Condensed"/>
                  </a:rPr>
                  <a:t>L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30905" y="5901156"/>
                <a:ext cx="416374" cy="348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535353"/>
                    </a:solidFill>
                    <a:sym typeface="Helvetica Neue Bold Condensed"/>
                  </a:rPr>
                  <a:t>10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</p:grpSp>
      </p:grpSp>
      <p:sp>
        <p:nvSpPr>
          <p:cNvPr id="108" name="Oval 107"/>
          <p:cNvSpPr/>
          <p:nvPr/>
        </p:nvSpPr>
        <p:spPr>
          <a:xfrm>
            <a:off x="2589405" y="2930784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10" name="Straight Connector 109"/>
          <p:cNvCxnSpPr>
            <a:stCxn id="4" idx="6"/>
            <a:endCxn id="108" idx="2"/>
          </p:cNvCxnSpPr>
          <p:nvPr/>
        </p:nvCxnSpPr>
        <p:spPr>
          <a:xfrm flipV="1">
            <a:off x="1770857" y="3052996"/>
            <a:ext cx="818548" cy="9248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Connector 111"/>
          <p:cNvCxnSpPr>
            <a:stCxn id="108" idx="6"/>
            <a:endCxn id="9" idx="2"/>
          </p:cNvCxnSpPr>
          <p:nvPr/>
        </p:nvCxnSpPr>
        <p:spPr>
          <a:xfrm>
            <a:off x="2735870" y="3052996"/>
            <a:ext cx="842332" cy="1001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TextBox 112"/>
          <p:cNvSpPr txBox="1"/>
          <p:nvPr/>
        </p:nvSpPr>
        <p:spPr>
          <a:xfrm>
            <a:off x="2222133" y="2642588"/>
            <a:ext cx="109258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535353"/>
                </a:solidFill>
                <a:sym typeface="Helvetica Neue Bold Condensed"/>
              </a:rPr>
              <a:t>r</a:t>
            </a:r>
            <a:r>
              <a:rPr lang="en-US" sz="1600" dirty="0" smtClean="0">
                <a:solidFill>
                  <a:srgbClr val="535353"/>
                </a:solidFill>
                <a:sym typeface="Helvetica Neue Bold Condensed"/>
              </a:rPr>
              <a:t>eplace(‘,\’)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524327" y="3767356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676175" y="3779617"/>
            <a:ext cx="68580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535353"/>
                </a:solidFill>
                <a:sym typeface="Helvetica Neue Bold Condensed"/>
              </a:rPr>
              <a:t>length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17" name="Straight Connector 116"/>
          <p:cNvCxnSpPr>
            <a:stCxn id="4" idx="4"/>
            <a:endCxn id="114" idx="0"/>
          </p:cNvCxnSpPr>
          <p:nvPr/>
        </p:nvCxnSpPr>
        <p:spPr>
          <a:xfrm>
            <a:off x="1593427" y="3307493"/>
            <a:ext cx="4133" cy="459863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Oval 122"/>
          <p:cNvSpPr/>
          <p:nvPr/>
        </p:nvSpPr>
        <p:spPr>
          <a:xfrm>
            <a:off x="1326556" y="4454006"/>
            <a:ext cx="526978" cy="490498"/>
          </a:xfrm>
          <a:prstGeom prst="ellipse">
            <a:avLst/>
          </a:prstGeom>
          <a:solidFill>
            <a:srgbClr val="808785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5F7579"/>
                </a:solidFill>
                <a:sym typeface="Helvetica Neue Bold Condensed"/>
              </a:rPr>
              <a:t>I</a:t>
            </a:r>
            <a:r>
              <a:rPr lang="en-US" sz="1600" baseline="-25000" dirty="0" err="1" smtClean="0">
                <a:solidFill>
                  <a:srgbClr val="5F7579"/>
                </a:solidFill>
                <a:sym typeface="Helvetica Neue Bold Condensed"/>
              </a:rPr>
              <a:t>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25" name="Straight Connector 124"/>
          <p:cNvCxnSpPr>
            <a:stCxn id="114" idx="4"/>
            <a:endCxn id="123" idx="0"/>
          </p:cNvCxnSpPr>
          <p:nvPr/>
        </p:nvCxnSpPr>
        <p:spPr>
          <a:xfrm flipH="1">
            <a:off x="1590045" y="4011779"/>
            <a:ext cx="7515" cy="442227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/>
          <p:cNvCxnSpPr>
            <a:stCxn id="123" idx="4"/>
            <a:endCxn id="129" idx="0"/>
          </p:cNvCxnSpPr>
          <p:nvPr/>
        </p:nvCxnSpPr>
        <p:spPr>
          <a:xfrm>
            <a:off x="1590045" y="4944504"/>
            <a:ext cx="825" cy="315782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" name="TextBox 127"/>
          <p:cNvSpPr txBox="1"/>
          <p:nvPr/>
        </p:nvSpPr>
        <p:spPr>
          <a:xfrm>
            <a:off x="1664102" y="5214421"/>
            <a:ext cx="44968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535353"/>
                </a:solidFill>
                <a:sym typeface="Helvetica Neue Bold Condensed"/>
              </a:rPr>
              <a:t>&lt;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517637" y="5260286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31" name="Straight Connector 130"/>
          <p:cNvCxnSpPr>
            <a:stCxn id="129" idx="4"/>
            <a:endCxn id="76" idx="0"/>
          </p:cNvCxnSpPr>
          <p:nvPr/>
        </p:nvCxnSpPr>
        <p:spPr>
          <a:xfrm>
            <a:off x="1590870" y="5504709"/>
            <a:ext cx="7742" cy="333016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Oval 136"/>
          <p:cNvSpPr/>
          <p:nvPr/>
        </p:nvSpPr>
        <p:spPr>
          <a:xfrm>
            <a:off x="2662637" y="4577043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39" name="Straight Connector 138"/>
          <p:cNvCxnSpPr>
            <a:stCxn id="123" idx="6"/>
            <a:endCxn id="137" idx="2"/>
          </p:cNvCxnSpPr>
          <p:nvPr/>
        </p:nvCxnSpPr>
        <p:spPr>
          <a:xfrm>
            <a:off x="1853534" y="4699255"/>
            <a:ext cx="809103" cy="0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" name="Straight Connector 140"/>
          <p:cNvCxnSpPr>
            <a:stCxn id="137" idx="6"/>
            <a:endCxn id="28" idx="2"/>
          </p:cNvCxnSpPr>
          <p:nvPr/>
        </p:nvCxnSpPr>
        <p:spPr>
          <a:xfrm flipV="1">
            <a:off x="2809102" y="4693468"/>
            <a:ext cx="505611" cy="5787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2" name="Oval 141"/>
          <p:cNvSpPr/>
          <p:nvPr/>
        </p:nvSpPr>
        <p:spPr>
          <a:xfrm>
            <a:off x="4829953" y="2916894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44" name="Straight Connector 143"/>
          <p:cNvCxnSpPr>
            <a:stCxn id="9" idx="6"/>
            <a:endCxn id="142" idx="2"/>
          </p:cNvCxnSpPr>
          <p:nvPr/>
        </p:nvCxnSpPr>
        <p:spPr>
          <a:xfrm flipV="1">
            <a:off x="4088775" y="3039106"/>
            <a:ext cx="741178" cy="14891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/>
          <p:cNvCxnSpPr>
            <a:stCxn id="16" idx="7"/>
            <a:endCxn id="142" idx="2"/>
          </p:cNvCxnSpPr>
          <p:nvPr/>
        </p:nvCxnSpPr>
        <p:spPr>
          <a:xfrm flipV="1">
            <a:off x="4066823" y="3039106"/>
            <a:ext cx="763130" cy="554007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Straight Connector 147"/>
          <p:cNvCxnSpPr>
            <a:stCxn id="142" idx="6"/>
            <a:endCxn id="6" idx="2"/>
          </p:cNvCxnSpPr>
          <p:nvPr/>
        </p:nvCxnSpPr>
        <p:spPr>
          <a:xfrm>
            <a:off x="4976418" y="3039106"/>
            <a:ext cx="1269017" cy="11951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9" name="TextBox 148"/>
          <p:cNvSpPr txBox="1"/>
          <p:nvPr/>
        </p:nvSpPr>
        <p:spPr>
          <a:xfrm>
            <a:off x="4373348" y="2634341"/>
            <a:ext cx="1092580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535353"/>
                </a:solidFill>
                <a:sym typeface="Helvetica Neue Bold Condensed"/>
              </a:rPr>
              <a:t>concat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552223" y="3634391"/>
            <a:ext cx="97380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535353"/>
                </a:solidFill>
                <a:sym typeface="Helvetica Neue Bold Condensed"/>
              </a:rPr>
              <a:t>unknown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6396877" y="3680939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53" name="Straight Connector 152"/>
          <p:cNvCxnSpPr>
            <a:stCxn id="6" idx="4"/>
            <a:endCxn id="151" idx="0"/>
          </p:cNvCxnSpPr>
          <p:nvPr/>
        </p:nvCxnSpPr>
        <p:spPr>
          <a:xfrm>
            <a:off x="6470110" y="3296306"/>
            <a:ext cx="0" cy="384633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>
            <a:stCxn id="151" idx="4"/>
            <a:endCxn id="29" idx="0"/>
          </p:cNvCxnSpPr>
          <p:nvPr/>
        </p:nvCxnSpPr>
        <p:spPr>
          <a:xfrm>
            <a:off x="6470110" y="3925362"/>
            <a:ext cx="1" cy="595902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Connector 156"/>
          <p:cNvCxnSpPr>
            <a:stCxn id="28" idx="6"/>
            <a:endCxn id="151" idx="2"/>
          </p:cNvCxnSpPr>
          <p:nvPr/>
        </p:nvCxnSpPr>
        <p:spPr>
          <a:xfrm flipV="1">
            <a:off x="3841691" y="3803151"/>
            <a:ext cx="2555186" cy="890317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/>
          <p:cNvCxnSpPr>
            <a:stCxn id="30" idx="7"/>
            <a:endCxn id="151" idx="2"/>
          </p:cNvCxnSpPr>
          <p:nvPr/>
        </p:nvCxnSpPr>
        <p:spPr>
          <a:xfrm flipV="1">
            <a:off x="5145378" y="3803151"/>
            <a:ext cx="1251499" cy="1035194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6" name="Oval 175"/>
          <p:cNvSpPr/>
          <p:nvPr/>
        </p:nvSpPr>
        <p:spPr>
          <a:xfrm>
            <a:off x="6396877" y="5260286"/>
            <a:ext cx="146465" cy="244423"/>
          </a:xfrm>
          <a:prstGeom prst="ellipse">
            <a:avLst/>
          </a:prstGeom>
          <a:solidFill>
            <a:srgbClr val="8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cxnSp>
        <p:nvCxnSpPr>
          <p:cNvPr id="178" name="Straight Connector 177"/>
          <p:cNvCxnSpPr>
            <a:stCxn id="29" idx="4"/>
            <a:endCxn id="176" idx="0"/>
          </p:cNvCxnSpPr>
          <p:nvPr/>
        </p:nvCxnSpPr>
        <p:spPr>
          <a:xfrm flipH="1">
            <a:off x="6470110" y="5011762"/>
            <a:ext cx="1" cy="248524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Connector 179"/>
          <p:cNvCxnSpPr>
            <a:stCxn id="42" idx="0"/>
            <a:endCxn id="176" idx="4"/>
          </p:cNvCxnSpPr>
          <p:nvPr/>
        </p:nvCxnSpPr>
        <p:spPr>
          <a:xfrm flipV="1">
            <a:off x="6470110" y="5504709"/>
            <a:ext cx="0" cy="394786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3" name="TextBox 182"/>
          <p:cNvSpPr txBox="1"/>
          <p:nvPr/>
        </p:nvSpPr>
        <p:spPr>
          <a:xfrm>
            <a:off x="6543342" y="5214421"/>
            <a:ext cx="97380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535353"/>
                </a:solidFill>
                <a:sym typeface="Helvetica Neue Bold Condensed"/>
              </a:rPr>
              <a:t>matches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19185" y="4702161"/>
            <a:ext cx="63336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535353"/>
                </a:solidFill>
                <a:sym typeface="Helvetica Neue Bold Condensed"/>
              </a:rPr>
              <a:t>=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280718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32" y="178594"/>
            <a:ext cx="8643938" cy="1055712"/>
          </a:xfrm>
        </p:spPr>
        <p:txBody>
          <a:bodyPr/>
          <a:lstStyle/>
          <a:p>
            <a:r>
              <a:rPr lang="en-US" sz="5400" dirty="0" smtClean="0"/>
              <a:t>Un-handled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032" y="1551920"/>
            <a:ext cx="8643938" cy="1378864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err="1" smtClean="0"/>
              <a:t>concat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1"/>
                </a:solidFill>
              </a:rPr>
              <a:t>Y</a:t>
            </a:r>
            <a:r>
              <a:rPr lang="en-US" sz="2800" baseline="-25000" dirty="0">
                <a:solidFill>
                  <a:schemeClr val="tx1"/>
                </a:solidFill>
              </a:rPr>
              <a:t>’</a:t>
            </a:r>
            <a:r>
              <a:rPr lang="en-US" sz="2800" baseline="-25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2800" baseline="-25000" dirty="0">
                <a:solidFill>
                  <a:schemeClr val="tx1"/>
                </a:solidFill>
              </a:rPr>
              <a:t>\’</a:t>
            </a:r>
            <a:r>
              <a:rPr lang="en-US" sz="2800" dirty="0">
                <a:solidFill>
                  <a:schemeClr val="tx1"/>
                </a:solidFill>
              </a:rPr>
              <a:t>, “xyz”)</a:t>
            </a:r>
            <a:r>
              <a:rPr lang="en-US" sz="2800" dirty="0" smtClean="0">
                <a:solidFill>
                  <a:schemeClr val="tx1"/>
                </a:solidFill>
              </a:rPr>
              <a:t>.unknown(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,i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).matches(</a:t>
            </a:r>
            <a:r>
              <a:rPr lang="en-US" sz="2800" dirty="0" smtClean="0">
                <a:solidFill>
                  <a:schemeClr val="tx1"/>
                </a:solidFill>
              </a:rPr>
              <a:t>“attack”</a:t>
            </a:r>
            <a:r>
              <a:rPr lang="en-US" sz="2800" dirty="0">
                <a:solidFill>
                  <a:schemeClr val="tx1"/>
                </a:solidFill>
              </a:rPr>
              <a:t>) &amp; </a:t>
            </a:r>
            <a:r>
              <a:rPr lang="en-US" sz="2800" dirty="0" smtClean="0">
                <a:solidFill>
                  <a:schemeClr val="tx1"/>
                </a:solidFill>
              </a:rPr>
              <a:t>i</a:t>
            </a:r>
            <a:r>
              <a:rPr lang="en-US" sz="2800" baseline="-25000" dirty="0" smtClean="0">
                <a:solidFill>
                  <a:schemeClr val="tx1"/>
                </a:solidFill>
              </a:rPr>
              <a:t>2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err="1">
                <a:solidFill>
                  <a:schemeClr val="tx1"/>
                </a:solidFill>
              </a:rPr>
              <a:t>Y.length</a:t>
            </a:r>
            <a:r>
              <a:rPr lang="en-US" sz="2800" dirty="0">
                <a:solidFill>
                  <a:schemeClr val="tx1"/>
                </a:solidFill>
              </a:rPr>
              <a:t>() &amp; </a:t>
            </a:r>
            <a:r>
              <a:rPr lang="en-US" sz="2800" dirty="0" err="1">
                <a:solidFill>
                  <a:schemeClr val="tx1"/>
                </a:solidFill>
              </a:rPr>
              <a:t>Y.length</a:t>
            </a:r>
            <a:r>
              <a:rPr lang="en-US" sz="2800" dirty="0">
                <a:solidFill>
                  <a:schemeClr val="tx1"/>
                </a:solidFill>
              </a:rPr>
              <a:t>() &lt; 10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44444" y="2478859"/>
            <a:ext cx="6696105" cy="3911134"/>
            <a:chOff x="458988" y="2478859"/>
            <a:chExt cx="6696105" cy="3911134"/>
          </a:xfrm>
        </p:grpSpPr>
        <p:grpSp>
          <p:nvGrpSpPr>
            <p:cNvPr id="107" name="Group 106"/>
            <p:cNvGrpSpPr/>
            <p:nvPr/>
          </p:nvGrpSpPr>
          <p:grpSpPr>
            <a:xfrm>
              <a:off x="548428" y="2478859"/>
              <a:ext cx="6606665" cy="3911134"/>
              <a:chOff x="548428" y="2478859"/>
              <a:chExt cx="6606665" cy="3911134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548428" y="2478859"/>
                <a:ext cx="6606665" cy="3911134"/>
                <a:chOff x="250032" y="2478859"/>
                <a:chExt cx="4913335" cy="3911134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50032" y="2816995"/>
                  <a:ext cx="263908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spc="0" normalizeH="0" baseline="0" dirty="0" smtClean="0">
                      <a:ln>
                        <a:noFill/>
                      </a:ln>
                      <a:solidFill>
                        <a:srgbClr val="5F7579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Bold Condensed"/>
                    </a:rPr>
                    <a:t>Y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41655" y="2805808"/>
                  <a:ext cx="334179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t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1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858051" y="2808748"/>
                  <a:ext cx="3797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Y’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002572" y="3521281"/>
                  <a:ext cx="256414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662096" y="4448219"/>
                  <a:ext cx="3919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i</a:t>
                  </a:r>
                  <a:r>
                    <a:rPr lang="en-US" sz="1600" baseline="-25000" dirty="0">
                      <a:solidFill>
                        <a:srgbClr val="5F7579"/>
                      </a:solidFill>
                      <a:sym typeface="Helvetica Neue Bold Condensed"/>
                    </a:rPr>
                    <a:t>1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841656" y="4521264"/>
                  <a:ext cx="334178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t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2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689033" y="4766513"/>
                  <a:ext cx="3919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i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2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3863577" y="5899495"/>
                  <a:ext cx="290335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91383" y="2521898"/>
                  <a:ext cx="477590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.*{0,9}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924459" y="2478859"/>
                  <a:ext cx="651470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[^’]*{0,9}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269089" y="2756377"/>
                  <a:ext cx="894278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[^’]*{0,9}xyz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75833" y="4519061"/>
                  <a:ext cx="408852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solidFill>
                        <a:srgbClr val="FF0000"/>
                      </a:solidFill>
                      <a:sym typeface="Helvetica Neue Bold Condensed"/>
                    </a:rPr>
                    <a:t>?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529012" y="4967230"/>
                  <a:ext cx="524994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[0-9]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346686" y="5214458"/>
                  <a:ext cx="551209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[0-9]</a:t>
                  </a:r>
                  <a:r>
                    <a:rPr lang="en-US" sz="1600" baseline="30000" dirty="0" smtClean="0">
                      <a:solidFill>
                        <a:srgbClr val="FF0000"/>
                      </a:solidFill>
                      <a:sym typeface="Helvetica Neue Bold Condensed"/>
                    </a:rPr>
                    <a:t>+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723610" y="3693200"/>
                  <a:ext cx="401698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xyz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175834" y="6041180"/>
                  <a:ext cx="62077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attack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75164" y="5837725"/>
                <a:ext cx="772115" cy="490498"/>
                <a:chOff x="575164" y="5837725"/>
                <a:chExt cx="772115" cy="490498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575164" y="5837725"/>
                  <a:ext cx="31176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930905" y="5901156"/>
                  <a:ext cx="416374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10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</p:grpSp>
        </p:grpSp>
        <p:sp>
          <p:nvSpPr>
            <p:cNvPr id="108" name="Oval 107"/>
            <p:cNvSpPr/>
            <p:nvPr/>
          </p:nvSpPr>
          <p:spPr>
            <a:xfrm>
              <a:off x="1721837" y="2930784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10" name="Straight Connector 109"/>
            <p:cNvCxnSpPr>
              <a:stCxn id="4" idx="6"/>
              <a:endCxn id="108" idx="2"/>
            </p:cNvCxnSpPr>
            <p:nvPr/>
          </p:nvCxnSpPr>
          <p:spPr>
            <a:xfrm flipV="1">
              <a:off x="903289" y="3052996"/>
              <a:ext cx="818548" cy="9248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" name="Straight Connector 111"/>
            <p:cNvCxnSpPr>
              <a:stCxn id="108" idx="6"/>
              <a:endCxn id="9" idx="2"/>
            </p:cNvCxnSpPr>
            <p:nvPr/>
          </p:nvCxnSpPr>
          <p:spPr>
            <a:xfrm>
              <a:off x="1868302" y="3052996"/>
              <a:ext cx="842332" cy="100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3" name="TextBox 112"/>
            <p:cNvSpPr txBox="1"/>
            <p:nvPr/>
          </p:nvSpPr>
          <p:spPr>
            <a:xfrm>
              <a:off x="1354565" y="2642588"/>
              <a:ext cx="1092580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r</a:t>
              </a: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eplace(‘,\’)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656759" y="376735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08607" y="3779617"/>
              <a:ext cx="685805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length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17" name="Straight Connector 116"/>
            <p:cNvCxnSpPr>
              <a:stCxn id="4" idx="4"/>
              <a:endCxn id="114" idx="0"/>
            </p:cNvCxnSpPr>
            <p:nvPr/>
          </p:nvCxnSpPr>
          <p:spPr>
            <a:xfrm>
              <a:off x="725859" y="3307493"/>
              <a:ext cx="4133" cy="459863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3" name="Oval 122"/>
            <p:cNvSpPr/>
            <p:nvPr/>
          </p:nvSpPr>
          <p:spPr>
            <a:xfrm>
              <a:off x="458988" y="4454006"/>
              <a:ext cx="526978" cy="490498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>
                  <a:solidFill>
                    <a:srgbClr val="5F7579"/>
                  </a:solidFill>
                  <a:sym typeface="Helvetica Neue Bold Condensed"/>
                </a:rPr>
                <a:t>I</a:t>
              </a:r>
              <a:r>
                <a:rPr lang="en-US" sz="1600" baseline="-25000" dirty="0" err="1" smtClean="0">
                  <a:solidFill>
                    <a:srgbClr val="5F7579"/>
                  </a:solidFill>
                  <a:sym typeface="Helvetica Neue Bold Condensed"/>
                </a:rPr>
                <a:t>y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25" name="Straight Connector 124"/>
            <p:cNvCxnSpPr>
              <a:stCxn id="114" idx="4"/>
              <a:endCxn id="123" idx="0"/>
            </p:cNvCxnSpPr>
            <p:nvPr/>
          </p:nvCxnSpPr>
          <p:spPr>
            <a:xfrm flipH="1">
              <a:off x="722477" y="4011779"/>
              <a:ext cx="7515" cy="44222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7" name="Straight Connector 126"/>
            <p:cNvCxnSpPr>
              <a:stCxn id="123" idx="4"/>
              <a:endCxn id="129" idx="0"/>
            </p:cNvCxnSpPr>
            <p:nvPr/>
          </p:nvCxnSpPr>
          <p:spPr>
            <a:xfrm>
              <a:off x="722477" y="4944504"/>
              <a:ext cx="825" cy="315782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8" name="TextBox 127"/>
            <p:cNvSpPr txBox="1"/>
            <p:nvPr/>
          </p:nvSpPr>
          <p:spPr>
            <a:xfrm>
              <a:off x="796534" y="5214421"/>
              <a:ext cx="449682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&lt;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50069" y="526028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31" name="Straight Connector 130"/>
            <p:cNvCxnSpPr>
              <a:stCxn id="129" idx="4"/>
              <a:endCxn id="76" idx="0"/>
            </p:cNvCxnSpPr>
            <p:nvPr/>
          </p:nvCxnSpPr>
          <p:spPr>
            <a:xfrm>
              <a:off x="723302" y="5504709"/>
              <a:ext cx="7742" cy="333016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7" name="Oval 136"/>
            <p:cNvSpPr/>
            <p:nvPr/>
          </p:nvSpPr>
          <p:spPr>
            <a:xfrm>
              <a:off x="1795069" y="4577043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39" name="Straight Connector 138"/>
            <p:cNvCxnSpPr>
              <a:stCxn id="123" idx="6"/>
              <a:endCxn id="137" idx="2"/>
            </p:cNvCxnSpPr>
            <p:nvPr/>
          </p:nvCxnSpPr>
          <p:spPr>
            <a:xfrm>
              <a:off x="985966" y="4699255"/>
              <a:ext cx="809103" cy="0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Connector 140"/>
            <p:cNvCxnSpPr>
              <a:stCxn id="137" idx="6"/>
              <a:endCxn id="28" idx="2"/>
            </p:cNvCxnSpPr>
            <p:nvPr/>
          </p:nvCxnSpPr>
          <p:spPr>
            <a:xfrm flipV="1">
              <a:off x="1941534" y="4693468"/>
              <a:ext cx="505611" cy="578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2" name="Oval 141"/>
            <p:cNvSpPr/>
            <p:nvPr/>
          </p:nvSpPr>
          <p:spPr>
            <a:xfrm>
              <a:off x="3962385" y="294372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44" name="Straight Connector 143"/>
            <p:cNvCxnSpPr>
              <a:stCxn id="9" idx="6"/>
              <a:endCxn id="142" idx="2"/>
            </p:cNvCxnSpPr>
            <p:nvPr/>
          </p:nvCxnSpPr>
          <p:spPr>
            <a:xfrm>
              <a:off x="3221207" y="3053997"/>
              <a:ext cx="741178" cy="1194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Connector 145"/>
            <p:cNvCxnSpPr>
              <a:stCxn id="16" idx="7"/>
              <a:endCxn id="142" idx="2"/>
            </p:cNvCxnSpPr>
            <p:nvPr/>
          </p:nvCxnSpPr>
          <p:spPr>
            <a:xfrm flipV="1">
              <a:off x="3199255" y="3065938"/>
              <a:ext cx="763130" cy="527175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8" name="Straight Connector 147"/>
            <p:cNvCxnSpPr>
              <a:stCxn id="142" idx="6"/>
              <a:endCxn id="6" idx="2"/>
            </p:cNvCxnSpPr>
            <p:nvPr/>
          </p:nvCxnSpPr>
          <p:spPr>
            <a:xfrm flipV="1">
              <a:off x="4108850" y="3051057"/>
              <a:ext cx="1269017" cy="1488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9" name="TextBox 148"/>
            <p:cNvSpPr txBox="1"/>
            <p:nvPr/>
          </p:nvSpPr>
          <p:spPr>
            <a:xfrm>
              <a:off x="3505780" y="2634341"/>
              <a:ext cx="1092580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>
                  <a:solidFill>
                    <a:srgbClr val="535353"/>
                  </a:solidFill>
                  <a:sym typeface="Helvetica Neue Bold Condensed"/>
                </a:rPr>
                <a:t>concat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84655" y="3634391"/>
              <a:ext cx="973807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unknown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5529309" y="3680939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53" name="Straight Connector 152"/>
            <p:cNvCxnSpPr>
              <a:stCxn id="6" idx="4"/>
              <a:endCxn id="151" idx="0"/>
            </p:cNvCxnSpPr>
            <p:nvPr/>
          </p:nvCxnSpPr>
          <p:spPr>
            <a:xfrm>
              <a:off x="5602542" y="3296306"/>
              <a:ext cx="0" cy="384633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5" name="Straight Connector 154"/>
            <p:cNvCxnSpPr>
              <a:stCxn id="151" idx="4"/>
              <a:endCxn id="29" idx="0"/>
            </p:cNvCxnSpPr>
            <p:nvPr/>
          </p:nvCxnSpPr>
          <p:spPr>
            <a:xfrm>
              <a:off x="5602542" y="3925362"/>
              <a:ext cx="1" cy="595902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7" name="Straight Connector 156"/>
            <p:cNvCxnSpPr>
              <a:stCxn id="28" idx="6"/>
              <a:endCxn id="151" idx="2"/>
            </p:cNvCxnSpPr>
            <p:nvPr/>
          </p:nvCxnSpPr>
          <p:spPr>
            <a:xfrm flipV="1">
              <a:off x="2974123" y="3803151"/>
              <a:ext cx="2555186" cy="89031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9" name="Straight Connector 158"/>
            <p:cNvCxnSpPr>
              <a:stCxn id="30" idx="7"/>
              <a:endCxn id="151" idx="2"/>
            </p:cNvCxnSpPr>
            <p:nvPr/>
          </p:nvCxnSpPr>
          <p:spPr>
            <a:xfrm flipV="1">
              <a:off x="4277810" y="3803151"/>
              <a:ext cx="1251499" cy="1035194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6" name="Oval 175"/>
            <p:cNvSpPr/>
            <p:nvPr/>
          </p:nvSpPr>
          <p:spPr>
            <a:xfrm>
              <a:off x="5529309" y="526028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78" name="Straight Connector 177"/>
            <p:cNvCxnSpPr>
              <a:stCxn id="29" idx="4"/>
              <a:endCxn id="176" idx="0"/>
            </p:cNvCxnSpPr>
            <p:nvPr/>
          </p:nvCxnSpPr>
          <p:spPr>
            <a:xfrm flipH="1">
              <a:off x="5602542" y="5011762"/>
              <a:ext cx="1" cy="248524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Connector 179"/>
            <p:cNvCxnSpPr>
              <a:stCxn id="42" idx="0"/>
              <a:endCxn id="176" idx="4"/>
            </p:cNvCxnSpPr>
            <p:nvPr/>
          </p:nvCxnSpPr>
          <p:spPr>
            <a:xfrm flipV="1">
              <a:off x="5602542" y="5504709"/>
              <a:ext cx="0" cy="394786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3" name="TextBox 182"/>
            <p:cNvSpPr txBox="1"/>
            <p:nvPr/>
          </p:nvSpPr>
          <p:spPr>
            <a:xfrm>
              <a:off x="5675774" y="5214421"/>
              <a:ext cx="973807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matches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21244" y="4748893"/>
              <a:ext cx="633369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=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9317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32" y="178594"/>
            <a:ext cx="8643938" cy="1055712"/>
          </a:xfrm>
        </p:spPr>
        <p:txBody>
          <a:bodyPr/>
          <a:lstStyle/>
          <a:p>
            <a:r>
              <a:rPr lang="en-US" sz="5400" dirty="0" smtClean="0"/>
              <a:t>Un-handled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032" y="1551920"/>
            <a:ext cx="8643938" cy="1378864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err="1" smtClean="0"/>
              <a:t>concat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tx1"/>
                </a:solidFill>
              </a:rPr>
              <a:t>Y</a:t>
            </a:r>
            <a:r>
              <a:rPr lang="en-US" sz="2800" baseline="-25000" dirty="0">
                <a:solidFill>
                  <a:schemeClr val="tx1"/>
                </a:solidFill>
              </a:rPr>
              <a:t>’</a:t>
            </a:r>
            <a:r>
              <a:rPr lang="en-US" sz="2800" baseline="-25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2800" baseline="-25000" dirty="0">
                <a:solidFill>
                  <a:schemeClr val="tx1"/>
                </a:solidFill>
              </a:rPr>
              <a:t>\’</a:t>
            </a:r>
            <a:r>
              <a:rPr lang="en-US" sz="2800" dirty="0">
                <a:solidFill>
                  <a:schemeClr val="tx1"/>
                </a:solidFill>
              </a:rPr>
              <a:t>, “xyz”)</a:t>
            </a:r>
            <a:r>
              <a:rPr lang="en-US" sz="2800" dirty="0" smtClean="0">
                <a:solidFill>
                  <a:schemeClr val="tx1"/>
                </a:solidFill>
              </a:rPr>
              <a:t>.unknown(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,i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).matches(</a:t>
            </a:r>
            <a:r>
              <a:rPr lang="en-US" sz="2800" dirty="0" smtClean="0">
                <a:solidFill>
                  <a:schemeClr val="tx1"/>
                </a:solidFill>
              </a:rPr>
              <a:t>“attack”</a:t>
            </a:r>
            <a:r>
              <a:rPr lang="en-US" sz="2800" dirty="0">
                <a:solidFill>
                  <a:schemeClr val="tx1"/>
                </a:solidFill>
              </a:rPr>
              <a:t>) &amp; </a:t>
            </a:r>
            <a:r>
              <a:rPr lang="en-US" sz="2800" dirty="0" smtClean="0">
                <a:solidFill>
                  <a:schemeClr val="tx1"/>
                </a:solidFill>
              </a:rPr>
              <a:t>i</a:t>
            </a:r>
            <a:r>
              <a:rPr lang="en-US" sz="2800" baseline="-25000" dirty="0" smtClean="0">
                <a:solidFill>
                  <a:schemeClr val="tx1"/>
                </a:solidFill>
              </a:rPr>
              <a:t>2 </a:t>
            </a:r>
            <a:r>
              <a:rPr lang="en-US" sz="2800" dirty="0">
                <a:solidFill>
                  <a:schemeClr val="tx1"/>
                </a:solidFill>
              </a:rPr>
              <a:t>= </a:t>
            </a:r>
            <a:r>
              <a:rPr lang="en-US" sz="2800" dirty="0" err="1">
                <a:solidFill>
                  <a:schemeClr val="tx1"/>
                </a:solidFill>
              </a:rPr>
              <a:t>Y.length</a:t>
            </a:r>
            <a:r>
              <a:rPr lang="en-US" sz="2800" dirty="0">
                <a:solidFill>
                  <a:schemeClr val="tx1"/>
                </a:solidFill>
              </a:rPr>
              <a:t>() &amp; </a:t>
            </a:r>
            <a:r>
              <a:rPr lang="en-US" sz="2800" dirty="0" err="1">
                <a:solidFill>
                  <a:schemeClr val="tx1"/>
                </a:solidFill>
              </a:rPr>
              <a:t>Y.length</a:t>
            </a:r>
            <a:r>
              <a:rPr lang="en-US" sz="2800" dirty="0">
                <a:solidFill>
                  <a:schemeClr val="tx1"/>
                </a:solidFill>
              </a:rPr>
              <a:t>() &lt; 10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44444" y="2478859"/>
            <a:ext cx="6696105" cy="3911134"/>
            <a:chOff x="458988" y="2478859"/>
            <a:chExt cx="6696105" cy="3911134"/>
          </a:xfrm>
        </p:grpSpPr>
        <p:grpSp>
          <p:nvGrpSpPr>
            <p:cNvPr id="107" name="Group 106"/>
            <p:cNvGrpSpPr/>
            <p:nvPr/>
          </p:nvGrpSpPr>
          <p:grpSpPr>
            <a:xfrm>
              <a:off x="548428" y="2478859"/>
              <a:ext cx="6606665" cy="3911134"/>
              <a:chOff x="548428" y="2478859"/>
              <a:chExt cx="6606665" cy="3911134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548428" y="2478859"/>
                <a:ext cx="6606665" cy="3911134"/>
                <a:chOff x="250032" y="2478859"/>
                <a:chExt cx="4913335" cy="3911134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50032" y="2816995"/>
                  <a:ext cx="263908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spc="0" normalizeH="0" baseline="0" dirty="0" smtClean="0">
                      <a:ln>
                        <a:noFill/>
                      </a:ln>
                      <a:solidFill>
                        <a:srgbClr val="5F7579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Helvetica Neue Bold Condensed"/>
                    </a:rPr>
                    <a:t>Y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841655" y="2805808"/>
                  <a:ext cx="334179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t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1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858051" y="2808748"/>
                  <a:ext cx="3797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Y’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002572" y="3521281"/>
                  <a:ext cx="256414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662096" y="4448219"/>
                  <a:ext cx="3919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i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2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841656" y="4521264"/>
                  <a:ext cx="334178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t</a:t>
                  </a:r>
                  <a:r>
                    <a:rPr lang="en-US" sz="1600" baseline="-25000" dirty="0" smtClean="0">
                      <a:solidFill>
                        <a:srgbClr val="5F7579"/>
                      </a:solidFill>
                      <a:sym typeface="Helvetica Neue Bold Condensed"/>
                    </a:rPr>
                    <a:t>2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689033" y="4766513"/>
                  <a:ext cx="39191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i</a:t>
                  </a:r>
                  <a:r>
                    <a:rPr lang="en-US" sz="1600" baseline="-25000" dirty="0">
                      <a:solidFill>
                        <a:srgbClr val="5F7579"/>
                      </a:solidFill>
                      <a:sym typeface="Helvetica Neue Bold Condensed"/>
                    </a:rPr>
                    <a:t>1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3863577" y="5899495"/>
                  <a:ext cx="290335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91383" y="2521898"/>
                  <a:ext cx="477590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.*{0,9}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1924459" y="2478859"/>
                  <a:ext cx="651470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[^’]*{0,9}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269089" y="2756377"/>
                  <a:ext cx="894278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[^’]*{0,9}xyz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75833" y="4519061"/>
                  <a:ext cx="408852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>
                      <a:solidFill>
                        <a:srgbClr val="FF0000"/>
                      </a:solidFill>
                      <a:sym typeface="Helvetica Neue Bold Condensed"/>
                    </a:rPr>
                    <a:t>?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1529012" y="4967230"/>
                  <a:ext cx="524994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[0-9]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346686" y="5214458"/>
                  <a:ext cx="551209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FF0000"/>
                      </a:solidFill>
                      <a:sym typeface="Helvetica Neue Bold Condensed"/>
                    </a:rPr>
                    <a:t>[0-9]</a:t>
                  </a:r>
                  <a:r>
                    <a:rPr lang="en-US" sz="1600" baseline="30000" dirty="0" smtClean="0">
                      <a:solidFill>
                        <a:srgbClr val="FF0000"/>
                      </a:solidFill>
                      <a:sym typeface="Helvetica Neue Bold Condensed"/>
                    </a:rPr>
                    <a:t>+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sym typeface="Helvetica Neue Bold Condensed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723610" y="3693200"/>
                  <a:ext cx="401698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xyz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4173249" y="5979410"/>
                  <a:ext cx="620777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attack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75164" y="5837725"/>
                <a:ext cx="772115" cy="490498"/>
                <a:chOff x="575164" y="5837725"/>
                <a:chExt cx="772115" cy="490498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575164" y="5837725"/>
                  <a:ext cx="311760" cy="490498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F7579"/>
                      </a:solidFill>
                      <a:sym typeface="Helvetica Neue Bold Condensed"/>
                    </a:rPr>
                    <a:t>L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F7579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930905" y="5901156"/>
                  <a:ext cx="416374" cy="3488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dirty="0" smtClean="0">
                      <a:solidFill>
                        <a:srgbClr val="535353"/>
                      </a:solidFill>
                      <a:sym typeface="Helvetica Neue Bold Condensed"/>
                    </a:rPr>
                    <a:t>10</a:t>
                  </a:r>
                  <a:endPara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rgbClr val="535353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 Bold Condensed"/>
                  </a:endParaRPr>
                </a:p>
              </p:txBody>
            </p:sp>
          </p:grpSp>
        </p:grpSp>
        <p:sp>
          <p:nvSpPr>
            <p:cNvPr id="108" name="Oval 107"/>
            <p:cNvSpPr/>
            <p:nvPr/>
          </p:nvSpPr>
          <p:spPr>
            <a:xfrm>
              <a:off x="1721837" y="2930784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10" name="Straight Connector 109"/>
            <p:cNvCxnSpPr>
              <a:stCxn id="4" idx="6"/>
              <a:endCxn id="108" idx="2"/>
            </p:cNvCxnSpPr>
            <p:nvPr/>
          </p:nvCxnSpPr>
          <p:spPr>
            <a:xfrm flipV="1">
              <a:off x="903289" y="3052996"/>
              <a:ext cx="818548" cy="9248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" name="Straight Connector 111"/>
            <p:cNvCxnSpPr>
              <a:stCxn id="108" idx="6"/>
              <a:endCxn id="9" idx="2"/>
            </p:cNvCxnSpPr>
            <p:nvPr/>
          </p:nvCxnSpPr>
          <p:spPr>
            <a:xfrm>
              <a:off x="1868302" y="3052996"/>
              <a:ext cx="842332" cy="100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3" name="TextBox 112"/>
            <p:cNvSpPr txBox="1"/>
            <p:nvPr/>
          </p:nvSpPr>
          <p:spPr>
            <a:xfrm>
              <a:off x="1354565" y="2642588"/>
              <a:ext cx="1092580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r</a:t>
              </a: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eplace(‘,\’)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656759" y="376735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08607" y="3779617"/>
              <a:ext cx="685805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length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17" name="Straight Connector 116"/>
            <p:cNvCxnSpPr>
              <a:stCxn id="4" idx="4"/>
              <a:endCxn id="114" idx="0"/>
            </p:cNvCxnSpPr>
            <p:nvPr/>
          </p:nvCxnSpPr>
          <p:spPr>
            <a:xfrm>
              <a:off x="725859" y="3307493"/>
              <a:ext cx="4133" cy="459863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3" name="Oval 122"/>
            <p:cNvSpPr/>
            <p:nvPr/>
          </p:nvSpPr>
          <p:spPr>
            <a:xfrm>
              <a:off x="458988" y="4454006"/>
              <a:ext cx="526978" cy="490498"/>
            </a:xfrm>
            <a:prstGeom prst="ellipse">
              <a:avLst/>
            </a:prstGeom>
            <a:solidFill>
              <a:srgbClr val="808785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>
                  <a:solidFill>
                    <a:srgbClr val="5F7579"/>
                  </a:solidFill>
                  <a:sym typeface="Helvetica Neue Bold Condensed"/>
                </a:rPr>
                <a:t>I</a:t>
              </a:r>
              <a:r>
                <a:rPr lang="en-US" sz="1600" baseline="-25000" dirty="0" err="1" smtClean="0">
                  <a:solidFill>
                    <a:srgbClr val="5F7579"/>
                  </a:solidFill>
                  <a:sym typeface="Helvetica Neue Bold Condensed"/>
                </a:rPr>
                <a:t>y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25" name="Straight Connector 124"/>
            <p:cNvCxnSpPr>
              <a:stCxn id="114" idx="4"/>
              <a:endCxn id="123" idx="0"/>
            </p:cNvCxnSpPr>
            <p:nvPr/>
          </p:nvCxnSpPr>
          <p:spPr>
            <a:xfrm flipH="1">
              <a:off x="722477" y="4011779"/>
              <a:ext cx="7515" cy="44222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7" name="Straight Connector 126"/>
            <p:cNvCxnSpPr>
              <a:stCxn id="123" idx="4"/>
              <a:endCxn id="129" idx="0"/>
            </p:cNvCxnSpPr>
            <p:nvPr/>
          </p:nvCxnSpPr>
          <p:spPr>
            <a:xfrm>
              <a:off x="722477" y="4944504"/>
              <a:ext cx="825" cy="315782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8" name="TextBox 127"/>
            <p:cNvSpPr txBox="1"/>
            <p:nvPr/>
          </p:nvSpPr>
          <p:spPr>
            <a:xfrm>
              <a:off x="796534" y="5214421"/>
              <a:ext cx="449682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&lt;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50069" y="526028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31" name="Straight Connector 130"/>
            <p:cNvCxnSpPr>
              <a:stCxn id="129" idx="4"/>
              <a:endCxn id="76" idx="0"/>
            </p:cNvCxnSpPr>
            <p:nvPr/>
          </p:nvCxnSpPr>
          <p:spPr>
            <a:xfrm>
              <a:off x="723302" y="5504709"/>
              <a:ext cx="7742" cy="333016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7" name="Oval 136"/>
            <p:cNvSpPr/>
            <p:nvPr/>
          </p:nvSpPr>
          <p:spPr>
            <a:xfrm>
              <a:off x="1795069" y="4577043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39" name="Straight Connector 138"/>
            <p:cNvCxnSpPr>
              <a:stCxn id="123" idx="6"/>
              <a:endCxn id="137" idx="2"/>
            </p:cNvCxnSpPr>
            <p:nvPr/>
          </p:nvCxnSpPr>
          <p:spPr>
            <a:xfrm>
              <a:off x="985966" y="4699255"/>
              <a:ext cx="809103" cy="0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Connector 140"/>
            <p:cNvCxnSpPr>
              <a:stCxn id="137" idx="6"/>
              <a:endCxn id="28" idx="2"/>
            </p:cNvCxnSpPr>
            <p:nvPr/>
          </p:nvCxnSpPr>
          <p:spPr>
            <a:xfrm flipV="1">
              <a:off x="1941534" y="4693468"/>
              <a:ext cx="505611" cy="578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2" name="Oval 141"/>
            <p:cNvSpPr/>
            <p:nvPr/>
          </p:nvSpPr>
          <p:spPr>
            <a:xfrm>
              <a:off x="3962385" y="294372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44" name="Straight Connector 143"/>
            <p:cNvCxnSpPr>
              <a:stCxn id="9" idx="6"/>
              <a:endCxn id="142" idx="2"/>
            </p:cNvCxnSpPr>
            <p:nvPr/>
          </p:nvCxnSpPr>
          <p:spPr>
            <a:xfrm>
              <a:off x="3221207" y="3053997"/>
              <a:ext cx="741178" cy="1194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Connector 145"/>
            <p:cNvCxnSpPr>
              <a:stCxn id="16" idx="7"/>
              <a:endCxn id="142" idx="2"/>
            </p:cNvCxnSpPr>
            <p:nvPr/>
          </p:nvCxnSpPr>
          <p:spPr>
            <a:xfrm flipV="1">
              <a:off x="3199255" y="3065938"/>
              <a:ext cx="763130" cy="527175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8" name="Straight Connector 147"/>
            <p:cNvCxnSpPr>
              <a:stCxn id="142" idx="6"/>
              <a:endCxn id="6" idx="2"/>
            </p:cNvCxnSpPr>
            <p:nvPr/>
          </p:nvCxnSpPr>
          <p:spPr>
            <a:xfrm flipV="1">
              <a:off x="4108850" y="3051057"/>
              <a:ext cx="1269017" cy="14881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9" name="TextBox 148"/>
            <p:cNvSpPr txBox="1"/>
            <p:nvPr/>
          </p:nvSpPr>
          <p:spPr>
            <a:xfrm>
              <a:off x="3505780" y="2634341"/>
              <a:ext cx="1092580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 smtClean="0">
                  <a:solidFill>
                    <a:srgbClr val="535353"/>
                  </a:solidFill>
                  <a:sym typeface="Helvetica Neue Bold Condensed"/>
                </a:rPr>
                <a:t>concat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84655" y="3634391"/>
              <a:ext cx="973807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unknown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5529309" y="3680939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53" name="Straight Connector 152"/>
            <p:cNvCxnSpPr>
              <a:stCxn id="6" idx="4"/>
              <a:endCxn id="151" idx="0"/>
            </p:cNvCxnSpPr>
            <p:nvPr/>
          </p:nvCxnSpPr>
          <p:spPr>
            <a:xfrm>
              <a:off x="5602542" y="3296306"/>
              <a:ext cx="0" cy="384633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5" name="Straight Connector 154"/>
            <p:cNvCxnSpPr>
              <a:stCxn id="151" idx="4"/>
              <a:endCxn id="29" idx="0"/>
            </p:cNvCxnSpPr>
            <p:nvPr/>
          </p:nvCxnSpPr>
          <p:spPr>
            <a:xfrm>
              <a:off x="5602542" y="3925362"/>
              <a:ext cx="1" cy="595902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7" name="Straight Connector 156"/>
            <p:cNvCxnSpPr>
              <a:stCxn id="28" idx="6"/>
              <a:endCxn id="151" idx="2"/>
            </p:cNvCxnSpPr>
            <p:nvPr/>
          </p:nvCxnSpPr>
          <p:spPr>
            <a:xfrm flipV="1">
              <a:off x="2974123" y="3803151"/>
              <a:ext cx="2555186" cy="890317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9" name="Straight Connector 158"/>
            <p:cNvCxnSpPr>
              <a:stCxn id="30" idx="7"/>
              <a:endCxn id="151" idx="2"/>
            </p:cNvCxnSpPr>
            <p:nvPr/>
          </p:nvCxnSpPr>
          <p:spPr>
            <a:xfrm flipV="1">
              <a:off x="4277810" y="3803151"/>
              <a:ext cx="1251499" cy="1035194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6" name="Oval 175"/>
            <p:cNvSpPr/>
            <p:nvPr/>
          </p:nvSpPr>
          <p:spPr>
            <a:xfrm>
              <a:off x="5529309" y="5260286"/>
              <a:ext cx="146465" cy="244423"/>
            </a:xfrm>
            <a:prstGeom prst="ellipse">
              <a:avLst/>
            </a:prstGeom>
            <a:solidFill>
              <a:srgbClr val="80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5F7579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cxnSp>
          <p:nvCxnSpPr>
            <p:cNvPr id="178" name="Straight Connector 177"/>
            <p:cNvCxnSpPr>
              <a:stCxn id="29" idx="4"/>
              <a:endCxn id="176" idx="0"/>
            </p:cNvCxnSpPr>
            <p:nvPr/>
          </p:nvCxnSpPr>
          <p:spPr>
            <a:xfrm flipH="1">
              <a:off x="5602542" y="5011762"/>
              <a:ext cx="1" cy="248524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Connector 179"/>
            <p:cNvCxnSpPr>
              <a:stCxn id="42" idx="0"/>
              <a:endCxn id="176" idx="4"/>
            </p:cNvCxnSpPr>
            <p:nvPr/>
          </p:nvCxnSpPr>
          <p:spPr>
            <a:xfrm flipV="1">
              <a:off x="5602542" y="5504709"/>
              <a:ext cx="0" cy="394786"/>
            </a:xfrm>
            <a:prstGeom prst="line">
              <a:avLst/>
            </a:prstGeom>
            <a:noFill/>
            <a:ln w="25400" cap="flat">
              <a:solidFill>
                <a:srgbClr val="535353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3" name="TextBox 182"/>
            <p:cNvSpPr txBox="1"/>
            <p:nvPr/>
          </p:nvSpPr>
          <p:spPr>
            <a:xfrm>
              <a:off x="5675774" y="5214421"/>
              <a:ext cx="973807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solidFill>
                    <a:srgbClr val="535353"/>
                  </a:solidFill>
                  <a:sym typeface="Helvetica Neue Bold Condensed"/>
                </a:rPr>
                <a:t>matches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95571" y="4767032"/>
              <a:ext cx="633369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535353"/>
                  </a:solidFill>
                  <a:sym typeface="Helvetica Neue Bold Condensed"/>
                </a:rPr>
                <a:t>=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Helvetica Neue Bold Condensed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570111" y="3280631"/>
            <a:ext cx="105043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0000FF"/>
                </a:solidFill>
                <a:sym typeface="Helvetica Neue Bold Condensed"/>
              </a:rPr>
              <a:t>abcdefxyz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1377" y="3964154"/>
            <a:ext cx="52521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FF"/>
                </a:solidFill>
                <a:sym typeface="Helvetica Neue Bold Condensed"/>
              </a:rPr>
              <a:t>6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592" y="4437790"/>
            <a:ext cx="52521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FF"/>
                </a:solidFill>
                <a:sym typeface="Helvetica Neue Bold Condensed"/>
              </a:rPr>
              <a:t>0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5498" y="3121899"/>
            <a:ext cx="79234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0000FF"/>
                </a:solidFill>
                <a:sym typeface="Helvetica Neue Bold Condensed"/>
              </a:rPr>
              <a:t>abcdef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04940" y="4838345"/>
            <a:ext cx="79234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rgbClr val="0000FF"/>
                </a:solidFill>
                <a:sym typeface="Helvetica Neue Bold Condensed"/>
              </a:rPr>
              <a:t>abcdef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928451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for unhandled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towards the constraint involving attack</a:t>
            </a:r>
          </a:p>
          <a:p>
            <a:r>
              <a:rPr lang="en-US" dirty="0" smtClean="0"/>
              <a:t>Prioritize the variable used in the sink</a:t>
            </a:r>
          </a:p>
          <a:p>
            <a:r>
              <a:rPr lang="en-US" dirty="0"/>
              <a:t>Penalty for exception returned from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Check no. of char matches, sequence of char that matches against attack</a:t>
            </a:r>
          </a:p>
        </p:txBody>
      </p:sp>
    </p:spTree>
    <p:extLst>
      <p:ext uri="{BB962C8B-B14F-4D97-AF65-F5344CB8AC3E}">
        <p14:creationId xmlns:p14="http://schemas.microsoft.com/office/powerpoint/2010/main" val="42644563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Scalable Hybrid Constraint Solving for Analyzing Common Injection Vulnerabilities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 Lwin </a:t>
            </a:r>
            <a:r>
              <a:rPr lang="en-US" dirty="0" smtClean="0"/>
              <a:t>Khin &amp; Julian </a:t>
            </a:r>
            <a:r>
              <a:rPr lang="en-US" dirty="0" err="1" smtClean="0"/>
              <a:t>Thome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88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in current constraint solving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solvers only support basic core constraints—</a:t>
            </a:r>
            <a:r>
              <a:rPr lang="en-US" i="1" dirty="0" err="1" smtClean="0"/>
              <a:t>concat</a:t>
            </a:r>
            <a:r>
              <a:rPr lang="en-US" i="1" dirty="0" smtClean="0"/>
              <a:t>, equality check, substring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All other string operations like </a:t>
            </a:r>
            <a:r>
              <a:rPr lang="en-US" i="1" dirty="0" smtClean="0"/>
              <a:t>replace, </a:t>
            </a:r>
            <a:r>
              <a:rPr lang="en-US" i="1" dirty="0" err="1" smtClean="0"/>
              <a:t>indexOf</a:t>
            </a:r>
            <a:r>
              <a:rPr lang="en-US" i="1" dirty="0" smtClean="0"/>
              <a:t> </a:t>
            </a:r>
            <a:r>
              <a:rPr lang="en-US" dirty="0" smtClean="0"/>
              <a:t>are translated into conjunctions of basic core constraints, i.e., symbolic execution into those operations </a:t>
            </a:r>
            <a:r>
              <a:rPr lang="en-US" dirty="0" smtClean="0">
                <a:sym typeface="Wingdings"/>
              </a:rPr>
              <a:t> scalability!!!</a:t>
            </a:r>
          </a:p>
          <a:p>
            <a:r>
              <a:rPr lang="en-US" dirty="0" smtClean="0">
                <a:sym typeface="Wingdings"/>
              </a:rPr>
              <a:t>String-numeric interactions, regular expressions are not handled (e.g. </a:t>
            </a:r>
            <a:r>
              <a:rPr lang="en-US" dirty="0" err="1" smtClean="0">
                <a:sym typeface="Wingdings"/>
              </a:rPr>
              <a:t>X.length</a:t>
            </a:r>
            <a:r>
              <a:rPr lang="en-US" dirty="0" smtClean="0">
                <a:sym typeface="Wingdings"/>
              </a:rPr>
              <a:t>() &gt; 10 &amp; </a:t>
            </a:r>
            <a:r>
              <a:rPr lang="en-US" dirty="0" err="1" smtClean="0">
                <a:sym typeface="Wingdings"/>
              </a:rPr>
              <a:t>X.matches</a:t>
            </a:r>
            <a:r>
              <a:rPr lang="en-US" dirty="0" smtClean="0">
                <a:sym typeface="Wingdings"/>
              </a:rPr>
              <a:t>(“…”))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17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032" y="1731083"/>
            <a:ext cx="8643938" cy="477866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Linear </a:t>
            </a:r>
            <a:r>
              <a:rPr lang="en-US" b="1" dirty="0" smtClean="0"/>
              <a:t>numeric operations: not like we are dealing with circuits equations</a:t>
            </a:r>
            <a:endParaRPr lang="en-US" b="1" dirty="0"/>
          </a:p>
          <a:p>
            <a:r>
              <a:rPr lang="en-US" b="1" dirty="0"/>
              <a:t>String operations &amp; string-numeric </a:t>
            </a:r>
            <a:r>
              <a:rPr lang="en-US" b="1" dirty="0" smtClean="0"/>
              <a:t>interactions: essential for handling inputs to Web apps</a:t>
            </a:r>
            <a:endParaRPr lang="en-US" b="1" dirty="0"/>
          </a:p>
          <a:p>
            <a:pPr lvl="1"/>
            <a:r>
              <a:rPr lang="en-US" b="1" dirty="0"/>
              <a:t>concatenation, substring, contain, equal, </a:t>
            </a:r>
            <a:r>
              <a:rPr lang="en-US" b="1" dirty="0" err="1"/>
              <a:t>startsWith</a:t>
            </a:r>
            <a:r>
              <a:rPr lang="en-US" b="1" dirty="0"/>
              <a:t>, replacement, char-at, length, index-of, …</a:t>
            </a:r>
          </a:p>
          <a:p>
            <a:r>
              <a:rPr lang="en-US" b="1" dirty="0"/>
              <a:t>Regular </a:t>
            </a:r>
            <a:r>
              <a:rPr lang="en-US" b="1" dirty="0" smtClean="0"/>
              <a:t>expressions: essential </a:t>
            </a:r>
            <a:r>
              <a:rPr lang="en-US" b="1" dirty="0"/>
              <a:t>for input validation/sanitization functions</a:t>
            </a:r>
          </a:p>
          <a:p>
            <a:r>
              <a:rPr lang="en-US" b="1" dirty="0"/>
              <a:t>Solving string operations at an abstract level</a:t>
            </a:r>
          </a:p>
          <a:p>
            <a:r>
              <a:rPr lang="en-US" b="1" dirty="0"/>
              <a:t>Constraints involving multiple </a:t>
            </a:r>
            <a:r>
              <a:rPr lang="en-US" b="1" dirty="0" smtClean="0"/>
              <a:t>variable</a:t>
            </a:r>
          </a:p>
          <a:p>
            <a:r>
              <a:rPr lang="en-US" dirty="0"/>
              <a:t>Handle unbounded strings </a:t>
            </a:r>
            <a:endParaRPr lang="en-US" b="1" dirty="0"/>
          </a:p>
          <a:p>
            <a:r>
              <a:rPr lang="en-US" b="1" dirty="0"/>
              <a:t>Threat </a:t>
            </a:r>
            <a:r>
              <a:rPr lang="en-US" b="1" dirty="0" smtClean="0"/>
              <a:t>models for specifically addressing </a:t>
            </a:r>
            <a:r>
              <a:rPr lang="en-US" b="1" dirty="0" err="1" smtClean="0"/>
              <a:t>XMLi</a:t>
            </a:r>
            <a:r>
              <a:rPr lang="en-US" b="1" dirty="0" smtClean="0"/>
              <a:t>, </a:t>
            </a:r>
            <a:r>
              <a:rPr lang="en-US" b="1" dirty="0" err="1" smtClean="0"/>
              <a:t>XPathi</a:t>
            </a:r>
            <a:r>
              <a:rPr lang="en-US" b="1" dirty="0" smtClean="0"/>
              <a:t>, </a:t>
            </a:r>
            <a:r>
              <a:rPr lang="en-US" b="1" dirty="0" err="1" smtClean="0"/>
              <a:t>LDAPi</a:t>
            </a:r>
            <a:r>
              <a:rPr lang="en-US" b="1" dirty="0" smtClean="0"/>
              <a:t> vulnerabilities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93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06326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69" name="Text Placeholder 2"/>
          <p:cNvSpPr>
            <a:spLocks noGrp="1"/>
          </p:cNvSpPr>
          <p:nvPr>
            <p:ph type="body" idx="1"/>
          </p:nvPr>
        </p:nvSpPr>
        <p:spPr>
          <a:xfrm>
            <a:off x="250039" y="2241359"/>
            <a:ext cx="2923739" cy="4268391"/>
          </a:xfrm>
        </p:spPr>
        <p:txBody>
          <a:bodyPr>
            <a:normAutofit/>
          </a:bodyPr>
          <a:lstStyle/>
          <a:p>
            <a:pPr marL="522157" indent="-522157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hreat models</a:t>
            </a:r>
          </a:p>
          <a:p>
            <a:pPr marL="522157" indent="-522157">
              <a:buFont typeface="+mj-lt"/>
              <a:buAutoNum type="arabicPeriod"/>
            </a:pPr>
            <a:r>
              <a:rPr lang="en-US" dirty="0" smtClean="0"/>
              <a:t>Attack condition generation</a:t>
            </a:r>
          </a:p>
          <a:p>
            <a:pPr marL="522157" indent="-522157">
              <a:buFont typeface="+mj-lt"/>
              <a:buAutoNum type="arabicPeriod"/>
            </a:pPr>
            <a:r>
              <a:rPr lang="en-US" dirty="0" smtClean="0"/>
              <a:t>Pre-processing of constraints</a:t>
            </a:r>
          </a:p>
          <a:p>
            <a:pPr marL="522157" indent="-522157">
              <a:buFont typeface="+mj-lt"/>
              <a:buAutoNum type="arabicPeriod"/>
            </a:pPr>
            <a:r>
              <a:rPr lang="en-US" dirty="0" smtClean="0"/>
              <a:t>Hybrid Constraint solving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10731" y="2129224"/>
            <a:ext cx="5728008" cy="4288865"/>
            <a:chOff x="3210731" y="2129224"/>
            <a:chExt cx="5728008" cy="4288865"/>
          </a:xfrm>
        </p:grpSpPr>
        <p:grpSp>
          <p:nvGrpSpPr>
            <p:cNvPr id="3" name="Group 2"/>
            <p:cNvGrpSpPr/>
            <p:nvPr/>
          </p:nvGrpSpPr>
          <p:grpSpPr>
            <a:xfrm>
              <a:off x="3210731" y="2129224"/>
              <a:ext cx="5728008" cy="4288865"/>
              <a:chOff x="3307097" y="2176397"/>
              <a:chExt cx="5728008" cy="42888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307097" y="4416917"/>
                <a:ext cx="2851247" cy="20483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0" i="0" u="none" strike="noStrike" cap="none" spc="0" normalizeH="0" baseline="0">
                  <a:ln>
                    <a:noFill/>
                  </a:ln>
                  <a:solidFill>
                    <a:srgbClr val="5F7579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Bold Condensed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409313" y="2176397"/>
                <a:ext cx="5625792" cy="4049252"/>
                <a:chOff x="756707" y="3095319"/>
                <a:chExt cx="8001126" cy="5758938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756707" y="3125558"/>
                  <a:ext cx="1414387" cy="890044"/>
                </a:xfrm>
                <a:prstGeom prst="rect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ctr" defTabSz="410583" latinLnBrk="1" hangingPunct="0"/>
                  <a:r>
                    <a:rPr lang="en-US" sz="1700" dirty="0">
                      <a:solidFill>
                        <a:srgbClr val="414141"/>
                      </a:solidFill>
                      <a:sym typeface="Helvetica Neue Bold Condensed"/>
                    </a:rPr>
                    <a:t>Path </a:t>
                  </a:r>
                </a:p>
                <a:p>
                  <a:pPr algn="ctr" defTabSz="410583" latinLnBrk="1" hangingPunct="0"/>
                  <a:r>
                    <a:rPr lang="en-US" sz="1700" dirty="0">
                      <a:solidFill>
                        <a:srgbClr val="414141"/>
                      </a:solidFill>
                      <a:sym typeface="Helvetica Neue Bold Condensed"/>
                    </a:rPr>
                    <a:t>condition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258229" y="3095319"/>
                  <a:ext cx="1090492" cy="890044"/>
                </a:xfrm>
                <a:prstGeom prst="rect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ctr" defTabSz="410583" latinLnBrk="1" hangingPunct="0"/>
                  <a:r>
                    <a:rPr lang="en-US" sz="1700" dirty="0">
                      <a:solidFill>
                        <a:srgbClr val="414141"/>
                      </a:solidFill>
                      <a:sym typeface="Helvetica Neue Bold Condensed"/>
                    </a:rPr>
                    <a:t>Threat </a:t>
                  </a:r>
                </a:p>
                <a:p>
                  <a:pPr algn="ctr" defTabSz="410583" latinLnBrk="1" hangingPunct="0"/>
                  <a:r>
                    <a:rPr lang="en-US" sz="1700" dirty="0">
                      <a:solidFill>
                        <a:srgbClr val="414141"/>
                      </a:solidFill>
                      <a:sym typeface="Helvetica Neue Bold Condensed"/>
                    </a:rPr>
                    <a:t>model</a:t>
                  </a:r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2352534" y="3964671"/>
                  <a:ext cx="690183" cy="974584"/>
                </a:xfrm>
                <a:prstGeom prst="ellipse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ctr" defTabSz="410583" latinLnBrk="1" hangingPunct="0"/>
                  <a:r>
                    <a:rPr lang="en-US" sz="2500" dirty="0">
                      <a:solidFill>
                        <a:srgbClr val="414141"/>
                      </a:solidFill>
                      <a:sym typeface="Helvetica Neue Bold Condensed"/>
                    </a:rPr>
                    <a:t>+</a:t>
                  </a:r>
                </a:p>
              </p:txBody>
            </p:sp>
            <p:cxnSp>
              <p:nvCxnSpPr>
                <p:cNvPr id="47" name="Curved Connector 46"/>
                <p:cNvCxnSpPr>
                  <a:stCxn id="43" idx="2"/>
                  <a:endCxn id="45" idx="2"/>
                </p:cNvCxnSpPr>
                <p:nvPr/>
              </p:nvCxnSpPr>
              <p:spPr>
                <a:xfrm rot="16200000" flipH="1">
                  <a:off x="1690037" y="3789466"/>
                  <a:ext cx="436361" cy="888633"/>
                </a:xfrm>
                <a:prstGeom prst="curvedConnector2">
                  <a:avLst/>
                </a:prstGeom>
                <a:noFill/>
                <a:ln w="25400" cap="flat">
                  <a:solidFill>
                    <a:srgbClr val="535353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9" name="Curved Connector 48"/>
                <p:cNvCxnSpPr>
                  <a:stCxn id="44" idx="2"/>
                  <a:endCxn id="45" idx="6"/>
                </p:cNvCxnSpPr>
                <p:nvPr/>
              </p:nvCxnSpPr>
              <p:spPr>
                <a:xfrm rot="5400000">
                  <a:off x="3189796" y="3838284"/>
                  <a:ext cx="466600" cy="760758"/>
                </a:xfrm>
                <a:prstGeom prst="curvedConnector2">
                  <a:avLst/>
                </a:prstGeom>
                <a:noFill/>
                <a:ln w="25400" cap="flat">
                  <a:solidFill>
                    <a:srgbClr val="535353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0" name="Rectangle 49"/>
                <p:cNvSpPr/>
                <p:nvPr/>
              </p:nvSpPr>
              <p:spPr>
                <a:xfrm>
                  <a:off x="1918675" y="5186556"/>
                  <a:ext cx="1567279" cy="890044"/>
                </a:xfrm>
                <a:prstGeom prst="rect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ctr" defTabSz="410583" latinLnBrk="1" hangingPunct="0"/>
                  <a:r>
                    <a:rPr lang="en-US" sz="1700" dirty="0">
                      <a:solidFill>
                        <a:srgbClr val="414141"/>
                      </a:solidFill>
                      <a:sym typeface="Helvetica Neue Bold Condensed"/>
                    </a:rPr>
                    <a:t>Attack</a:t>
                  </a:r>
                </a:p>
                <a:p>
                  <a:pPr algn="ctr" defTabSz="410583" latinLnBrk="1" hangingPunct="0"/>
                  <a:r>
                    <a:rPr lang="en-US" sz="1700" dirty="0">
                      <a:solidFill>
                        <a:srgbClr val="414141"/>
                      </a:solidFill>
                      <a:sym typeface="Helvetica Neue Bold Condensed"/>
                    </a:rPr>
                    <a:t>condition</a:t>
                  </a: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1713787" y="6808819"/>
                  <a:ext cx="2838573" cy="2045438"/>
                  <a:chOff x="2031279" y="6808819"/>
                  <a:chExt cx="2838573" cy="2045438"/>
                </a:xfrm>
              </p:grpSpPr>
              <p:sp>
                <p:nvSpPr>
                  <p:cNvPr id="51" name="Rectangle 50"/>
                  <p:cNvSpPr/>
                  <p:nvPr/>
                </p:nvSpPr>
                <p:spPr>
                  <a:xfrm>
                    <a:off x="2888341" y="6808819"/>
                    <a:ext cx="1981511" cy="846272"/>
                  </a:xfrm>
                  <a:prstGeom prst="rect">
                    <a:avLst/>
                  </a:prstGeom>
                  <a:solidFill>
                    <a:srgbClr val="808785"/>
                  </a:solidFill>
                  <a:ln w="12700" cap="flat">
                    <a:noFill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algn="ctr" defTabSz="410583" latinLnBrk="1" hangingPunct="0"/>
                    <a:r>
                      <a:rPr lang="en-US" sz="1600" dirty="0">
                        <a:solidFill>
                          <a:srgbClr val="414141"/>
                        </a:solidFill>
                        <a:sym typeface="Helvetica Neue Bold Condensed"/>
                      </a:rPr>
                      <a:t>Constraint </a:t>
                    </a:r>
                    <a:endParaRPr lang="en-US" sz="1600" dirty="0" smtClean="0">
                      <a:solidFill>
                        <a:srgbClr val="414141"/>
                      </a:solidFill>
                      <a:sym typeface="Helvetica Neue Bold Condensed"/>
                    </a:endParaRPr>
                  </a:p>
                  <a:p>
                    <a:pPr algn="ctr" defTabSz="410583" latinLnBrk="1" hangingPunct="0"/>
                    <a:r>
                      <a:rPr lang="en-US" sz="1600" dirty="0" smtClean="0">
                        <a:solidFill>
                          <a:srgbClr val="414141"/>
                        </a:solidFill>
                        <a:sym typeface="Helvetica Neue Bold Condensed"/>
                      </a:rPr>
                      <a:t>network </a:t>
                    </a:r>
                    <a:r>
                      <a:rPr lang="en-US" sz="1600" dirty="0">
                        <a:solidFill>
                          <a:srgbClr val="414141"/>
                        </a:solidFill>
                        <a:sym typeface="Helvetica Neue Bold Condensed"/>
                      </a:rPr>
                      <a:t>builder</a:t>
                    </a: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2031279" y="7964213"/>
                    <a:ext cx="1714122" cy="890044"/>
                  </a:xfrm>
                  <a:prstGeom prst="rect">
                    <a:avLst/>
                  </a:prstGeom>
                  <a:solidFill>
                    <a:srgbClr val="808785"/>
                  </a:solidFill>
                  <a:ln w="12700" cap="flat">
                    <a:noFill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0800" tIns="50800" rIns="50800" bIns="50800" numCol="1" spcCol="38100" rtlCol="0" anchor="ctr">
                    <a:spAutoFit/>
                  </a:bodyPr>
                  <a:lstStyle/>
                  <a:p>
                    <a:pPr algn="ctr" defTabSz="410583" latinLnBrk="1" hangingPunct="0"/>
                    <a:r>
                      <a:rPr lang="en-US" sz="1700" dirty="0">
                        <a:solidFill>
                          <a:srgbClr val="414141"/>
                        </a:solidFill>
                      </a:rPr>
                      <a:t>Network </a:t>
                    </a:r>
                  </a:p>
                  <a:p>
                    <a:pPr algn="ctr" defTabSz="410583" latinLnBrk="1" hangingPunct="0"/>
                    <a:r>
                      <a:rPr lang="en-US" sz="1700" dirty="0">
                        <a:solidFill>
                          <a:srgbClr val="414141"/>
                        </a:solidFill>
                      </a:rPr>
                      <a:t>analyzer</a:t>
                    </a:r>
                  </a:p>
                </p:txBody>
              </p:sp>
            </p:grpSp>
            <p:cxnSp>
              <p:nvCxnSpPr>
                <p:cNvPr id="58" name="Straight Arrow Connector 57"/>
                <p:cNvCxnSpPr>
                  <a:stCxn id="45" idx="4"/>
                  <a:endCxn id="50" idx="0"/>
                </p:cNvCxnSpPr>
                <p:nvPr/>
              </p:nvCxnSpPr>
              <p:spPr>
                <a:xfrm>
                  <a:off x="2697626" y="4939255"/>
                  <a:ext cx="4689" cy="247302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535353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0" name="Straight Arrow Connector 59"/>
                <p:cNvCxnSpPr>
                  <a:stCxn id="50" idx="2"/>
                </p:cNvCxnSpPr>
                <p:nvPr/>
              </p:nvCxnSpPr>
              <p:spPr>
                <a:xfrm>
                  <a:off x="2702315" y="6076600"/>
                  <a:ext cx="3957" cy="210323"/>
                </a:xfrm>
                <a:prstGeom prst="straightConnector1">
                  <a:avLst/>
                </a:prstGeom>
                <a:noFill/>
                <a:ln w="25400" cap="flat">
                  <a:solidFill>
                    <a:srgbClr val="535353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7" name="Rectangle 66"/>
                <p:cNvSpPr/>
                <p:nvPr/>
              </p:nvSpPr>
              <p:spPr>
                <a:xfrm>
                  <a:off x="7656791" y="7275755"/>
                  <a:ext cx="1101042" cy="890044"/>
                </a:xfrm>
                <a:prstGeom prst="rect">
                  <a:avLst/>
                </a:prstGeom>
                <a:solidFill>
                  <a:srgbClr val="808785"/>
                </a:solidFill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algn="ctr" defTabSz="410583" latinLnBrk="1" hangingPunct="0"/>
                  <a:r>
                    <a:rPr lang="en-US" sz="1700" dirty="0">
                      <a:solidFill>
                        <a:srgbClr val="414141"/>
                      </a:solidFill>
                      <a:sym typeface="Helvetica Neue Bold Condensed"/>
                    </a:rPr>
                    <a:t>SAT/</a:t>
                  </a:r>
                </a:p>
                <a:p>
                  <a:pPr algn="ctr" defTabSz="410583" latinLnBrk="1" hangingPunct="0"/>
                  <a:r>
                    <a:rPr lang="en-US" sz="1700" dirty="0">
                      <a:solidFill>
                        <a:srgbClr val="414141"/>
                      </a:solidFill>
                      <a:sym typeface="Helvetica Neue Bold Condensed"/>
                    </a:rPr>
                    <a:t>Un-SAT</a:t>
                  </a:r>
                </a:p>
              </p:txBody>
            </p:sp>
          </p:grpSp>
          <p:sp>
            <p:nvSpPr>
              <p:cNvPr id="70" name="Rectangle 69"/>
              <p:cNvSpPr/>
              <p:nvPr/>
            </p:nvSpPr>
            <p:spPr>
              <a:xfrm>
                <a:off x="3479037" y="4943804"/>
                <a:ext cx="1067629" cy="318353"/>
              </a:xfrm>
              <a:prstGeom prst="rect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5701" tIns="35701" rIns="35701" bIns="35701" numCol="1" spcCol="26777" rtlCol="0" anchor="ctr">
                <a:spAutoFit/>
              </a:bodyPr>
              <a:lstStyle/>
              <a:p>
                <a:pPr algn="ctr" defTabSz="410583" latinLnBrk="1" hangingPunct="0"/>
                <a:r>
                  <a:rPr lang="en-US" sz="1600" dirty="0">
                    <a:solidFill>
                      <a:srgbClr val="414141"/>
                    </a:solidFill>
                  </a:rPr>
                  <a:t>Normalizer</a:t>
                </a:r>
                <a:endParaRPr lang="en-US" sz="1600" dirty="0">
                  <a:solidFill>
                    <a:srgbClr val="414141"/>
                  </a:solidFill>
                  <a:sym typeface="Helvetica Neue Bold Condensed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619491" y="4986526"/>
                <a:ext cx="1352529" cy="887422"/>
              </a:xfrm>
              <a:prstGeom prst="rect">
                <a:avLst/>
              </a:prstGeom>
              <a:solidFill>
                <a:srgbClr val="808785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410583" latinLnBrk="1" hangingPunct="0"/>
                <a:r>
                  <a:rPr lang="en-US" sz="1700" dirty="0" smtClean="0">
                    <a:solidFill>
                      <a:srgbClr val="414141"/>
                    </a:solidFill>
                    <a:sym typeface="Helvetica Neue Bold Condensed"/>
                  </a:rPr>
                  <a:t>Hybrid (</a:t>
                </a:r>
                <a:r>
                  <a:rPr lang="en-US" sz="1700" dirty="0" err="1" smtClean="0">
                    <a:solidFill>
                      <a:srgbClr val="414141"/>
                    </a:solidFill>
                    <a:sym typeface="Helvetica Neue Bold Condensed"/>
                  </a:rPr>
                  <a:t>Automaton+Search</a:t>
                </a:r>
                <a:r>
                  <a:rPr lang="en-US" sz="1700" dirty="0" smtClean="0">
                    <a:solidFill>
                      <a:srgbClr val="414141"/>
                    </a:solidFill>
                    <a:sym typeface="Helvetica Neue Bold Condensed"/>
                  </a:rPr>
                  <a:t>) solver</a:t>
                </a:r>
                <a:endParaRPr lang="en-US" sz="1700" dirty="0">
                  <a:solidFill>
                    <a:srgbClr val="414141"/>
                  </a:solidFill>
                  <a:sym typeface="Helvetica Neue Bold Condensed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032660" y="4392176"/>
              <a:ext cx="2216098" cy="331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01" tIns="35701" rIns="35701" bIns="35701" numCol="1" spcCol="26777" rtlCol="0" anchor="ctr">
              <a:spAutoFit/>
            </a:bodyPr>
            <a:lstStyle/>
            <a:p>
              <a:pPr algn="ctr" defTabSz="410583" latinLnBrk="1" hangingPunct="0"/>
              <a:r>
                <a:rPr lang="en-US" sz="1700" dirty="0">
                  <a:sym typeface="Helvetica Neue Bold Condensed"/>
                </a:rPr>
                <a:t>Pre-processing</a:t>
              </a:r>
            </a:p>
          </p:txBody>
        </p:sp>
      </p:grpSp>
      <p:cxnSp>
        <p:nvCxnSpPr>
          <p:cNvPr id="36" name="Straight Arrow Connector 35"/>
          <p:cNvCxnSpPr>
            <a:stCxn id="9" idx="3"/>
            <a:endCxn id="54" idx="1"/>
          </p:cNvCxnSpPr>
          <p:nvPr/>
        </p:nvCxnSpPr>
        <p:spPr>
          <a:xfrm flipV="1">
            <a:off x="6061978" y="5383064"/>
            <a:ext cx="461147" cy="10853"/>
          </a:xfrm>
          <a:prstGeom prst="straightConnector1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/>
          <p:cNvCxnSpPr>
            <a:stCxn id="54" idx="3"/>
            <a:endCxn id="67" idx="1"/>
          </p:cNvCxnSpPr>
          <p:nvPr/>
        </p:nvCxnSpPr>
        <p:spPr>
          <a:xfrm flipV="1">
            <a:off x="7875654" y="5381498"/>
            <a:ext cx="288915" cy="1566"/>
          </a:xfrm>
          <a:prstGeom prst="straightConnector1">
            <a:avLst/>
          </a:prstGeom>
          <a:noFill/>
          <a:ln w="25400" cap="flat">
            <a:solidFill>
              <a:srgbClr val="535353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164979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10117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				</a:t>
            </a:r>
            <a:r>
              <a:rPr lang="en-US" sz="3200" dirty="0" smtClean="0"/>
              <a:t>1/3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032" y="1893094"/>
            <a:ext cx="8643938" cy="4610984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the problem domain:</a:t>
            </a:r>
          </a:p>
          <a:p>
            <a:pPr lvl="1"/>
            <a:r>
              <a:rPr lang="en-US" dirty="0" smtClean="0"/>
              <a:t>Identify &amp; collect set of string operations commonly used in J2EE and important for security </a:t>
            </a:r>
            <a:r>
              <a:rPr lang="en-US" dirty="0" smtClean="0">
                <a:solidFill>
                  <a:srgbClr val="FF0000"/>
                </a:solidFill>
              </a:rPr>
              <a:t>(done)</a:t>
            </a:r>
          </a:p>
          <a:p>
            <a:pPr lvl="1"/>
            <a:r>
              <a:rPr lang="en-US" dirty="0"/>
              <a:t>Collect a set of </a:t>
            </a:r>
            <a:r>
              <a:rPr lang="en-US" dirty="0" smtClean="0"/>
              <a:t>constraints for experiments, from benchmarks or manually from Java applications </a:t>
            </a:r>
            <a:r>
              <a:rPr lang="en-US" dirty="0">
                <a:solidFill>
                  <a:schemeClr val="tx1"/>
                </a:solidFill>
              </a:rPr>
              <a:t>(Julian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(schedule: </a:t>
            </a:r>
            <a:r>
              <a:rPr lang="en-US" dirty="0" err="1" smtClean="0">
                <a:solidFill>
                  <a:srgbClr val="FF0000"/>
                </a:solidFill>
              </a:rPr>
              <a:t>wk</a:t>
            </a:r>
            <a:r>
              <a:rPr lang="en-US" dirty="0" smtClean="0">
                <a:solidFill>
                  <a:srgbClr val="FF0000"/>
                </a:solidFill>
              </a:rPr>
              <a:t> 2-4 Apr)</a:t>
            </a:r>
          </a:p>
          <a:p>
            <a:r>
              <a:rPr lang="en-US" dirty="0" smtClean="0"/>
              <a:t>Develop threat models: gather attack patterns and express using regular expression </a:t>
            </a:r>
            <a:r>
              <a:rPr lang="en-US" dirty="0">
                <a:solidFill>
                  <a:srgbClr val="414141"/>
                </a:solidFill>
              </a:rPr>
              <a:t>(Shar</a:t>
            </a:r>
            <a:r>
              <a:rPr lang="en-US" dirty="0" smtClean="0">
                <a:solidFill>
                  <a:srgbClr val="414141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(schedule: </a:t>
            </a:r>
            <a:r>
              <a:rPr lang="en-US" dirty="0" err="1" smtClean="0">
                <a:solidFill>
                  <a:srgbClr val="FF0000"/>
                </a:solidFill>
              </a:rPr>
              <a:t>wk</a:t>
            </a:r>
            <a:r>
              <a:rPr lang="en-US" dirty="0" smtClean="0">
                <a:solidFill>
                  <a:srgbClr val="FF0000"/>
                </a:solidFill>
              </a:rPr>
              <a:t> 2-3 Apr)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0054" y="6356514"/>
            <a:ext cx="294869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1" tIns="50781" rIns="50781" bIns="50781" numCol="1" spcCol="38084" rtlCol="0" anchor="ctr">
            <a:spAutoFit/>
          </a:bodyPr>
          <a:lstStyle/>
          <a:p>
            <a:pPr algn="ctr" defTabSz="583960" latinLnBrk="1" hangingPunct="0"/>
            <a:r>
              <a:rPr lang="en-US" sz="2000" dirty="0">
                <a:solidFill>
                  <a:srgbClr val="535353"/>
                </a:solidFill>
                <a:sym typeface="Helvetica Neue Bold Condensed"/>
              </a:rPr>
              <a:t>***Deadline: Aug 28</a:t>
            </a:r>
          </a:p>
        </p:txBody>
      </p:sp>
    </p:spTree>
    <p:extLst>
      <p:ext uri="{BB962C8B-B14F-4D97-AF65-F5344CB8AC3E}">
        <p14:creationId xmlns:p14="http://schemas.microsoft.com/office/powerpoint/2010/main" val="19691425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			</a:t>
            </a:r>
            <a:r>
              <a:rPr lang="en-US" sz="3200" dirty="0" smtClean="0"/>
              <a:t>2/3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14206" lvl="1"/>
            <a:r>
              <a:rPr lang="en-US" dirty="0" smtClean="0"/>
              <a:t>Enhance </a:t>
            </a:r>
            <a:r>
              <a:rPr lang="en-US" dirty="0"/>
              <a:t>existing </a:t>
            </a:r>
            <a:r>
              <a:rPr lang="en-US" dirty="0" smtClean="0"/>
              <a:t>automata-based solver, Sushi (Shar) </a:t>
            </a:r>
            <a:r>
              <a:rPr lang="en-US" dirty="0">
                <a:solidFill>
                  <a:srgbClr val="FF0000"/>
                </a:solidFill>
              </a:rPr>
              <a:t>(schedule: </a:t>
            </a:r>
            <a:r>
              <a:rPr lang="en-US" dirty="0" err="1">
                <a:solidFill>
                  <a:srgbClr val="FF0000"/>
                </a:solidFill>
              </a:rPr>
              <a:t>wk</a:t>
            </a:r>
            <a:r>
              <a:rPr lang="en-US" dirty="0">
                <a:solidFill>
                  <a:srgbClr val="FF0000"/>
                </a:solidFill>
              </a:rPr>
              <a:t> 3 Apr- </a:t>
            </a:r>
            <a:r>
              <a:rPr lang="en-US" dirty="0" err="1">
                <a:solidFill>
                  <a:srgbClr val="FF0000"/>
                </a:solidFill>
              </a:rPr>
              <a:t>wk</a:t>
            </a:r>
            <a:r>
              <a:rPr lang="en-US" dirty="0">
                <a:solidFill>
                  <a:srgbClr val="FF0000"/>
                </a:solidFill>
              </a:rPr>
              <a:t> 1 June) </a:t>
            </a:r>
            <a:endParaRPr lang="en-US" dirty="0"/>
          </a:p>
          <a:p>
            <a:pPr lvl="1"/>
            <a:r>
              <a:rPr lang="en-US" dirty="0" smtClean="0"/>
              <a:t>Evaluate it on </a:t>
            </a:r>
            <a:r>
              <a:rPr lang="en-US" dirty="0"/>
              <a:t>what </a:t>
            </a:r>
            <a:r>
              <a:rPr lang="en-US" dirty="0" smtClean="0"/>
              <a:t>it </a:t>
            </a:r>
            <a:r>
              <a:rPr lang="en-US" dirty="0"/>
              <a:t>can solve &amp; what </a:t>
            </a:r>
            <a:r>
              <a:rPr lang="en-US" dirty="0" smtClean="0"/>
              <a:t>it can’t </a:t>
            </a:r>
            <a:r>
              <a:rPr lang="en-US" dirty="0" smtClean="0">
                <a:solidFill>
                  <a:srgbClr val="FF0000"/>
                </a:solidFill>
              </a:rPr>
              <a:t>(done)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Extend it </a:t>
            </a:r>
            <a:r>
              <a:rPr lang="en-US" dirty="0"/>
              <a:t>to </a:t>
            </a:r>
            <a:r>
              <a:rPr lang="en-US" dirty="0" smtClean="0"/>
              <a:t>support common string operations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Add support for string-numeric interactions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Develop constraint pre-</a:t>
            </a:r>
            <a:r>
              <a:rPr lang="en-US" dirty="0" smtClean="0"/>
              <a:t>processor and solver </a:t>
            </a:r>
            <a:r>
              <a:rPr lang="en-US" dirty="0">
                <a:solidFill>
                  <a:srgbClr val="414141"/>
                </a:solidFill>
              </a:rPr>
              <a:t>(Julian &amp; Shar) </a:t>
            </a:r>
            <a:r>
              <a:rPr lang="en-US" dirty="0">
                <a:solidFill>
                  <a:srgbClr val="FF0000"/>
                </a:solidFill>
              </a:rPr>
              <a:t>(schedule: </a:t>
            </a:r>
            <a:r>
              <a:rPr lang="en-US" dirty="0" err="1">
                <a:solidFill>
                  <a:srgbClr val="FF0000"/>
                </a:solidFill>
              </a:rPr>
              <a:t>wk</a:t>
            </a:r>
            <a:r>
              <a:rPr lang="en-US" dirty="0">
                <a:solidFill>
                  <a:srgbClr val="FF0000"/>
                </a:solidFill>
              </a:rPr>
              <a:t> 1</a:t>
            </a:r>
            <a:r>
              <a:rPr lang="en-US" dirty="0" smtClean="0">
                <a:solidFill>
                  <a:srgbClr val="FF0000"/>
                </a:solidFill>
              </a:rPr>
              <a:t> May- </a:t>
            </a:r>
            <a:r>
              <a:rPr lang="en-US" dirty="0" err="1" smtClean="0">
                <a:solidFill>
                  <a:srgbClr val="FF0000"/>
                </a:solidFill>
              </a:rPr>
              <a:t>wk</a:t>
            </a:r>
            <a:r>
              <a:rPr lang="en-US" dirty="0" smtClean="0">
                <a:solidFill>
                  <a:srgbClr val="FF0000"/>
                </a:solidFill>
              </a:rPr>
              <a:t> 4 June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80054" y="6356514"/>
            <a:ext cx="294869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1" tIns="50781" rIns="50781" bIns="50781" numCol="1" spcCol="38084" rtlCol="0" anchor="ctr">
            <a:spAutoFit/>
          </a:bodyPr>
          <a:lstStyle/>
          <a:p>
            <a:pPr algn="ctr" defTabSz="583960" latinLnBrk="1" hangingPunct="0"/>
            <a:r>
              <a:rPr lang="en-US" sz="2000" dirty="0">
                <a:solidFill>
                  <a:srgbClr val="535353"/>
                </a:solidFill>
                <a:sym typeface="Helvetica Neue Bold Condensed"/>
              </a:rPr>
              <a:t>***Deadline: Aug 28</a:t>
            </a:r>
          </a:p>
        </p:txBody>
      </p:sp>
    </p:spTree>
    <p:extLst>
      <p:ext uri="{BB962C8B-B14F-4D97-AF65-F5344CB8AC3E}">
        <p14:creationId xmlns:p14="http://schemas.microsoft.com/office/powerpoint/2010/main" val="25410728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vv-presentation">
  <a:themeElements>
    <a:clrScheme name="Custom 1">
      <a:dk1>
        <a:srgbClr val="414141"/>
      </a:dk1>
      <a:lt1>
        <a:srgbClr val="FFFFFF"/>
      </a:lt1>
      <a:dk2>
        <a:srgbClr val="414141"/>
      </a:dk2>
      <a:lt2>
        <a:srgbClr val="CCCCCC"/>
      </a:lt2>
      <a:accent1>
        <a:srgbClr val="D12520"/>
      </a:accent1>
      <a:accent2>
        <a:srgbClr val="3A1A60"/>
      </a:accent2>
      <a:accent3>
        <a:srgbClr val="0070B1"/>
      </a:accent3>
      <a:accent4>
        <a:srgbClr val="FFFFFF"/>
      </a:accent4>
      <a:accent5>
        <a:srgbClr val="FFFFFF"/>
      </a:accent5>
      <a:accent6>
        <a:srgbClr val="FFFFFF"/>
      </a:accent6>
      <a:hlink>
        <a:srgbClr val="414141"/>
      </a:hlink>
      <a:folHlink>
        <a:srgbClr val="414141"/>
      </a:folHlink>
    </a:clrScheme>
    <a:fontScheme name="White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Bold Condensed"/>
        <a:ea typeface="Helvetica Neue Bold Condensed"/>
        <a:cs typeface="Helvetica Neue Bold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F7579"/>
            </a:solidFill>
            <a:effectLst/>
            <a:uFillTx/>
            <a:latin typeface="+mn-lt"/>
            <a:ea typeface="+mn-ea"/>
            <a:cs typeface="+mn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35353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svv-presentation.thmx</Template>
  <TotalTime>8429</TotalTime>
  <Words>1606</Words>
  <Application>Microsoft Macintosh PowerPoint</Application>
  <PresentationFormat>On-screen Show (4:3)</PresentationFormat>
  <Paragraphs>282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svv-presentation</vt:lpstr>
      <vt:lpstr>Scalable Hybrid Constraint Solving for Analyzing Common Injection Vulnerabilities</vt:lpstr>
      <vt:lpstr>Problem</vt:lpstr>
      <vt:lpstr>Issue in current constraint solving</vt:lpstr>
      <vt:lpstr>Requirements</vt:lpstr>
      <vt:lpstr>Proposed Solution: Overview</vt:lpstr>
      <vt:lpstr>Proposed solution</vt:lpstr>
      <vt:lpstr>Steps</vt:lpstr>
      <vt:lpstr>Steps    1/3</vt:lpstr>
      <vt:lpstr>Steps   2/3</vt:lpstr>
      <vt:lpstr>Steps   3/3</vt:lpstr>
      <vt:lpstr>Detail…</vt:lpstr>
      <vt:lpstr>Threat models</vt:lpstr>
      <vt:lpstr>Attack condition</vt:lpstr>
      <vt:lpstr>Pre-processing</vt:lpstr>
      <vt:lpstr>Network optimizer</vt:lpstr>
      <vt:lpstr>Solving</vt:lpstr>
      <vt:lpstr>Examples…</vt:lpstr>
      <vt:lpstr>Multiple variable interactions </vt:lpstr>
      <vt:lpstr>Multiple variable interactions </vt:lpstr>
      <vt:lpstr>Multiple variable interactions </vt:lpstr>
      <vt:lpstr>Un-handled function </vt:lpstr>
      <vt:lpstr>Un-handled function</vt:lpstr>
      <vt:lpstr>Un-handled function</vt:lpstr>
      <vt:lpstr>Heuristics for unhandled function</vt:lpstr>
      <vt:lpstr>Scalable Hybrid Constraint Solving for Analyzing Common Injection Vulnerabilities</vt:lpstr>
    </vt:vector>
  </TitlesOfParts>
  <Company>SnT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Symbolic Execution in the Context of Finding XML, Xpath, SQL Injection Vulnerabilities</dc:title>
  <dc:creator>Lwin Khin Shar</dc:creator>
  <cp:lastModifiedBy>Lwin Khin Shar</cp:lastModifiedBy>
  <cp:revision>251</cp:revision>
  <dcterms:created xsi:type="dcterms:W3CDTF">2015-01-26T08:51:56Z</dcterms:created>
  <dcterms:modified xsi:type="dcterms:W3CDTF">2015-05-12T13:48:46Z</dcterms:modified>
</cp:coreProperties>
</file>