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65" r:id="rId2"/>
    <p:sldId id="264" r:id="rId3"/>
    <p:sldId id="266" r:id="rId4"/>
    <p:sldId id="268" r:id="rId5"/>
    <p:sldId id="267" r:id="rId6"/>
    <p:sldId id="269" r:id="rId7"/>
    <p:sldId id="270" r:id="rId8"/>
    <p:sldId id="271" r:id="rId9"/>
    <p:sldId id="272" r:id="rId10"/>
    <p:sldId id="273" r:id="rId11"/>
    <p:sldId id="274" r:id="rId12"/>
    <p:sldId id="275" r:id="rId13"/>
    <p:sldId id="276" r:id="rId14"/>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1pPr>
    <a:lvl2pPr marL="342946"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2pPr>
    <a:lvl3pPr marL="685891"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3pPr>
    <a:lvl4pPr marL="1028837"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4pPr>
    <a:lvl5pPr marL="1371783"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5pPr>
    <a:lvl6pPr marL="1714729" algn="l" defTabSz="342946" rtl="0" eaLnBrk="1" latinLnBrk="0" hangingPunct="1">
      <a:defRPr sz="1800" kern="1200">
        <a:solidFill>
          <a:schemeClr val="tx1"/>
        </a:solidFill>
        <a:latin typeface="Arial" charset="0"/>
        <a:ea typeface="ＭＳ Ｐゴシック" charset="0"/>
        <a:cs typeface="ＭＳ Ｐゴシック" charset="0"/>
      </a:defRPr>
    </a:lvl6pPr>
    <a:lvl7pPr marL="2057674" algn="l" defTabSz="342946" rtl="0" eaLnBrk="1" latinLnBrk="0" hangingPunct="1">
      <a:defRPr sz="1800" kern="1200">
        <a:solidFill>
          <a:schemeClr val="tx1"/>
        </a:solidFill>
        <a:latin typeface="Arial" charset="0"/>
        <a:ea typeface="ＭＳ Ｐゴシック" charset="0"/>
        <a:cs typeface="ＭＳ Ｐゴシック" charset="0"/>
      </a:defRPr>
    </a:lvl7pPr>
    <a:lvl8pPr marL="2400620" algn="l" defTabSz="342946" rtl="0" eaLnBrk="1" latinLnBrk="0" hangingPunct="1">
      <a:defRPr sz="1800" kern="1200">
        <a:solidFill>
          <a:schemeClr val="tx1"/>
        </a:solidFill>
        <a:latin typeface="Arial" charset="0"/>
        <a:ea typeface="ＭＳ Ｐゴシック" charset="0"/>
        <a:cs typeface="ＭＳ Ｐゴシック" charset="0"/>
      </a:defRPr>
    </a:lvl8pPr>
    <a:lvl9pPr marL="2743566" algn="l" defTabSz="342946" rtl="0" eaLnBrk="1" latinLnBrk="0" hangingPunct="1">
      <a:defRPr sz="18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902" y="43"/>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FD8C384-8CC3-0C49-844C-FC9C7E289062}" type="slidenum">
              <a:rPr lang="en-US"/>
              <a:pPr>
                <a:defRPr/>
              </a:pPr>
              <a:t>‹#›</a:t>
            </a:fld>
            <a:endParaRPr lang="en-US"/>
          </a:p>
        </p:txBody>
      </p:sp>
    </p:spTree>
    <p:extLst>
      <p:ext uri="{BB962C8B-B14F-4D97-AF65-F5344CB8AC3E}">
        <p14:creationId xmlns:p14="http://schemas.microsoft.com/office/powerpoint/2010/main" val="1135619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ＭＳ Ｐゴシック" charset="0"/>
        <a:cs typeface="ＭＳ Ｐゴシック" charset="0"/>
      </a:defRPr>
    </a:lvl1pPr>
    <a:lvl2pPr marL="342946" algn="l" rtl="0" eaLnBrk="0" fontAlgn="base" hangingPunct="0">
      <a:spcBef>
        <a:spcPct val="30000"/>
      </a:spcBef>
      <a:spcAft>
        <a:spcPct val="0"/>
      </a:spcAft>
      <a:defRPr sz="900" kern="1200">
        <a:solidFill>
          <a:schemeClr val="tx1"/>
        </a:solidFill>
        <a:latin typeface="Arial" charset="0"/>
        <a:ea typeface="ＭＳ Ｐゴシック" charset="0"/>
        <a:cs typeface="+mn-cs"/>
      </a:defRPr>
    </a:lvl2pPr>
    <a:lvl3pPr marL="685891" algn="l" rtl="0" eaLnBrk="0" fontAlgn="base" hangingPunct="0">
      <a:spcBef>
        <a:spcPct val="30000"/>
      </a:spcBef>
      <a:spcAft>
        <a:spcPct val="0"/>
      </a:spcAft>
      <a:defRPr sz="900" kern="1200">
        <a:solidFill>
          <a:schemeClr val="tx1"/>
        </a:solidFill>
        <a:latin typeface="Arial" charset="0"/>
        <a:ea typeface="ＭＳ Ｐゴシック" charset="0"/>
        <a:cs typeface="+mn-cs"/>
      </a:defRPr>
    </a:lvl3pPr>
    <a:lvl4pPr marL="1028837" algn="l" rtl="0" eaLnBrk="0" fontAlgn="base" hangingPunct="0">
      <a:spcBef>
        <a:spcPct val="30000"/>
      </a:spcBef>
      <a:spcAft>
        <a:spcPct val="0"/>
      </a:spcAft>
      <a:defRPr sz="900" kern="1200">
        <a:solidFill>
          <a:schemeClr val="tx1"/>
        </a:solidFill>
        <a:latin typeface="Arial" charset="0"/>
        <a:ea typeface="ＭＳ Ｐゴシック" charset="0"/>
        <a:cs typeface="+mn-cs"/>
      </a:defRPr>
    </a:lvl4pPr>
    <a:lvl5pPr marL="1371783" algn="l" rtl="0" eaLnBrk="0" fontAlgn="base" hangingPunct="0">
      <a:spcBef>
        <a:spcPct val="30000"/>
      </a:spcBef>
      <a:spcAft>
        <a:spcPct val="0"/>
      </a:spcAft>
      <a:defRPr sz="900" kern="1200">
        <a:solidFill>
          <a:schemeClr val="tx1"/>
        </a:solidFill>
        <a:latin typeface="Arial" charset="0"/>
        <a:ea typeface="ＭＳ Ｐゴシック" charset="0"/>
        <a:cs typeface="+mn-cs"/>
      </a:defRPr>
    </a:lvl5pPr>
    <a:lvl6pPr marL="1714729" algn="l" defTabSz="342946" rtl="0" eaLnBrk="1" latinLnBrk="0" hangingPunct="1">
      <a:defRPr sz="900" kern="1200">
        <a:solidFill>
          <a:schemeClr val="tx1"/>
        </a:solidFill>
        <a:latin typeface="+mn-lt"/>
        <a:ea typeface="+mn-ea"/>
        <a:cs typeface="+mn-cs"/>
      </a:defRPr>
    </a:lvl6pPr>
    <a:lvl7pPr marL="2057674" algn="l" defTabSz="342946" rtl="0" eaLnBrk="1" latinLnBrk="0" hangingPunct="1">
      <a:defRPr sz="900" kern="1200">
        <a:solidFill>
          <a:schemeClr val="tx1"/>
        </a:solidFill>
        <a:latin typeface="+mn-lt"/>
        <a:ea typeface="+mn-ea"/>
        <a:cs typeface="+mn-cs"/>
      </a:defRPr>
    </a:lvl7pPr>
    <a:lvl8pPr marL="2400620" algn="l" defTabSz="342946" rtl="0" eaLnBrk="1" latinLnBrk="0" hangingPunct="1">
      <a:defRPr sz="900" kern="1200">
        <a:solidFill>
          <a:schemeClr val="tx1"/>
        </a:solidFill>
        <a:latin typeface="+mn-lt"/>
        <a:ea typeface="+mn-ea"/>
        <a:cs typeface="+mn-cs"/>
      </a:defRPr>
    </a:lvl8pPr>
    <a:lvl9pPr marL="2743566" algn="l" defTabSz="342946"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title-gold.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590550"/>
            <a:ext cx="8001000" cy="857250"/>
          </a:xfrm>
        </p:spPr>
        <p:txBody>
          <a:bodyPr/>
          <a:lstStyle>
            <a:lvl1pPr algn="l">
              <a:defRPr>
                <a:solidFill>
                  <a:srgbClr val="7A0019"/>
                </a:solidFill>
              </a:defRPr>
            </a:lvl1pPr>
          </a:lstStyle>
          <a:p>
            <a:pPr lvl="0"/>
            <a:r>
              <a:rPr lang="zh-CN" altLang="en-US" noProof="0"/>
              <a:t>单击此处编辑母版标题样式</a:t>
            </a:r>
            <a:endParaRPr lang="en-US" noProof="0" dirty="0"/>
          </a:p>
        </p:txBody>
      </p:sp>
      <p:sp>
        <p:nvSpPr>
          <p:cNvPr id="6" name="Text Placeholder 5"/>
          <p:cNvSpPr>
            <a:spLocks noGrp="1"/>
          </p:cNvSpPr>
          <p:nvPr>
            <p:ph type="body" sz="quarter" idx="10" hasCustomPrompt="1"/>
          </p:nvPr>
        </p:nvSpPr>
        <p:spPr>
          <a:xfrm>
            <a:off x="685800" y="2190750"/>
            <a:ext cx="8001000" cy="457200"/>
          </a:xfrm>
        </p:spPr>
        <p:txBody>
          <a:bodyPr/>
          <a:lstStyle>
            <a:lvl1pPr marL="0" indent="0">
              <a:buNone/>
              <a:defRPr sz="1800">
                <a:solidFill>
                  <a:schemeClr val="tx1">
                    <a:lumMod val="65000"/>
                    <a:lumOff val="35000"/>
                  </a:schemeClr>
                </a:solidFill>
              </a:defRPr>
            </a:lvl1pPr>
            <a:lvl2pPr marL="342946" indent="0">
              <a:buNone/>
              <a:defRPr sz="1800">
                <a:solidFill>
                  <a:srgbClr val="FFFFFF"/>
                </a:solidFill>
              </a:defRPr>
            </a:lvl2pPr>
            <a:lvl3pPr marL="685891" indent="0">
              <a:buNone/>
              <a:defRPr sz="1800">
                <a:solidFill>
                  <a:srgbClr val="FFFFFF"/>
                </a:solidFill>
              </a:defRPr>
            </a:lvl3pPr>
            <a:lvl4pPr marL="1028837" indent="0">
              <a:buNone/>
              <a:defRPr sz="1800">
                <a:solidFill>
                  <a:srgbClr val="FFFFFF"/>
                </a:solidFill>
              </a:defRPr>
            </a:lvl4pPr>
            <a:lvl5pPr marL="1371783" indent="0">
              <a:buNone/>
              <a:defRPr sz="1800">
                <a:solidFill>
                  <a:srgbClr val="FFFFFF"/>
                </a:solidFill>
              </a:defRPr>
            </a:lvl5pPr>
          </a:lstStyle>
          <a:p>
            <a:pPr lvl="0"/>
            <a:r>
              <a:rPr lang="en-US" dirty="0"/>
              <a:t>Presenter/unit/department name</a:t>
            </a:r>
          </a:p>
        </p:txBody>
      </p:sp>
      <p:sp>
        <p:nvSpPr>
          <p:cNvPr id="10" name="Text Placeholder 9"/>
          <p:cNvSpPr>
            <a:spLocks noGrp="1"/>
          </p:cNvSpPr>
          <p:nvPr>
            <p:ph type="body" sz="quarter" idx="12" hasCustomPrompt="1"/>
          </p:nvPr>
        </p:nvSpPr>
        <p:spPr>
          <a:xfrm>
            <a:off x="685800" y="2647950"/>
            <a:ext cx="8001000" cy="381000"/>
          </a:xfrm>
        </p:spPr>
        <p:txBody>
          <a:bodyPr/>
          <a:lstStyle>
            <a:lvl1pPr marL="0" indent="0">
              <a:buNone/>
              <a:defRPr sz="1200">
                <a:solidFill>
                  <a:schemeClr val="tx1">
                    <a:lumMod val="65000"/>
                    <a:lumOff val="35000"/>
                  </a:schemeClr>
                </a:solidFill>
              </a:defRPr>
            </a:lvl1pPr>
            <a:lvl2pPr marL="342946" indent="0">
              <a:buNone/>
              <a:defRPr sz="1200">
                <a:solidFill>
                  <a:srgbClr val="FFFFFF"/>
                </a:solidFill>
              </a:defRPr>
            </a:lvl2pPr>
            <a:lvl3pPr marL="685891" indent="0">
              <a:buNone/>
              <a:defRPr sz="1200">
                <a:solidFill>
                  <a:srgbClr val="FFFFFF"/>
                </a:solidFill>
              </a:defRPr>
            </a:lvl3pPr>
            <a:lvl4pPr marL="1028837" indent="0">
              <a:buNone/>
              <a:defRPr sz="1200">
                <a:solidFill>
                  <a:srgbClr val="FFFFFF"/>
                </a:solidFill>
              </a:defRPr>
            </a:lvl4pPr>
            <a:lvl5pPr marL="1371783" indent="0">
              <a:buNone/>
              <a:defRPr sz="1200">
                <a:solidFill>
                  <a:srgbClr val="FFFFFF"/>
                </a:solidFill>
              </a:defRPr>
            </a:lvl5pPr>
          </a:lstStyle>
          <a:p>
            <a:pPr lvl="0"/>
            <a:r>
              <a:rPr lang="en-US" dirty="0"/>
              <a:t>Date</a:t>
            </a:r>
          </a:p>
        </p:txBody>
      </p:sp>
      <p:pic>
        <p:nvPicPr>
          <p:cNvPr id="5" name="graphics_HD-title-gold.png" descr="/Users/ranja/Documents/5-resources/ppt/2018 ppt-with R/new/working files/graphics_HD-title-gold.png"/>
          <p:cNvPicPr>
            <a:picLocks noChangeAspect="1"/>
          </p:cNvPicPr>
          <p:nvPr userDrawn="1"/>
        </p:nvPicPr>
        <p:blipFill>
          <a:blip r:embed="rId2" r:link="rId3" cstate="print">
            <a:extLst>
              <a:ext uri="{28A0092B-C50C-407E-A947-70E740481C1C}">
                <a14:useLocalDpi xmlns:a14="http://schemas.microsoft.com/office/drawing/2010/main"/>
              </a:ext>
            </a:extLst>
          </a:blip>
          <a:stretch>
            <a:fillRect/>
          </a:stretch>
        </p:blipFill>
        <p:spPr>
          <a:xfrm>
            <a:off x="0" y="3755777"/>
            <a:ext cx="9144000" cy="1383030"/>
          </a:xfrm>
          <a:prstGeom prst="rect">
            <a:avLst/>
          </a:prstGeom>
        </p:spPr>
      </p:pic>
    </p:spTree>
    <p:extLst>
      <p:ext uri="{BB962C8B-B14F-4D97-AF65-F5344CB8AC3E}">
        <p14:creationId xmlns:p14="http://schemas.microsoft.com/office/powerpoint/2010/main" val="277070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2145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405765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1" y="228600"/>
            <a:ext cx="5676900" cy="4057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81947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59015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3000" b="0" i="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46" indent="0">
              <a:buNone/>
              <a:defRPr sz="1400"/>
            </a:lvl2pPr>
            <a:lvl3pPr marL="685891" indent="0">
              <a:buNone/>
              <a:defRPr sz="1200"/>
            </a:lvl3pPr>
            <a:lvl4pPr marL="1028837" indent="0">
              <a:buNone/>
              <a:defRPr sz="1100"/>
            </a:lvl4pPr>
            <a:lvl5pPr marL="1371783" indent="0">
              <a:buNone/>
              <a:defRPr sz="1100"/>
            </a:lvl5pPr>
            <a:lvl6pPr marL="1714729" indent="0">
              <a:buNone/>
              <a:defRPr sz="1100"/>
            </a:lvl6pPr>
            <a:lvl7pPr marL="2057674" indent="0">
              <a:buNone/>
              <a:defRPr sz="1100"/>
            </a:lvl7pPr>
            <a:lvl8pPr marL="2400620" indent="0">
              <a:buNone/>
              <a:defRPr sz="1100"/>
            </a:lvl8pPr>
            <a:lvl9pPr marL="2743566" indent="0">
              <a:buNone/>
              <a:defRPr sz="1100"/>
            </a:lvl9pPr>
          </a:lstStyle>
          <a:p>
            <a:pPr lvl="0"/>
            <a:r>
              <a:rPr lang="zh-CN" altLang="en-US"/>
              <a:t>单击此处编辑母版文本样式</a:t>
            </a:r>
          </a:p>
        </p:txBody>
      </p:sp>
    </p:spTree>
    <p:extLst>
      <p:ext uri="{BB962C8B-B14F-4D97-AF65-F5344CB8AC3E}">
        <p14:creationId xmlns:p14="http://schemas.microsoft.com/office/powerpoint/2010/main" val="3738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05465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151338"/>
            <a:ext cx="4040188"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7" y="1151338"/>
            <a:ext cx="4041775"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58439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98806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2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90"/>
            <a:ext cx="3008313" cy="871538"/>
          </a:xfrm>
        </p:spPr>
        <p:txBody>
          <a:bodyPr anchor="b"/>
          <a:lstStyle>
            <a:lvl1pPr algn="l">
              <a:defRPr sz="1500" b="1"/>
            </a:lvl1pPr>
          </a:lstStyle>
          <a:p>
            <a:r>
              <a:rPr lang="zh-CN" altLang="en-US"/>
              <a:t>单击此处编辑母版标题样式</a:t>
            </a:r>
            <a:endParaRPr lang="en-US"/>
          </a:p>
        </p:txBody>
      </p:sp>
      <p:sp>
        <p:nvSpPr>
          <p:cNvPr id="3" name="Content Placeholder 2"/>
          <p:cNvSpPr>
            <a:spLocks noGrp="1"/>
          </p:cNvSpPr>
          <p:nvPr>
            <p:ph idx="1"/>
          </p:nvPr>
        </p:nvSpPr>
        <p:spPr>
          <a:xfrm>
            <a:off x="3575050" y="204792"/>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zh-CN" altLang="en-US"/>
              <a:t>单击此处编辑母版文本样式</a:t>
            </a:r>
          </a:p>
        </p:txBody>
      </p:sp>
    </p:spTree>
    <p:extLst>
      <p:ext uri="{BB962C8B-B14F-4D97-AF65-F5344CB8AC3E}">
        <p14:creationId xmlns:p14="http://schemas.microsoft.com/office/powerpoint/2010/main" val="170954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3"/>
            <a:ext cx="5486400" cy="425054"/>
          </a:xfrm>
        </p:spPr>
        <p:txBody>
          <a:bodyPr anchor="b"/>
          <a:lstStyle>
            <a:lvl1pPr algn="l">
              <a:defRPr sz="15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zh-CN" altLang="en-US"/>
              <a:t>单击此处编辑母版文本样式</a:t>
            </a:r>
          </a:p>
        </p:txBody>
      </p:sp>
    </p:spTree>
    <p:extLst>
      <p:ext uri="{BB962C8B-B14F-4D97-AF65-F5344CB8AC3E}">
        <p14:creationId xmlns:p14="http://schemas.microsoft.com/office/powerpoint/2010/main" val="40992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localhost/Users/ranja/Documents/5-resources/ppt/2018%20ppt-with%20R/new/working%20files/graphics_HD-M-gold.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57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68589" tIns="34295" rIns="68589" bIns="34295" numCol="1" anchor="ctr" anchorCtr="0" compatLnSpc="1">
            <a:prstTxWarp prst="textNoShape">
              <a:avLst/>
            </a:prstTxWarp>
          </a:bodyPr>
          <a:lstStyle/>
          <a:p>
            <a:pPr lvl="0"/>
            <a:r>
              <a:rPr lang="zh-CN" altLang="en-US"/>
              <a:t>单击此处编辑母版标题样式</a:t>
            </a:r>
            <a:endParaRPr lang="en-US" dirty="0"/>
          </a:p>
        </p:txBody>
      </p:sp>
      <p:sp>
        <p:nvSpPr>
          <p:cNvPr id="1027" name="Rectangle 3"/>
          <p:cNvSpPr>
            <a:spLocks noGrp="1" noChangeArrowheads="1"/>
          </p:cNvSpPr>
          <p:nvPr>
            <p:ph type="body" idx="1"/>
          </p:nvPr>
        </p:nvSpPr>
        <p:spPr bwMode="auto">
          <a:xfrm>
            <a:off x="685800" y="1314450"/>
            <a:ext cx="7772400" cy="2971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68589" tIns="34295" rIns="68589" bIns="34295"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7" name="graphics_HD-M-gold.png" descr="/Users/ranja/Documents/5-resources/ppt/2018 ppt-with R/new/working files/graphics_HD-M-gold.png"/>
          <p:cNvPicPr>
            <a:picLocks noChangeAspect="1"/>
          </p:cNvPicPr>
          <p:nvPr/>
        </p:nvPicPr>
        <p:blipFill>
          <a:blip r:embed="rId13" r:link="rId14" cstate="print">
            <a:extLst>
              <a:ext uri="{28A0092B-C50C-407E-A947-70E740481C1C}">
                <a14:useLocalDpi xmlns:a14="http://schemas.microsoft.com/office/drawing/2010/main"/>
              </a:ext>
            </a:extLst>
          </a:blip>
          <a:stretch>
            <a:fillRect/>
          </a:stretch>
        </p:blipFill>
        <p:spPr>
          <a:xfrm>
            <a:off x="0" y="4852035"/>
            <a:ext cx="9144000" cy="29146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300" b="0">
          <a:solidFill>
            <a:srgbClr val="7A0019"/>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2pPr>
      <a:lvl3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3pPr>
      <a:lvl4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4pPr>
      <a:lvl5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5pPr>
      <a:lvl6pPr marL="342946"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6pPr>
      <a:lvl7pPr marL="685891"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7pPr>
      <a:lvl8pPr marL="1028837"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8pPr>
      <a:lvl9pPr marL="1371783"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9pPr>
    </p:titleStyle>
    <p:bodyStyle>
      <a:lvl1pPr marL="257209" indent="-257209" algn="l" rtl="0" eaLnBrk="1" fontAlgn="base" hangingPunct="1">
        <a:spcBef>
          <a:spcPct val="20000"/>
        </a:spcBef>
        <a:spcAft>
          <a:spcPct val="0"/>
        </a:spcAft>
        <a:buClr>
          <a:srgbClr val="7A0019"/>
        </a:buClr>
        <a:buChar char="•"/>
        <a:defRPr sz="2400">
          <a:solidFill>
            <a:srgbClr val="595959"/>
          </a:solidFill>
          <a:latin typeface="+mn-lt"/>
          <a:ea typeface="ＭＳ Ｐゴシック" charset="0"/>
          <a:cs typeface="ＭＳ Ｐゴシック" charset="0"/>
        </a:defRPr>
      </a:lvl1pPr>
      <a:lvl2pPr marL="557287" indent="-214341" algn="l" rtl="0" eaLnBrk="1" fontAlgn="base" hangingPunct="1">
        <a:spcBef>
          <a:spcPct val="20000"/>
        </a:spcBef>
        <a:spcAft>
          <a:spcPct val="0"/>
        </a:spcAft>
        <a:buClr>
          <a:srgbClr val="7A0019"/>
        </a:buClr>
        <a:buChar char="–"/>
        <a:defRPr sz="2100">
          <a:solidFill>
            <a:srgbClr val="595959"/>
          </a:solidFill>
          <a:latin typeface="+mn-lt"/>
          <a:ea typeface="ＭＳ Ｐゴシック" charset="0"/>
        </a:defRPr>
      </a:lvl2pPr>
      <a:lvl3pPr marL="857364" indent="-171473" algn="l" rtl="0" eaLnBrk="1" fontAlgn="base" hangingPunct="1">
        <a:spcBef>
          <a:spcPct val="20000"/>
        </a:spcBef>
        <a:spcAft>
          <a:spcPct val="0"/>
        </a:spcAft>
        <a:buClr>
          <a:srgbClr val="7A0019"/>
        </a:buClr>
        <a:buChar char="•"/>
        <a:defRPr sz="1800">
          <a:solidFill>
            <a:srgbClr val="595959"/>
          </a:solidFill>
          <a:latin typeface="+mn-lt"/>
          <a:ea typeface="ＭＳ Ｐゴシック" charset="0"/>
        </a:defRPr>
      </a:lvl3pPr>
      <a:lvl4pPr marL="1200310"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4pPr>
      <a:lvl5pPr marL="1543256"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5pPr>
      <a:lvl6pPr marL="1886201" indent="-171473" algn="l" rtl="0" eaLnBrk="1" fontAlgn="base" hangingPunct="1">
        <a:spcBef>
          <a:spcPct val="20000"/>
        </a:spcBef>
        <a:spcAft>
          <a:spcPct val="0"/>
        </a:spcAft>
        <a:buClr>
          <a:srgbClr val="7A0019"/>
        </a:buClr>
        <a:buChar char="»"/>
        <a:defRPr sz="1500">
          <a:solidFill>
            <a:schemeClr val="tx1"/>
          </a:solidFill>
          <a:latin typeface="+mn-lt"/>
          <a:ea typeface="+mn-ea"/>
        </a:defRPr>
      </a:lvl6pPr>
      <a:lvl7pPr marL="2229147" indent="-171473" algn="l" rtl="0" eaLnBrk="1" fontAlgn="base" hangingPunct="1">
        <a:spcBef>
          <a:spcPct val="20000"/>
        </a:spcBef>
        <a:spcAft>
          <a:spcPct val="0"/>
        </a:spcAft>
        <a:buClr>
          <a:srgbClr val="7A0019"/>
        </a:buClr>
        <a:buChar char="»"/>
        <a:defRPr sz="1500">
          <a:solidFill>
            <a:schemeClr val="tx1"/>
          </a:solidFill>
          <a:latin typeface="+mn-lt"/>
          <a:ea typeface="+mn-ea"/>
        </a:defRPr>
      </a:lvl7pPr>
      <a:lvl8pPr marL="2572093" indent="-171473" algn="l" rtl="0" eaLnBrk="1" fontAlgn="base" hangingPunct="1">
        <a:spcBef>
          <a:spcPct val="20000"/>
        </a:spcBef>
        <a:spcAft>
          <a:spcPct val="0"/>
        </a:spcAft>
        <a:buClr>
          <a:srgbClr val="7A0019"/>
        </a:buClr>
        <a:buChar char="»"/>
        <a:defRPr sz="1500">
          <a:solidFill>
            <a:schemeClr val="tx1"/>
          </a:solidFill>
          <a:latin typeface="+mn-lt"/>
          <a:ea typeface="+mn-ea"/>
        </a:defRPr>
      </a:lvl8pPr>
      <a:lvl9pPr marL="2915039" indent="-171473" algn="l" rtl="0" eaLnBrk="1" fontAlgn="base" hangingPunct="1">
        <a:spcBef>
          <a:spcPct val="20000"/>
        </a:spcBef>
        <a:spcAft>
          <a:spcPct val="0"/>
        </a:spcAft>
        <a:buClr>
          <a:srgbClr val="7A0019"/>
        </a:buClr>
        <a:buChar char="»"/>
        <a:defRPr sz="1500">
          <a:solidFill>
            <a:schemeClr val="tx1"/>
          </a:solidFill>
          <a:latin typeface="+mn-lt"/>
          <a:ea typeface="+mn-ea"/>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ro.arcgis.com/en/pro-app/tool-reference/spatial-analyst/how-weighted-overlay-works.htm" TargetMode="External"/><Relationship Id="rId2" Type="http://schemas.openxmlformats.org/officeDocument/2006/relationships/hyperlink" Target="https://www.agcensus.usda.gov/Publications/2012/Online_Resources/Highlights/Farm_Economics/" TargetMode="External"/><Relationship Id="rId1" Type="http://schemas.openxmlformats.org/officeDocument/2006/relationships/slideLayout" Target="../slideLayouts/slideLayout2.xml"/><Relationship Id="rId6" Type="http://schemas.openxmlformats.org/officeDocument/2006/relationships/hyperlink" Target="https://websoilsurvey.sc.egov.usda.gov/" TargetMode="External"/><Relationship Id="rId5" Type="http://schemas.openxmlformats.org/officeDocument/2006/relationships/hyperlink" Target="https://www.agcensus.usda.gov/Publications/2012/Online_Resources/Organics/index.php" TargetMode="External"/><Relationship Id="rId4" Type="http://schemas.openxmlformats.org/officeDocument/2006/relationships/hyperlink" Target="https://doi.org/10.1016/j.ecolecon.2016.10.0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lta.cr.usgs.gov/high_res_ortho" TargetMode="External"/><Relationship Id="rId2" Type="http://schemas.openxmlformats.org/officeDocument/2006/relationships/hyperlink" Target="https://www.nrcs.usda.gov/Internet/FSE_MANUSCRIPTS/puerto_rico/PR686/0/San_Juan.pdf" TargetMode="External"/><Relationship Id="rId1" Type="http://schemas.openxmlformats.org/officeDocument/2006/relationships/slideLayout" Target="../slideLayouts/slideLayout2.xml"/><Relationship Id="rId5" Type="http://schemas.openxmlformats.org/officeDocument/2006/relationships/hyperlink" Target="http://nationalmap.gov/viewer.html" TargetMode="External"/><Relationship Id="rId4" Type="http://schemas.openxmlformats.org/officeDocument/2006/relationships/hyperlink" Target="https://nationalmap.gov/small_scale/atlasftp.html?openChapters=chpb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1550"/>
            <a:ext cx="8001000" cy="914400"/>
          </a:xfrm>
        </p:spPr>
        <p:txBody>
          <a:bodyPr/>
          <a:lstStyle/>
          <a:p>
            <a:r>
              <a:rPr lang="en-US"/>
              <a:t>F</a:t>
            </a:r>
            <a:r>
              <a:rPr lang="en-US" altLang="zh-CN"/>
              <a:t>arm Sites </a:t>
            </a:r>
            <a:r>
              <a:rPr lang="en-US" altLang="zh-CN" dirty="0"/>
              <a:t>Features Exploration</a:t>
            </a:r>
            <a:br>
              <a:rPr lang="en-US" altLang="zh-CN" dirty="0"/>
            </a:br>
            <a:r>
              <a:rPr lang="en-US" altLang="zh-CN" dirty="0"/>
              <a:t>	</a:t>
            </a:r>
            <a:r>
              <a:rPr lang="en-US" altLang="zh-CN" sz="3200" dirty="0"/>
              <a:t>                               </a:t>
            </a:r>
            <a:r>
              <a:rPr lang="en-US" altLang="zh-CN" sz="3600" dirty="0">
                <a:latin typeface="Calibri" pitchFamily="34" charset="0"/>
                <a:ea typeface="Arial Unicode MS" pitchFamily="34" charset="-122"/>
                <a:cs typeface="Arial Unicode MS" pitchFamily="34" charset="-122"/>
              </a:rPr>
              <a:t>-</a:t>
            </a:r>
            <a:r>
              <a:rPr lang="en-US" altLang="zh-CN" sz="2400" dirty="0">
                <a:latin typeface="Calibri" pitchFamily="34" charset="0"/>
                <a:ea typeface="Arial Unicode MS" pitchFamily="34" charset="-122"/>
                <a:cs typeface="Arial Unicode MS" pitchFamily="34" charset="-122"/>
              </a:rPr>
              <a:t>Mayaguez, Puerto Rico </a:t>
            </a:r>
            <a:endParaRPr lang="en-US" dirty="0"/>
          </a:p>
        </p:txBody>
      </p:sp>
      <p:sp>
        <p:nvSpPr>
          <p:cNvPr id="3" name="Text Placeholder 2"/>
          <p:cNvSpPr>
            <a:spLocks noGrp="1"/>
          </p:cNvSpPr>
          <p:nvPr>
            <p:ph type="body" sz="quarter" idx="10"/>
          </p:nvPr>
        </p:nvSpPr>
        <p:spPr/>
        <p:txBody>
          <a:bodyPr/>
          <a:lstStyle/>
          <a:p>
            <a:r>
              <a:rPr lang="en-US" dirty="0" err="1"/>
              <a:t>Jingzhe</a:t>
            </a:r>
            <a:r>
              <a:rPr lang="en-US" dirty="0"/>
              <a:t> Wang</a:t>
            </a:r>
          </a:p>
          <a:p>
            <a:endParaRPr lang="en-US" dirty="0"/>
          </a:p>
        </p:txBody>
      </p:sp>
      <p:sp>
        <p:nvSpPr>
          <p:cNvPr id="4" name="Text Placeholder 3"/>
          <p:cNvSpPr>
            <a:spLocks noGrp="1"/>
          </p:cNvSpPr>
          <p:nvPr>
            <p:ph type="body" sz="quarter" idx="12"/>
          </p:nvPr>
        </p:nvSpPr>
        <p:spPr/>
        <p:txBody>
          <a:bodyPr/>
          <a:lstStyle/>
          <a:p>
            <a:r>
              <a:rPr lang="en-US" dirty="0"/>
              <a:t>3/6/2018</a:t>
            </a:r>
          </a:p>
        </p:txBody>
      </p:sp>
    </p:spTree>
    <p:extLst>
      <p:ext uri="{BB962C8B-B14F-4D97-AF65-F5344CB8AC3E}">
        <p14:creationId xmlns:p14="http://schemas.microsoft.com/office/powerpoint/2010/main" val="176664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 based on the sample</a:t>
            </a:r>
            <a:endParaRPr lang="zh-CN" altLang="en-US" dirty="0"/>
          </a:p>
        </p:txBody>
      </p:sp>
      <p:sp>
        <p:nvSpPr>
          <p:cNvPr id="5" name="Content Placeholder 2"/>
          <p:cNvSpPr>
            <a:spLocks noGrp="1"/>
          </p:cNvSpPr>
          <p:nvPr>
            <p:ph idx="1"/>
          </p:nvPr>
        </p:nvSpPr>
        <p:spPr>
          <a:xfrm>
            <a:off x="762000" y="971550"/>
            <a:ext cx="7924800" cy="3429000"/>
          </a:xfrm>
        </p:spPr>
        <p:txBody>
          <a:bodyPr/>
          <a:lstStyle/>
          <a:p>
            <a:r>
              <a:rPr lang="en-US" sz="2000" dirty="0"/>
              <a:t>To distinguish farmland from non-farmland:</a:t>
            </a:r>
          </a:p>
          <a:p>
            <a:pPr lvl="1"/>
            <a:r>
              <a:rPr lang="en-US" altLang="zh-CN" sz="1700" dirty="0"/>
              <a:t>Soil type: CoF2, HmF2, </a:t>
            </a:r>
            <a:r>
              <a:rPr lang="en-US" altLang="zh-CN" sz="1700" dirty="0" err="1"/>
              <a:t>MxF</a:t>
            </a:r>
            <a:r>
              <a:rPr lang="en-US" altLang="zh-CN" sz="1700" dirty="0"/>
              <a:t>, HmE2</a:t>
            </a:r>
          </a:p>
          <a:p>
            <a:pPr lvl="1"/>
            <a:r>
              <a:rPr lang="en-US" altLang="zh-CN" sz="1700" dirty="0" err="1"/>
              <a:t>Landcover</a:t>
            </a:r>
            <a:r>
              <a:rPr lang="en-US" altLang="zh-CN" sz="1700" dirty="0"/>
              <a:t> type: </a:t>
            </a:r>
          </a:p>
          <a:p>
            <a:pPr lvl="1">
              <a:buNone/>
            </a:pPr>
            <a:r>
              <a:rPr lang="en-US" altLang="zh-CN" sz="1700" dirty="0"/>
              <a:t>		avoid 21 (developed, open space), 22 (developed, low intensity), 42 	(evergreen forest); 71 (grassland/herbaceous) may be neutral </a:t>
            </a:r>
          </a:p>
          <a:p>
            <a:pPr lvl="1">
              <a:buNone/>
            </a:pPr>
            <a:endParaRPr lang="en-US" altLang="zh-CN" sz="1700" dirty="0"/>
          </a:p>
          <a:p>
            <a:r>
              <a:rPr lang="en-US" sz="2000" dirty="0"/>
              <a:t>For three farms (farm3 is the organic farm):</a:t>
            </a:r>
          </a:p>
          <a:p>
            <a:pPr lvl="1"/>
            <a:r>
              <a:rPr lang="en-US" sz="1700" dirty="0"/>
              <a:t>Soil type: HmE2 and HmF2 for organic farm</a:t>
            </a:r>
          </a:p>
          <a:p>
            <a:pPr lvl="1"/>
            <a:r>
              <a:rPr lang="en-US" sz="1700" dirty="0"/>
              <a:t>Tree canopy coverage rate may be important (tried if not prune the tree)</a:t>
            </a:r>
          </a:p>
          <a:p>
            <a:endParaRPr lang="en-US" sz="20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Insights</a:t>
            </a:r>
            <a:endParaRPr lang="zh-CN" altLang="en-US" dirty="0"/>
          </a:p>
        </p:txBody>
      </p:sp>
      <p:sp>
        <p:nvSpPr>
          <p:cNvPr id="3" name="内容占位符 2"/>
          <p:cNvSpPr>
            <a:spLocks noGrp="1"/>
          </p:cNvSpPr>
          <p:nvPr>
            <p:ph idx="1"/>
          </p:nvPr>
        </p:nvSpPr>
        <p:spPr>
          <a:xfrm>
            <a:off x="685800" y="895350"/>
            <a:ext cx="7772400" cy="3962400"/>
          </a:xfrm>
        </p:spPr>
        <p:txBody>
          <a:bodyPr/>
          <a:lstStyle/>
          <a:p>
            <a:r>
              <a:rPr lang="en-US" altLang="zh-CN" sz="1800" dirty="0"/>
              <a:t>Different results from single decision tree and bagging</a:t>
            </a:r>
          </a:p>
          <a:p>
            <a:pPr lvl="1"/>
            <a:r>
              <a:rPr lang="en-US" altLang="zh-CN" sz="1500" dirty="0"/>
              <a:t> </a:t>
            </a:r>
            <a:r>
              <a:rPr lang="en-US" altLang="zh-CN" sz="1400" dirty="0"/>
              <a:t>More likely to pick location points from farm2 and farm3 rather than farm1 during the </a:t>
            </a:r>
          </a:p>
          <a:p>
            <a:pPr lvl="1">
              <a:buNone/>
            </a:pPr>
            <a:r>
              <a:rPr lang="en-US" altLang="zh-CN" sz="1400" dirty="0"/>
              <a:t>     </a:t>
            </a:r>
            <a:r>
              <a:rPr lang="en-US" altLang="zh-CN" sz="1400" dirty="0" err="1"/>
              <a:t>resampling</a:t>
            </a:r>
            <a:r>
              <a:rPr lang="en-US" altLang="zh-CN" sz="1400" dirty="0"/>
              <a:t> process. The resulting decision trees will have fairly different important</a:t>
            </a:r>
          </a:p>
          <a:p>
            <a:pPr lvl="1">
              <a:buNone/>
            </a:pPr>
            <a:r>
              <a:rPr lang="en-US" altLang="zh-CN" sz="1400" dirty="0"/>
              <a:t>     variables be selected then as the variance for each single decision tree is high.</a:t>
            </a:r>
          </a:p>
          <a:p>
            <a:endParaRPr lang="en-US" altLang="zh-CN" sz="1800" dirty="0"/>
          </a:p>
          <a:p>
            <a:r>
              <a:rPr lang="en-US" altLang="zh-CN" sz="1800" dirty="0"/>
              <a:t>Non-farmland points all from residential area, non-farmland is not necessarily residential area; limited information about other non-farmland types</a:t>
            </a:r>
          </a:p>
          <a:p>
            <a:r>
              <a:rPr lang="en-US" altLang="zh-CN" sz="1800" dirty="0"/>
              <a:t>Sample location points were from six polygon areas, they might not be representative for the whole AOI (e.g. some different kinds of soil are in other locations)</a:t>
            </a:r>
          </a:p>
          <a:p>
            <a:r>
              <a:rPr lang="en-US" altLang="zh-CN" sz="1800" dirty="0"/>
              <a:t>Regression might be really helpful for assigning weights to different spatial attributes </a:t>
            </a:r>
            <a:r>
              <a:rPr lang="en-US" altLang="zh-CN" sz="1800" dirty="0">
                <a:sym typeface="Wingdings" pitchFamily="2" charset="2"/>
              </a:rPr>
              <a:t> weighted overlay methods</a:t>
            </a:r>
            <a:endParaRPr lang="en-US" altLang="zh-CN" sz="1800" dirty="0"/>
          </a:p>
          <a:p>
            <a:pPr lvl="1">
              <a:buNone/>
            </a:pPr>
            <a:endParaRPr lang="en-US" altLang="zh-CN" sz="1400" dirty="0"/>
          </a:p>
        </p:txBody>
      </p:sp>
      <p:pic>
        <p:nvPicPr>
          <p:cNvPr id="4" name="Picture 2"/>
          <p:cNvPicPr>
            <a:picLocks noChangeAspect="1" noChangeArrowheads="1"/>
          </p:cNvPicPr>
          <p:nvPr/>
        </p:nvPicPr>
        <p:blipFill>
          <a:blip r:embed="rId2"/>
          <a:srcRect/>
          <a:stretch>
            <a:fillRect/>
          </a:stretch>
        </p:blipFill>
        <p:spPr bwMode="auto">
          <a:xfrm>
            <a:off x="6962775" y="361950"/>
            <a:ext cx="809625" cy="809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4" name="TextBox 3"/>
          <p:cNvSpPr txBox="1"/>
          <p:nvPr/>
        </p:nvSpPr>
        <p:spPr>
          <a:xfrm>
            <a:off x="762000" y="895350"/>
            <a:ext cx="7905228" cy="3742563"/>
          </a:xfrm>
          <a:prstGeom prst="rect">
            <a:avLst/>
          </a:prstGeom>
          <a:noFill/>
        </p:spPr>
        <p:txBody>
          <a:bodyPr wrap="square" rtlCol="0">
            <a:spAutoFit/>
          </a:bodyPr>
          <a:lstStyle/>
          <a:p>
            <a:pPr>
              <a:lnSpc>
                <a:spcPct val="200000"/>
              </a:lnSpc>
            </a:pPr>
            <a:r>
              <a:rPr lang="en-US" sz="1000" dirty="0">
                <a:solidFill>
                  <a:srgbClr val="000000"/>
                </a:solidFill>
                <a:latin typeface="Calibri" panose="020F0502020204030204" pitchFamily="34" charset="0"/>
                <a:cs typeface="Futura Md BT"/>
              </a:rPr>
              <a:t>Farm Economics </a:t>
            </a:r>
            <a:r>
              <a:rPr lang="en-US" sz="1000" i="1" dirty="0">
                <a:solidFill>
                  <a:srgbClr val="000000"/>
                </a:solidFill>
                <a:latin typeface="Calibri" panose="020F0502020204030204" pitchFamily="34" charset="0"/>
                <a:cs typeface="Futura Md BT"/>
              </a:rPr>
              <a:t>Record high agriculture sales; income and expenses both up.</a:t>
            </a:r>
            <a:r>
              <a:rPr lang="en-US" sz="1000" dirty="0">
                <a:solidFill>
                  <a:srgbClr val="000000"/>
                </a:solidFill>
                <a:latin typeface="Calibri" panose="020F0502020204030204" pitchFamily="34" charset="0"/>
                <a:cs typeface="Futura Md BT"/>
              </a:rPr>
              <a:t>, Highlights, 2012 Census of Agriculture, United States Department of Agriculture, 2014. Retrieved from </a:t>
            </a:r>
            <a:r>
              <a:rPr lang="en-US" sz="1000" u="sng" dirty="0">
                <a:solidFill>
                  <a:srgbClr val="000000"/>
                </a:solidFill>
                <a:latin typeface="Calibri" panose="020F0502020204030204" pitchFamily="34" charset="0"/>
                <a:cs typeface="Futura Md BT"/>
                <a:hlinkClick r:id="rId2"/>
              </a:rPr>
              <a:t>https://www.agcensus.usda.gov/Publications/2012/Online_Resources/Highlights/Farm_Economics/</a:t>
            </a:r>
            <a:r>
              <a:rPr lang="en-US" sz="1000" dirty="0">
                <a:solidFill>
                  <a:srgbClr val="000000"/>
                </a:solidFill>
                <a:latin typeface="Calibri" panose="020F0502020204030204" pitchFamily="34" charset="0"/>
                <a:cs typeface="Futura Md BT"/>
              </a:rPr>
              <a:t> </a:t>
            </a:r>
          </a:p>
          <a:p>
            <a:pPr>
              <a:lnSpc>
                <a:spcPct val="200000"/>
              </a:lnSpc>
            </a:pPr>
            <a:r>
              <a:rPr lang="en-US" sz="1000" kern="100" dirty="0">
                <a:solidFill>
                  <a:srgbClr val="000000"/>
                </a:solidFill>
                <a:latin typeface="Calibri" panose="020F0502020204030204" pitchFamily="34" charset="0"/>
                <a:ea typeface="SimSun" panose="02010600030101010101" pitchFamily="2" charset="-122"/>
                <a:cs typeface="Arial" panose="020B0604020202020204" pitchFamily="34" charset="0"/>
              </a:rPr>
              <a:t>How Weighted Overlay Works, Tool Reference, ArcGIS Desktop (2017). Retrieved from </a:t>
            </a:r>
            <a:r>
              <a:rPr lang="en-US" sz="1000" u="sng" kern="100" dirty="0">
                <a:solidFill>
                  <a:srgbClr val="0000FF"/>
                </a:solidFill>
                <a:latin typeface="Calibri" panose="020F0502020204030204" pitchFamily="34" charset="0"/>
                <a:ea typeface="SimSun" panose="02010600030101010101" pitchFamily="2" charset="-122"/>
                <a:cs typeface="Arial" panose="020B0604020202020204" pitchFamily="34" charset="0"/>
                <a:hlinkClick r:id="rId3"/>
              </a:rPr>
              <a:t>http://pro.arcgis.com/en/pro-app/tool-reference/spatial-analyst/how-weighted-overlay-works.htm</a:t>
            </a:r>
            <a:r>
              <a:rPr lang="en-US" sz="1000" kern="100" dirty="0">
                <a:solidFill>
                  <a:srgbClr val="000000"/>
                </a:solidFill>
                <a:latin typeface="Calibri" panose="020F0502020204030204" pitchFamily="34" charset="0"/>
                <a:ea typeface="SimSun" panose="02010600030101010101" pitchFamily="2" charset="-122"/>
                <a:cs typeface="Arial" panose="020B0604020202020204" pitchFamily="34" charset="0"/>
              </a:rPr>
              <a:t> </a:t>
            </a:r>
            <a:endParaRPr lang="en-US" sz="1000" kern="100" dirty="0">
              <a:latin typeface="Calibri" panose="020F0502020204030204" pitchFamily="34" charset="0"/>
              <a:ea typeface="SimSun" panose="02010600030101010101" pitchFamily="2" charset="-122"/>
              <a:cs typeface="Arial" panose="020B0604020202020204" pitchFamily="34" charset="0"/>
            </a:endParaRPr>
          </a:p>
          <a:p>
            <a:pPr>
              <a:lnSpc>
                <a:spcPct val="200000"/>
              </a:lnSpc>
            </a:pPr>
            <a:r>
              <a:rPr lang="en-US" sz="1000" kern="100" dirty="0" err="1">
                <a:latin typeface="Calibri" panose="020F0502020204030204" pitchFamily="34" charset="0"/>
                <a:ea typeface="SimSun" panose="02010600030101010101" pitchFamily="2" charset="-122"/>
                <a:cs typeface="Helvetica" panose="020B0604020202020204" pitchFamily="34" charset="0"/>
              </a:rPr>
              <a:t>Jouzi</a:t>
            </a:r>
            <a:r>
              <a:rPr lang="en-US" sz="1000" kern="100" dirty="0">
                <a:latin typeface="Calibri" panose="020F0502020204030204" pitchFamily="34" charset="0"/>
                <a:ea typeface="SimSun" panose="02010600030101010101" pitchFamily="2" charset="-122"/>
                <a:cs typeface="Helvetica" panose="020B0604020202020204" pitchFamily="34" charset="0"/>
              </a:rPr>
              <a:t>, Z., </a:t>
            </a:r>
            <a:r>
              <a:rPr lang="en-US" sz="1000" kern="100" dirty="0" err="1">
                <a:latin typeface="Calibri" panose="020F0502020204030204" pitchFamily="34" charset="0"/>
                <a:ea typeface="SimSun" panose="02010600030101010101" pitchFamily="2" charset="-122"/>
                <a:cs typeface="Helvetica" panose="020B0604020202020204" pitchFamily="34" charset="0"/>
              </a:rPr>
              <a:t>Azadi</a:t>
            </a:r>
            <a:r>
              <a:rPr lang="en-US" sz="1000" kern="100" dirty="0">
                <a:latin typeface="Calibri" panose="020F0502020204030204" pitchFamily="34" charset="0"/>
                <a:ea typeface="SimSun" panose="02010600030101010101" pitchFamily="2" charset="-122"/>
                <a:cs typeface="Helvetica" panose="020B0604020202020204" pitchFamily="34" charset="0"/>
              </a:rPr>
              <a:t>, H., Taheri, F., </a:t>
            </a:r>
            <a:r>
              <a:rPr lang="en-US" sz="1000" kern="100" dirty="0" err="1">
                <a:latin typeface="Calibri" panose="020F0502020204030204" pitchFamily="34" charset="0"/>
                <a:ea typeface="SimSun" panose="02010600030101010101" pitchFamily="2" charset="-122"/>
                <a:cs typeface="Helvetica" panose="020B0604020202020204" pitchFamily="34" charset="0"/>
              </a:rPr>
              <a:t>Zarafshani</a:t>
            </a:r>
            <a:r>
              <a:rPr lang="en-US" sz="1000" kern="100" dirty="0">
                <a:latin typeface="Calibri" panose="020F0502020204030204" pitchFamily="34" charset="0"/>
                <a:ea typeface="SimSun" panose="02010600030101010101" pitchFamily="2" charset="-122"/>
                <a:cs typeface="Helvetica" panose="020B0604020202020204" pitchFamily="34" charset="0"/>
              </a:rPr>
              <a:t> , K., </a:t>
            </a:r>
            <a:r>
              <a:rPr lang="en-US" sz="1000" kern="100" dirty="0" err="1">
                <a:latin typeface="Calibri" panose="020F0502020204030204" pitchFamily="34" charset="0"/>
                <a:ea typeface="SimSun" panose="02010600030101010101" pitchFamily="2" charset="-122"/>
                <a:cs typeface="Helvetica" panose="020B0604020202020204" pitchFamily="34" charset="0"/>
              </a:rPr>
              <a:t>Gebrehiwot</a:t>
            </a:r>
            <a:r>
              <a:rPr lang="en-US" sz="1000" kern="100" dirty="0">
                <a:latin typeface="Calibri" panose="020F0502020204030204" pitchFamily="34" charset="0"/>
                <a:ea typeface="SimSun" panose="02010600030101010101" pitchFamily="2" charset="-122"/>
                <a:cs typeface="Helvetica" panose="020B0604020202020204" pitchFamily="34" charset="0"/>
              </a:rPr>
              <a:t>, K., Passel, S. V., &amp; </a:t>
            </a:r>
            <a:r>
              <a:rPr lang="en-US" sz="1000" kern="100" dirty="0" err="1">
                <a:latin typeface="Calibri" panose="020F0502020204030204" pitchFamily="34" charset="0"/>
                <a:ea typeface="SimSun" panose="02010600030101010101" pitchFamily="2" charset="-122"/>
                <a:cs typeface="Helvetica" panose="020B0604020202020204" pitchFamily="34" charset="0"/>
              </a:rPr>
              <a:t>Lebailly</a:t>
            </a:r>
            <a:r>
              <a:rPr lang="en-US" sz="1000" kern="100" dirty="0">
                <a:latin typeface="Calibri" panose="020F0502020204030204" pitchFamily="34" charset="0"/>
                <a:ea typeface="SimSun" panose="02010600030101010101" pitchFamily="2" charset="-122"/>
                <a:cs typeface="Helvetica" panose="020B0604020202020204" pitchFamily="34" charset="0"/>
              </a:rPr>
              <a:t>, P. (2017). Organic Farming and Small-Scale Farmers: Main Opportunities and Challenges. </a:t>
            </a:r>
            <a:r>
              <a:rPr lang="en-US" sz="1000" i="1" kern="100" dirty="0">
                <a:latin typeface="Calibri" panose="020F0502020204030204" pitchFamily="34" charset="0"/>
                <a:ea typeface="SimSun" panose="02010600030101010101" pitchFamily="2" charset="-122"/>
                <a:cs typeface="Helvetica" panose="020B0604020202020204" pitchFamily="34" charset="0"/>
              </a:rPr>
              <a:t>Ecological Economics, Elsevier</a:t>
            </a:r>
            <a:r>
              <a:rPr lang="en-US" sz="1000" kern="100" dirty="0">
                <a:latin typeface="Calibri" panose="020F0502020204030204" pitchFamily="34" charset="0"/>
                <a:ea typeface="SimSun" panose="02010600030101010101" pitchFamily="2" charset="-122"/>
                <a:cs typeface="Helvetica" panose="020B0604020202020204" pitchFamily="34" charset="0"/>
              </a:rPr>
              <a:t>, </a:t>
            </a:r>
            <a:r>
              <a:rPr lang="en-US" sz="1000" i="1" kern="100" dirty="0">
                <a:latin typeface="Calibri" panose="020F0502020204030204" pitchFamily="34" charset="0"/>
                <a:ea typeface="SimSun" panose="02010600030101010101" pitchFamily="2" charset="-122"/>
                <a:cs typeface="Helvetica" panose="020B0604020202020204" pitchFamily="34" charset="0"/>
              </a:rPr>
              <a:t>132</a:t>
            </a:r>
            <a:r>
              <a:rPr lang="en-US" sz="1000" kern="100" dirty="0">
                <a:latin typeface="Calibri" panose="020F0502020204030204" pitchFamily="34" charset="0"/>
                <a:ea typeface="SimSun" panose="02010600030101010101" pitchFamily="2" charset="-122"/>
                <a:cs typeface="Helvetica" panose="020B0604020202020204" pitchFamily="34" charset="0"/>
              </a:rPr>
              <a:t>, 144–154.</a:t>
            </a:r>
            <a:r>
              <a:rPr lang="en-US" sz="1000" kern="100" dirty="0">
                <a:latin typeface="Calibri" panose="020F0502020204030204" pitchFamily="34" charset="0"/>
                <a:ea typeface="SimSun" panose="02010600030101010101" pitchFamily="2" charset="-122"/>
                <a:cs typeface="Arial" panose="020B0604020202020204" pitchFamily="34" charset="0"/>
              </a:rPr>
              <a:t> </a:t>
            </a:r>
            <a:r>
              <a:rPr lang="en-US" sz="1000" kern="100" dirty="0">
                <a:latin typeface="Calibri" panose="020F0502020204030204" pitchFamily="34" charset="0"/>
                <a:ea typeface="SimSun" panose="02010600030101010101" pitchFamily="2" charset="-122"/>
                <a:cs typeface="Helvetica" panose="020B0604020202020204" pitchFamily="34" charset="0"/>
              </a:rPr>
              <a:t>Retrieved from </a:t>
            </a:r>
            <a:r>
              <a:rPr lang="en-US" sz="1000" u="sng" kern="100" dirty="0">
                <a:solidFill>
                  <a:srgbClr val="0000FF"/>
                </a:solidFill>
                <a:latin typeface="Calibri" panose="020F0502020204030204" pitchFamily="34" charset="0"/>
                <a:ea typeface="SimSun" panose="02010600030101010101" pitchFamily="2" charset="-122"/>
                <a:cs typeface="Helvetica" panose="020B0604020202020204" pitchFamily="34" charset="0"/>
                <a:hlinkClick r:id="rId4"/>
              </a:rPr>
              <a:t>https://doi.org/10.1016/j.ecolecon.2016.10.016</a:t>
            </a:r>
            <a:endParaRPr lang="en-US" sz="1000" u="sng" kern="100" dirty="0">
              <a:solidFill>
                <a:srgbClr val="0000FF"/>
              </a:solidFill>
              <a:latin typeface="Calibri" panose="020F0502020204030204" pitchFamily="34" charset="0"/>
              <a:ea typeface="SimSun" panose="02010600030101010101" pitchFamily="2" charset="-122"/>
              <a:cs typeface="Helvetica" panose="020B0604020202020204" pitchFamily="34" charset="0"/>
            </a:endParaRPr>
          </a:p>
          <a:p>
            <a:pPr>
              <a:lnSpc>
                <a:spcPct val="200000"/>
              </a:lnSpc>
            </a:pPr>
            <a:r>
              <a:rPr lang="en-US" altLang="zh-CN" sz="1000" kern="100" dirty="0">
                <a:latin typeface="Calibri" panose="020F0502020204030204" pitchFamily="34" charset="0"/>
                <a:ea typeface="SimSun" panose="02010600030101010101" pitchFamily="2" charset="-122"/>
                <a:cs typeface="Helvetica" panose="020B0604020202020204" pitchFamily="34" charset="0"/>
              </a:rPr>
              <a:t>Organic Farming </a:t>
            </a:r>
            <a:r>
              <a:rPr lang="en-US" altLang="zh-CN" sz="1000" i="1" kern="100" dirty="0">
                <a:latin typeface="Calibri" panose="020F0502020204030204" pitchFamily="34" charset="0"/>
                <a:ea typeface="SimSun" panose="02010600030101010101" pitchFamily="2" charset="-122"/>
                <a:cs typeface="Helvetica" panose="020B0604020202020204" pitchFamily="34" charset="0"/>
              </a:rPr>
              <a:t>Results from 2014 Organic Survey</a:t>
            </a:r>
            <a:r>
              <a:rPr lang="en-US" altLang="zh-CN" sz="1000" kern="100" dirty="0">
                <a:latin typeface="Calibri" panose="020F0502020204030204" pitchFamily="34" charset="0"/>
                <a:ea typeface="SimSun" panose="02010600030101010101" pitchFamily="2" charset="-122"/>
                <a:cs typeface="Helvetica" panose="020B0604020202020204" pitchFamily="34" charset="0"/>
              </a:rPr>
              <a:t>, Highlights,</a:t>
            </a:r>
            <a:r>
              <a:rPr lang="en-US" altLang="zh-CN" sz="1000" kern="100" dirty="0">
                <a:latin typeface="Calibri" panose="020F0502020204030204" pitchFamily="34" charset="0"/>
                <a:ea typeface="SimSun" panose="02010600030101010101" pitchFamily="2" charset="-122"/>
                <a:cs typeface="Arial" panose="020B0604020202020204" pitchFamily="34" charset="0"/>
              </a:rPr>
              <a:t> 2012 Census of Agriculture, United States Department of Agriculture, 2015. Retrieved from </a:t>
            </a:r>
            <a:r>
              <a:rPr lang="en-US" altLang="zh-CN" sz="1000" u="sng" kern="100" dirty="0">
                <a:solidFill>
                  <a:srgbClr val="0000FF"/>
                </a:solidFill>
                <a:latin typeface="Calibri" panose="020F0502020204030204" pitchFamily="34" charset="0"/>
                <a:ea typeface="SimSun" panose="02010600030101010101" pitchFamily="2" charset="-122"/>
                <a:cs typeface="Arial" panose="020B0604020202020204" pitchFamily="34" charset="0"/>
                <a:hlinkClick r:id="rId5"/>
              </a:rPr>
              <a:t>https://www.agcensus.usda.gov/Publications/2012/Online_Resources/Organics/index.php</a:t>
            </a:r>
            <a:r>
              <a:rPr lang="en-US" altLang="zh-CN" sz="1000" kern="100" dirty="0">
                <a:latin typeface="Calibri" panose="020F0502020204030204" pitchFamily="34" charset="0"/>
                <a:ea typeface="SimSun" panose="02010600030101010101" pitchFamily="2" charset="-122"/>
                <a:cs typeface="Arial" panose="020B0604020202020204" pitchFamily="34" charset="0"/>
              </a:rPr>
              <a:t> </a:t>
            </a:r>
          </a:p>
          <a:p>
            <a:pPr>
              <a:lnSpc>
                <a:spcPct val="200000"/>
              </a:lnSpc>
            </a:pPr>
            <a:r>
              <a:rPr lang="en-US" altLang="zh-CN" sz="1000" kern="100" dirty="0">
                <a:latin typeface="Calibri" panose="020F0502020204030204" pitchFamily="34" charset="0"/>
                <a:ea typeface="SimSun" panose="02010600030101010101" pitchFamily="2" charset="-122"/>
                <a:cs typeface="Arial" panose="020B0604020202020204" pitchFamily="34" charset="0"/>
              </a:rPr>
              <a:t>Soil Survey Staff, Soil Survey Geographic (SSURGO) database for Mayaguez Area, Puerto Rico Western Part, Natural Resources Conservation Service, United States Department of Agriculture. Web Soil Survey. Available online at the following link: </a:t>
            </a:r>
            <a:r>
              <a:rPr lang="en-US" altLang="zh-CN" sz="1000" u="sng" kern="100" dirty="0">
                <a:solidFill>
                  <a:srgbClr val="0000FF"/>
                </a:solidFill>
                <a:latin typeface="Calibri" panose="020F0502020204030204" pitchFamily="34" charset="0"/>
                <a:ea typeface="SimSun" panose="02010600030101010101" pitchFamily="2" charset="-122"/>
                <a:cs typeface="Arial" panose="020B0604020202020204" pitchFamily="34" charset="0"/>
                <a:hlinkClick r:id="rId6"/>
              </a:rPr>
              <a:t>https://websoilsurvey.sc.egov.usda.gov/</a:t>
            </a:r>
            <a:r>
              <a:rPr lang="en-US" altLang="zh-CN" sz="1000" kern="100" dirty="0">
                <a:latin typeface="Calibri" panose="020F0502020204030204" pitchFamily="34" charset="0"/>
                <a:ea typeface="SimSun" panose="02010600030101010101" pitchFamily="2" charset="-122"/>
                <a:cs typeface="Arial" panose="020B0604020202020204" pitchFamily="34" charset="0"/>
              </a:rPr>
              <a:t> . Accessed [11/25/2017]. </a:t>
            </a:r>
          </a:p>
          <a:p>
            <a:pPr>
              <a:lnSpc>
                <a:spcPct val="200000"/>
              </a:lnSpc>
            </a:pPr>
            <a:endParaRPr lang="en-US" sz="1000" kern="100" dirty="0">
              <a:latin typeface="Calibri" panose="020F050202020403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TextBox 3"/>
          <p:cNvSpPr txBox="1"/>
          <p:nvPr/>
        </p:nvSpPr>
        <p:spPr>
          <a:xfrm>
            <a:off x="762000" y="895350"/>
            <a:ext cx="7905228" cy="3896451"/>
          </a:xfrm>
          <a:prstGeom prst="rect">
            <a:avLst/>
          </a:prstGeom>
          <a:noFill/>
        </p:spPr>
        <p:txBody>
          <a:bodyPr wrap="square" rtlCol="0">
            <a:spAutoFit/>
          </a:bodyPr>
          <a:lstStyle/>
          <a:p>
            <a:pPr>
              <a:lnSpc>
                <a:spcPct val="200000"/>
              </a:lnSpc>
            </a:pPr>
            <a:r>
              <a:rPr lang="en-US" altLang="zh-CN" sz="1000" kern="100" dirty="0">
                <a:latin typeface="Calibri" panose="020F0502020204030204" pitchFamily="34" charset="0"/>
                <a:ea typeface="SimSun" panose="02010600030101010101" pitchFamily="2" charset="-122"/>
                <a:cs typeface="Arial" panose="020B0604020202020204" pitchFamily="34" charset="0"/>
              </a:rPr>
              <a:t>Soil Survey staff, Natural Resources Conservation Service ,United States Department of Agriculture. Retrieved from</a:t>
            </a:r>
          </a:p>
          <a:p>
            <a:pPr>
              <a:lnSpc>
                <a:spcPct val="200000"/>
              </a:lnSpc>
            </a:pPr>
            <a:r>
              <a:rPr lang="en-US" altLang="zh-CN" sz="1000" kern="100" dirty="0">
                <a:latin typeface="Calibri" panose="020F0502020204030204" pitchFamily="34" charset="0"/>
                <a:ea typeface="SimSun" panose="02010600030101010101" pitchFamily="2" charset="-122"/>
                <a:cs typeface="Arial" panose="020B0604020202020204" pitchFamily="34" charset="0"/>
                <a:hlinkClick r:id="rId2"/>
              </a:rPr>
              <a:t>https://www.nrcs.usda.gov/Internet/FSE_MANUSCRIPTS/puerto_rico/PR686/0/San_Juan.pdf</a:t>
            </a:r>
            <a:r>
              <a:rPr lang="en-US" altLang="zh-CN" sz="1000" kern="100" dirty="0">
                <a:latin typeface="Calibri" panose="020F0502020204030204" pitchFamily="34" charset="0"/>
                <a:ea typeface="SimSun" panose="02010600030101010101" pitchFamily="2" charset="-122"/>
                <a:cs typeface="Arial" panose="020B0604020202020204" pitchFamily="34" charset="0"/>
              </a:rPr>
              <a:t> </a:t>
            </a:r>
          </a:p>
          <a:p>
            <a:pPr>
              <a:lnSpc>
                <a:spcPct val="200000"/>
              </a:lnSpc>
            </a:pPr>
            <a:r>
              <a:rPr lang="en-US" altLang="zh-CN" sz="1000" kern="100" dirty="0">
                <a:solidFill>
                  <a:srgbClr val="000000"/>
                </a:solidFill>
                <a:latin typeface="Calibri" panose="020F0502020204030204" pitchFamily="34" charset="0"/>
                <a:ea typeface="SimSun" panose="02010600030101010101" pitchFamily="2" charset="-122"/>
                <a:cs typeface="Arial" panose="020B0604020202020204" pitchFamily="34" charset="0"/>
              </a:rPr>
              <a:t>U.S. Geological Survey, 2009. High Resolution </a:t>
            </a:r>
            <a:r>
              <a:rPr lang="en-US" altLang="zh-CN" sz="1000" kern="100" dirty="0" err="1">
                <a:solidFill>
                  <a:srgbClr val="000000"/>
                </a:solidFill>
                <a:latin typeface="Calibri" panose="020F0502020204030204" pitchFamily="34" charset="0"/>
                <a:ea typeface="SimSun" panose="02010600030101010101" pitchFamily="2" charset="-122"/>
                <a:cs typeface="Arial" panose="020B0604020202020204" pitchFamily="34" charset="0"/>
              </a:rPr>
              <a:t>Orthoimagery</a:t>
            </a:r>
            <a:r>
              <a:rPr lang="en-US" altLang="zh-CN" sz="1000" kern="100" dirty="0">
                <a:solidFill>
                  <a:srgbClr val="000000"/>
                </a:solidFill>
                <a:latin typeface="Calibri" panose="020F0502020204030204" pitchFamily="34" charset="0"/>
                <a:ea typeface="SimSun" panose="02010600030101010101" pitchFamily="2" charset="-122"/>
                <a:cs typeface="Arial" panose="020B0604020202020204" pitchFamily="34" charset="0"/>
              </a:rPr>
              <a:t>: 2739264_PUERTORICO20100531. </a:t>
            </a:r>
            <a:r>
              <a:rPr lang="en-US" altLang="zh-CN" sz="1000" u="sng" kern="100" dirty="0">
                <a:solidFill>
                  <a:srgbClr val="0000FF"/>
                </a:solidFill>
                <a:latin typeface="Calibri" panose="020F0502020204030204" pitchFamily="34" charset="0"/>
                <a:ea typeface="SimSun" panose="02010600030101010101" pitchFamily="2" charset="-122"/>
                <a:cs typeface="Arial" panose="020B0604020202020204" pitchFamily="34" charset="0"/>
                <a:hlinkClick r:id="rId3"/>
              </a:rPr>
              <a:t>https://lta.cr.usgs.gov/high_res_ortho</a:t>
            </a:r>
            <a:r>
              <a:rPr lang="en-US" altLang="zh-CN" sz="1000" kern="100" dirty="0">
                <a:solidFill>
                  <a:srgbClr val="000000"/>
                </a:solidFill>
                <a:latin typeface="Calibri" panose="020F0502020204030204" pitchFamily="34" charset="0"/>
                <a:ea typeface="SimSun" panose="02010600030101010101" pitchFamily="2" charset="-122"/>
                <a:cs typeface="Arial" panose="020B0604020202020204" pitchFamily="34" charset="0"/>
              </a:rPr>
              <a:t>  </a:t>
            </a:r>
            <a:endParaRPr lang="en-US" altLang="zh-CN" sz="1000" kern="100" dirty="0">
              <a:latin typeface="Calibri" panose="020F0502020204030204" pitchFamily="34" charset="0"/>
              <a:ea typeface="SimSun" panose="02010600030101010101" pitchFamily="2" charset="-122"/>
              <a:cs typeface="Arial" panose="020B0604020202020204" pitchFamily="34" charset="0"/>
            </a:endParaRPr>
          </a:p>
          <a:p>
            <a:pPr>
              <a:lnSpc>
                <a:spcPct val="200000"/>
              </a:lnSpc>
            </a:pPr>
            <a:r>
              <a:rPr lang="en-US" altLang="zh-CN" sz="1000" kern="100" dirty="0">
                <a:solidFill>
                  <a:srgbClr val="000000"/>
                </a:solidFill>
                <a:latin typeface="Calibri" panose="020F0502020204030204" pitchFamily="34" charset="0"/>
                <a:ea typeface="SimSun" panose="02010600030101010101" pitchFamily="2" charset="-122"/>
                <a:cs typeface="Arial" panose="020B0604020202020204" pitchFamily="34" charset="0"/>
              </a:rPr>
              <a:t>U.S. Department of the Interior, U.S. Geological Survey, 2013. Land Cover 100 Meter Resolution-Puerto Rico and the U.S. Virgin Islands, Albers Projection.</a:t>
            </a:r>
            <a:endParaRPr lang="en-US" altLang="zh-CN" sz="1000" kern="100" dirty="0">
              <a:latin typeface="Calibri" panose="020F0502020204030204" pitchFamily="34" charset="0"/>
              <a:ea typeface="SimSun" panose="02010600030101010101" pitchFamily="2" charset="-122"/>
              <a:cs typeface="Arial" panose="020B0604020202020204" pitchFamily="34" charset="0"/>
            </a:endParaRPr>
          </a:p>
          <a:p>
            <a:pPr>
              <a:lnSpc>
                <a:spcPct val="200000"/>
              </a:lnSpc>
            </a:pPr>
            <a:r>
              <a:rPr lang="en-US" altLang="zh-CN" sz="1000" u="sng" kern="100" dirty="0">
                <a:solidFill>
                  <a:srgbClr val="0000FF"/>
                </a:solidFill>
                <a:latin typeface="Calibri" panose="020F0502020204030204" pitchFamily="34" charset="0"/>
                <a:ea typeface="SimSun" panose="02010600030101010101" pitchFamily="2" charset="-122"/>
                <a:cs typeface="Arial" panose="020B0604020202020204" pitchFamily="34" charset="0"/>
                <a:hlinkClick r:id="rId4"/>
              </a:rPr>
              <a:t>https://nationalmap.gov/small_scale/atlasftp.html?openChapters=chpbio#chpbio</a:t>
            </a:r>
            <a:endParaRPr lang="en-US" altLang="zh-CN" sz="1000" u="sng" kern="100" dirty="0">
              <a:solidFill>
                <a:srgbClr val="0000FF"/>
              </a:solidFill>
              <a:latin typeface="Calibri" panose="020F0502020204030204" pitchFamily="34" charset="0"/>
              <a:ea typeface="SimSun" panose="02010600030101010101" pitchFamily="2" charset="-122"/>
              <a:cs typeface="Arial" panose="020B0604020202020204" pitchFamily="34" charset="0"/>
            </a:endParaRPr>
          </a:p>
          <a:p>
            <a:pPr>
              <a:lnSpc>
                <a:spcPct val="200000"/>
              </a:lnSpc>
            </a:pPr>
            <a:r>
              <a:rPr lang="en-US" altLang="zh-CN" sz="1000" kern="100" dirty="0">
                <a:solidFill>
                  <a:srgbClr val="000000"/>
                </a:solidFill>
                <a:latin typeface="Calibri" panose="020F0502020204030204" pitchFamily="34" charset="0"/>
                <a:ea typeface="SimSun" panose="02010600030101010101" pitchFamily="2" charset="-122"/>
                <a:cs typeface="Arial" panose="020B0604020202020204" pitchFamily="34" charset="0"/>
              </a:rPr>
              <a:t>U.S. Department of the Interior, U.S. Geological Survey, 2013. Tree Canopy-Puerto Rico and the U.S. Virgin Islands 100 Meter Resolution Albers Projection.</a:t>
            </a:r>
            <a:endParaRPr lang="en-US" altLang="zh-CN" sz="1000" kern="100" dirty="0">
              <a:latin typeface="Calibri" panose="020F0502020204030204" pitchFamily="34" charset="0"/>
              <a:ea typeface="SimSun" panose="02010600030101010101" pitchFamily="2" charset="-122"/>
              <a:cs typeface="Arial" panose="020B0604020202020204" pitchFamily="34" charset="0"/>
            </a:endParaRPr>
          </a:p>
          <a:p>
            <a:pPr>
              <a:lnSpc>
                <a:spcPct val="200000"/>
              </a:lnSpc>
            </a:pPr>
            <a:r>
              <a:rPr lang="en-US" altLang="zh-CN" sz="1000" u="sng" kern="100" dirty="0">
                <a:solidFill>
                  <a:srgbClr val="0000FF"/>
                </a:solidFill>
                <a:latin typeface="Calibri" panose="020F0502020204030204" pitchFamily="34" charset="0"/>
                <a:ea typeface="SimSun" panose="02010600030101010101" pitchFamily="2" charset="-122"/>
                <a:cs typeface="Arial" panose="020B0604020202020204" pitchFamily="34" charset="0"/>
                <a:hlinkClick r:id="rId4"/>
              </a:rPr>
              <a:t>https://nationalmap.gov/small_scale/atlasftp.html?openChapters=chpbio#chpbio</a:t>
            </a:r>
            <a:r>
              <a:rPr lang="en-US" altLang="zh-CN" sz="1000" kern="100" dirty="0">
                <a:solidFill>
                  <a:srgbClr val="000000"/>
                </a:solidFill>
                <a:latin typeface="Calibri" panose="020F0502020204030204" pitchFamily="34" charset="0"/>
                <a:ea typeface="SimSun" panose="02010600030101010101" pitchFamily="2" charset="-122"/>
                <a:cs typeface="Arial" panose="020B0604020202020204" pitchFamily="34" charset="0"/>
              </a:rPr>
              <a:t> </a:t>
            </a:r>
          </a:p>
          <a:p>
            <a:pPr>
              <a:lnSpc>
                <a:spcPct val="200000"/>
              </a:lnSpc>
            </a:pPr>
            <a:r>
              <a:rPr lang="en-US" altLang="zh-CN" sz="1000" kern="100" dirty="0">
                <a:solidFill>
                  <a:srgbClr val="1C1C1C"/>
                </a:solidFill>
                <a:latin typeface="Calibri" panose="020F0502020204030204" pitchFamily="34" charset="0"/>
                <a:ea typeface="SimSun" panose="02010600030101010101" pitchFamily="2" charset="-122"/>
                <a:cs typeface="Helvetica" panose="020B0604020202020204" pitchFamily="34" charset="0"/>
              </a:rPr>
              <a:t>U.S. Geological Survey, 2017. USGS NED 1/3 arc-second n19w068 1 x 1 degree </a:t>
            </a:r>
            <a:r>
              <a:rPr lang="en-US" altLang="zh-CN" sz="1000" kern="100" dirty="0" err="1">
                <a:solidFill>
                  <a:srgbClr val="1C1C1C"/>
                </a:solidFill>
                <a:latin typeface="Calibri" panose="020F0502020204030204" pitchFamily="34" charset="0"/>
                <a:ea typeface="SimSun" panose="02010600030101010101" pitchFamily="2" charset="-122"/>
                <a:cs typeface="Helvetica" panose="020B0604020202020204" pitchFamily="34" charset="0"/>
              </a:rPr>
              <a:t>ArcGrid</a:t>
            </a:r>
            <a:r>
              <a:rPr lang="en-US" altLang="zh-CN" sz="1000" kern="100" dirty="0">
                <a:solidFill>
                  <a:srgbClr val="1C1C1C"/>
                </a:solidFill>
                <a:latin typeface="Calibri" panose="020F0502020204030204" pitchFamily="34" charset="0"/>
                <a:ea typeface="SimSun" panose="02010600030101010101" pitchFamily="2" charset="-122"/>
                <a:cs typeface="Helvetica" panose="020B0604020202020204" pitchFamily="34" charset="0"/>
              </a:rPr>
              <a:t> 2017 </a:t>
            </a:r>
            <a:endParaRPr lang="en-US" altLang="zh-CN" sz="1000" kern="100" dirty="0">
              <a:latin typeface="Calibri" panose="020F0502020204030204" pitchFamily="34" charset="0"/>
              <a:ea typeface="SimSun" panose="02010600030101010101" pitchFamily="2" charset="-122"/>
              <a:cs typeface="Arial" panose="020B0604020202020204" pitchFamily="34" charset="0"/>
            </a:endParaRPr>
          </a:p>
          <a:p>
            <a:r>
              <a:rPr lang="en-US" altLang="zh-CN" sz="1000" u="sng" dirty="0">
                <a:solidFill>
                  <a:srgbClr val="0000FF"/>
                </a:solidFill>
                <a:latin typeface="Calibri" panose="020F0502020204030204" pitchFamily="34" charset="0"/>
                <a:ea typeface="SimSun" panose="02010600030101010101" pitchFamily="2" charset="-122"/>
                <a:cs typeface="Helvetica" panose="020B0604020202020204" pitchFamily="34" charset="0"/>
                <a:hlinkClick r:id="rId5"/>
              </a:rPr>
              <a:t>http://nationalmap.gov/viewer.html</a:t>
            </a:r>
            <a:endParaRPr lang="en-US" altLang="zh-CN" sz="1000" u="sng" dirty="0">
              <a:solidFill>
                <a:srgbClr val="0000FF"/>
              </a:solidFill>
              <a:latin typeface="Calibri" panose="020F0502020204030204" pitchFamily="34" charset="0"/>
              <a:ea typeface="SimSun" panose="02010600030101010101" pitchFamily="2" charset="-122"/>
              <a:cs typeface="Helvetica" panose="020B0604020202020204" pitchFamily="34" charset="0"/>
            </a:endParaRPr>
          </a:p>
          <a:p>
            <a:pPr>
              <a:lnSpc>
                <a:spcPct val="200000"/>
              </a:lnSpc>
            </a:pPr>
            <a:endParaRPr lang="en-US" altLang="zh-CN" sz="1000" kern="100" dirty="0">
              <a:latin typeface="Calibri" panose="020F0502020204030204" pitchFamily="34" charset="0"/>
              <a:ea typeface="SimSun" panose="02010600030101010101" pitchFamily="2" charset="-122"/>
              <a:cs typeface="Arial" panose="020B0604020202020204" pitchFamily="34" charset="0"/>
            </a:endParaRPr>
          </a:p>
          <a:p>
            <a:pPr>
              <a:lnSpc>
                <a:spcPct val="200000"/>
              </a:lnSpc>
            </a:pPr>
            <a:endParaRPr lang="en-US" sz="1000" kern="100" dirty="0">
              <a:latin typeface="Calibri" panose="020F050202020403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685800" y="895350"/>
            <a:ext cx="7924800" cy="3429000"/>
          </a:xfrm>
        </p:spPr>
        <p:txBody>
          <a:bodyPr/>
          <a:lstStyle/>
          <a:p>
            <a:r>
              <a:rPr lang="en-US" sz="2000" dirty="0"/>
              <a:t>Derived from a previous project on organic farm site selection</a:t>
            </a:r>
          </a:p>
          <a:p>
            <a:r>
              <a:rPr lang="en-US" sz="2000" dirty="0"/>
              <a:t>Context about organic farming :</a:t>
            </a:r>
          </a:p>
          <a:p>
            <a:pPr lvl="1"/>
            <a:r>
              <a:rPr lang="en-US" altLang="zh-CN" sz="1800" dirty="0">
                <a:latin typeface="Calibri" pitchFamily="34" charset="0"/>
              </a:rPr>
              <a:t>Enhance the resilient capacity facing extreme events such as Hurricane </a:t>
            </a:r>
            <a:r>
              <a:rPr lang="en-US" altLang="zh-CN" sz="1600" dirty="0">
                <a:latin typeface="Calibri" pitchFamily="34" charset="0"/>
              </a:rPr>
              <a:t>(</a:t>
            </a:r>
            <a:r>
              <a:rPr lang="en-US" altLang="zh-CN" sz="1600" dirty="0" err="1">
                <a:latin typeface="Calibri" pitchFamily="34" charset="0"/>
              </a:rPr>
              <a:t>Jouzi</a:t>
            </a:r>
            <a:r>
              <a:rPr lang="en-US" altLang="zh-CN" sz="1600" dirty="0">
                <a:latin typeface="Calibri" pitchFamily="34" charset="0"/>
              </a:rPr>
              <a:t> et al., 2016)</a:t>
            </a:r>
            <a:endParaRPr lang="en-US" altLang="zh-CN" sz="1800" dirty="0">
              <a:latin typeface="Calibri" pitchFamily="34" charset="0"/>
            </a:endParaRPr>
          </a:p>
          <a:p>
            <a:pPr lvl="1"/>
            <a:r>
              <a:rPr lang="en-US" altLang="zh-CN" sz="1800" dirty="0">
                <a:latin typeface="Calibri" pitchFamily="34" charset="0"/>
              </a:rPr>
              <a:t>Help reduce the unemployment rate </a:t>
            </a:r>
            <a:r>
              <a:rPr lang="en-US" altLang="zh-CN" sz="1600" dirty="0">
                <a:latin typeface="Calibri" pitchFamily="34" charset="0"/>
              </a:rPr>
              <a:t>(</a:t>
            </a:r>
            <a:r>
              <a:rPr lang="en-US" altLang="zh-CN" sz="1600" dirty="0" err="1">
                <a:latin typeface="Calibri" pitchFamily="34" charset="0"/>
              </a:rPr>
              <a:t>Jouzi</a:t>
            </a:r>
            <a:r>
              <a:rPr lang="en-US" altLang="zh-CN" sz="1600" dirty="0">
                <a:latin typeface="Calibri" pitchFamily="34" charset="0"/>
              </a:rPr>
              <a:t> et al., 2016)</a:t>
            </a:r>
            <a:endParaRPr lang="en-US" altLang="zh-CN" sz="1800" dirty="0">
              <a:latin typeface="Calibri" pitchFamily="34" charset="0"/>
            </a:endParaRPr>
          </a:p>
          <a:p>
            <a:pPr lvl="1"/>
            <a:r>
              <a:rPr lang="en-US" altLang="zh-CN" sz="1800" dirty="0">
                <a:latin typeface="Calibri" pitchFamily="34" charset="0"/>
              </a:rPr>
              <a:t>A great portion of production expenses goes to labors; competitive wages </a:t>
            </a:r>
            <a:r>
              <a:rPr lang="en-US" altLang="zh-CN" sz="1600" dirty="0">
                <a:latin typeface="Calibri" pitchFamily="34" charset="0"/>
              </a:rPr>
              <a:t>(USDA, 2012 &amp; 2015)</a:t>
            </a:r>
            <a:endParaRPr lang="en-US" altLang="zh-CN" sz="1800" dirty="0">
              <a:latin typeface="Calibri" pitchFamily="34" charset="0"/>
            </a:endParaRPr>
          </a:p>
          <a:p>
            <a:pPr lvl="1"/>
            <a:r>
              <a:rPr lang="en-US" altLang="zh-CN" sz="1800" dirty="0">
                <a:latin typeface="Calibri" pitchFamily="34" charset="0"/>
              </a:rPr>
              <a:t>Choose Area of Interest (AOI) in the forest region located in the mountain area of Mayaguez, western Puerto Rico based on the location of one known organic farm information</a:t>
            </a:r>
            <a:endParaRPr lang="en-US" altLang="zh-CN" sz="1800" dirty="0"/>
          </a:p>
          <a:p>
            <a:endParaRPr lang="en-US" sz="2000" dirty="0"/>
          </a:p>
          <a:p>
            <a:endParaRPr lang="en-US" sz="2000" dirty="0"/>
          </a:p>
          <a:p>
            <a:endParaRPr lang="en-US" dirty="0"/>
          </a:p>
        </p:txBody>
      </p:sp>
    </p:spTree>
    <p:extLst>
      <p:ext uri="{BB962C8B-B14F-4D97-AF65-F5344CB8AC3E}">
        <p14:creationId xmlns:p14="http://schemas.microsoft.com/office/powerpoint/2010/main" val="322129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preparation</a:t>
            </a:r>
            <a:endParaRPr lang="zh-CN" altLang="en-US" dirty="0"/>
          </a:p>
        </p:txBody>
      </p:sp>
      <p:sp>
        <p:nvSpPr>
          <p:cNvPr id="3" name="内容占位符 2"/>
          <p:cNvSpPr>
            <a:spLocks noGrp="1"/>
          </p:cNvSpPr>
          <p:nvPr>
            <p:ph idx="1"/>
          </p:nvPr>
        </p:nvSpPr>
        <p:spPr>
          <a:xfrm>
            <a:off x="685800" y="895350"/>
            <a:ext cx="7772400" cy="3810000"/>
          </a:xfrm>
        </p:spPr>
        <p:txBody>
          <a:bodyPr/>
          <a:lstStyle/>
          <a:p>
            <a:r>
              <a:rPr lang="en-US" altLang="zh-CN" sz="2000" dirty="0"/>
              <a:t>Data search and data prepossessing were done</a:t>
            </a:r>
          </a:p>
          <a:p>
            <a:r>
              <a:rPr lang="en-US" altLang="zh-CN" sz="2000" dirty="0"/>
              <a:t>Aim to explore the physical environment features for the existing organic farms, compare with the ones of non-farm areas or non-organic farms  </a:t>
            </a:r>
            <a:r>
              <a:rPr lang="en-US" altLang="zh-CN" sz="2000" dirty="0">
                <a:sym typeface="Wingdings" pitchFamily="2" charset="2"/>
              </a:rPr>
              <a:t> very limited information</a:t>
            </a:r>
          </a:p>
          <a:p>
            <a:r>
              <a:rPr lang="en-US" altLang="zh-CN" sz="2000" dirty="0">
                <a:sym typeface="Wingdings" pitchFamily="2" charset="2"/>
              </a:rPr>
              <a:t>Better remove the ‘organic’ limitation first</a:t>
            </a:r>
          </a:p>
          <a:p>
            <a:r>
              <a:rPr lang="en-US" altLang="zh-CN" sz="2000" dirty="0">
                <a:sym typeface="Wingdings" pitchFamily="2" charset="2"/>
              </a:rPr>
              <a:t>One organic farm site on the AOI, two other farm sites found on the satellite image of the AOI</a:t>
            </a:r>
          </a:p>
          <a:p>
            <a:r>
              <a:rPr lang="en-US" altLang="zh-CN" sz="2000" dirty="0">
                <a:sym typeface="Wingdings" pitchFamily="2" charset="2"/>
              </a:rPr>
              <a:t>Randomly specified three polygon areas on the satellite image which looked like residential area</a:t>
            </a:r>
          </a:p>
          <a:p>
            <a:r>
              <a:rPr lang="en-US" altLang="zh-CN" sz="2000" dirty="0">
                <a:sym typeface="Wingdings" pitchFamily="2" charset="2"/>
              </a:rPr>
              <a:t>Extract points from three farm areas and three non-farm areas to form the observations</a:t>
            </a:r>
            <a:endParaRPr lang="en-US" altLang="zh-CN" sz="2000" dirty="0"/>
          </a:p>
          <a:p>
            <a:endParaRPr lang="zh-CN" altLang="en-US" dirty="0"/>
          </a:p>
        </p:txBody>
      </p:sp>
      <p:sp>
        <p:nvSpPr>
          <p:cNvPr id="5" name="Content Placeholder 2"/>
          <p:cNvSpPr txBox="1">
            <a:spLocks/>
          </p:cNvSpPr>
          <p:nvPr/>
        </p:nvSpPr>
        <p:spPr bwMode="auto">
          <a:xfrm>
            <a:off x="685800" y="895350"/>
            <a:ext cx="7924800" cy="3429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68589" tIns="34295" rIns="68589" bIns="34295" numCol="1" anchor="t" anchorCtr="0" compatLnSpc="1">
            <a:prstTxWarp prst="textNoShape">
              <a:avLst/>
            </a:prstTxWarp>
          </a:bodyPr>
          <a:lstStyle/>
          <a:p>
            <a:pPr marL="257209" marR="0" lvl="0" indent="-257209" algn="l" defTabSz="914400" rtl="0" eaLnBrk="1" fontAlgn="base" latinLnBrk="0" hangingPunct="1">
              <a:lnSpc>
                <a:spcPct val="100000"/>
              </a:lnSpc>
              <a:spcBef>
                <a:spcPct val="20000"/>
              </a:spcBef>
              <a:spcAft>
                <a:spcPct val="0"/>
              </a:spcAft>
              <a:buClr>
                <a:srgbClr val="7A0019"/>
              </a:buClr>
              <a:buSzTx/>
              <a:buFontTx/>
              <a:buChar char="•"/>
              <a:tabLst/>
              <a:defRPr/>
            </a:pPr>
            <a:endParaRPr kumimoji="0" lang="en-US" sz="2000" b="0" i="0" u="none" strike="noStrike" kern="0" cap="none" spc="0" normalizeH="0" baseline="0" noProof="0" dirty="0">
              <a:ln>
                <a:noFill/>
              </a:ln>
              <a:solidFill>
                <a:srgbClr val="595959"/>
              </a:solidFill>
              <a:effectLst/>
              <a:uLnTx/>
              <a:uFillTx/>
              <a:latin typeface="+mn-lt"/>
              <a:ea typeface="ＭＳ Ｐゴシック" charset="0"/>
              <a:cs typeface="ＭＳ Ｐゴシック" charset="0"/>
            </a:endParaRPr>
          </a:p>
          <a:p>
            <a:pPr marL="257209" marR="0" lvl="0" indent="-257209" algn="l" defTabSz="914400" rtl="0" eaLnBrk="1" fontAlgn="base" latinLnBrk="0" hangingPunct="1">
              <a:lnSpc>
                <a:spcPct val="100000"/>
              </a:lnSpc>
              <a:spcBef>
                <a:spcPct val="20000"/>
              </a:spcBef>
              <a:spcAft>
                <a:spcPct val="0"/>
              </a:spcAft>
              <a:buClr>
                <a:srgbClr val="7A0019"/>
              </a:buClr>
              <a:buSzTx/>
              <a:buFontTx/>
              <a:buChar char="•"/>
              <a:tabLst/>
              <a:defRPr/>
            </a:pPr>
            <a:endParaRPr kumimoji="0" lang="en-US" sz="2000" b="0" i="0" u="none" strike="noStrike" kern="0" cap="none" spc="0" normalizeH="0" baseline="0" noProof="0" dirty="0">
              <a:ln>
                <a:noFill/>
              </a:ln>
              <a:solidFill>
                <a:srgbClr val="595959"/>
              </a:solidFill>
              <a:effectLst/>
              <a:uLnTx/>
              <a:uFillTx/>
              <a:latin typeface="+mn-lt"/>
              <a:ea typeface="ＭＳ Ｐゴシック" charset="0"/>
              <a:cs typeface="ＭＳ Ｐゴシック" charset="0"/>
            </a:endParaRPr>
          </a:p>
          <a:p>
            <a:pPr marL="257209" marR="0" lvl="0" indent="-257209" algn="l" defTabSz="914400" rtl="0" eaLnBrk="1" fontAlgn="base" latinLnBrk="0" hangingPunct="1">
              <a:lnSpc>
                <a:spcPct val="100000"/>
              </a:lnSpc>
              <a:spcBef>
                <a:spcPct val="20000"/>
              </a:spcBef>
              <a:spcAft>
                <a:spcPct val="0"/>
              </a:spcAft>
              <a:buClr>
                <a:srgbClr val="7A0019"/>
              </a:buClr>
              <a:buSzTx/>
              <a:buFontTx/>
              <a:buChar char="•"/>
              <a:tabLst/>
              <a:defRPr/>
            </a:pPr>
            <a:endParaRPr kumimoji="0" lang="en-US" sz="2400" b="0" i="0" u="none" strike="noStrike" kern="0" cap="none" spc="0" normalizeH="0" baseline="0" noProof="0" dirty="0">
              <a:ln>
                <a:noFill/>
              </a:ln>
              <a:solidFill>
                <a:srgbClr val="595959"/>
              </a:solidFill>
              <a:effectLst/>
              <a:uLnTx/>
              <a:uFillTx/>
              <a:latin typeface="+mn-lt"/>
              <a:ea typeface="ＭＳ Ｐゴシック" charset="0"/>
              <a:cs typeface="ＭＳ Ｐゴシック"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Picture 1"/>
          <p:cNvPicPr>
            <a:picLocks noChangeAspect="1"/>
          </p:cNvPicPr>
          <p:nvPr/>
        </p:nvPicPr>
        <p:blipFill>
          <a:blip r:embed="rId2"/>
          <a:stretch>
            <a:fillRect/>
          </a:stretch>
        </p:blipFill>
        <p:spPr>
          <a:xfrm>
            <a:off x="0" y="361950"/>
            <a:ext cx="815340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2"/>
          <p:cNvPicPr>
            <a:picLocks noChangeAspect="1"/>
          </p:cNvPicPr>
          <p:nvPr/>
        </p:nvPicPr>
        <p:blipFill>
          <a:blip r:embed="rId3"/>
          <a:stretch>
            <a:fillRect/>
          </a:stretch>
        </p:blipFill>
        <p:spPr>
          <a:xfrm>
            <a:off x="5334000" y="2158892"/>
            <a:ext cx="3270458" cy="2698858"/>
          </a:xfrm>
          <a:prstGeom prst="rect">
            <a:avLst/>
          </a:prstGeom>
        </p:spPr>
      </p:pic>
      <p:sp>
        <p:nvSpPr>
          <p:cNvPr id="9" name="矩形 8"/>
          <p:cNvSpPr/>
          <p:nvPr/>
        </p:nvSpPr>
        <p:spPr>
          <a:xfrm>
            <a:off x="228600" y="4324350"/>
            <a:ext cx="2590800" cy="430887"/>
          </a:xfrm>
          <a:prstGeom prst="rect">
            <a:avLst/>
          </a:prstGeom>
        </p:spPr>
        <p:txBody>
          <a:bodyPr wrap="square">
            <a:spAutoFit/>
          </a:bodyPr>
          <a:lstStyle/>
          <a:p>
            <a:r>
              <a:rPr lang="en-US" altLang="zh-CN" sz="1100" b="1" dirty="0"/>
              <a:t>Source: </a:t>
            </a:r>
            <a:r>
              <a:rPr lang="en-US" altLang="zh-CN" sz="1100" dirty="0"/>
              <a:t>U.S. Geological Survey USGS, 2009</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and Methods </a:t>
            </a:r>
            <a:endParaRPr lang="zh-CN" altLang="en-US" dirty="0"/>
          </a:p>
        </p:txBody>
      </p:sp>
      <p:sp>
        <p:nvSpPr>
          <p:cNvPr id="3" name="内容占位符 2"/>
          <p:cNvSpPr>
            <a:spLocks noGrp="1"/>
          </p:cNvSpPr>
          <p:nvPr>
            <p:ph idx="1"/>
          </p:nvPr>
        </p:nvSpPr>
        <p:spPr>
          <a:xfrm>
            <a:off x="685800" y="895350"/>
            <a:ext cx="7772400" cy="3733800"/>
          </a:xfrm>
        </p:spPr>
        <p:txBody>
          <a:bodyPr/>
          <a:lstStyle/>
          <a:p>
            <a:r>
              <a:rPr lang="en-US" altLang="zh-CN" sz="2000" dirty="0"/>
              <a:t>Response: farmland (binary, ‘Yes’ or ‘No’)</a:t>
            </a:r>
          </a:p>
          <a:p>
            <a:r>
              <a:rPr lang="en-US" altLang="zh-CN" sz="2000" dirty="0"/>
              <a:t>Variables: </a:t>
            </a:r>
          </a:p>
          <a:p>
            <a:pPr lvl="1"/>
            <a:r>
              <a:rPr lang="en-US" altLang="zh-CN" sz="1700" dirty="0"/>
              <a:t>Factor variables: </a:t>
            </a:r>
            <a:r>
              <a:rPr lang="en-US" altLang="zh-CN" sz="1700" dirty="0" err="1"/>
              <a:t>stype</a:t>
            </a:r>
            <a:r>
              <a:rPr lang="en-US" altLang="zh-CN" sz="1700" dirty="0"/>
              <a:t> (soil type, 7 levels), </a:t>
            </a:r>
            <a:r>
              <a:rPr lang="en-US" altLang="zh-CN" sz="1700" dirty="0" err="1"/>
              <a:t>landcover</a:t>
            </a:r>
            <a:r>
              <a:rPr lang="en-US" altLang="zh-CN" sz="1700" dirty="0"/>
              <a:t>(4 levels),</a:t>
            </a:r>
            <a:endParaRPr lang="en-US" altLang="zh-CN" sz="1100" dirty="0"/>
          </a:p>
          <a:p>
            <a:pPr lvl="1"/>
            <a:r>
              <a:rPr lang="en-US" altLang="zh-CN" sz="1700" dirty="0"/>
              <a:t>Numeric or integer: </a:t>
            </a:r>
            <a:r>
              <a:rPr lang="en-US" altLang="zh-CN" sz="1700" dirty="0" err="1"/>
              <a:t>organic_percent</a:t>
            </a:r>
            <a:r>
              <a:rPr lang="en-US" altLang="zh-CN" sz="1700" dirty="0"/>
              <a:t>, </a:t>
            </a:r>
            <a:r>
              <a:rPr lang="en-US" altLang="zh-CN" sz="1700" dirty="0" err="1"/>
              <a:t>avail_water</a:t>
            </a:r>
            <a:r>
              <a:rPr lang="en-US" altLang="zh-CN" sz="1700" dirty="0"/>
              <a:t>, slope, canopy(tree canopy coverage rate)</a:t>
            </a:r>
          </a:p>
          <a:p>
            <a:pPr lvl="1"/>
            <a:r>
              <a:rPr lang="en-US" altLang="zh-CN" sz="1700" dirty="0"/>
              <a:t>XY-Coordinate</a:t>
            </a:r>
          </a:p>
          <a:p>
            <a:r>
              <a:rPr lang="en-US" altLang="zh-CN" sz="2000" dirty="0"/>
              <a:t>Spatial autocorrelations as location points from the same location area (polygon) will have similar or same attribute values</a:t>
            </a:r>
          </a:p>
          <a:p>
            <a:r>
              <a:rPr lang="en-US" altLang="zh-CN" sz="2000" dirty="0"/>
              <a:t>Common parametric regression models might not be good choice</a:t>
            </a:r>
          </a:p>
          <a:p>
            <a:r>
              <a:rPr lang="en-US" altLang="zh-CN" sz="2000" dirty="0"/>
              <a:t>Focus on single decision tree and bagging methods</a:t>
            </a:r>
          </a:p>
          <a:p>
            <a:endParaRPr lang="en-US" altLang="zh-CN" sz="2000" dirty="0"/>
          </a:p>
          <a:p>
            <a:pPr lvl="1"/>
            <a:endParaRPr lang="en-US" altLang="zh-CN"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Scatterplots</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762000" y="1504950"/>
            <a:ext cx="3870692" cy="2362200"/>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4800600" y="126823"/>
            <a:ext cx="3657600" cy="2216327"/>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4724400" y="2190750"/>
            <a:ext cx="3886200" cy="242194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Decision Tree and Bagging</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762000" y="971550"/>
            <a:ext cx="4724400" cy="3366902"/>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5715000" y="1047750"/>
            <a:ext cx="2962275" cy="3276600"/>
          </a:xfrm>
          <a:prstGeom prst="rect">
            <a:avLst/>
          </a:prstGeom>
          <a:noFill/>
          <a:ln w="9525">
            <a:noFill/>
            <a:miter lim="800000"/>
            <a:headEnd/>
            <a:tailEnd/>
          </a:ln>
        </p:spPr>
      </p:pic>
      <p:sp>
        <p:nvSpPr>
          <p:cNvPr id="6" name="TextBox 5"/>
          <p:cNvSpPr txBox="1"/>
          <p:nvPr/>
        </p:nvSpPr>
        <p:spPr>
          <a:xfrm>
            <a:off x="838200" y="1047750"/>
            <a:ext cx="3276600" cy="584775"/>
          </a:xfrm>
          <a:prstGeom prst="rect">
            <a:avLst/>
          </a:prstGeom>
          <a:noFill/>
        </p:spPr>
        <p:txBody>
          <a:bodyPr wrap="square" rtlCol="0">
            <a:spAutoFit/>
          </a:bodyPr>
          <a:lstStyle/>
          <a:p>
            <a:r>
              <a:rPr lang="en-US" altLang="zh-CN" sz="1600" b="1" dirty="0"/>
              <a:t>Soil type</a:t>
            </a:r>
            <a:r>
              <a:rPr lang="en-US" altLang="zh-CN" sz="1600" dirty="0"/>
              <a:t> and</a:t>
            </a:r>
            <a:r>
              <a:rPr lang="en-US" altLang="zh-CN" sz="1600" b="1" dirty="0"/>
              <a:t> </a:t>
            </a:r>
            <a:r>
              <a:rPr lang="en-US" altLang="zh-CN" sz="1600" b="1" dirty="0" err="1"/>
              <a:t>landcover</a:t>
            </a:r>
            <a:r>
              <a:rPr lang="en-US" altLang="zh-CN" sz="1600" b="1" dirty="0"/>
              <a:t> </a:t>
            </a:r>
            <a:r>
              <a:rPr lang="en-US" altLang="zh-CN" sz="1600" dirty="0"/>
              <a:t>type are important ; cp = 0.01</a:t>
            </a:r>
            <a:endParaRPr lang="zh-CN" altLang="en-US" sz="1600" dirty="0"/>
          </a:p>
        </p:txBody>
      </p:sp>
      <p:sp>
        <p:nvSpPr>
          <p:cNvPr id="7" name="TextBox 6"/>
          <p:cNvSpPr txBox="1"/>
          <p:nvPr/>
        </p:nvSpPr>
        <p:spPr>
          <a:xfrm>
            <a:off x="914400" y="4248150"/>
            <a:ext cx="4038600" cy="338554"/>
          </a:xfrm>
          <a:prstGeom prst="rect">
            <a:avLst/>
          </a:prstGeom>
          <a:noFill/>
        </p:spPr>
        <p:txBody>
          <a:bodyPr wrap="square" rtlCol="0">
            <a:spAutoFit/>
          </a:bodyPr>
          <a:lstStyle/>
          <a:p>
            <a:r>
              <a:rPr lang="en-US" altLang="zh-CN" sz="1600" dirty="0"/>
              <a:t>Misclassification rate on test set: 0.92%</a:t>
            </a:r>
            <a:endParaRPr lang="zh-CN" altLang="en-US" sz="1600" dirty="0"/>
          </a:p>
        </p:txBody>
      </p:sp>
      <p:sp>
        <p:nvSpPr>
          <p:cNvPr id="8" name="TextBox 7"/>
          <p:cNvSpPr txBox="1"/>
          <p:nvPr/>
        </p:nvSpPr>
        <p:spPr>
          <a:xfrm>
            <a:off x="5867400" y="4248150"/>
            <a:ext cx="3124200" cy="338554"/>
          </a:xfrm>
          <a:prstGeom prst="rect">
            <a:avLst/>
          </a:prstGeom>
          <a:noFill/>
        </p:spPr>
        <p:txBody>
          <a:bodyPr wrap="square" rtlCol="0">
            <a:spAutoFit/>
          </a:bodyPr>
          <a:lstStyle/>
          <a:p>
            <a:r>
              <a:rPr lang="en-US" altLang="zh-CN" sz="1600" dirty="0"/>
              <a:t>No misclassification on test set</a:t>
            </a:r>
            <a:endParaRPr lang="zh-CN"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Comparing Three Farm Sites</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762000" y="971550"/>
            <a:ext cx="3505200" cy="1998064"/>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4460081" y="971550"/>
            <a:ext cx="3464719" cy="2057400"/>
          </a:xfrm>
          <a:prstGeom prst="rect">
            <a:avLst/>
          </a:prstGeom>
          <a:noFill/>
          <a:ln w="9525">
            <a:noFill/>
            <a:miter lim="800000"/>
            <a:headEnd/>
            <a:tailEnd/>
          </a:ln>
        </p:spPr>
      </p:pic>
      <p:pic>
        <p:nvPicPr>
          <p:cNvPr id="4100" name="Picture 4"/>
          <p:cNvPicPr>
            <a:picLocks noChangeAspect="1" noChangeArrowheads="1"/>
          </p:cNvPicPr>
          <p:nvPr/>
        </p:nvPicPr>
        <p:blipFill>
          <a:blip r:embed="rId4"/>
          <a:srcRect/>
          <a:stretch>
            <a:fillRect/>
          </a:stretch>
        </p:blipFill>
        <p:spPr bwMode="auto">
          <a:xfrm>
            <a:off x="990601" y="2800350"/>
            <a:ext cx="3200400" cy="2009775"/>
          </a:xfrm>
          <a:prstGeom prst="rect">
            <a:avLst/>
          </a:prstGeom>
          <a:noFill/>
          <a:ln w="9525">
            <a:noFill/>
            <a:miter lim="800000"/>
            <a:headEnd/>
            <a:tailEnd/>
          </a:ln>
        </p:spPr>
      </p:pic>
      <p:pic>
        <p:nvPicPr>
          <p:cNvPr id="4101" name="Picture 5"/>
          <p:cNvPicPr>
            <a:picLocks noChangeAspect="1" noChangeArrowheads="1"/>
          </p:cNvPicPr>
          <p:nvPr/>
        </p:nvPicPr>
        <p:blipFill>
          <a:blip r:embed="rId5"/>
          <a:srcRect/>
          <a:stretch>
            <a:fillRect/>
          </a:stretch>
        </p:blipFill>
        <p:spPr bwMode="auto">
          <a:xfrm>
            <a:off x="4419600" y="2828925"/>
            <a:ext cx="3505200" cy="2028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Comparing Three Farm Sites</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838200" y="895350"/>
            <a:ext cx="4705350" cy="3561917"/>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5867400" y="1123950"/>
            <a:ext cx="2838450" cy="3124200"/>
          </a:xfrm>
          <a:prstGeom prst="rect">
            <a:avLst/>
          </a:prstGeom>
          <a:noFill/>
          <a:ln w="9525">
            <a:noFill/>
            <a:miter lim="800000"/>
            <a:headEnd/>
            <a:tailEnd/>
          </a:ln>
        </p:spPr>
      </p:pic>
      <p:sp>
        <p:nvSpPr>
          <p:cNvPr id="6" name="TextBox 5"/>
          <p:cNvSpPr txBox="1"/>
          <p:nvPr/>
        </p:nvSpPr>
        <p:spPr>
          <a:xfrm>
            <a:off x="914400" y="4248150"/>
            <a:ext cx="4038600" cy="338554"/>
          </a:xfrm>
          <a:prstGeom prst="rect">
            <a:avLst/>
          </a:prstGeom>
          <a:noFill/>
        </p:spPr>
        <p:txBody>
          <a:bodyPr wrap="square" rtlCol="0">
            <a:spAutoFit/>
          </a:bodyPr>
          <a:lstStyle/>
          <a:p>
            <a:r>
              <a:rPr lang="en-US" altLang="zh-CN" sz="1600" dirty="0"/>
              <a:t>Misclassification rate on test set: 2.97%</a:t>
            </a:r>
            <a:endParaRPr lang="zh-CN" altLang="en-US" sz="1600" dirty="0"/>
          </a:p>
        </p:txBody>
      </p:sp>
      <p:sp>
        <p:nvSpPr>
          <p:cNvPr id="7" name="TextBox 6"/>
          <p:cNvSpPr txBox="1"/>
          <p:nvPr/>
        </p:nvSpPr>
        <p:spPr>
          <a:xfrm>
            <a:off x="5867400" y="4248150"/>
            <a:ext cx="3124200" cy="338554"/>
          </a:xfrm>
          <a:prstGeom prst="rect">
            <a:avLst/>
          </a:prstGeom>
          <a:noFill/>
        </p:spPr>
        <p:txBody>
          <a:bodyPr wrap="square" rtlCol="0">
            <a:spAutoFit/>
          </a:bodyPr>
          <a:lstStyle/>
          <a:p>
            <a:r>
              <a:rPr lang="en-US" altLang="zh-CN" sz="1600" dirty="0"/>
              <a:t>No misclassification on test set</a:t>
            </a:r>
            <a:endParaRPr lang="zh-CN" altLang="en-US" sz="1600" dirty="0"/>
          </a:p>
        </p:txBody>
      </p:sp>
      <p:sp>
        <p:nvSpPr>
          <p:cNvPr id="8" name="TextBox 7"/>
          <p:cNvSpPr txBox="1"/>
          <p:nvPr/>
        </p:nvSpPr>
        <p:spPr>
          <a:xfrm>
            <a:off x="838200" y="1047750"/>
            <a:ext cx="2743200" cy="584775"/>
          </a:xfrm>
          <a:prstGeom prst="rect">
            <a:avLst/>
          </a:prstGeom>
          <a:noFill/>
        </p:spPr>
        <p:txBody>
          <a:bodyPr wrap="square" rtlCol="0">
            <a:spAutoFit/>
          </a:bodyPr>
          <a:lstStyle/>
          <a:p>
            <a:r>
              <a:rPr lang="en-US" altLang="zh-CN" sz="1600" b="1" dirty="0"/>
              <a:t>Soil type</a:t>
            </a:r>
            <a:r>
              <a:rPr lang="en-US" altLang="zh-CN" sz="1600" dirty="0"/>
              <a:t> is important</a:t>
            </a:r>
          </a:p>
          <a:p>
            <a:r>
              <a:rPr lang="en-US" altLang="zh-CN" sz="1600" dirty="0"/>
              <a:t>cp = 0.03 </a:t>
            </a:r>
            <a:endParaRPr lang="zh-CN" altLang="en-US" sz="1600" dirty="0"/>
          </a:p>
        </p:txBody>
      </p:sp>
      <p:sp>
        <p:nvSpPr>
          <p:cNvPr id="9" name="TextBox 8"/>
          <p:cNvSpPr txBox="1"/>
          <p:nvPr/>
        </p:nvSpPr>
        <p:spPr>
          <a:xfrm>
            <a:off x="6096000" y="895350"/>
            <a:ext cx="2362200" cy="338554"/>
          </a:xfrm>
          <a:prstGeom prst="rect">
            <a:avLst/>
          </a:prstGeom>
          <a:noFill/>
        </p:spPr>
        <p:txBody>
          <a:bodyPr wrap="square" rtlCol="0">
            <a:spAutoFit/>
          </a:bodyPr>
          <a:lstStyle/>
          <a:p>
            <a:r>
              <a:rPr lang="en-US" altLang="zh-CN" sz="1600" b="1" dirty="0"/>
              <a:t>Canopy </a:t>
            </a:r>
            <a:r>
              <a:rPr lang="en-US" altLang="zh-CN" sz="1600" dirty="0"/>
              <a:t>is important </a:t>
            </a:r>
            <a:endParaRPr lang="zh-CN" altLang="en-US" sz="1600" dirty="0"/>
          </a:p>
        </p:txBody>
      </p:sp>
    </p:spTree>
  </p:cSld>
  <p:clrMapOvr>
    <a:masterClrMapping/>
  </p:clrMapOvr>
</p:sld>
</file>

<file path=ppt/theme/theme1.xml><?xml version="1.0" encoding="utf-8"?>
<a:theme xmlns:a="http://schemas.openxmlformats.org/drawingml/2006/main" name="IE5561_project1_Jingzhe_Wang">
  <a:themeElements>
    <a:clrScheme name="Custom 1">
      <a:dk1>
        <a:sysClr val="windowText" lastClr="000000"/>
      </a:dk1>
      <a:lt1>
        <a:sysClr val="window" lastClr="FFFFFF"/>
      </a:lt1>
      <a:dk2>
        <a:srgbClr val="1F497D"/>
      </a:dk2>
      <a:lt2>
        <a:srgbClr val="D7D9D7"/>
      </a:lt2>
      <a:accent1>
        <a:srgbClr val="7A0019"/>
      </a:accent1>
      <a:accent2>
        <a:srgbClr val="FFCC33"/>
      </a:accent2>
      <a:accent3>
        <a:srgbClr val="C82936"/>
      </a:accent3>
      <a:accent4>
        <a:srgbClr val="003D4C"/>
      </a:accent4>
      <a:accent5>
        <a:srgbClr val="79C9C7"/>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IE5561_project1_Jingzhe_Wang</Template>
  <TotalTime>309</TotalTime>
  <Words>854</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 Unicode MS</vt:lpstr>
      <vt:lpstr>Futura Md BT</vt:lpstr>
      <vt:lpstr>ＭＳ Ｐゴシック</vt:lpstr>
      <vt:lpstr>SimSun</vt:lpstr>
      <vt:lpstr>Arial</vt:lpstr>
      <vt:lpstr>Calibri</vt:lpstr>
      <vt:lpstr>Corbel</vt:lpstr>
      <vt:lpstr>Helvetica</vt:lpstr>
      <vt:lpstr>Wingdings</vt:lpstr>
      <vt:lpstr>IE5561_project1_Jingzhe_Wang</vt:lpstr>
      <vt:lpstr>Farm Sites Features Exploration                                 -Mayaguez, Puerto Rico </vt:lpstr>
      <vt:lpstr>Motivation</vt:lpstr>
      <vt:lpstr>Data preparation</vt:lpstr>
      <vt:lpstr>PowerPoint Presentation</vt:lpstr>
      <vt:lpstr>Data and Methods </vt:lpstr>
      <vt:lpstr>Scatterplots</vt:lpstr>
      <vt:lpstr>Decision Tree and Bagging</vt:lpstr>
      <vt:lpstr>Comparing Three Farm Sites</vt:lpstr>
      <vt:lpstr>Comparing Three Farm Sites</vt:lpstr>
      <vt:lpstr>Conclusion based on the sample</vt:lpstr>
      <vt:lpstr>Insights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Farmland Classification Project</dc:title>
  <dc:creator>1</dc:creator>
  <cp:lastModifiedBy>Jingzhe Wang</cp:lastModifiedBy>
  <cp:revision>41</cp:revision>
  <dcterms:created xsi:type="dcterms:W3CDTF">2018-03-06T02:21:20Z</dcterms:created>
  <dcterms:modified xsi:type="dcterms:W3CDTF">2019-05-16T19:12:34Z</dcterms:modified>
</cp:coreProperties>
</file>