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191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126360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056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271836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94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234708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1920958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1899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16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ECECB-47A0-41BD-AC32-68E4B6C825C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86116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ECECB-47A0-41BD-AC32-68E4B6C825C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9156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ECECB-47A0-41BD-AC32-68E4B6C825CC}"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206232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3ECECB-47A0-41BD-AC32-68E4B6C825CC}"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65259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ECECB-47A0-41BD-AC32-68E4B6C825CC}"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42904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ECECB-47A0-41BD-AC32-68E4B6C825C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28F0-7F2F-4E38-B99A-4B6FFBB19DBF}" type="slidenum">
              <a:rPr lang="en-US" smtClean="0"/>
              <a:t>‹#›</a:t>
            </a:fld>
            <a:endParaRPr lang="en-US"/>
          </a:p>
        </p:txBody>
      </p:sp>
    </p:spTree>
    <p:extLst>
      <p:ext uri="{BB962C8B-B14F-4D97-AF65-F5344CB8AC3E}">
        <p14:creationId xmlns:p14="http://schemas.microsoft.com/office/powerpoint/2010/main" val="357026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28F0-7F2F-4E38-B99A-4B6FFBB19DBF}" type="slidenum">
              <a:rPr lang="en-US" smtClean="0"/>
              <a:t>‹#›</a:t>
            </a:fld>
            <a:endParaRPr lang="en-US"/>
          </a:p>
        </p:txBody>
      </p:sp>
      <p:sp>
        <p:nvSpPr>
          <p:cNvPr id="5" name="Date Placeholder 4"/>
          <p:cNvSpPr>
            <a:spLocks noGrp="1"/>
          </p:cNvSpPr>
          <p:nvPr>
            <p:ph type="dt" sz="half" idx="10"/>
          </p:nvPr>
        </p:nvSpPr>
        <p:spPr/>
        <p:txBody>
          <a:bodyPr/>
          <a:lstStyle/>
          <a:p>
            <a:fld id="{0C3ECECB-47A0-41BD-AC32-68E4B6C825CC}" type="datetimeFigureOut">
              <a:rPr lang="en-US" smtClean="0"/>
              <a:t>3/21/2023</a:t>
            </a:fld>
            <a:endParaRPr lang="en-US"/>
          </a:p>
        </p:txBody>
      </p:sp>
    </p:spTree>
    <p:extLst>
      <p:ext uri="{BB962C8B-B14F-4D97-AF65-F5344CB8AC3E}">
        <p14:creationId xmlns:p14="http://schemas.microsoft.com/office/powerpoint/2010/main" val="230898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3ECECB-47A0-41BD-AC32-68E4B6C825CC}" type="datetimeFigureOut">
              <a:rPr lang="en-US" smtClean="0"/>
              <a:t>3/21/2023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AB28F0-7F2F-4E38-B99A-4B6FFBB19DBF}" type="slidenum">
              <a:rPr lang="en-US" smtClean="0"/>
              <a:t>‹#›</a:t>
            </a:fld>
            <a:endParaRPr lang="en-US"/>
          </a:p>
        </p:txBody>
      </p:sp>
    </p:spTree>
    <p:extLst>
      <p:ext uri="{BB962C8B-B14F-4D97-AF65-F5344CB8AC3E}">
        <p14:creationId xmlns:p14="http://schemas.microsoft.com/office/powerpoint/2010/main" val="36407920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6EB3-B064-FFF9-3442-AFE85B3113E8}"/>
              </a:ext>
            </a:extLst>
          </p:cNvPr>
          <p:cNvSpPr>
            <a:spLocks noGrp="1"/>
          </p:cNvSpPr>
          <p:nvPr>
            <p:ph type="ctrTitle"/>
          </p:nvPr>
        </p:nvSpPr>
        <p:spPr>
          <a:xfrm>
            <a:off x="1154955" y="994795"/>
            <a:ext cx="8825658" cy="3329581"/>
          </a:xfrm>
        </p:spPr>
        <p:txBody>
          <a:bodyPr/>
          <a:lstStyle/>
          <a:p>
            <a:r>
              <a:rPr lang="en-US" b="1" dirty="0"/>
              <a:t>Heart Disease Prediction System</a:t>
            </a:r>
          </a:p>
        </p:txBody>
      </p:sp>
      <p:sp>
        <p:nvSpPr>
          <p:cNvPr id="3" name="Subtitle 2">
            <a:extLst>
              <a:ext uri="{FF2B5EF4-FFF2-40B4-BE49-F238E27FC236}">
                <a16:creationId xmlns:a16="http://schemas.microsoft.com/office/drawing/2014/main" id="{76D4ED0D-4B1A-C24C-9932-CFB6746733B6}"/>
              </a:ext>
            </a:extLst>
          </p:cNvPr>
          <p:cNvSpPr>
            <a:spLocks noGrp="1"/>
          </p:cNvSpPr>
          <p:nvPr>
            <p:ph type="subTitle" idx="1"/>
          </p:nvPr>
        </p:nvSpPr>
        <p:spPr>
          <a:xfrm>
            <a:off x="1154955" y="4777379"/>
            <a:ext cx="8825658" cy="1430473"/>
          </a:xfrm>
        </p:spPr>
        <p:txBody>
          <a:bodyPr>
            <a:normAutofit fontScale="70000" lnSpcReduction="20000"/>
          </a:bodyPr>
          <a:lstStyle/>
          <a:p>
            <a:r>
              <a:rPr lang="en-US" dirty="0">
                <a:solidFill>
                  <a:schemeClr val="tx1"/>
                </a:solidFill>
              </a:rPr>
              <a:t>Submitted by:</a:t>
            </a:r>
          </a:p>
          <a:p>
            <a:r>
              <a:rPr lang="en-US" dirty="0">
                <a:solidFill>
                  <a:schemeClr val="tx1"/>
                </a:solidFill>
              </a:rPr>
              <a:t>Satyam Singh 21bcs11016</a:t>
            </a:r>
          </a:p>
          <a:p>
            <a:r>
              <a:rPr lang="en-US" dirty="0">
                <a:solidFill>
                  <a:schemeClr val="tx1"/>
                </a:solidFill>
              </a:rPr>
              <a:t>Kartik Kaushik 21BCS3713</a:t>
            </a:r>
          </a:p>
          <a:p>
            <a:r>
              <a:rPr lang="en-US" dirty="0">
                <a:solidFill>
                  <a:schemeClr val="tx1"/>
                </a:solidFill>
              </a:rPr>
              <a:t>Nikhil Sharma 21BCS6325</a:t>
            </a:r>
          </a:p>
          <a:p>
            <a:r>
              <a:rPr lang="en-US" dirty="0">
                <a:solidFill>
                  <a:schemeClr val="tx1"/>
                </a:solidFill>
              </a:rPr>
              <a:t>Aryan Chaudhary 21bcs11060</a:t>
            </a:r>
          </a:p>
        </p:txBody>
      </p:sp>
    </p:spTree>
    <p:extLst>
      <p:ext uri="{BB962C8B-B14F-4D97-AF65-F5344CB8AC3E}">
        <p14:creationId xmlns:p14="http://schemas.microsoft.com/office/powerpoint/2010/main" val="64182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51C-8BDD-C30A-1F63-7FA8ED23ACF2}"/>
              </a:ext>
            </a:extLst>
          </p:cNvPr>
          <p:cNvSpPr>
            <a:spLocks noGrp="1"/>
          </p:cNvSpPr>
          <p:nvPr>
            <p:ph type="ctrTitle"/>
          </p:nvPr>
        </p:nvSpPr>
        <p:spPr>
          <a:xfrm>
            <a:off x="-417095" y="2005263"/>
            <a:ext cx="7830971" cy="2258770"/>
          </a:xfrm>
        </p:spPr>
        <p:txBody>
          <a:bodyPr/>
          <a:lstStyle/>
          <a:p>
            <a:pPr algn="ctr"/>
            <a:r>
              <a:rPr lang="en-US" sz="9600" b="1" dirty="0"/>
              <a:t>OUTPUTS</a:t>
            </a:r>
          </a:p>
        </p:txBody>
      </p:sp>
      <p:sp>
        <p:nvSpPr>
          <p:cNvPr id="3" name="Subtitle 2">
            <a:extLst>
              <a:ext uri="{FF2B5EF4-FFF2-40B4-BE49-F238E27FC236}">
                <a16:creationId xmlns:a16="http://schemas.microsoft.com/office/drawing/2014/main" id="{2089E2EB-FB51-3916-D4F0-0870F3BCDF44}"/>
              </a:ext>
            </a:extLst>
          </p:cNvPr>
          <p:cNvSpPr>
            <a:spLocks noGrp="1"/>
          </p:cNvSpPr>
          <p:nvPr>
            <p:ph type="subTitle" idx="1"/>
          </p:nvPr>
        </p:nvSpPr>
        <p:spPr>
          <a:xfrm flipV="1">
            <a:off x="756386" y="8512782"/>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96676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DDE6E-36C8-2ACF-0861-44BD2FF83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42"/>
            <a:ext cx="12191999" cy="6892542"/>
          </a:xfrm>
          <a:prstGeom prst="rect">
            <a:avLst/>
          </a:prstGeom>
        </p:spPr>
      </p:pic>
    </p:spTree>
    <p:extLst>
      <p:ext uri="{BB962C8B-B14F-4D97-AF65-F5344CB8AC3E}">
        <p14:creationId xmlns:p14="http://schemas.microsoft.com/office/powerpoint/2010/main" val="110871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D34DF-E620-5648-FD23-770161A1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97"/>
            <a:ext cx="12222726" cy="6840803"/>
          </a:xfrm>
          <a:prstGeom prst="rect">
            <a:avLst/>
          </a:prstGeom>
        </p:spPr>
      </p:pic>
    </p:spTree>
    <p:extLst>
      <p:ext uri="{BB962C8B-B14F-4D97-AF65-F5344CB8AC3E}">
        <p14:creationId xmlns:p14="http://schemas.microsoft.com/office/powerpoint/2010/main" val="345707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041DA-8D21-98F8-71B7-2615DE77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702"/>
            <a:ext cx="12192000" cy="6873701"/>
          </a:xfrm>
          <a:prstGeom prst="rect">
            <a:avLst/>
          </a:prstGeom>
        </p:spPr>
      </p:pic>
    </p:spTree>
    <p:extLst>
      <p:ext uri="{BB962C8B-B14F-4D97-AF65-F5344CB8AC3E}">
        <p14:creationId xmlns:p14="http://schemas.microsoft.com/office/powerpoint/2010/main" val="19441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B50343-126D-F462-7810-925F6E5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95"/>
            <a:ext cx="12192000" cy="6880390"/>
          </a:xfrm>
          <a:prstGeom prst="rect">
            <a:avLst/>
          </a:prstGeom>
        </p:spPr>
      </p:pic>
    </p:spTree>
    <p:extLst>
      <p:ext uri="{BB962C8B-B14F-4D97-AF65-F5344CB8AC3E}">
        <p14:creationId xmlns:p14="http://schemas.microsoft.com/office/powerpoint/2010/main" val="22602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A5989E-2EE8-BF9E-25D5-21351DDDF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5" y="-12032"/>
            <a:ext cx="12304295" cy="6870031"/>
          </a:xfrm>
          <a:prstGeom prst="rect">
            <a:avLst/>
          </a:prstGeom>
        </p:spPr>
      </p:pic>
    </p:spTree>
    <p:extLst>
      <p:ext uri="{BB962C8B-B14F-4D97-AF65-F5344CB8AC3E}">
        <p14:creationId xmlns:p14="http://schemas.microsoft.com/office/powerpoint/2010/main" val="216916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C2924-9BF7-64E5-2721-BEBDD0FF6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218"/>
            <a:ext cx="12192000" cy="6934436"/>
          </a:xfrm>
          <a:prstGeom prst="rect">
            <a:avLst/>
          </a:prstGeom>
        </p:spPr>
      </p:pic>
    </p:spTree>
    <p:extLst>
      <p:ext uri="{BB962C8B-B14F-4D97-AF65-F5344CB8AC3E}">
        <p14:creationId xmlns:p14="http://schemas.microsoft.com/office/powerpoint/2010/main" val="252237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61866-12B3-E098-5C69-E63543738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896"/>
            <a:ext cx="12192000" cy="6902525"/>
          </a:xfrm>
          <a:prstGeom prst="rect">
            <a:avLst/>
          </a:prstGeom>
        </p:spPr>
      </p:pic>
    </p:spTree>
    <p:extLst>
      <p:ext uri="{BB962C8B-B14F-4D97-AF65-F5344CB8AC3E}">
        <p14:creationId xmlns:p14="http://schemas.microsoft.com/office/powerpoint/2010/main" val="394557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98ADE6-4C1A-24DA-EC27-387B1F52B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40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86897-4446-248E-3585-4FA0AFD2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378"/>
            <a:ext cx="12270706" cy="7002378"/>
          </a:xfrm>
          <a:prstGeom prst="rect">
            <a:avLst/>
          </a:prstGeom>
        </p:spPr>
      </p:pic>
    </p:spTree>
    <p:extLst>
      <p:ext uri="{BB962C8B-B14F-4D97-AF65-F5344CB8AC3E}">
        <p14:creationId xmlns:p14="http://schemas.microsoft.com/office/powerpoint/2010/main" val="423401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922B-2C1B-6CFB-EF59-868F00337266}"/>
              </a:ext>
            </a:extLst>
          </p:cNvPr>
          <p:cNvSpPr>
            <a:spLocks noGrp="1"/>
          </p:cNvSpPr>
          <p:nvPr>
            <p:ph type="title"/>
          </p:nvPr>
        </p:nvSpPr>
        <p:spPr>
          <a:xfrm>
            <a:off x="1103312" y="452718"/>
            <a:ext cx="8947522" cy="1023744"/>
          </a:xfrm>
        </p:spPr>
        <p:txBody>
          <a:bodyPr/>
          <a:lstStyle/>
          <a:p>
            <a:pPr algn="ctr"/>
            <a:r>
              <a:rPr lang="en-US" b="1" dirty="0"/>
              <a:t>Table of Contents:</a:t>
            </a:r>
          </a:p>
        </p:txBody>
      </p:sp>
      <p:sp>
        <p:nvSpPr>
          <p:cNvPr id="3" name="Content Placeholder 2">
            <a:extLst>
              <a:ext uri="{FF2B5EF4-FFF2-40B4-BE49-F238E27FC236}">
                <a16:creationId xmlns:a16="http://schemas.microsoft.com/office/drawing/2014/main" id="{0B7C5442-B2DB-51B1-1A3E-777A0F120AC4}"/>
              </a:ext>
            </a:extLst>
          </p:cNvPr>
          <p:cNvSpPr>
            <a:spLocks noGrp="1"/>
          </p:cNvSpPr>
          <p:nvPr>
            <p:ph idx="1"/>
          </p:nvPr>
        </p:nvSpPr>
        <p:spPr/>
        <p:txBody>
          <a:bodyPr/>
          <a:lstStyle/>
          <a:p>
            <a:r>
              <a:rPr lang="en-US" dirty="0"/>
              <a:t>Introduction</a:t>
            </a:r>
          </a:p>
          <a:p>
            <a:r>
              <a:rPr lang="en-US" dirty="0"/>
              <a:t>Problem Statement</a:t>
            </a:r>
          </a:p>
          <a:p>
            <a:r>
              <a:rPr lang="en-US" dirty="0"/>
              <a:t>Data Collection</a:t>
            </a:r>
          </a:p>
          <a:p>
            <a:r>
              <a:rPr lang="en-US" dirty="0"/>
              <a:t>Technology Used</a:t>
            </a:r>
          </a:p>
          <a:p>
            <a:r>
              <a:rPr lang="en-US" dirty="0"/>
              <a:t>Data Cleaning</a:t>
            </a:r>
          </a:p>
          <a:p>
            <a:r>
              <a:rPr lang="en-US" dirty="0"/>
              <a:t>Library Used</a:t>
            </a:r>
          </a:p>
        </p:txBody>
      </p:sp>
    </p:spTree>
    <p:extLst>
      <p:ext uri="{BB962C8B-B14F-4D97-AF65-F5344CB8AC3E}">
        <p14:creationId xmlns:p14="http://schemas.microsoft.com/office/powerpoint/2010/main" val="248325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01DA2-5F29-7574-078A-FE2A78045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7" y="0"/>
            <a:ext cx="12324408" cy="6858000"/>
          </a:xfrm>
          <a:prstGeom prst="rect">
            <a:avLst/>
          </a:prstGeom>
        </p:spPr>
      </p:pic>
    </p:spTree>
    <p:extLst>
      <p:ext uri="{BB962C8B-B14F-4D97-AF65-F5344CB8AC3E}">
        <p14:creationId xmlns:p14="http://schemas.microsoft.com/office/powerpoint/2010/main" val="96551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F7C998-F2F0-BE50-E1EC-E794BA03B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94"/>
            <a:ext cx="12191999" cy="6920788"/>
          </a:xfrm>
          <a:prstGeom prst="rect">
            <a:avLst/>
          </a:prstGeom>
        </p:spPr>
      </p:pic>
    </p:spTree>
    <p:extLst>
      <p:ext uri="{BB962C8B-B14F-4D97-AF65-F5344CB8AC3E}">
        <p14:creationId xmlns:p14="http://schemas.microsoft.com/office/powerpoint/2010/main" val="66873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3E92-E671-0140-54C4-C8BCB0BF611E}"/>
              </a:ext>
            </a:extLst>
          </p:cNvPr>
          <p:cNvSpPr>
            <a:spLocks noGrp="1"/>
          </p:cNvSpPr>
          <p:nvPr>
            <p:ph type="title"/>
          </p:nvPr>
        </p:nvSpPr>
        <p:spPr>
          <a:xfrm>
            <a:off x="1103312" y="452718"/>
            <a:ext cx="8947522" cy="1400530"/>
          </a:xfrm>
        </p:spPr>
        <p:txBody>
          <a:bodyPr/>
          <a:lstStyle/>
          <a:p>
            <a:r>
              <a:rPr lang="en-US" b="1" dirty="0"/>
              <a:t>Introduction</a:t>
            </a:r>
          </a:p>
        </p:txBody>
      </p:sp>
      <p:sp>
        <p:nvSpPr>
          <p:cNvPr id="3" name="Content Placeholder 2">
            <a:extLst>
              <a:ext uri="{FF2B5EF4-FFF2-40B4-BE49-F238E27FC236}">
                <a16:creationId xmlns:a16="http://schemas.microsoft.com/office/drawing/2014/main" id="{2FD844E0-279A-9FDF-7BA3-EBB204F28CD5}"/>
              </a:ext>
            </a:extLst>
          </p:cNvPr>
          <p:cNvSpPr>
            <a:spLocks noGrp="1"/>
          </p:cNvSpPr>
          <p:nvPr>
            <p:ph idx="1"/>
          </p:nvPr>
        </p:nvSpPr>
        <p:spPr/>
        <p:txBody>
          <a:bodyPr/>
          <a:lstStyle/>
          <a:p>
            <a:pPr marL="0" indent="0">
              <a:buNone/>
            </a:pPr>
            <a:r>
              <a:rPr lang="en-US" dirty="0"/>
              <a:t>Heart disease predictor is an offline platform designed and developed to explore the path of machine learning . The goal is to predict the health of a patient from collective data, so as to be able to detect configurations at risk for the patient, and therefore, in cases requiring emergency medical assistance , alert the appropriate medical staff of the situation of the latter.</a:t>
            </a:r>
          </a:p>
          <a:p>
            <a:pPr marL="0" indent="0">
              <a:buNone/>
            </a:pPr>
            <a:r>
              <a:rPr lang="en-US" dirty="0"/>
              <a:t>We initially have a dataset collecting information of many patients with which we are able to conclude the results into a complete form and can predict data precisely. The results of the predictions, derived from the predictive models generated by machine learning, will be presented through several distinct graphical interfaces according to the datasets considered. We will then bring criticism as to the scope of our results. </a:t>
            </a:r>
          </a:p>
        </p:txBody>
      </p:sp>
    </p:spTree>
    <p:extLst>
      <p:ext uri="{BB962C8B-B14F-4D97-AF65-F5344CB8AC3E}">
        <p14:creationId xmlns:p14="http://schemas.microsoft.com/office/powerpoint/2010/main" val="9030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AE78-B926-823F-1197-A3EFE281E542}"/>
              </a:ext>
            </a:extLst>
          </p:cNvPr>
          <p:cNvSpPr>
            <a:spLocks noGrp="1"/>
          </p:cNvSpPr>
          <p:nvPr>
            <p:ph type="title"/>
          </p:nvPr>
        </p:nvSpPr>
        <p:spPr>
          <a:xfrm>
            <a:off x="1103312" y="452718"/>
            <a:ext cx="8947522" cy="1400530"/>
          </a:xfrm>
        </p:spPr>
        <p:txBody>
          <a:bodyPr/>
          <a:lstStyle/>
          <a:p>
            <a:r>
              <a:rPr lang="en-US" b="1" dirty="0"/>
              <a:t>Problem Statement</a:t>
            </a:r>
          </a:p>
        </p:txBody>
      </p:sp>
      <p:sp>
        <p:nvSpPr>
          <p:cNvPr id="3" name="Content Placeholder 2">
            <a:extLst>
              <a:ext uri="{FF2B5EF4-FFF2-40B4-BE49-F238E27FC236}">
                <a16:creationId xmlns:a16="http://schemas.microsoft.com/office/drawing/2014/main" id="{D76478FA-A142-89D1-4EC2-A8181CCB411E}"/>
              </a:ext>
            </a:extLst>
          </p:cNvPr>
          <p:cNvSpPr>
            <a:spLocks noGrp="1"/>
          </p:cNvSpPr>
          <p:nvPr>
            <p:ph idx="1"/>
          </p:nvPr>
        </p:nvSpPr>
        <p:spPr/>
        <p:txBody>
          <a:bodyPr/>
          <a:lstStyle/>
          <a:p>
            <a:pPr marL="0" indent="0">
              <a:buNone/>
            </a:pPr>
            <a:r>
              <a:rPr lang="en-US" dirty="0"/>
              <a:t>Machine learning allows building models to quickly analyze data and deliver results, leveraging the historical and real-time data, with machine learning that will help healthcare service providers to make better decisions on patient’s disease diagnosis . </a:t>
            </a:r>
          </a:p>
          <a:p>
            <a:pPr marL="0" indent="0">
              <a:buNone/>
            </a:pPr>
            <a:r>
              <a:rPr lang="en-US" dirty="0"/>
              <a:t>By analyzing the data we can predict the occurrence of the disease in our project. This intelligent system for disease prediction plays a major role in controlling the disease and maintaining the good health status of people by predicting accurate disease risk .</a:t>
            </a:r>
          </a:p>
          <a:p>
            <a:pPr marL="0" indent="0">
              <a:buNone/>
            </a:pPr>
            <a:r>
              <a:rPr lang="en-US" dirty="0"/>
              <a:t> Machine learning algorithms can also be helpful in providing vital statistics, real-time data and advanced analytics in terms of the patient’s disease, lab test results, blood pressure, family history, clinical trial data , etc. to doctors.</a:t>
            </a:r>
          </a:p>
        </p:txBody>
      </p:sp>
    </p:spTree>
    <p:extLst>
      <p:ext uri="{BB962C8B-B14F-4D97-AF65-F5344CB8AC3E}">
        <p14:creationId xmlns:p14="http://schemas.microsoft.com/office/powerpoint/2010/main" val="390782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468A-5F98-B44E-D522-58E787F57DE5}"/>
              </a:ext>
            </a:extLst>
          </p:cNvPr>
          <p:cNvSpPr>
            <a:spLocks noGrp="1"/>
          </p:cNvSpPr>
          <p:nvPr>
            <p:ph type="title"/>
          </p:nvPr>
        </p:nvSpPr>
        <p:spPr>
          <a:xfrm>
            <a:off x="1103312" y="452718"/>
            <a:ext cx="8946541" cy="1400530"/>
          </a:xfrm>
        </p:spPr>
        <p:txBody>
          <a:bodyPr/>
          <a:lstStyle/>
          <a:p>
            <a:r>
              <a:rPr lang="en-US" b="1" dirty="0"/>
              <a:t>Data Collection</a:t>
            </a:r>
          </a:p>
        </p:txBody>
      </p:sp>
      <p:sp>
        <p:nvSpPr>
          <p:cNvPr id="3" name="Content Placeholder 2">
            <a:extLst>
              <a:ext uri="{FF2B5EF4-FFF2-40B4-BE49-F238E27FC236}">
                <a16:creationId xmlns:a16="http://schemas.microsoft.com/office/drawing/2014/main" id="{7925F9E3-0019-3F25-D579-90B0D22F306B}"/>
              </a:ext>
            </a:extLst>
          </p:cNvPr>
          <p:cNvSpPr>
            <a:spLocks noGrp="1"/>
          </p:cNvSpPr>
          <p:nvPr>
            <p:ph idx="1"/>
          </p:nvPr>
        </p:nvSpPr>
        <p:spPr/>
        <p:txBody>
          <a:bodyPr>
            <a:normAutofit fontScale="92500"/>
          </a:bodyPr>
          <a:lstStyle/>
          <a:p>
            <a:pPr marL="0" indent="0">
              <a:buNone/>
            </a:pPr>
            <a:r>
              <a:rPr lang="en-US" sz="2800" b="1" dirty="0"/>
              <a:t>Data has been collected from Kaggle . </a:t>
            </a:r>
          </a:p>
          <a:p>
            <a:pPr marL="0" indent="0">
              <a:buNone/>
            </a:pPr>
            <a:r>
              <a:rPr lang="en-US" dirty="0"/>
              <a:t>Data Collection is the process of gathering and measuring information from countless different sources. In order to use the data we collect to develop practical artificial intelligence(AI) and machine learning solutions, it must be collected and stored in a way that makes sense for the business problem at hand, </a:t>
            </a:r>
          </a:p>
          <a:p>
            <a:pPr marL="0" indent="0">
              <a:buNone/>
            </a:pPr>
            <a:endParaRPr lang="en-US" sz="2800" dirty="0"/>
          </a:p>
          <a:p>
            <a:pPr marL="0" indent="0">
              <a:buNone/>
            </a:pPr>
            <a:r>
              <a:rPr lang="en-US" sz="2800" b="1" dirty="0"/>
              <a:t>What is Kaggle ? </a:t>
            </a:r>
          </a:p>
          <a:p>
            <a:pPr marL="0" indent="0">
              <a:buNone/>
            </a:pPr>
            <a:r>
              <a:rPr lang="en-US" dirty="0"/>
              <a:t>KAGGLE is an online community of data scientists and machine learners , owned by Google LLC. Kaggle allows users to find and publish data sets , explore and build models in a web-based data-science environment, work with other data scientists and machine learning engineers, and enter competitions to solve data science challenges.</a:t>
            </a:r>
          </a:p>
        </p:txBody>
      </p:sp>
    </p:spTree>
    <p:extLst>
      <p:ext uri="{BB962C8B-B14F-4D97-AF65-F5344CB8AC3E}">
        <p14:creationId xmlns:p14="http://schemas.microsoft.com/office/powerpoint/2010/main" val="35578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82B4-93F7-D8AB-2A8C-19C1E41A0FA1}"/>
              </a:ext>
            </a:extLst>
          </p:cNvPr>
          <p:cNvSpPr>
            <a:spLocks noGrp="1"/>
          </p:cNvSpPr>
          <p:nvPr>
            <p:ph type="title"/>
          </p:nvPr>
        </p:nvSpPr>
        <p:spPr>
          <a:xfrm>
            <a:off x="1103312" y="452718"/>
            <a:ext cx="8947522" cy="1400530"/>
          </a:xfrm>
        </p:spPr>
        <p:txBody>
          <a:bodyPr/>
          <a:lstStyle/>
          <a:p>
            <a:r>
              <a:rPr lang="en-US" b="1" dirty="0"/>
              <a:t>Attributes Used</a:t>
            </a:r>
          </a:p>
        </p:txBody>
      </p:sp>
      <p:sp>
        <p:nvSpPr>
          <p:cNvPr id="3" name="Content Placeholder 2">
            <a:extLst>
              <a:ext uri="{FF2B5EF4-FFF2-40B4-BE49-F238E27FC236}">
                <a16:creationId xmlns:a16="http://schemas.microsoft.com/office/drawing/2014/main" id="{6031A7A4-3436-FC97-D20E-4A2059422761}"/>
              </a:ext>
            </a:extLst>
          </p:cNvPr>
          <p:cNvSpPr>
            <a:spLocks noGrp="1"/>
          </p:cNvSpPr>
          <p:nvPr>
            <p:ph idx="1"/>
          </p:nvPr>
        </p:nvSpPr>
        <p:spPr/>
        <p:txBody>
          <a:bodyPr>
            <a:normAutofit fontScale="85000" lnSpcReduction="20000"/>
          </a:bodyPr>
          <a:lstStyle/>
          <a:p>
            <a:r>
              <a:rPr lang="en-US" dirty="0"/>
              <a:t>Age </a:t>
            </a:r>
          </a:p>
          <a:p>
            <a:r>
              <a:rPr lang="en-US" dirty="0"/>
              <a:t>Sex</a:t>
            </a:r>
          </a:p>
          <a:p>
            <a:r>
              <a:rPr lang="en-US" dirty="0"/>
              <a:t>Chest Pain (CP)</a:t>
            </a:r>
          </a:p>
          <a:p>
            <a:r>
              <a:rPr lang="en-US" dirty="0"/>
              <a:t>Blood Pressure (</a:t>
            </a:r>
            <a:r>
              <a:rPr lang="en-US" dirty="0" err="1"/>
              <a:t>Trestbps</a:t>
            </a:r>
            <a:r>
              <a:rPr lang="en-US" dirty="0"/>
              <a:t>)</a:t>
            </a:r>
          </a:p>
          <a:p>
            <a:r>
              <a:rPr lang="en-US" dirty="0"/>
              <a:t>Cholesterol (Chol)</a:t>
            </a:r>
          </a:p>
          <a:p>
            <a:r>
              <a:rPr lang="en-US" dirty="0"/>
              <a:t>Fasting Blood Sugar (</a:t>
            </a:r>
            <a:r>
              <a:rPr lang="en-US" dirty="0" err="1"/>
              <a:t>fbs</a:t>
            </a:r>
            <a:r>
              <a:rPr lang="en-US" dirty="0"/>
              <a:t>)</a:t>
            </a:r>
          </a:p>
          <a:p>
            <a:r>
              <a:rPr lang="en-US" dirty="0"/>
              <a:t>Heart Rate (</a:t>
            </a:r>
            <a:r>
              <a:rPr lang="en-US" dirty="0" err="1"/>
              <a:t>Thalach</a:t>
            </a:r>
            <a:r>
              <a:rPr lang="en-US" dirty="0"/>
              <a:t>)</a:t>
            </a:r>
          </a:p>
          <a:p>
            <a:r>
              <a:rPr lang="en-US" dirty="0"/>
              <a:t>Resting Electrocardiographic Results (</a:t>
            </a:r>
            <a:r>
              <a:rPr lang="en-US" dirty="0" err="1"/>
              <a:t>Restecg</a:t>
            </a:r>
            <a:r>
              <a:rPr lang="en-US" dirty="0"/>
              <a:t>)</a:t>
            </a:r>
          </a:p>
          <a:p>
            <a:r>
              <a:rPr lang="en-US" dirty="0"/>
              <a:t>Exercise Induced Angina (</a:t>
            </a:r>
            <a:r>
              <a:rPr lang="en-US" dirty="0" err="1"/>
              <a:t>Exang</a:t>
            </a:r>
            <a:r>
              <a:rPr lang="en-US" dirty="0"/>
              <a:t>)</a:t>
            </a:r>
          </a:p>
          <a:p>
            <a:r>
              <a:rPr lang="en-US" dirty="0"/>
              <a:t>Depression (</a:t>
            </a:r>
            <a:r>
              <a:rPr lang="en-US" dirty="0" err="1"/>
              <a:t>oldpeak</a:t>
            </a:r>
            <a:r>
              <a:rPr lang="en-US" dirty="0"/>
              <a:t>)</a:t>
            </a:r>
          </a:p>
          <a:p>
            <a:r>
              <a:rPr lang="en-US" dirty="0"/>
              <a:t>Slope</a:t>
            </a:r>
          </a:p>
          <a:p>
            <a:r>
              <a:rPr lang="en-US" dirty="0"/>
              <a:t>Major Vessels (Ca)</a:t>
            </a:r>
          </a:p>
        </p:txBody>
      </p:sp>
    </p:spTree>
    <p:extLst>
      <p:ext uri="{BB962C8B-B14F-4D97-AF65-F5344CB8AC3E}">
        <p14:creationId xmlns:p14="http://schemas.microsoft.com/office/powerpoint/2010/main" val="317863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588F-DACD-D72F-1EA4-AE8956BD3D9C}"/>
              </a:ext>
            </a:extLst>
          </p:cNvPr>
          <p:cNvSpPr>
            <a:spLocks noGrp="1"/>
          </p:cNvSpPr>
          <p:nvPr>
            <p:ph type="title"/>
          </p:nvPr>
        </p:nvSpPr>
        <p:spPr>
          <a:xfrm>
            <a:off x="1103312" y="452718"/>
            <a:ext cx="8947522" cy="1400530"/>
          </a:xfrm>
        </p:spPr>
        <p:txBody>
          <a:bodyPr/>
          <a:lstStyle/>
          <a:p>
            <a:r>
              <a:rPr lang="en-US" dirty="0"/>
              <a:t>Testing Technologies</a:t>
            </a:r>
          </a:p>
        </p:txBody>
      </p:sp>
      <p:sp>
        <p:nvSpPr>
          <p:cNvPr id="3" name="Content Placeholder 2">
            <a:extLst>
              <a:ext uri="{FF2B5EF4-FFF2-40B4-BE49-F238E27FC236}">
                <a16:creationId xmlns:a16="http://schemas.microsoft.com/office/drawing/2014/main" id="{FB0B540A-931D-940B-0AF6-2293EE0ACB88}"/>
              </a:ext>
            </a:extLst>
          </p:cNvPr>
          <p:cNvSpPr>
            <a:spLocks noGrp="1"/>
          </p:cNvSpPr>
          <p:nvPr>
            <p:ph idx="1"/>
          </p:nvPr>
        </p:nvSpPr>
        <p:spPr/>
        <p:txBody>
          <a:bodyPr/>
          <a:lstStyle/>
          <a:p>
            <a:pPr marL="0" indent="0">
              <a:buNone/>
            </a:pPr>
            <a:r>
              <a:rPr lang="en-US" b="1" dirty="0"/>
              <a:t>Anaconda (Python)- </a:t>
            </a:r>
            <a:r>
              <a:rPr lang="en-US" dirty="0"/>
              <a:t>Anaconda is a free and open source distribution of the Python and R programming languages for scientific computing, that aims to simplify package management and deployment.</a:t>
            </a:r>
          </a:p>
          <a:p>
            <a:pPr marL="0" indent="0">
              <a:buNone/>
            </a:pPr>
            <a:endParaRPr lang="en-US" dirty="0"/>
          </a:p>
          <a:p>
            <a:pPr marL="0" indent="0">
              <a:buNone/>
            </a:pPr>
            <a:r>
              <a:rPr lang="en-US" b="1" dirty="0" err="1"/>
              <a:t>Jupyter</a:t>
            </a:r>
            <a:r>
              <a:rPr lang="en-US" b="1" dirty="0"/>
              <a:t> Notebook- </a:t>
            </a:r>
            <a:r>
              <a:rPr lang="en-US" dirty="0"/>
              <a:t>The </a:t>
            </a:r>
            <a:r>
              <a:rPr lang="en-US" dirty="0" err="1"/>
              <a:t>Jupyter</a:t>
            </a:r>
            <a:r>
              <a:rPr lang="en-US" dirty="0"/>
              <a:t> </a:t>
            </a:r>
            <a:r>
              <a:rPr lang="en-US" dirty="0" err="1"/>
              <a:t>Notebooj</a:t>
            </a:r>
            <a:r>
              <a:rPr lang="en-US" dirty="0"/>
              <a:t> is an open source web application that allows you to create and share documents that contain live codes, equations, visualization and narrative text. Uses include: data cleaning and transformation, numerical simulations, statistical modeling, data visualization, machine learning and much more.</a:t>
            </a:r>
          </a:p>
        </p:txBody>
      </p:sp>
    </p:spTree>
    <p:extLst>
      <p:ext uri="{BB962C8B-B14F-4D97-AF65-F5344CB8AC3E}">
        <p14:creationId xmlns:p14="http://schemas.microsoft.com/office/powerpoint/2010/main" val="247862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7E66-AEE3-2CE2-6B10-B442E562EEE1}"/>
              </a:ext>
            </a:extLst>
          </p:cNvPr>
          <p:cNvSpPr>
            <a:spLocks noGrp="1"/>
          </p:cNvSpPr>
          <p:nvPr>
            <p:ph type="title"/>
          </p:nvPr>
        </p:nvSpPr>
        <p:spPr>
          <a:xfrm>
            <a:off x="1103312" y="452718"/>
            <a:ext cx="8947522" cy="1400530"/>
          </a:xfrm>
        </p:spPr>
        <p:txBody>
          <a:bodyPr/>
          <a:lstStyle/>
          <a:p>
            <a:r>
              <a:rPr lang="en-US" b="1" dirty="0"/>
              <a:t>Data Cleaning</a:t>
            </a:r>
          </a:p>
        </p:txBody>
      </p:sp>
      <p:sp>
        <p:nvSpPr>
          <p:cNvPr id="3" name="Content Placeholder 2">
            <a:extLst>
              <a:ext uri="{FF2B5EF4-FFF2-40B4-BE49-F238E27FC236}">
                <a16:creationId xmlns:a16="http://schemas.microsoft.com/office/drawing/2014/main" id="{8DF979BA-02B4-D618-72C9-2F5CFC069370}"/>
              </a:ext>
            </a:extLst>
          </p:cNvPr>
          <p:cNvSpPr>
            <a:spLocks noGrp="1"/>
          </p:cNvSpPr>
          <p:nvPr>
            <p:ph idx="1"/>
          </p:nvPr>
        </p:nvSpPr>
        <p:spPr/>
        <p:txBody>
          <a:bodyPr>
            <a:normAutofit fontScale="92500" lnSpcReduction="20000"/>
          </a:bodyPr>
          <a:lstStyle/>
          <a:p>
            <a:pPr marL="0" indent="0">
              <a:buNone/>
            </a:pPr>
            <a:r>
              <a:rPr lang="en-US" dirty="0"/>
              <a:t>Data Cleaning is essentially the task of removing errors and anomalies or replacing observed values with the true values from data to get more values In analytics.</a:t>
            </a:r>
          </a:p>
          <a:p>
            <a:pPr marL="0" indent="0">
              <a:buNone/>
            </a:pPr>
            <a:endParaRPr lang="en-US" dirty="0"/>
          </a:p>
          <a:p>
            <a:pPr marL="0" indent="0">
              <a:buNone/>
            </a:pPr>
            <a:r>
              <a:rPr lang="en-US" b="1" dirty="0"/>
              <a:t>Methods:</a:t>
            </a:r>
          </a:p>
          <a:p>
            <a:pPr marL="0" indent="0">
              <a:buNone/>
            </a:pPr>
            <a:r>
              <a:rPr lang="en-US" dirty="0"/>
              <a:t>Get Rid of extra spaces</a:t>
            </a:r>
          </a:p>
          <a:p>
            <a:pPr marL="0" indent="0">
              <a:buNone/>
            </a:pPr>
            <a:r>
              <a:rPr lang="en-US" dirty="0"/>
              <a:t>Select and treat all blank cells</a:t>
            </a:r>
          </a:p>
          <a:p>
            <a:pPr marL="0" indent="0">
              <a:buNone/>
            </a:pPr>
            <a:r>
              <a:rPr lang="en-US" dirty="0"/>
              <a:t>Convert numbers stored as text into numbers</a:t>
            </a:r>
          </a:p>
          <a:p>
            <a:pPr marL="0" indent="0">
              <a:buNone/>
            </a:pPr>
            <a:r>
              <a:rPr lang="en-US" dirty="0"/>
              <a:t>Remove Duplicates </a:t>
            </a:r>
          </a:p>
          <a:p>
            <a:pPr marL="0" indent="0">
              <a:buNone/>
            </a:pPr>
            <a:r>
              <a:rPr lang="en-US" dirty="0"/>
              <a:t>Highlight Errors</a:t>
            </a:r>
          </a:p>
          <a:p>
            <a:pPr marL="0" indent="0">
              <a:buNone/>
            </a:pPr>
            <a:r>
              <a:rPr lang="en-US" dirty="0"/>
              <a:t>Change Text to lower/Upper/Proper Case</a:t>
            </a:r>
          </a:p>
          <a:p>
            <a:pPr marL="0" indent="0">
              <a:buNone/>
            </a:pPr>
            <a:r>
              <a:rPr lang="en-US" dirty="0"/>
              <a:t>Spell Check</a:t>
            </a:r>
          </a:p>
          <a:p>
            <a:pPr marL="0" indent="0">
              <a:buNone/>
            </a:pPr>
            <a:r>
              <a:rPr lang="en-US" dirty="0"/>
              <a:t>Delete all formatting </a:t>
            </a:r>
          </a:p>
        </p:txBody>
      </p:sp>
    </p:spTree>
    <p:extLst>
      <p:ext uri="{BB962C8B-B14F-4D97-AF65-F5344CB8AC3E}">
        <p14:creationId xmlns:p14="http://schemas.microsoft.com/office/powerpoint/2010/main" val="36057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0AB3-5A7D-4A0C-5779-B1CE542E1D42}"/>
              </a:ext>
            </a:extLst>
          </p:cNvPr>
          <p:cNvSpPr>
            <a:spLocks noGrp="1"/>
          </p:cNvSpPr>
          <p:nvPr>
            <p:ph type="title"/>
          </p:nvPr>
        </p:nvSpPr>
        <p:spPr>
          <a:xfrm>
            <a:off x="1103312" y="452718"/>
            <a:ext cx="8947522" cy="1400530"/>
          </a:xfrm>
        </p:spPr>
        <p:txBody>
          <a:bodyPr/>
          <a:lstStyle/>
          <a:p>
            <a:r>
              <a:rPr lang="en-US" b="1" dirty="0"/>
              <a:t>Libraries Used</a:t>
            </a:r>
          </a:p>
        </p:txBody>
      </p:sp>
      <p:sp>
        <p:nvSpPr>
          <p:cNvPr id="3" name="Content Placeholder 2">
            <a:extLst>
              <a:ext uri="{FF2B5EF4-FFF2-40B4-BE49-F238E27FC236}">
                <a16:creationId xmlns:a16="http://schemas.microsoft.com/office/drawing/2014/main" id="{237A9AB6-9D27-6268-BC01-F84FC6FCD4F1}"/>
              </a:ext>
            </a:extLst>
          </p:cNvPr>
          <p:cNvSpPr>
            <a:spLocks noGrp="1"/>
          </p:cNvSpPr>
          <p:nvPr>
            <p:ph idx="1"/>
          </p:nvPr>
        </p:nvSpPr>
        <p:spPr/>
        <p:txBody>
          <a:bodyPr/>
          <a:lstStyle/>
          <a:p>
            <a:r>
              <a:rPr lang="en-US" b="1" dirty="0"/>
              <a:t>Pandas-</a:t>
            </a:r>
            <a:r>
              <a:rPr lang="en-US" dirty="0"/>
              <a:t> is a software library written for the Python programming language for data manipulation and analysis. In particular, It offers data structures and operations for manipulating numerical tables and time series pandas is  a Python package providing fast, flexible and expressive data structures designed to make working with “relational” or “labeled” data both easy and intuitive. It aims to be fundamental high-level building block for doing practical, real world data analysis in Python.</a:t>
            </a:r>
          </a:p>
          <a:p>
            <a:r>
              <a:rPr lang="en-US" b="1" dirty="0" err="1"/>
              <a:t>Numpy</a:t>
            </a:r>
            <a:r>
              <a:rPr lang="en-US" b="1" dirty="0"/>
              <a:t>-</a:t>
            </a:r>
            <a:r>
              <a:rPr lang="en-US" dirty="0"/>
              <a:t> is a library for the Python programming language, adding support for large, multi-dimensional arrays and matrices, along with a large collection of high-level mathematical functions to operate on these arrays.</a:t>
            </a:r>
          </a:p>
        </p:txBody>
      </p:sp>
    </p:spTree>
    <p:extLst>
      <p:ext uri="{BB962C8B-B14F-4D97-AF65-F5344CB8AC3E}">
        <p14:creationId xmlns:p14="http://schemas.microsoft.com/office/powerpoint/2010/main" val="8795143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TotalTime>
  <Words>755</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Heart Disease Prediction System</vt:lpstr>
      <vt:lpstr>Table of Contents:</vt:lpstr>
      <vt:lpstr>Introduction</vt:lpstr>
      <vt:lpstr>Problem Statement</vt:lpstr>
      <vt:lpstr>Data Collection</vt:lpstr>
      <vt:lpstr>Attributes Used</vt:lpstr>
      <vt:lpstr>Testing Technologies</vt:lpstr>
      <vt:lpstr>Data Cleaning</vt:lpstr>
      <vt:lpstr>Libraries Used</vt:lpstr>
      <vt:lpstr>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System</dc:title>
  <dc:creator>Aryan chaudhary</dc:creator>
  <cp:lastModifiedBy>Satyam Singh</cp:lastModifiedBy>
  <cp:revision>2</cp:revision>
  <dcterms:created xsi:type="dcterms:W3CDTF">2023-03-21T07:47:40Z</dcterms:created>
  <dcterms:modified xsi:type="dcterms:W3CDTF">2023-03-21T10:17:52Z</dcterms:modified>
</cp:coreProperties>
</file>