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3" r:id="rId3"/>
    <p:sldId id="264" r:id="rId4"/>
    <p:sldId id="257" r:id="rId5"/>
    <p:sldId id="265" r:id="rId6"/>
    <p:sldId id="266" r:id="rId7"/>
    <p:sldId id="267" r:id="rId8"/>
    <p:sldId id="268" r:id="rId9"/>
    <p:sldId id="269" r:id="rId10"/>
    <p:sldId id="270" r:id="rId11"/>
  </p:sldIdLst>
  <p:sldSz cx="14630400" cy="8229600"/>
  <p:notesSz cx="14630400" cy="82296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44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F8F8F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838176" y="7751062"/>
            <a:ext cx="1725168" cy="411480"/>
          </a:xfrm>
          <a:prstGeom prst="rect">
            <a:avLst/>
          </a:prstGeom>
        </p:spPr>
      </p:pic>
      <p:sp>
        <p:nvSpPr>
          <p:cNvPr id="18" name="bg object 18"/>
          <p:cNvSpPr/>
          <p:nvPr/>
        </p:nvSpPr>
        <p:spPr>
          <a:xfrm>
            <a:off x="12761976" y="7717534"/>
            <a:ext cx="1767839" cy="421005"/>
          </a:xfrm>
          <a:custGeom>
            <a:avLst/>
            <a:gdLst/>
            <a:ahLst/>
            <a:cxnLst/>
            <a:rect l="l" t="t" r="r" b="b"/>
            <a:pathLst>
              <a:path w="1767840" h="421004">
                <a:moveTo>
                  <a:pt x="1767839" y="0"/>
                </a:moveTo>
                <a:lnTo>
                  <a:pt x="0" y="0"/>
                </a:lnTo>
                <a:lnTo>
                  <a:pt x="0" y="420624"/>
                </a:lnTo>
                <a:lnTo>
                  <a:pt x="1767839" y="420624"/>
                </a:lnTo>
                <a:lnTo>
                  <a:pt x="1767839" y="0"/>
                </a:lnTo>
                <a:close/>
              </a:path>
            </a:pathLst>
          </a:custGeom>
          <a:solidFill>
            <a:srgbClr val="F8F8F5"/>
          </a:solidFill>
        </p:spPr>
        <p:txBody>
          <a:bodyPr wrap="square" lIns="0" tIns="0" rIns="0" bIns="0" rtlCol="0"/>
          <a:lstStyle/>
          <a:p>
            <a:endParaRPr/>
          </a:p>
        </p:txBody>
      </p:sp>
      <p:sp>
        <p:nvSpPr>
          <p:cNvPr id="19" name="bg object 19"/>
          <p:cNvSpPr/>
          <p:nvPr/>
        </p:nvSpPr>
        <p:spPr>
          <a:xfrm>
            <a:off x="12761976" y="7717534"/>
            <a:ext cx="1767839" cy="421005"/>
          </a:xfrm>
          <a:custGeom>
            <a:avLst/>
            <a:gdLst/>
            <a:ahLst/>
            <a:cxnLst/>
            <a:rect l="l" t="t" r="r" b="b"/>
            <a:pathLst>
              <a:path w="1767840" h="421004">
                <a:moveTo>
                  <a:pt x="0" y="420624"/>
                </a:moveTo>
                <a:lnTo>
                  <a:pt x="1767839" y="420624"/>
                </a:lnTo>
                <a:lnTo>
                  <a:pt x="1767839" y="0"/>
                </a:lnTo>
                <a:lnTo>
                  <a:pt x="0" y="0"/>
                </a:lnTo>
                <a:lnTo>
                  <a:pt x="0" y="420624"/>
                </a:lnTo>
                <a:close/>
              </a:path>
            </a:pathLst>
          </a:custGeom>
          <a:ln w="12192">
            <a:solidFill>
              <a:srgbClr val="F8F8F5"/>
            </a:solidFill>
          </a:ln>
        </p:spPr>
        <p:txBody>
          <a:bodyPr wrap="square" lIns="0" tIns="0" rIns="0" bIns="0" rtlCol="0"/>
          <a:lstStyle/>
          <a:p>
            <a:endParaRPr/>
          </a:p>
        </p:txBody>
      </p:sp>
      <p:sp>
        <p:nvSpPr>
          <p:cNvPr id="2" name="Holder 2"/>
          <p:cNvSpPr>
            <a:spLocks noGrp="1"/>
          </p:cNvSpPr>
          <p:nvPr>
            <p:ph type="ctrTitle"/>
          </p:nvPr>
        </p:nvSpPr>
        <p:spPr>
          <a:xfrm>
            <a:off x="6268973" y="2649169"/>
            <a:ext cx="6830059" cy="1412875"/>
          </a:xfrm>
          <a:prstGeom prst="rect">
            <a:avLst/>
          </a:prstGeom>
        </p:spPr>
        <p:txBody>
          <a:bodyPr wrap="square" lIns="0" tIns="0" rIns="0" bIns="0">
            <a:spAutoFit/>
          </a:bodyPr>
          <a:lstStyle>
            <a:lvl1pPr>
              <a:defRPr sz="4300" b="0" i="0">
                <a:solidFill>
                  <a:srgbClr val="161612"/>
                </a:solidFill>
                <a:latin typeface="Lucida Sans Unicode"/>
                <a:cs typeface="Lucida Sans Unicode"/>
              </a:defRPr>
            </a:lvl1pPr>
          </a:lstStyle>
          <a:p>
            <a:endParaRPr/>
          </a:p>
        </p:txBody>
      </p:sp>
      <p:sp>
        <p:nvSpPr>
          <p:cNvPr id="3" name="Holder 3"/>
          <p:cNvSpPr>
            <a:spLocks noGrp="1"/>
          </p:cNvSpPr>
          <p:nvPr>
            <p:ph type="subTitle" idx="4"/>
          </p:nvPr>
        </p:nvSpPr>
        <p:spPr>
          <a:xfrm>
            <a:off x="6268973" y="4394817"/>
            <a:ext cx="6945630" cy="1125854"/>
          </a:xfrm>
          <a:prstGeom prst="rect">
            <a:avLst/>
          </a:prstGeom>
        </p:spPr>
        <p:txBody>
          <a:bodyPr wrap="square" lIns="0" tIns="0" rIns="0" bIns="0">
            <a:spAutoFit/>
          </a:bodyPr>
          <a:lstStyle>
            <a:lvl1pPr>
              <a:defRPr sz="2150" b="0" i="0">
                <a:solidFill>
                  <a:srgbClr val="161612"/>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161612"/>
                </a:solidFill>
                <a:latin typeface="Lucida Sans Unicode"/>
                <a:cs typeface="Lucida Sans Unicode"/>
              </a:defRPr>
            </a:lvl1pPr>
          </a:lstStyle>
          <a:p>
            <a:endParaRPr/>
          </a:p>
        </p:txBody>
      </p:sp>
      <p:sp>
        <p:nvSpPr>
          <p:cNvPr id="3" name="Holder 3"/>
          <p:cNvSpPr>
            <a:spLocks noGrp="1"/>
          </p:cNvSpPr>
          <p:nvPr>
            <p:ph type="body" idx="1"/>
          </p:nvPr>
        </p:nvSpPr>
        <p:spPr/>
        <p:txBody>
          <a:bodyPr lIns="0" tIns="0" rIns="0" bIns="0"/>
          <a:lstStyle>
            <a:lvl1pPr>
              <a:defRPr sz="2150" b="0" i="0">
                <a:solidFill>
                  <a:srgbClr val="161612"/>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F8F8F5"/>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2838176" y="7751062"/>
            <a:ext cx="1725168" cy="411480"/>
          </a:xfrm>
          <a:prstGeom prst="rect">
            <a:avLst/>
          </a:prstGeom>
        </p:spPr>
      </p:pic>
      <p:sp>
        <p:nvSpPr>
          <p:cNvPr id="18" name="bg object 18"/>
          <p:cNvSpPr/>
          <p:nvPr/>
        </p:nvSpPr>
        <p:spPr>
          <a:xfrm>
            <a:off x="12761976" y="7717534"/>
            <a:ext cx="1767839" cy="421005"/>
          </a:xfrm>
          <a:custGeom>
            <a:avLst/>
            <a:gdLst/>
            <a:ahLst/>
            <a:cxnLst/>
            <a:rect l="l" t="t" r="r" b="b"/>
            <a:pathLst>
              <a:path w="1767840" h="421004">
                <a:moveTo>
                  <a:pt x="1767839" y="0"/>
                </a:moveTo>
                <a:lnTo>
                  <a:pt x="0" y="0"/>
                </a:lnTo>
                <a:lnTo>
                  <a:pt x="0" y="420624"/>
                </a:lnTo>
                <a:lnTo>
                  <a:pt x="1767839" y="420624"/>
                </a:lnTo>
                <a:lnTo>
                  <a:pt x="1767839" y="0"/>
                </a:lnTo>
                <a:close/>
              </a:path>
            </a:pathLst>
          </a:custGeom>
          <a:solidFill>
            <a:srgbClr val="F8F8F5"/>
          </a:solidFill>
        </p:spPr>
        <p:txBody>
          <a:bodyPr wrap="square" lIns="0" tIns="0" rIns="0" bIns="0" rtlCol="0"/>
          <a:lstStyle/>
          <a:p>
            <a:endParaRPr/>
          </a:p>
        </p:txBody>
      </p:sp>
      <p:sp>
        <p:nvSpPr>
          <p:cNvPr id="19" name="bg object 19"/>
          <p:cNvSpPr/>
          <p:nvPr/>
        </p:nvSpPr>
        <p:spPr>
          <a:xfrm>
            <a:off x="12761976" y="7717534"/>
            <a:ext cx="1767839" cy="421005"/>
          </a:xfrm>
          <a:custGeom>
            <a:avLst/>
            <a:gdLst/>
            <a:ahLst/>
            <a:cxnLst/>
            <a:rect l="l" t="t" r="r" b="b"/>
            <a:pathLst>
              <a:path w="1767840" h="421004">
                <a:moveTo>
                  <a:pt x="0" y="420624"/>
                </a:moveTo>
                <a:lnTo>
                  <a:pt x="1767839" y="420624"/>
                </a:lnTo>
                <a:lnTo>
                  <a:pt x="1767839" y="0"/>
                </a:lnTo>
                <a:lnTo>
                  <a:pt x="0" y="0"/>
                </a:lnTo>
                <a:lnTo>
                  <a:pt x="0" y="420624"/>
                </a:lnTo>
                <a:close/>
              </a:path>
            </a:pathLst>
          </a:custGeom>
          <a:ln w="12192">
            <a:solidFill>
              <a:srgbClr val="F8F8F5"/>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0" i="0">
                <a:solidFill>
                  <a:srgbClr val="161612"/>
                </a:solidFill>
                <a:latin typeface="Lucida Sans Unicode"/>
                <a:cs typeface="Lucida Sans Unicode"/>
              </a:defRPr>
            </a:lvl1pPr>
          </a:lstStyle>
          <a:p>
            <a:endParaRPr/>
          </a:p>
        </p:txBody>
      </p:sp>
      <p:sp>
        <p:nvSpPr>
          <p:cNvPr id="3" name="Holder 3"/>
          <p:cNvSpPr>
            <a:spLocks noGrp="1"/>
          </p:cNvSpPr>
          <p:nvPr>
            <p:ph sz="half" idx="2"/>
          </p:nvPr>
        </p:nvSpPr>
        <p:spPr>
          <a:xfrm>
            <a:off x="731520" y="1892808"/>
            <a:ext cx="6364224" cy="54315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534656" y="1892808"/>
            <a:ext cx="6364224" cy="54315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0" i="0">
                <a:solidFill>
                  <a:srgbClr val="161612"/>
                </a:solidFill>
                <a:latin typeface="Lucida Sans Unicode"/>
                <a:cs typeface="Lucida Sans Unicode"/>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4630400" cy="8229600"/>
          </a:xfrm>
          <a:custGeom>
            <a:avLst/>
            <a:gdLst/>
            <a:ahLst/>
            <a:cxnLst/>
            <a:rect l="l" t="t" r="r" b="b"/>
            <a:pathLst>
              <a:path w="14630400" h="8229600">
                <a:moveTo>
                  <a:pt x="14630400" y="0"/>
                </a:moveTo>
                <a:lnTo>
                  <a:pt x="0" y="0"/>
                </a:lnTo>
                <a:lnTo>
                  <a:pt x="0" y="8229600"/>
                </a:lnTo>
                <a:lnTo>
                  <a:pt x="14630400" y="8229600"/>
                </a:lnTo>
                <a:lnTo>
                  <a:pt x="14630400" y="0"/>
                </a:lnTo>
                <a:close/>
              </a:path>
            </a:pathLst>
          </a:custGeom>
          <a:solidFill>
            <a:srgbClr val="F8F8F5"/>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2838176" y="7751062"/>
            <a:ext cx="1725168" cy="411480"/>
          </a:xfrm>
          <a:prstGeom prst="rect">
            <a:avLst/>
          </a:prstGeom>
        </p:spPr>
      </p:pic>
      <p:sp>
        <p:nvSpPr>
          <p:cNvPr id="2" name="Holder 2"/>
          <p:cNvSpPr>
            <a:spLocks noGrp="1"/>
          </p:cNvSpPr>
          <p:nvPr>
            <p:ph type="title"/>
          </p:nvPr>
        </p:nvSpPr>
        <p:spPr>
          <a:xfrm>
            <a:off x="781304" y="565226"/>
            <a:ext cx="11624309" cy="1483867"/>
          </a:xfrm>
          <a:prstGeom prst="rect">
            <a:avLst/>
          </a:prstGeom>
        </p:spPr>
        <p:txBody>
          <a:bodyPr wrap="square" lIns="0" tIns="0" rIns="0" bIns="0">
            <a:spAutoFit/>
          </a:bodyPr>
          <a:lstStyle>
            <a:lvl1pPr>
              <a:defRPr sz="4300" b="0" i="0">
                <a:solidFill>
                  <a:srgbClr val="161612"/>
                </a:solidFill>
                <a:latin typeface="Lucida Sans Unicode"/>
                <a:cs typeface="Lucida Sans Unicode"/>
              </a:defRPr>
            </a:lvl1pPr>
          </a:lstStyle>
          <a:p>
            <a:endParaRPr/>
          </a:p>
        </p:txBody>
      </p:sp>
      <p:sp>
        <p:nvSpPr>
          <p:cNvPr id="3" name="Holder 3"/>
          <p:cNvSpPr>
            <a:spLocks noGrp="1"/>
          </p:cNvSpPr>
          <p:nvPr>
            <p:ph type="body" idx="1"/>
          </p:nvPr>
        </p:nvSpPr>
        <p:spPr>
          <a:xfrm>
            <a:off x="7684134" y="2511044"/>
            <a:ext cx="6321425" cy="4810759"/>
          </a:xfrm>
          <a:prstGeom prst="rect">
            <a:avLst/>
          </a:prstGeom>
        </p:spPr>
        <p:txBody>
          <a:bodyPr wrap="square" lIns="0" tIns="0" rIns="0" bIns="0">
            <a:spAutoFit/>
          </a:bodyPr>
          <a:lstStyle>
            <a:lvl1pPr>
              <a:defRPr sz="2150" b="0" i="0">
                <a:solidFill>
                  <a:srgbClr val="161612"/>
                </a:solidFill>
                <a:latin typeface="Lucida Sans Unicode"/>
                <a:cs typeface="Lucida Sans Unicode"/>
              </a:defRPr>
            </a:lvl1pPr>
          </a:lstStyle>
          <a:p>
            <a:endParaRPr/>
          </a:p>
        </p:txBody>
      </p:sp>
      <p:sp>
        <p:nvSpPr>
          <p:cNvPr id="4" name="Holder 4"/>
          <p:cNvSpPr>
            <a:spLocks noGrp="1"/>
          </p:cNvSpPr>
          <p:nvPr>
            <p:ph type="ftr" sz="quarter" idx="5"/>
          </p:nvPr>
        </p:nvSpPr>
        <p:spPr>
          <a:xfrm>
            <a:off x="4974336" y="7653528"/>
            <a:ext cx="4681728" cy="4114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31520" y="7653528"/>
            <a:ext cx="3364992" cy="4114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4/28/2025</a:t>
            </a:fld>
            <a:endParaRPr lang="en-US"/>
          </a:p>
        </p:txBody>
      </p:sp>
      <p:sp>
        <p:nvSpPr>
          <p:cNvPr id="6" name="Holder 6"/>
          <p:cNvSpPr>
            <a:spLocks noGrp="1"/>
          </p:cNvSpPr>
          <p:nvPr>
            <p:ph type="sldNum" sz="quarter" idx="7"/>
          </p:nvPr>
        </p:nvSpPr>
        <p:spPr>
          <a:xfrm>
            <a:off x="10533888" y="7653528"/>
            <a:ext cx="3364992" cy="4114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4560" y="2141677"/>
            <a:ext cx="4798695" cy="1996700"/>
          </a:xfrm>
          <a:prstGeom prst="rect">
            <a:avLst/>
          </a:prstGeom>
        </p:spPr>
        <p:txBody>
          <a:bodyPr vert="horz" wrap="square" lIns="0" tIns="11430" rIns="0" bIns="0" rtlCol="0">
            <a:spAutoFit/>
          </a:bodyPr>
          <a:lstStyle/>
          <a:p>
            <a:pPr marL="12700">
              <a:spcBef>
                <a:spcPts val="90"/>
              </a:spcBef>
            </a:pPr>
            <a:r>
              <a:rPr sz="4450" dirty="0"/>
              <a:t>Smart</a:t>
            </a:r>
            <a:r>
              <a:rPr sz="4450" spc="-220" dirty="0"/>
              <a:t> </a:t>
            </a:r>
            <a:r>
              <a:rPr sz="4450" dirty="0"/>
              <a:t>AC</a:t>
            </a:r>
            <a:r>
              <a:rPr sz="4450" spc="-229" dirty="0"/>
              <a:t> </a:t>
            </a:r>
            <a:r>
              <a:rPr sz="4450" spc="-10" dirty="0"/>
              <a:t>Remote</a:t>
            </a:r>
            <a:br>
              <a:rPr lang="en-US" sz="4450" spc="-10" dirty="0"/>
            </a:br>
            <a:r>
              <a:rPr lang="en-US" sz="2000" dirty="0"/>
              <a:t>Convenience, Customization, and Smart Control</a:t>
            </a:r>
            <a:br>
              <a:rPr lang="en-US" sz="2000" dirty="0"/>
            </a:br>
            <a:endParaRPr sz="4450" dirty="0"/>
          </a:p>
        </p:txBody>
      </p:sp>
      <p:sp>
        <p:nvSpPr>
          <p:cNvPr id="3" name="object 3"/>
          <p:cNvSpPr txBox="1"/>
          <p:nvPr/>
        </p:nvSpPr>
        <p:spPr>
          <a:xfrm>
            <a:off x="781304" y="3887230"/>
            <a:ext cx="7535545" cy="754822"/>
          </a:xfrm>
          <a:prstGeom prst="rect">
            <a:avLst/>
          </a:prstGeom>
        </p:spPr>
        <p:txBody>
          <a:bodyPr vert="horz" wrap="square" lIns="0" tIns="8890" rIns="0" bIns="0" rtlCol="0">
            <a:spAutoFit/>
          </a:bodyPr>
          <a:lstStyle/>
          <a:p>
            <a:pPr marL="12700" marR="5080">
              <a:lnSpc>
                <a:spcPct val="134900"/>
              </a:lnSpc>
              <a:spcBef>
                <a:spcPts val="70"/>
              </a:spcBef>
            </a:pPr>
            <a:r>
              <a:rPr sz="1800" spc="-10" dirty="0">
                <a:latin typeface="Calibri"/>
                <a:cs typeface="Calibri"/>
              </a:rPr>
              <a:t> </a:t>
            </a:r>
            <a:r>
              <a:rPr sz="1750" spc="85" dirty="0">
                <a:solidFill>
                  <a:srgbClr val="161612"/>
                </a:solidFill>
                <a:latin typeface="Tahoma"/>
                <a:cs typeface="Tahoma"/>
              </a:rPr>
              <a:t>21BCS6325</a:t>
            </a:r>
            <a:r>
              <a:rPr sz="1750" spc="-100" dirty="0">
                <a:solidFill>
                  <a:srgbClr val="161612"/>
                </a:solidFill>
                <a:latin typeface="Tahoma"/>
                <a:cs typeface="Tahoma"/>
              </a:rPr>
              <a:t> </a:t>
            </a:r>
            <a:r>
              <a:rPr sz="1750" dirty="0">
                <a:solidFill>
                  <a:srgbClr val="161612"/>
                </a:solidFill>
                <a:latin typeface="Tahoma"/>
                <a:cs typeface="Tahoma"/>
              </a:rPr>
              <a:t>–</a:t>
            </a:r>
            <a:r>
              <a:rPr sz="1750" spc="-65" dirty="0">
                <a:solidFill>
                  <a:srgbClr val="161612"/>
                </a:solidFill>
                <a:latin typeface="Tahoma"/>
                <a:cs typeface="Tahoma"/>
              </a:rPr>
              <a:t> </a:t>
            </a:r>
            <a:r>
              <a:rPr sz="1750" spc="55" dirty="0">
                <a:solidFill>
                  <a:srgbClr val="161612"/>
                </a:solidFill>
                <a:latin typeface="Tahoma"/>
                <a:cs typeface="Tahoma"/>
              </a:rPr>
              <a:t>Nikhil</a:t>
            </a:r>
            <a:r>
              <a:rPr sz="1750" spc="-95" dirty="0">
                <a:solidFill>
                  <a:srgbClr val="161612"/>
                </a:solidFill>
                <a:latin typeface="Tahoma"/>
                <a:cs typeface="Tahoma"/>
              </a:rPr>
              <a:t> </a:t>
            </a:r>
            <a:r>
              <a:rPr sz="1750" spc="55" dirty="0">
                <a:solidFill>
                  <a:srgbClr val="161612"/>
                </a:solidFill>
                <a:latin typeface="Tahoma"/>
                <a:cs typeface="Tahoma"/>
              </a:rPr>
              <a:t>Sharma</a:t>
            </a:r>
            <a:endParaRPr sz="1750" dirty="0">
              <a:latin typeface="Tahoma"/>
              <a:cs typeface="Tahoma"/>
            </a:endParaRPr>
          </a:p>
          <a:p>
            <a:pPr marL="12700">
              <a:lnSpc>
                <a:spcPct val="100000"/>
              </a:lnSpc>
              <a:spcBef>
                <a:spcPts val="805"/>
              </a:spcBef>
            </a:pPr>
            <a:r>
              <a:rPr sz="1750" spc="55" dirty="0">
                <a:solidFill>
                  <a:srgbClr val="161612"/>
                </a:solidFill>
                <a:latin typeface="Tahoma"/>
                <a:cs typeface="Tahoma"/>
              </a:rPr>
              <a:t>21BCS6301</a:t>
            </a:r>
            <a:r>
              <a:rPr sz="1750" spc="-90" dirty="0">
                <a:solidFill>
                  <a:srgbClr val="161612"/>
                </a:solidFill>
                <a:latin typeface="Tahoma"/>
                <a:cs typeface="Tahoma"/>
              </a:rPr>
              <a:t> </a:t>
            </a:r>
            <a:r>
              <a:rPr sz="1750" dirty="0">
                <a:solidFill>
                  <a:srgbClr val="161612"/>
                </a:solidFill>
                <a:latin typeface="Tahoma"/>
                <a:cs typeface="Tahoma"/>
              </a:rPr>
              <a:t>–</a:t>
            </a:r>
            <a:r>
              <a:rPr sz="1750" spc="430" dirty="0">
                <a:solidFill>
                  <a:srgbClr val="161612"/>
                </a:solidFill>
                <a:latin typeface="Tahoma"/>
                <a:cs typeface="Tahoma"/>
              </a:rPr>
              <a:t> </a:t>
            </a:r>
            <a:r>
              <a:rPr sz="1750" spc="90" dirty="0">
                <a:solidFill>
                  <a:srgbClr val="161612"/>
                </a:solidFill>
                <a:latin typeface="Tahoma"/>
                <a:cs typeface="Tahoma"/>
              </a:rPr>
              <a:t>Pravesh</a:t>
            </a:r>
            <a:r>
              <a:rPr sz="1750" spc="-110" dirty="0">
                <a:solidFill>
                  <a:srgbClr val="161612"/>
                </a:solidFill>
                <a:latin typeface="Tahoma"/>
                <a:cs typeface="Tahoma"/>
              </a:rPr>
              <a:t> </a:t>
            </a:r>
            <a:r>
              <a:rPr sz="1750" spc="55" dirty="0">
                <a:solidFill>
                  <a:srgbClr val="161612"/>
                </a:solidFill>
                <a:latin typeface="Tahoma"/>
                <a:cs typeface="Tahoma"/>
              </a:rPr>
              <a:t>Sharma</a:t>
            </a:r>
            <a:endParaRPr sz="1750" dirty="0">
              <a:latin typeface="Tahoma"/>
              <a:cs typeface="Tahoma"/>
            </a:endParaRPr>
          </a:p>
        </p:txBody>
      </p:sp>
      <p:sp>
        <p:nvSpPr>
          <p:cNvPr id="4" name="object 4"/>
          <p:cNvSpPr/>
          <p:nvPr/>
        </p:nvSpPr>
        <p:spPr>
          <a:xfrm>
            <a:off x="794004" y="5667755"/>
            <a:ext cx="363220" cy="363220"/>
          </a:xfrm>
          <a:custGeom>
            <a:avLst/>
            <a:gdLst/>
            <a:ahLst/>
            <a:cxnLst/>
            <a:rect l="l" t="t" r="r" b="b"/>
            <a:pathLst>
              <a:path w="363219" h="363220">
                <a:moveTo>
                  <a:pt x="0" y="181356"/>
                </a:moveTo>
                <a:lnTo>
                  <a:pt x="6477" y="133129"/>
                </a:lnTo>
                <a:lnTo>
                  <a:pt x="24759" y="89803"/>
                </a:lnTo>
                <a:lnTo>
                  <a:pt x="53116" y="53101"/>
                </a:lnTo>
                <a:lnTo>
                  <a:pt x="89820" y="24750"/>
                </a:lnTo>
                <a:lnTo>
                  <a:pt x="133142" y="6475"/>
                </a:lnTo>
                <a:lnTo>
                  <a:pt x="181355" y="0"/>
                </a:lnTo>
                <a:lnTo>
                  <a:pt x="229569" y="6475"/>
                </a:lnTo>
                <a:lnTo>
                  <a:pt x="272891" y="24750"/>
                </a:lnTo>
                <a:lnTo>
                  <a:pt x="309595" y="53101"/>
                </a:lnTo>
                <a:lnTo>
                  <a:pt x="337952" y="89803"/>
                </a:lnTo>
                <a:lnTo>
                  <a:pt x="356234" y="133129"/>
                </a:lnTo>
                <a:lnTo>
                  <a:pt x="362711" y="181356"/>
                </a:lnTo>
                <a:lnTo>
                  <a:pt x="356234" y="229582"/>
                </a:lnTo>
                <a:lnTo>
                  <a:pt x="337952" y="272908"/>
                </a:lnTo>
                <a:lnTo>
                  <a:pt x="309595" y="309610"/>
                </a:lnTo>
                <a:lnTo>
                  <a:pt x="272891" y="337961"/>
                </a:lnTo>
                <a:lnTo>
                  <a:pt x="229569" y="356236"/>
                </a:lnTo>
                <a:lnTo>
                  <a:pt x="181355" y="362712"/>
                </a:lnTo>
                <a:lnTo>
                  <a:pt x="133142" y="356236"/>
                </a:lnTo>
                <a:lnTo>
                  <a:pt x="89820" y="337961"/>
                </a:lnTo>
                <a:lnTo>
                  <a:pt x="53116" y="309610"/>
                </a:lnTo>
                <a:lnTo>
                  <a:pt x="24759" y="272908"/>
                </a:lnTo>
                <a:lnTo>
                  <a:pt x="6477" y="229582"/>
                </a:lnTo>
                <a:lnTo>
                  <a:pt x="0" y="181356"/>
                </a:lnTo>
                <a:close/>
              </a:path>
            </a:pathLst>
          </a:custGeom>
          <a:ln w="9144">
            <a:solidFill>
              <a:srgbClr val="FFFFFF"/>
            </a:solidFill>
          </a:ln>
        </p:spPr>
        <p:txBody>
          <a:bodyPr wrap="square" lIns="0" tIns="0" rIns="0" bIns="0" rtlCol="0"/>
          <a:lstStyle/>
          <a:p>
            <a:endParaRPr/>
          </a:p>
        </p:txBody>
      </p:sp>
      <p:pic>
        <p:nvPicPr>
          <p:cNvPr id="5" name="object 5"/>
          <p:cNvPicPr/>
          <p:nvPr/>
        </p:nvPicPr>
        <p:blipFill>
          <a:blip r:embed="rId2" cstate="print"/>
          <a:stretch>
            <a:fillRect/>
          </a:stretch>
        </p:blipFill>
        <p:spPr>
          <a:xfrm>
            <a:off x="8555735" y="1316736"/>
            <a:ext cx="5492495" cy="499262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67858-D9C5-5FB8-2E8F-D4B0E01E2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90E6A-2100-63A0-D197-110B15EE050D}"/>
              </a:ext>
            </a:extLst>
          </p:cNvPr>
          <p:cNvSpPr>
            <a:spLocks noGrp="1"/>
          </p:cNvSpPr>
          <p:nvPr>
            <p:ph type="title"/>
          </p:nvPr>
        </p:nvSpPr>
        <p:spPr>
          <a:xfrm>
            <a:off x="781304" y="565226"/>
            <a:ext cx="11624309" cy="661720"/>
          </a:xfrm>
        </p:spPr>
        <p:txBody>
          <a:bodyPr/>
          <a:lstStyle/>
          <a:p>
            <a:pPr>
              <a:buNone/>
            </a:pPr>
            <a:r>
              <a:rPr lang="en-US" b="1" dirty="0"/>
              <a:t>Conclusion</a:t>
            </a:r>
            <a:endParaRPr lang="en-US" dirty="0"/>
          </a:p>
        </p:txBody>
      </p:sp>
      <p:sp>
        <p:nvSpPr>
          <p:cNvPr id="3" name="Text Placeholder 2">
            <a:extLst>
              <a:ext uri="{FF2B5EF4-FFF2-40B4-BE49-F238E27FC236}">
                <a16:creationId xmlns:a16="http://schemas.microsoft.com/office/drawing/2014/main" id="{42BF38AA-07BC-AAA6-F9DC-632C7F688D80}"/>
              </a:ext>
            </a:extLst>
          </p:cNvPr>
          <p:cNvSpPr>
            <a:spLocks noGrp="1"/>
          </p:cNvSpPr>
          <p:nvPr>
            <p:ph type="body" idx="1"/>
          </p:nvPr>
        </p:nvSpPr>
        <p:spPr>
          <a:xfrm>
            <a:off x="457200" y="1888666"/>
            <a:ext cx="13548359" cy="2693045"/>
          </a:xfrm>
        </p:spPr>
        <p:txBody>
          <a:bodyPr/>
          <a:lstStyle/>
          <a:p>
            <a:r>
              <a:rPr lang="en-US" sz="2500" dirty="0">
                <a:latin typeface="Arial" panose="020B0604020202020204" pitchFamily="34" charset="0"/>
                <a:cs typeface="Arial" panose="020B0604020202020204" pitchFamily="34" charset="0"/>
              </a:rPr>
              <a:t>The Super Smart AC Remote reimagines the traditional air conditioning experience, blending convenience, customization, accessibility, and efficiency into one compact device. It not only addresses the limitations of existing remotes but also pushes the boundaries by integrating smart technologies like voice control and multilingual support. As we move toward smarter living spaces, innovations like this remote are essential to enhancing comfort and energy conservation. With future expansions into AI and smart home systems, the Smart AC Remote sets the foundation for a truly intelligent and user-friendly cooling solution.</a:t>
            </a:r>
          </a:p>
        </p:txBody>
      </p:sp>
    </p:spTree>
    <p:extLst>
      <p:ext uri="{BB962C8B-B14F-4D97-AF65-F5344CB8AC3E}">
        <p14:creationId xmlns:p14="http://schemas.microsoft.com/office/powerpoint/2010/main" val="2779330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35642-75CC-5F4B-6963-6F17E9A6C2D1}"/>
              </a:ext>
            </a:extLst>
          </p:cNvPr>
          <p:cNvSpPr>
            <a:spLocks noGrp="1"/>
          </p:cNvSpPr>
          <p:nvPr>
            <p:ph type="title"/>
          </p:nvPr>
        </p:nvSpPr>
        <p:spPr>
          <a:xfrm>
            <a:off x="781304" y="565226"/>
            <a:ext cx="11624309" cy="1323439"/>
          </a:xfrm>
        </p:spPr>
        <p:txBody>
          <a:bodyPr/>
          <a:lstStyle/>
          <a:p>
            <a:r>
              <a:rPr lang="en-US" b="1" dirty="0"/>
              <a:t>Introduction</a:t>
            </a:r>
            <a:br>
              <a:rPr lang="en-US" dirty="0"/>
            </a:br>
            <a:endParaRPr lang="en-US" dirty="0"/>
          </a:p>
        </p:txBody>
      </p:sp>
      <p:sp>
        <p:nvSpPr>
          <p:cNvPr id="3" name="Text Placeholder 2">
            <a:extLst>
              <a:ext uri="{FF2B5EF4-FFF2-40B4-BE49-F238E27FC236}">
                <a16:creationId xmlns:a16="http://schemas.microsoft.com/office/drawing/2014/main" id="{72438C1E-3485-6F0B-3A7A-3843284BF08C}"/>
              </a:ext>
            </a:extLst>
          </p:cNvPr>
          <p:cNvSpPr>
            <a:spLocks noGrp="1"/>
          </p:cNvSpPr>
          <p:nvPr>
            <p:ph type="body" idx="1"/>
          </p:nvPr>
        </p:nvSpPr>
        <p:spPr>
          <a:xfrm>
            <a:off x="457200" y="1888666"/>
            <a:ext cx="13548359" cy="3077766"/>
          </a:xfrm>
        </p:spPr>
        <p:txBody>
          <a:bodyPr/>
          <a:lstStyle/>
          <a:p>
            <a:r>
              <a:rPr lang="en-US" sz="2500" dirty="0">
                <a:latin typeface="Arial" panose="020B0604020202020204" pitchFamily="34" charset="0"/>
                <a:cs typeface="Arial" panose="020B0604020202020204" pitchFamily="34" charset="0"/>
              </a:rPr>
              <a:t>Traditional air conditioning remotes often come with limited functionality, offering only basic temperature and fan controls without any real-time feedback. In a world where smart appliances are becoming the norm, these conventional systems fall short in terms of user convenience, data tracking, and energy efficiency. Our proposed Smart AC Remote addresses these gaps by introducing automation, real-time system insights, multilingual support, and voice interaction, thereby enhancing the overall user experience and contributing to smarter, more sustainable homes.</a:t>
            </a:r>
          </a:p>
          <a:p>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2605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252FF-A298-5C0B-3762-A1947D46B8F1}"/>
              </a:ext>
            </a:extLst>
          </p:cNvPr>
          <p:cNvSpPr>
            <a:spLocks noGrp="1"/>
          </p:cNvSpPr>
          <p:nvPr>
            <p:ph type="title"/>
          </p:nvPr>
        </p:nvSpPr>
        <p:spPr>
          <a:xfrm>
            <a:off x="781304" y="565226"/>
            <a:ext cx="11624309" cy="1323439"/>
          </a:xfrm>
        </p:spPr>
        <p:txBody>
          <a:bodyPr/>
          <a:lstStyle/>
          <a:p>
            <a:r>
              <a:rPr lang="en-US" b="1" dirty="0"/>
              <a:t>Why Smart AC Remote?</a:t>
            </a:r>
            <a:br>
              <a:rPr lang="en-US" dirty="0"/>
            </a:br>
            <a:endParaRPr lang="en-US" dirty="0"/>
          </a:p>
        </p:txBody>
      </p:sp>
      <p:sp>
        <p:nvSpPr>
          <p:cNvPr id="3" name="Text Placeholder 2">
            <a:extLst>
              <a:ext uri="{FF2B5EF4-FFF2-40B4-BE49-F238E27FC236}">
                <a16:creationId xmlns:a16="http://schemas.microsoft.com/office/drawing/2014/main" id="{CD499364-EE98-275A-BC01-7B1209B90CF6}"/>
              </a:ext>
            </a:extLst>
          </p:cNvPr>
          <p:cNvSpPr>
            <a:spLocks noGrp="1"/>
          </p:cNvSpPr>
          <p:nvPr>
            <p:ph type="body" idx="1"/>
          </p:nvPr>
        </p:nvSpPr>
        <p:spPr>
          <a:xfrm>
            <a:off x="781304" y="2511044"/>
            <a:ext cx="13224255" cy="3462486"/>
          </a:xfrm>
        </p:spPr>
        <p:txBody>
          <a:bodyPr/>
          <a:lstStyle/>
          <a:p>
            <a:pPr>
              <a:buFont typeface="Arial" panose="020B0604020202020204" pitchFamily="34" charset="0"/>
              <a:buChar char="•"/>
            </a:pPr>
            <a:r>
              <a:rPr lang="en-US" sz="2500" b="1" dirty="0">
                <a:latin typeface="Arial" panose="020B0604020202020204" pitchFamily="34" charset="0"/>
                <a:cs typeface="Arial" panose="020B0604020202020204" pitchFamily="34" charset="0"/>
              </a:rPr>
              <a:t>Personalized User Profiles:</a:t>
            </a:r>
            <a:r>
              <a:rPr lang="en-US" sz="2500" dirty="0">
                <a:latin typeface="Arial" panose="020B0604020202020204" pitchFamily="34" charset="0"/>
                <a:cs typeface="Arial" panose="020B0604020202020204" pitchFamily="34" charset="0"/>
              </a:rPr>
              <a:t> Users can set their preferred modes, fan speeds, and temperatures, ensuring a tailor-made cooling experience.</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Real-time Monitoring:</a:t>
            </a:r>
            <a:r>
              <a:rPr lang="en-US" sz="2500" dirty="0">
                <a:latin typeface="Arial" panose="020B0604020202020204" pitchFamily="34" charset="0"/>
                <a:cs typeface="Arial" panose="020B0604020202020204" pitchFamily="34" charset="0"/>
              </a:rPr>
              <a:t> The system provides up-to-the-minute information on AC settings, operational status, and battery level, displayed clearly on the screen.</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Voice Assistant Integration:</a:t>
            </a:r>
            <a:r>
              <a:rPr lang="en-US" sz="2500" dirty="0">
                <a:latin typeface="Arial" panose="020B0604020202020204" pitchFamily="34" charset="0"/>
                <a:cs typeface="Arial" panose="020B0604020202020204" pitchFamily="34" charset="0"/>
              </a:rPr>
              <a:t> The Smart AC Remote uses speech synthesis to announce actions, improving accessibility and ensuring users are constantly aware of system changes.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Multilingual Support:</a:t>
            </a:r>
            <a:r>
              <a:rPr lang="en-US" sz="2500" dirty="0">
                <a:latin typeface="Arial" panose="020B0604020202020204" pitchFamily="34" charset="0"/>
                <a:cs typeface="Arial" panose="020B0604020202020204" pitchFamily="34" charset="0"/>
              </a:rPr>
              <a:t> Language options including English, Spanish, and French make the device usable by a broader demographic, enhancing inclusivity.</a:t>
            </a:r>
          </a:p>
          <a:p>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237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4" y="2038299"/>
            <a:ext cx="9916795" cy="702945"/>
          </a:xfrm>
          <a:prstGeom prst="rect">
            <a:avLst/>
          </a:prstGeom>
        </p:spPr>
        <p:txBody>
          <a:bodyPr vert="horz" wrap="square" lIns="0" tIns="11430" rIns="0" bIns="0" rtlCol="0">
            <a:spAutoFit/>
          </a:bodyPr>
          <a:lstStyle/>
          <a:p>
            <a:pPr marL="12700">
              <a:lnSpc>
                <a:spcPct val="100000"/>
              </a:lnSpc>
              <a:spcBef>
                <a:spcPts val="90"/>
              </a:spcBef>
            </a:pPr>
            <a:r>
              <a:rPr sz="4450" dirty="0"/>
              <a:t>Smart</a:t>
            </a:r>
            <a:r>
              <a:rPr sz="4450" spc="-215" dirty="0"/>
              <a:t> </a:t>
            </a:r>
            <a:r>
              <a:rPr sz="4450" spc="95" dirty="0"/>
              <a:t>System</a:t>
            </a:r>
            <a:r>
              <a:rPr sz="4450" spc="-220" dirty="0"/>
              <a:t> </a:t>
            </a:r>
            <a:r>
              <a:rPr sz="4450" dirty="0"/>
              <a:t>vs</a:t>
            </a:r>
            <a:r>
              <a:rPr sz="4450" spc="-235" dirty="0"/>
              <a:t> </a:t>
            </a:r>
            <a:r>
              <a:rPr sz="4450" spc="-125" dirty="0"/>
              <a:t>Existing</a:t>
            </a:r>
            <a:r>
              <a:rPr sz="4450" spc="-240" dirty="0"/>
              <a:t> </a:t>
            </a:r>
            <a:r>
              <a:rPr sz="4450" dirty="0"/>
              <a:t>AC</a:t>
            </a:r>
            <a:r>
              <a:rPr sz="4450" spc="-210" dirty="0"/>
              <a:t> </a:t>
            </a:r>
            <a:r>
              <a:rPr sz="4450" spc="-10" dirty="0"/>
              <a:t>Remote</a:t>
            </a:r>
            <a:endParaRPr sz="4450"/>
          </a:p>
        </p:txBody>
      </p:sp>
      <p:sp>
        <p:nvSpPr>
          <p:cNvPr id="3" name="object 3"/>
          <p:cNvSpPr txBox="1"/>
          <p:nvPr/>
        </p:nvSpPr>
        <p:spPr>
          <a:xfrm>
            <a:off x="781304" y="3333115"/>
            <a:ext cx="3086100" cy="4335161"/>
          </a:xfrm>
          <a:prstGeom prst="rect">
            <a:avLst/>
          </a:prstGeom>
        </p:spPr>
        <p:txBody>
          <a:bodyPr vert="horz" wrap="square" lIns="0" tIns="13335" rIns="0" bIns="0" rtlCol="0">
            <a:spAutoFit/>
          </a:bodyPr>
          <a:lstStyle/>
          <a:p>
            <a:pPr marL="12700">
              <a:lnSpc>
                <a:spcPct val="100000"/>
              </a:lnSpc>
              <a:spcBef>
                <a:spcPts val="105"/>
              </a:spcBef>
            </a:pPr>
            <a:r>
              <a:rPr sz="2500" spc="-60" dirty="0">
                <a:solidFill>
                  <a:srgbClr val="161612"/>
                </a:solidFill>
                <a:latin typeface="Arial" panose="020B0604020202020204" pitchFamily="34" charset="0"/>
                <a:cs typeface="Arial" panose="020B0604020202020204" pitchFamily="34" charset="0"/>
              </a:rPr>
              <a:t>Existing</a:t>
            </a:r>
            <a:r>
              <a:rPr sz="2500" spc="-110" dirty="0">
                <a:solidFill>
                  <a:srgbClr val="161612"/>
                </a:solidFill>
                <a:latin typeface="Arial" panose="020B0604020202020204" pitchFamily="34" charset="0"/>
                <a:cs typeface="Arial" panose="020B0604020202020204" pitchFamily="34" charset="0"/>
              </a:rPr>
              <a:t> </a:t>
            </a:r>
            <a:r>
              <a:rPr sz="2500" spc="-10" dirty="0">
                <a:solidFill>
                  <a:srgbClr val="161612"/>
                </a:solidFill>
                <a:latin typeface="Arial" panose="020B0604020202020204" pitchFamily="34" charset="0"/>
                <a:cs typeface="Arial" panose="020B0604020202020204" pitchFamily="34" charset="0"/>
              </a:rPr>
              <a:t>Systems</a:t>
            </a:r>
            <a:endParaRPr sz="2500" dirty="0">
              <a:latin typeface="Arial" panose="020B0604020202020204" pitchFamily="34" charset="0"/>
              <a:cs typeface="Arial" panose="020B0604020202020204" pitchFamily="34" charset="0"/>
            </a:endParaRPr>
          </a:p>
          <a:p>
            <a:pPr marL="356870" indent="-344170">
              <a:lnSpc>
                <a:spcPct val="100000"/>
              </a:lnSpc>
              <a:spcBef>
                <a:spcPts val="2460"/>
              </a:spcBef>
              <a:buChar char="•"/>
              <a:tabLst>
                <a:tab pos="356870" algn="l"/>
              </a:tabLst>
            </a:pPr>
            <a:r>
              <a:rPr lang="en-US" sz="2500" dirty="0">
                <a:latin typeface="Arial" panose="020B0604020202020204" pitchFamily="34" charset="0"/>
                <a:cs typeface="Arial" panose="020B0604020202020204" pitchFamily="34" charset="0"/>
              </a:rPr>
              <a:t>Manual Operation Only</a:t>
            </a:r>
          </a:p>
          <a:p>
            <a:pPr marL="356870" indent="-344170">
              <a:lnSpc>
                <a:spcPct val="100000"/>
              </a:lnSpc>
              <a:spcBef>
                <a:spcPts val="1380"/>
              </a:spcBef>
              <a:buChar char="•"/>
              <a:tabLst>
                <a:tab pos="356870" algn="l"/>
              </a:tabLst>
            </a:pPr>
            <a:r>
              <a:rPr lang="en-US" sz="2500" spc="80" dirty="0">
                <a:solidFill>
                  <a:srgbClr val="161612"/>
                </a:solidFill>
                <a:latin typeface="Arial" panose="020B0604020202020204" pitchFamily="34" charset="0"/>
                <a:cs typeface="Arial" panose="020B0604020202020204" pitchFamily="34" charset="0"/>
              </a:rPr>
              <a:t>Limited customization</a:t>
            </a:r>
            <a:endParaRPr sz="2500" dirty="0">
              <a:latin typeface="Arial" panose="020B0604020202020204" pitchFamily="34" charset="0"/>
              <a:cs typeface="Arial" panose="020B0604020202020204" pitchFamily="34" charset="0"/>
            </a:endParaRPr>
          </a:p>
          <a:p>
            <a:pPr marL="356870" indent="-344170">
              <a:lnSpc>
                <a:spcPct val="100000"/>
              </a:lnSpc>
              <a:spcBef>
                <a:spcPts val="1390"/>
              </a:spcBef>
              <a:buChar char="•"/>
              <a:tabLst>
                <a:tab pos="356870" algn="l"/>
              </a:tabLst>
            </a:pPr>
            <a:r>
              <a:rPr lang="en-US" sz="2500" spc="114" dirty="0">
                <a:solidFill>
                  <a:srgbClr val="161612"/>
                </a:solidFill>
                <a:latin typeface="Arial" panose="020B0604020202020204" pitchFamily="34" charset="0"/>
                <a:cs typeface="Arial" panose="020B0604020202020204" pitchFamily="34" charset="0"/>
              </a:rPr>
              <a:t>No feedback or monitoring</a:t>
            </a:r>
            <a:endParaRPr sz="2500" dirty="0">
              <a:latin typeface="Arial" panose="020B0604020202020204" pitchFamily="34" charset="0"/>
              <a:cs typeface="Arial" panose="020B0604020202020204" pitchFamily="34" charset="0"/>
            </a:endParaRPr>
          </a:p>
          <a:p>
            <a:pPr marL="356870" indent="-344170">
              <a:lnSpc>
                <a:spcPct val="100000"/>
              </a:lnSpc>
              <a:spcBef>
                <a:spcPts val="1380"/>
              </a:spcBef>
              <a:buChar char="•"/>
              <a:tabLst>
                <a:tab pos="356870" algn="l"/>
              </a:tabLst>
            </a:pPr>
            <a:r>
              <a:rPr lang="en-US" sz="2500" spc="70" dirty="0">
                <a:solidFill>
                  <a:srgbClr val="161612"/>
                </a:solidFill>
                <a:latin typeface="Arial" panose="020B0604020202020204" pitchFamily="34" charset="0"/>
                <a:cs typeface="Arial" panose="020B0604020202020204" pitchFamily="34" charset="0"/>
              </a:rPr>
              <a:t>Static user interface</a:t>
            </a:r>
            <a:endParaRPr sz="2500" dirty="0">
              <a:latin typeface="Arial" panose="020B0604020202020204" pitchFamily="34" charset="0"/>
              <a:cs typeface="Arial" panose="020B0604020202020204" pitchFamily="34" charset="0"/>
            </a:endParaRPr>
          </a:p>
        </p:txBody>
      </p:sp>
      <p:sp>
        <p:nvSpPr>
          <p:cNvPr id="4" name="object 4"/>
          <p:cNvSpPr txBox="1"/>
          <p:nvPr/>
        </p:nvSpPr>
        <p:spPr>
          <a:xfrm>
            <a:off x="7588377" y="3333115"/>
            <a:ext cx="3765423" cy="474553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161612"/>
                </a:solidFill>
                <a:latin typeface="Arial" panose="020B0604020202020204" pitchFamily="34" charset="0"/>
                <a:cs typeface="Arial" panose="020B0604020202020204" pitchFamily="34" charset="0"/>
              </a:rPr>
              <a:t>Proposed</a:t>
            </a:r>
            <a:r>
              <a:rPr sz="2000" spc="-125" dirty="0">
                <a:solidFill>
                  <a:srgbClr val="161612"/>
                </a:solidFill>
                <a:latin typeface="Arial" panose="020B0604020202020204" pitchFamily="34" charset="0"/>
                <a:cs typeface="Arial" panose="020B0604020202020204" pitchFamily="34" charset="0"/>
              </a:rPr>
              <a:t> </a:t>
            </a:r>
            <a:r>
              <a:rPr sz="2000" dirty="0">
                <a:solidFill>
                  <a:srgbClr val="161612"/>
                </a:solidFill>
                <a:latin typeface="Arial" panose="020B0604020202020204" pitchFamily="34" charset="0"/>
                <a:cs typeface="Arial" panose="020B0604020202020204" pitchFamily="34" charset="0"/>
              </a:rPr>
              <a:t>Smart</a:t>
            </a:r>
            <a:r>
              <a:rPr sz="2000" spc="-100" dirty="0">
                <a:solidFill>
                  <a:srgbClr val="161612"/>
                </a:solidFill>
                <a:latin typeface="Arial" panose="020B0604020202020204" pitchFamily="34" charset="0"/>
                <a:cs typeface="Arial" panose="020B0604020202020204" pitchFamily="34" charset="0"/>
              </a:rPr>
              <a:t> </a:t>
            </a:r>
            <a:r>
              <a:rPr sz="2000" spc="-10" dirty="0">
                <a:solidFill>
                  <a:srgbClr val="161612"/>
                </a:solidFill>
                <a:latin typeface="Arial" panose="020B0604020202020204" pitchFamily="34" charset="0"/>
                <a:cs typeface="Arial" panose="020B0604020202020204" pitchFamily="34" charset="0"/>
              </a:rPr>
              <a:t>System</a:t>
            </a:r>
            <a:endParaRPr sz="2000" dirty="0">
              <a:latin typeface="Arial" panose="020B0604020202020204" pitchFamily="34" charset="0"/>
              <a:cs typeface="Arial" panose="020B0604020202020204" pitchFamily="34" charset="0"/>
            </a:endParaRPr>
          </a:p>
          <a:p>
            <a:pPr marL="356870" indent="-344170">
              <a:lnSpc>
                <a:spcPct val="100000"/>
              </a:lnSpc>
              <a:spcBef>
                <a:spcPts val="2460"/>
              </a:spcBef>
              <a:buChar char="•"/>
              <a:tabLst>
                <a:tab pos="356870" algn="l"/>
              </a:tabLst>
            </a:pPr>
            <a:r>
              <a:rPr lang="en-US" sz="2000" spc="85" dirty="0">
                <a:solidFill>
                  <a:srgbClr val="161612"/>
                </a:solidFill>
                <a:latin typeface="Arial" panose="020B0604020202020204" pitchFamily="34" charset="0"/>
                <a:cs typeface="Arial" panose="020B0604020202020204" pitchFamily="34" charset="0"/>
              </a:rPr>
              <a:t>Remote control, App Access, and Voice Commands</a:t>
            </a:r>
            <a:endParaRPr sz="2000" dirty="0">
              <a:latin typeface="Arial" panose="020B0604020202020204" pitchFamily="34" charset="0"/>
              <a:cs typeface="Arial" panose="020B0604020202020204" pitchFamily="34" charset="0"/>
            </a:endParaRPr>
          </a:p>
          <a:p>
            <a:pPr marL="356870" indent="-344170">
              <a:lnSpc>
                <a:spcPct val="100000"/>
              </a:lnSpc>
              <a:spcBef>
                <a:spcPts val="1380"/>
              </a:spcBef>
              <a:buChar char="•"/>
              <a:tabLst>
                <a:tab pos="356870" algn="l"/>
              </a:tabLst>
            </a:pPr>
            <a:r>
              <a:rPr lang="en-US" sz="2000" spc="60" dirty="0">
                <a:solidFill>
                  <a:srgbClr val="161612"/>
                </a:solidFill>
                <a:latin typeface="Arial" panose="020B0604020202020204" pitchFamily="34" charset="0"/>
                <a:cs typeface="Arial" panose="020B0604020202020204" pitchFamily="34" charset="0"/>
              </a:rPr>
              <a:t>Personalized settings for different users</a:t>
            </a:r>
            <a:endParaRPr sz="2000" dirty="0">
              <a:latin typeface="Arial" panose="020B0604020202020204" pitchFamily="34" charset="0"/>
              <a:cs typeface="Arial" panose="020B0604020202020204" pitchFamily="34" charset="0"/>
            </a:endParaRPr>
          </a:p>
          <a:p>
            <a:pPr marL="356870" indent="-344170">
              <a:lnSpc>
                <a:spcPct val="100000"/>
              </a:lnSpc>
              <a:spcBef>
                <a:spcPts val="1390"/>
              </a:spcBef>
              <a:buChar char="•"/>
              <a:tabLst>
                <a:tab pos="356870" algn="l"/>
              </a:tabLst>
            </a:pPr>
            <a:r>
              <a:rPr sz="2000" spc="75" dirty="0">
                <a:solidFill>
                  <a:srgbClr val="161612"/>
                </a:solidFill>
                <a:latin typeface="Arial" panose="020B0604020202020204" pitchFamily="34" charset="0"/>
                <a:cs typeface="Arial" panose="020B0604020202020204" pitchFamily="34" charset="0"/>
              </a:rPr>
              <a:t>Real-</a:t>
            </a:r>
            <a:r>
              <a:rPr sz="2000" dirty="0">
                <a:solidFill>
                  <a:srgbClr val="161612"/>
                </a:solidFill>
                <a:latin typeface="Arial" panose="020B0604020202020204" pitchFamily="34" charset="0"/>
                <a:cs typeface="Arial" panose="020B0604020202020204" pitchFamily="34" charset="0"/>
              </a:rPr>
              <a:t>time</a:t>
            </a:r>
            <a:r>
              <a:rPr sz="2000" spc="90" dirty="0">
                <a:solidFill>
                  <a:srgbClr val="161612"/>
                </a:solidFill>
                <a:latin typeface="Arial" panose="020B0604020202020204" pitchFamily="34" charset="0"/>
                <a:cs typeface="Arial" panose="020B0604020202020204" pitchFamily="34" charset="0"/>
              </a:rPr>
              <a:t> </a:t>
            </a:r>
            <a:r>
              <a:rPr lang="en-US" sz="2000" spc="35" dirty="0">
                <a:solidFill>
                  <a:srgbClr val="161612"/>
                </a:solidFill>
                <a:latin typeface="Arial" panose="020B0604020202020204" pitchFamily="34" charset="0"/>
                <a:cs typeface="Arial" panose="020B0604020202020204" pitchFamily="34" charset="0"/>
              </a:rPr>
              <a:t>display of setting and battery life</a:t>
            </a:r>
            <a:endParaRPr sz="2000" dirty="0">
              <a:latin typeface="Arial" panose="020B0604020202020204" pitchFamily="34" charset="0"/>
              <a:cs typeface="Arial" panose="020B0604020202020204" pitchFamily="34" charset="0"/>
            </a:endParaRPr>
          </a:p>
          <a:p>
            <a:pPr marL="356870" indent="-344170">
              <a:lnSpc>
                <a:spcPct val="100000"/>
              </a:lnSpc>
              <a:spcBef>
                <a:spcPts val="1380"/>
              </a:spcBef>
              <a:buChar char="•"/>
              <a:tabLst>
                <a:tab pos="356870" algn="l"/>
              </a:tabLst>
            </a:pPr>
            <a:r>
              <a:rPr lang="en-US" sz="2000" spc="85" dirty="0">
                <a:solidFill>
                  <a:srgbClr val="161612"/>
                </a:solidFill>
                <a:latin typeface="Arial" panose="020B0604020202020204" pitchFamily="34" charset="0"/>
                <a:cs typeface="Arial" panose="020B0604020202020204" pitchFamily="34" charset="0"/>
              </a:rPr>
              <a:t>Dynamic Design with dark mode and accessibility options</a:t>
            </a:r>
            <a:endParaRPr sz="2000" dirty="0">
              <a:latin typeface="Arial" panose="020B0604020202020204" pitchFamily="34" charset="0"/>
              <a:cs typeface="Arial" panose="020B0604020202020204" pitchFamily="34" charset="0"/>
            </a:endParaRPr>
          </a:p>
          <a:p>
            <a:pPr marL="356870" indent="-344170">
              <a:lnSpc>
                <a:spcPct val="100000"/>
              </a:lnSpc>
              <a:spcBef>
                <a:spcPts val="1380"/>
              </a:spcBef>
              <a:buChar char="•"/>
              <a:tabLst>
                <a:tab pos="356870" algn="l"/>
              </a:tabLst>
            </a:pPr>
            <a:r>
              <a:rPr sz="2000" spc="105" dirty="0">
                <a:solidFill>
                  <a:srgbClr val="161612"/>
                </a:solidFill>
                <a:latin typeface="Arial" panose="020B0604020202020204" pitchFamily="34" charset="0"/>
                <a:cs typeface="Arial" panose="020B0604020202020204" pitchFamily="34" charset="0"/>
              </a:rPr>
              <a:t>Voice</a:t>
            </a:r>
            <a:r>
              <a:rPr sz="2000" spc="-55" dirty="0">
                <a:solidFill>
                  <a:srgbClr val="161612"/>
                </a:solidFill>
                <a:latin typeface="Arial" panose="020B0604020202020204" pitchFamily="34" charset="0"/>
                <a:cs typeface="Arial" panose="020B0604020202020204" pitchFamily="34" charset="0"/>
              </a:rPr>
              <a:t> </a:t>
            </a:r>
            <a:r>
              <a:rPr sz="2000" spc="70" dirty="0">
                <a:solidFill>
                  <a:srgbClr val="161612"/>
                </a:solidFill>
                <a:latin typeface="Arial" panose="020B0604020202020204" pitchFamily="34" charset="0"/>
                <a:cs typeface="Arial" panose="020B0604020202020204" pitchFamily="34" charset="0"/>
              </a:rPr>
              <a:t>assistant</a:t>
            </a:r>
            <a:r>
              <a:rPr sz="2000" spc="-85" dirty="0">
                <a:solidFill>
                  <a:srgbClr val="161612"/>
                </a:solidFill>
                <a:latin typeface="Arial" panose="020B0604020202020204" pitchFamily="34" charset="0"/>
                <a:cs typeface="Arial" panose="020B0604020202020204" pitchFamily="34" charset="0"/>
              </a:rPr>
              <a:t> </a:t>
            </a:r>
            <a:r>
              <a:rPr sz="2000" spc="-10" dirty="0">
                <a:solidFill>
                  <a:srgbClr val="161612"/>
                </a:solidFill>
                <a:latin typeface="Arial" panose="020B0604020202020204" pitchFamily="34" charset="0"/>
                <a:cs typeface="Arial" panose="020B0604020202020204" pitchFamily="34" charset="0"/>
              </a:rPr>
              <a:t>integration</a:t>
            </a:r>
            <a:endParaRPr sz="20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78FC0-5843-E512-9047-4198A6E85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938B3E-A159-3C08-74F2-6E9B03892A09}"/>
              </a:ext>
            </a:extLst>
          </p:cNvPr>
          <p:cNvSpPr>
            <a:spLocks noGrp="1"/>
          </p:cNvSpPr>
          <p:nvPr>
            <p:ph type="title"/>
          </p:nvPr>
        </p:nvSpPr>
        <p:spPr>
          <a:xfrm>
            <a:off x="781304" y="565226"/>
            <a:ext cx="11624309" cy="1985159"/>
          </a:xfrm>
        </p:spPr>
        <p:txBody>
          <a:bodyPr/>
          <a:lstStyle/>
          <a:p>
            <a:r>
              <a:rPr lang="en-US" b="1" dirty="0"/>
              <a:t>Target User Groups</a:t>
            </a:r>
            <a:br>
              <a:rPr lang="en-US" dirty="0"/>
            </a:br>
            <a:br>
              <a:rPr lang="en-US" dirty="0"/>
            </a:br>
            <a:endParaRPr lang="en-US" dirty="0"/>
          </a:p>
        </p:txBody>
      </p:sp>
      <p:sp>
        <p:nvSpPr>
          <p:cNvPr id="3" name="Text Placeholder 2">
            <a:extLst>
              <a:ext uri="{FF2B5EF4-FFF2-40B4-BE49-F238E27FC236}">
                <a16:creationId xmlns:a16="http://schemas.microsoft.com/office/drawing/2014/main" id="{656AF0A9-5933-FCDE-A276-11EBC4FA41F1}"/>
              </a:ext>
            </a:extLst>
          </p:cNvPr>
          <p:cNvSpPr>
            <a:spLocks noGrp="1"/>
          </p:cNvSpPr>
          <p:nvPr>
            <p:ph type="body" idx="1"/>
          </p:nvPr>
        </p:nvSpPr>
        <p:spPr>
          <a:xfrm>
            <a:off x="381000" y="1905000"/>
            <a:ext cx="13624559" cy="3462486"/>
          </a:xfrm>
        </p:spPr>
        <p:txBody>
          <a:bodyPr/>
          <a:lstStyle/>
          <a:p>
            <a:pPr>
              <a:buFont typeface="Arial" panose="020B0604020202020204" pitchFamily="34" charset="0"/>
              <a:buChar char="•"/>
            </a:pPr>
            <a:r>
              <a:rPr lang="en-US" sz="2500" b="1" dirty="0">
                <a:latin typeface="Arial" panose="020B0604020202020204" pitchFamily="34" charset="0"/>
                <a:cs typeface="Arial" panose="020B0604020202020204" pitchFamily="34" charset="0"/>
              </a:rPr>
              <a:t>Remote Enthusiasts:</a:t>
            </a:r>
            <a:r>
              <a:rPr lang="en-US" sz="2500" dirty="0">
                <a:latin typeface="Arial" panose="020B0604020202020204" pitchFamily="34" charset="0"/>
                <a:cs typeface="Arial" panose="020B0604020202020204" pitchFamily="34" charset="0"/>
              </a:rPr>
              <a:t> Aged 25-45, tech-savvy individuals who seek precise control and customization.</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Busy Professionals:</a:t>
            </a:r>
            <a:r>
              <a:rPr lang="en-US" sz="2500" dirty="0">
                <a:latin typeface="Arial" panose="020B0604020202020204" pitchFamily="34" charset="0"/>
                <a:cs typeface="Arial" panose="020B0604020202020204" pitchFamily="34" charset="0"/>
              </a:rPr>
              <a:t> Aged 30-55, prioritize convenience and efficiency; appreciate quick, automated solutions.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Tech-Savvy Homeowners:</a:t>
            </a:r>
            <a:r>
              <a:rPr lang="en-US" sz="2500" dirty="0">
                <a:latin typeface="Arial" panose="020B0604020202020204" pitchFamily="34" charset="0"/>
                <a:cs typeface="Arial" panose="020B0604020202020204" pitchFamily="34" charset="0"/>
              </a:rPr>
              <a:t> Aged 35-60, early adopters of smart technologies, looking to integrate devices into their smart homes.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Elderly Users:</a:t>
            </a:r>
            <a:r>
              <a:rPr lang="en-US" sz="2500" dirty="0">
                <a:latin typeface="Arial" panose="020B0604020202020204" pitchFamily="34" charset="0"/>
                <a:cs typeface="Arial" panose="020B0604020202020204" pitchFamily="34" charset="0"/>
              </a:rPr>
              <a:t> Aged 65+, require simple, large interfaces with clear language and voice support to ease interaction.</a:t>
            </a:r>
          </a:p>
          <a:p>
            <a:endParaRPr lang="en-US" sz="2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771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05C1B-FD34-8A1B-7F92-5C2E19CCDB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446EC-A1A9-BC45-ECEA-327EEC73121D}"/>
              </a:ext>
            </a:extLst>
          </p:cNvPr>
          <p:cNvSpPr>
            <a:spLocks noGrp="1"/>
          </p:cNvSpPr>
          <p:nvPr>
            <p:ph type="title"/>
          </p:nvPr>
        </p:nvSpPr>
        <p:spPr>
          <a:xfrm>
            <a:off x="781304" y="565226"/>
            <a:ext cx="11624309" cy="661720"/>
          </a:xfrm>
        </p:spPr>
        <p:txBody>
          <a:bodyPr/>
          <a:lstStyle/>
          <a:p>
            <a:r>
              <a:rPr lang="en-US" b="1" dirty="0"/>
              <a:t>User Interface (UI) Features</a:t>
            </a:r>
            <a:endParaRPr lang="en-US" dirty="0"/>
          </a:p>
        </p:txBody>
      </p:sp>
      <p:sp>
        <p:nvSpPr>
          <p:cNvPr id="3" name="Text Placeholder 2">
            <a:extLst>
              <a:ext uri="{FF2B5EF4-FFF2-40B4-BE49-F238E27FC236}">
                <a16:creationId xmlns:a16="http://schemas.microsoft.com/office/drawing/2014/main" id="{F8876A43-177C-3BC5-4385-A7AF38EE041D}"/>
              </a:ext>
            </a:extLst>
          </p:cNvPr>
          <p:cNvSpPr>
            <a:spLocks noGrp="1"/>
          </p:cNvSpPr>
          <p:nvPr>
            <p:ph type="body" idx="1"/>
          </p:nvPr>
        </p:nvSpPr>
        <p:spPr>
          <a:xfrm>
            <a:off x="381000" y="1143000"/>
            <a:ext cx="13624559" cy="4191000"/>
          </a:xfrm>
        </p:spPr>
        <p:txBody>
          <a:bodyPr/>
          <a:lstStyle/>
          <a:p>
            <a:endParaRPr lang="en-US" dirty="0"/>
          </a:p>
          <a:p>
            <a:endParaRPr lang="en-US" dirty="0"/>
          </a:p>
        </p:txBody>
      </p:sp>
      <p:sp>
        <p:nvSpPr>
          <p:cNvPr id="16" name="Rectangle 13">
            <a:extLst>
              <a:ext uri="{FF2B5EF4-FFF2-40B4-BE49-F238E27FC236}">
                <a16:creationId xmlns:a16="http://schemas.microsoft.com/office/drawing/2014/main" id="{37E6465F-8482-8B23-CBB7-1AA7079404C3}"/>
              </a:ext>
            </a:extLst>
          </p:cNvPr>
          <p:cNvSpPr>
            <a:spLocks noChangeArrowheads="1"/>
          </p:cNvSpPr>
          <p:nvPr/>
        </p:nvSpPr>
        <p:spPr bwMode="auto">
          <a:xfrm rot="10800000" flipV="1">
            <a:off x="381000" y="2077335"/>
            <a:ext cx="11658600"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Large and Intuitive Buttons:</a:t>
            </a:r>
            <a:r>
              <a:rPr kumimoji="0" lang="en-US" altLang="en-US" sz="2500" b="0" i="0" u="none" strike="noStrike" cap="none" normalizeH="0" baseline="0" dirty="0">
                <a:ln>
                  <a:noFill/>
                </a:ln>
                <a:solidFill>
                  <a:schemeClr val="tx1"/>
                </a:solidFill>
                <a:effectLst/>
                <a:latin typeface="Arial" panose="020B0604020202020204" pitchFamily="34" charset="0"/>
              </a:rPr>
              <a:t> Easy to operate even for users with motor impairments.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Dark Mode Option:</a:t>
            </a:r>
            <a:r>
              <a:rPr kumimoji="0" lang="en-US" altLang="en-US" sz="2500" b="0" i="0" u="none" strike="noStrike" cap="none" normalizeH="0" baseline="0" dirty="0">
                <a:ln>
                  <a:noFill/>
                </a:ln>
                <a:solidFill>
                  <a:schemeClr val="tx1"/>
                </a:solidFill>
                <a:effectLst/>
                <a:latin typeface="Arial" panose="020B0604020202020204" pitchFamily="34" charset="0"/>
              </a:rPr>
              <a:t> Enhances visibility and reduces eye strain, especially in low-light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Multilingual Interface:</a:t>
            </a:r>
            <a:r>
              <a:rPr kumimoji="0" lang="en-US" altLang="en-US" sz="2500" b="0" i="0" u="none" strike="noStrike" cap="none" normalizeH="0" baseline="0" dirty="0">
                <a:ln>
                  <a:noFill/>
                </a:ln>
                <a:solidFill>
                  <a:schemeClr val="tx1"/>
                </a:solidFill>
                <a:effectLst/>
                <a:latin typeface="Arial" panose="020B0604020202020204" pitchFamily="34" charset="0"/>
              </a:rPr>
              <a:t> Instantly switch between English, Spanish, and French.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Voice Announcements:</a:t>
            </a:r>
            <a:r>
              <a:rPr kumimoji="0" lang="en-US" altLang="en-US" sz="2500" b="0" i="0" u="none" strike="noStrike" cap="none" normalizeH="0" baseline="0" dirty="0">
                <a:ln>
                  <a:noFill/>
                </a:ln>
                <a:solidFill>
                  <a:schemeClr val="tx1"/>
                </a:solidFill>
                <a:effectLst/>
                <a:latin typeface="Arial" panose="020B0604020202020204" pitchFamily="34" charset="0"/>
              </a:rPr>
              <a:t> Each action, like temperature change or mode switch, is audibly confirmed, assisting users with visual impairments.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
        <p:nvSpPr>
          <p:cNvPr id="17" name="Rectangle 14">
            <a:extLst>
              <a:ext uri="{FF2B5EF4-FFF2-40B4-BE49-F238E27FC236}">
                <a16:creationId xmlns:a16="http://schemas.microsoft.com/office/drawing/2014/main" id="{9FE10B81-3E36-50AF-C4A1-D014CF7F038E}"/>
              </a:ext>
            </a:extLst>
          </p:cNvPr>
          <p:cNvSpPr>
            <a:spLocks noChangeArrowheads="1"/>
          </p:cNvSpPr>
          <p:nvPr/>
        </p:nvSpPr>
        <p:spPr bwMode="auto">
          <a:xfrm>
            <a:off x="0" y="0"/>
            <a:ext cx="146304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15">
            <a:extLst>
              <a:ext uri="{FF2B5EF4-FFF2-40B4-BE49-F238E27FC236}">
                <a16:creationId xmlns:a16="http://schemas.microsoft.com/office/drawing/2014/main" id="{553880E2-0A74-1F1E-910D-51CFB9759721}"/>
              </a:ext>
            </a:extLst>
          </p:cNvPr>
          <p:cNvSpPr>
            <a:spLocks noChangeArrowheads="1"/>
          </p:cNvSpPr>
          <p:nvPr/>
        </p:nvSpPr>
        <p:spPr bwMode="auto">
          <a:xfrm>
            <a:off x="0" y="15875"/>
            <a:ext cx="1463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70476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7C987-687D-F4BB-AFB6-F2E04F311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4FD555-8EB1-A761-C1C3-7E5F0EC0BBDC}"/>
              </a:ext>
            </a:extLst>
          </p:cNvPr>
          <p:cNvSpPr>
            <a:spLocks noGrp="1"/>
          </p:cNvSpPr>
          <p:nvPr>
            <p:ph type="title"/>
          </p:nvPr>
        </p:nvSpPr>
        <p:spPr>
          <a:xfrm>
            <a:off x="781304" y="565226"/>
            <a:ext cx="11624309" cy="661720"/>
          </a:xfrm>
        </p:spPr>
        <p:txBody>
          <a:bodyPr/>
          <a:lstStyle/>
          <a:p>
            <a:pPr>
              <a:buNone/>
            </a:pPr>
            <a:r>
              <a:rPr lang="en-US" b="1" dirty="0"/>
              <a:t>Key Functionalities</a:t>
            </a:r>
            <a:endParaRPr lang="en-US" dirty="0"/>
          </a:p>
        </p:txBody>
      </p:sp>
      <p:sp>
        <p:nvSpPr>
          <p:cNvPr id="3" name="Text Placeholder 2">
            <a:extLst>
              <a:ext uri="{FF2B5EF4-FFF2-40B4-BE49-F238E27FC236}">
                <a16:creationId xmlns:a16="http://schemas.microsoft.com/office/drawing/2014/main" id="{1467D814-B72B-E0CB-D6DE-414CD6BF0F7C}"/>
              </a:ext>
            </a:extLst>
          </p:cNvPr>
          <p:cNvSpPr>
            <a:spLocks noGrp="1"/>
          </p:cNvSpPr>
          <p:nvPr>
            <p:ph type="body" idx="1"/>
          </p:nvPr>
        </p:nvSpPr>
        <p:spPr>
          <a:xfrm>
            <a:off x="457200" y="1888666"/>
            <a:ext cx="13548359" cy="4231928"/>
          </a:xfrm>
        </p:spPr>
        <p:txBody>
          <a:bodyPr/>
          <a:lstStyle/>
          <a:p>
            <a:pPr>
              <a:buFont typeface="Arial" panose="020B0604020202020204" pitchFamily="34" charset="0"/>
              <a:buChar char="•"/>
            </a:pPr>
            <a:r>
              <a:rPr lang="en-US" sz="2500" b="1" dirty="0">
                <a:latin typeface="Arial" panose="020B0604020202020204" pitchFamily="34" charset="0"/>
                <a:cs typeface="Arial" panose="020B0604020202020204" pitchFamily="34" charset="0"/>
              </a:rPr>
              <a:t>Power Control:</a:t>
            </a:r>
            <a:r>
              <a:rPr lang="en-US" sz="2500" dirty="0">
                <a:latin typeface="Arial" panose="020B0604020202020204" pitchFamily="34" charset="0"/>
                <a:cs typeface="Arial" panose="020B0604020202020204" pitchFamily="34" charset="0"/>
              </a:rPr>
              <a:t> Turn the AC unit ON or OFF with a single tap.</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Temperature Adjustment:</a:t>
            </a:r>
            <a:r>
              <a:rPr lang="en-US" sz="2500" dirty="0">
                <a:latin typeface="Arial" panose="020B0604020202020204" pitchFamily="34" charset="0"/>
                <a:cs typeface="Arial" panose="020B0604020202020204" pitchFamily="34" charset="0"/>
              </a:rPr>
              <a:t> Increase or decrease the room temperature within a customizable range (16°C to 30°C).</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Mode Selection:</a:t>
            </a:r>
            <a:r>
              <a:rPr lang="en-US" sz="2500" dirty="0">
                <a:latin typeface="Arial" panose="020B0604020202020204" pitchFamily="34" charset="0"/>
                <a:cs typeface="Arial" panose="020B0604020202020204" pitchFamily="34" charset="0"/>
              </a:rPr>
              <a:t> Choose between Cool, Heat, Fan, Auto, and Dry modes, depending on the user's needs.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Fan Speed Adjustment:</a:t>
            </a:r>
            <a:r>
              <a:rPr lang="en-US" sz="2500" dirty="0">
                <a:latin typeface="Arial" panose="020B0604020202020204" pitchFamily="34" charset="0"/>
                <a:cs typeface="Arial" panose="020B0604020202020204" pitchFamily="34" charset="0"/>
              </a:rPr>
              <a:t> Select from Low, Medium, High, or Auto fan speeds for optimal air distribution.</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Preset Modes:</a:t>
            </a:r>
            <a:endParaRPr lang="en-US" sz="25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2500" b="1" dirty="0">
                <a:latin typeface="Arial" panose="020B0604020202020204" pitchFamily="34" charset="0"/>
                <a:cs typeface="Arial" panose="020B0604020202020204" pitchFamily="34" charset="0"/>
              </a:rPr>
              <a:t>Cool 22°C:</a:t>
            </a:r>
            <a:r>
              <a:rPr lang="en-US" sz="2500" dirty="0">
                <a:latin typeface="Arial" panose="020B0604020202020204" pitchFamily="34" charset="0"/>
                <a:cs typeface="Arial" panose="020B0604020202020204" pitchFamily="34" charset="0"/>
              </a:rPr>
              <a:t> Standard comfortable cooling.</a:t>
            </a:r>
          </a:p>
          <a:p>
            <a:pPr marL="742950" lvl="1" indent="-285750">
              <a:buFont typeface="Arial" panose="020B0604020202020204" pitchFamily="34" charset="0"/>
              <a:buChar char="•"/>
            </a:pPr>
            <a:r>
              <a:rPr lang="en-US" sz="2500" b="1" dirty="0">
                <a:latin typeface="Arial" panose="020B0604020202020204" pitchFamily="34" charset="0"/>
                <a:cs typeface="Arial" panose="020B0604020202020204" pitchFamily="34" charset="0"/>
              </a:rPr>
              <a:t>Sleep Mode:</a:t>
            </a:r>
            <a:r>
              <a:rPr lang="en-US" sz="2500" dirty="0">
                <a:latin typeface="Arial" panose="020B0604020202020204" pitchFamily="34" charset="0"/>
                <a:cs typeface="Arial" panose="020B0604020202020204" pitchFamily="34" charset="0"/>
              </a:rPr>
              <a:t> Temperature regulation for a restful sleep.</a:t>
            </a:r>
          </a:p>
          <a:p>
            <a:pPr marL="742950" lvl="1" indent="-285750">
              <a:buFont typeface="Arial" panose="020B0604020202020204" pitchFamily="34" charset="0"/>
              <a:buChar char="•"/>
            </a:pPr>
            <a:r>
              <a:rPr lang="en-US" sz="2500" b="1" dirty="0">
                <a:latin typeface="Arial" panose="020B0604020202020204" pitchFamily="34" charset="0"/>
                <a:cs typeface="Arial" panose="020B0604020202020204" pitchFamily="34" charset="0"/>
              </a:rPr>
              <a:t>Eco Mode:</a:t>
            </a:r>
            <a:r>
              <a:rPr lang="en-US" sz="2500" dirty="0">
                <a:latin typeface="Arial" panose="020B0604020202020204" pitchFamily="34" charset="0"/>
                <a:cs typeface="Arial" panose="020B0604020202020204" pitchFamily="34" charset="0"/>
              </a:rPr>
              <a:t> Energy-efficient operation to save power.</a:t>
            </a:r>
          </a:p>
        </p:txBody>
      </p:sp>
    </p:spTree>
    <p:extLst>
      <p:ext uri="{BB962C8B-B14F-4D97-AF65-F5344CB8AC3E}">
        <p14:creationId xmlns:p14="http://schemas.microsoft.com/office/powerpoint/2010/main" val="922212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BDDD4-F1BA-9CD5-7E8D-15B89695D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CA64C2-5954-DBE8-84C1-5424E5CE8D73}"/>
              </a:ext>
            </a:extLst>
          </p:cNvPr>
          <p:cNvSpPr>
            <a:spLocks noGrp="1"/>
          </p:cNvSpPr>
          <p:nvPr>
            <p:ph type="title"/>
          </p:nvPr>
        </p:nvSpPr>
        <p:spPr>
          <a:xfrm>
            <a:off x="781304" y="565226"/>
            <a:ext cx="11624309" cy="661720"/>
          </a:xfrm>
        </p:spPr>
        <p:txBody>
          <a:bodyPr/>
          <a:lstStyle/>
          <a:p>
            <a:pPr>
              <a:buNone/>
            </a:pPr>
            <a:r>
              <a:rPr lang="en-US" b="1" dirty="0"/>
              <a:t>Accessibility Features</a:t>
            </a:r>
            <a:endParaRPr lang="en-US" dirty="0"/>
          </a:p>
        </p:txBody>
      </p:sp>
      <p:sp>
        <p:nvSpPr>
          <p:cNvPr id="3" name="Text Placeholder 2">
            <a:extLst>
              <a:ext uri="{FF2B5EF4-FFF2-40B4-BE49-F238E27FC236}">
                <a16:creationId xmlns:a16="http://schemas.microsoft.com/office/drawing/2014/main" id="{0451F84E-021A-95A2-C1CB-4EF404CAF501}"/>
              </a:ext>
            </a:extLst>
          </p:cNvPr>
          <p:cNvSpPr>
            <a:spLocks noGrp="1"/>
          </p:cNvSpPr>
          <p:nvPr>
            <p:ph type="body" idx="1"/>
          </p:nvPr>
        </p:nvSpPr>
        <p:spPr>
          <a:xfrm>
            <a:off x="457200" y="1888666"/>
            <a:ext cx="13548359" cy="3077766"/>
          </a:xfrm>
        </p:spPr>
        <p:txBody>
          <a:bodyPr/>
          <a:lstStyle/>
          <a:p>
            <a:pPr>
              <a:buNone/>
            </a:pPr>
            <a:endParaRPr lang="en-US" sz="25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Voice Synthesis Feedback:</a:t>
            </a:r>
            <a:r>
              <a:rPr lang="en-US" sz="2500" dirty="0">
                <a:latin typeface="Arial" panose="020B0604020202020204" pitchFamily="34" charset="0"/>
                <a:cs typeface="Arial" panose="020B0604020202020204" pitchFamily="34" charset="0"/>
              </a:rPr>
              <a:t> Real-time announcements provide auditory feedback for all remote operations.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High Contrast and Dark Mode:</a:t>
            </a:r>
            <a:r>
              <a:rPr lang="en-US" sz="2500" dirty="0">
                <a:latin typeface="Arial" panose="020B0604020202020204" pitchFamily="34" charset="0"/>
                <a:cs typeface="Arial" panose="020B0604020202020204" pitchFamily="34" charset="0"/>
              </a:rPr>
              <a:t> Helps visually impaired users to navigate the interface easily.</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Large Control Elements:</a:t>
            </a:r>
            <a:r>
              <a:rPr lang="en-US" sz="2500" dirty="0">
                <a:latin typeface="Arial" panose="020B0604020202020204" pitchFamily="34" charset="0"/>
                <a:cs typeface="Arial" panose="020B0604020202020204" pitchFamily="34" charset="0"/>
              </a:rPr>
              <a:t> Reduces precision requirements, aiding users with limited motor skills.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Simplified Interface Language:</a:t>
            </a:r>
            <a:r>
              <a:rPr lang="en-US" sz="2500" dirty="0">
                <a:latin typeface="Arial" panose="020B0604020202020204" pitchFamily="34" charset="0"/>
                <a:cs typeface="Arial" panose="020B0604020202020204" pitchFamily="34" charset="0"/>
              </a:rPr>
              <a:t> Minimizes cognitive load for elderly and cognitively impaired users.</a:t>
            </a:r>
          </a:p>
        </p:txBody>
      </p:sp>
    </p:spTree>
    <p:extLst>
      <p:ext uri="{BB962C8B-B14F-4D97-AF65-F5344CB8AC3E}">
        <p14:creationId xmlns:p14="http://schemas.microsoft.com/office/powerpoint/2010/main" val="488329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A96AF-A1EE-A70B-CF98-D9746C2379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23C6B-D29C-9232-9879-C55A4B553063}"/>
              </a:ext>
            </a:extLst>
          </p:cNvPr>
          <p:cNvSpPr>
            <a:spLocks noGrp="1"/>
          </p:cNvSpPr>
          <p:nvPr>
            <p:ph type="title"/>
          </p:nvPr>
        </p:nvSpPr>
        <p:spPr>
          <a:xfrm>
            <a:off x="781304" y="565226"/>
            <a:ext cx="11624309" cy="661720"/>
          </a:xfrm>
        </p:spPr>
        <p:txBody>
          <a:bodyPr/>
          <a:lstStyle/>
          <a:p>
            <a:pPr>
              <a:buNone/>
            </a:pPr>
            <a:r>
              <a:rPr lang="en-US" b="1" dirty="0"/>
              <a:t>Future Improvements</a:t>
            </a:r>
            <a:endParaRPr lang="en-US" dirty="0"/>
          </a:p>
        </p:txBody>
      </p:sp>
      <p:sp>
        <p:nvSpPr>
          <p:cNvPr id="3" name="Text Placeholder 2">
            <a:extLst>
              <a:ext uri="{FF2B5EF4-FFF2-40B4-BE49-F238E27FC236}">
                <a16:creationId xmlns:a16="http://schemas.microsoft.com/office/drawing/2014/main" id="{D05A0715-71D5-6CA2-A968-83EA843ED53F}"/>
              </a:ext>
            </a:extLst>
          </p:cNvPr>
          <p:cNvSpPr>
            <a:spLocks noGrp="1"/>
          </p:cNvSpPr>
          <p:nvPr>
            <p:ph type="body" idx="1"/>
          </p:nvPr>
        </p:nvSpPr>
        <p:spPr>
          <a:xfrm>
            <a:off x="457200" y="1888666"/>
            <a:ext cx="13548359" cy="3077766"/>
          </a:xfrm>
        </p:spPr>
        <p:txBody>
          <a:bodyPr/>
          <a:lstStyle/>
          <a:p>
            <a:pPr>
              <a:buNone/>
            </a:pPr>
            <a:endParaRPr lang="en-US" sz="25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Mobile App Integration:</a:t>
            </a:r>
            <a:r>
              <a:rPr lang="en-US" sz="2500" dirty="0">
                <a:latin typeface="Arial" panose="020B0604020202020204" pitchFamily="34" charset="0"/>
                <a:cs typeface="Arial" panose="020B0604020202020204" pitchFamily="34" charset="0"/>
              </a:rPr>
              <a:t> Develop apps for Android and iOS to allow remote operation from smartphones.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AI-driven Climate Control:</a:t>
            </a:r>
            <a:r>
              <a:rPr lang="en-US" sz="2500" dirty="0">
                <a:latin typeface="Arial" panose="020B0604020202020204" pitchFamily="34" charset="0"/>
                <a:cs typeface="Arial" panose="020B0604020202020204" pitchFamily="34" charset="0"/>
              </a:rPr>
              <a:t> Intelligent algorithms to adjust settings based on user behavior and room conditions.</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Expanded Language Options:</a:t>
            </a:r>
            <a:r>
              <a:rPr lang="en-US" sz="2500" dirty="0">
                <a:latin typeface="Arial" panose="020B0604020202020204" pitchFamily="34" charset="0"/>
                <a:cs typeface="Arial" panose="020B0604020202020204" pitchFamily="34" charset="0"/>
              </a:rPr>
              <a:t> Adding more regional languages to broaden accessibility.</a:t>
            </a:r>
          </a:p>
          <a:p>
            <a:pPr>
              <a:buFont typeface="Arial" panose="020B0604020202020204" pitchFamily="34" charset="0"/>
              <a:buChar char="•"/>
            </a:pPr>
            <a:r>
              <a:rPr lang="en-US" sz="2500" b="1" dirty="0">
                <a:latin typeface="Arial" panose="020B0604020202020204" pitchFamily="34" charset="0"/>
                <a:cs typeface="Arial" panose="020B0604020202020204" pitchFamily="34" charset="0"/>
              </a:rPr>
              <a:t>Smart Home Ecosystem Integration:</a:t>
            </a:r>
            <a:r>
              <a:rPr lang="en-US" sz="2500" dirty="0">
                <a:latin typeface="Arial" panose="020B0604020202020204" pitchFamily="34" charset="0"/>
                <a:cs typeface="Arial" panose="020B0604020202020204" pitchFamily="34" charset="0"/>
              </a:rPr>
              <a:t> Compatibility with platforms like Amazon Alexa, Google Home, and Apple HomeKit.</a:t>
            </a:r>
          </a:p>
        </p:txBody>
      </p:sp>
    </p:spTree>
    <p:extLst>
      <p:ext uri="{BB962C8B-B14F-4D97-AF65-F5344CB8AC3E}">
        <p14:creationId xmlns:p14="http://schemas.microsoft.com/office/powerpoint/2010/main" val="3738869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TotalTime>
  <Words>765</Words>
  <Application>Microsoft Office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Lucida Sans Unicode</vt:lpstr>
      <vt:lpstr>Tahoma</vt:lpstr>
      <vt:lpstr>Office Theme</vt:lpstr>
      <vt:lpstr>Smart AC Remote Convenience, Customization, and Smart Control </vt:lpstr>
      <vt:lpstr>Introduction </vt:lpstr>
      <vt:lpstr>Why Smart AC Remote? </vt:lpstr>
      <vt:lpstr>Smart System vs Existing AC Remote</vt:lpstr>
      <vt:lpstr>Target User Groups  </vt:lpstr>
      <vt:lpstr>User Interface (UI) Features</vt:lpstr>
      <vt:lpstr>Key Functionalities</vt:lpstr>
      <vt:lpstr>Accessibility Features</vt:lpstr>
      <vt:lpstr>Future Improvements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Nikhil Sharma</dc:creator>
  <cp:lastModifiedBy>Nikhil Sharma</cp:lastModifiedBy>
  <cp:revision>2</cp:revision>
  <dcterms:created xsi:type="dcterms:W3CDTF">2025-04-28T09:36:48Z</dcterms:created>
  <dcterms:modified xsi:type="dcterms:W3CDTF">2025-04-28T10:09:57Z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2025-04-26T00:00:00Z</vt:filetime>
  </property>
  <property fmtid="{D5CDD505-2E9C-101B-9397-08002B2CF9AE}" pid="3" name="Creator">
    <vt:lpwstr>Microsoft® PowerPoint® 2016</vt:lpwstr>
  </property>
  <property fmtid="{D5CDD505-2E9C-101B-9397-08002B2CF9AE}" pid="4" name="LastSaved">
    <vt:filetime>2025-04-28T00:00:00Z</vt:filetime>
  </property>
  <property fmtid="{D5CDD505-2E9C-101B-9397-08002B2CF9AE}" pid="5" name="Producer">
    <vt:lpwstr>www.ilovepdf.com</vt:lpwstr>
  </property>
</Properties>
</file>