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2"/>
  </p:notesMasterIdLst>
  <p:sldIdLst>
    <p:sldId id="256" r:id="rId2"/>
    <p:sldId id="264" r:id="rId3"/>
    <p:sldId id="259" r:id="rId4"/>
    <p:sldId id="260" r:id="rId5"/>
    <p:sldId id="261" r:id="rId6"/>
    <p:sldId id="262" r:id="rId7"/>
    <p:sldId id="263" r:id="rId8"/>
    <p:sldId id="265" r:id="rId9"/>
    <p:sldId id="266" r:id="rId10"/>
    <p:sldId id="271" r:id="rId11"/>
    <p:sldId id="267" r:id="rId12"/>
    <p:sldId id="283" r:id="rId13"/>
    <p:sldId id="268" r:id="rId14"/>
    <p:sldId id="269" r:id="rId15"/>
    <p:sldId id="270" r:id="rId16"/>
    <p:sldId id="272" r:id="rId17"/>
    <p:sldId id="286" r:id="rId18"/>
    <p:sldId id="273" r:id="rId19"/>
    <p:sldId id="275" r:id="rId20"/>
    <p:sldId id="274" r:id="rId21"/>
    <p:sldId id="276" r:id="rId22"/>
    <p:sldId id="277" r:id="rId23"/>
    <p:sldId id="278" r:id="rId24"/>
    <p:sldId id="279" r:id="rId25"/>
    <p:sldId id="280" r:id="rId26"/>
    <p:sldId id="281" r:id="rId27"/>
    <p:sldId id="282" r:id="rId28"/>
    <p:sldId id="284" r:id="rId29"/>
    <p:sldId id="285" r:id="rId30"/>
    <p:sldId id="287" r:id="rId31"/>
  </p:sldIdLst>
  <p:sldSz cx="32004000" cy="17422813"/>
  <p:notesSz cx="6858000" cy="9144000"/>
  <p:defaultTextStyle>
    <a:defPPr>
      <a:defRPr lang="en-US"/>
    </a:defPPr>
    <a:lvl1pPr marL="0" algn="l" defTabSz="2815255" rtl="0" eaLnBrk="1" latinLnBrk="0" hangingPunct="1">
      <a:defRPr sz="5500" kern="1200">
        <a:solidFill>
          <a:schemeClr val="tx1"/>
        </a:solidFill>
        <a:latin typeface="+mn-lt"/>
        <a:ea typeface="+mn-ea"/>
        <a:cs typeface="+mn-cs"/>
      </a:defRPr>
    </a:lvl1pPr>
    <a:lvl2pPr marL="1407627" algn="l" defTabSz="2815255" rtl="0" eaLnBrk="1" latinLnBrk="0" hangingPunct="1">
      <a:defRPr sz="5500" kern="1200">
        <a:solidFill>
          <a:schemeClr val="tx1"/>
        </a:solidFill>
        <a:latin typeface="+mn-lt"/>
        <a:ea typeface="+mn-ea"/>
        <a:cs typeface="+mn-cs"/>
      </a:defRPr>
    </a:lvl2pPr>
    <a:lvl3pPr marL="2815255" algn="l" defTabSz="2815255" rtl="0" eaLnBrk="1" latinLnBrk="0" hangingPunct="1">
      <a:defRPr sz="5500" kern="1200">
        <a:solidFill>
          <a:schemeClr val="tx1"/>
        </a:solidFill>
        <a:latin typeface="+mn-lt"/>
        <a:ea typeface="+mn-ea"/>
        <a:cs typeface="+mn-cs"/>
      </a:defRPr>
    </a:lvl3pPr>
    <a:lvl4pPr marL="4222882" algn="l" defTabSz="2815255" rtl="0" eaLnBrk="1" latinLnBrk="0" hangingPunct="1">
      <a:defRPr sz="5500" kern="1200">
        <a:solidFill>
          <a:schemeClr val="tx1"/>
        </a:solidFill>
        <a:latin typeface="+mn-lt"/>
        <a:ea typeface="+mn-ea"/>
        <a:cs typeface="+mn-cs"/>
      </a:defRPr>
    </a:lvl4pPr>
    <a:lvl5pPr marL="5630509" algn="l" defTabSz="2815255" rtl="0" eaLnBrk="1" latinLnBrk="0" hangingPunct="1">
      <a:defRPr sz="5500" kern="1200">
        <a:solidFill>
          <a:schemeClr val="tx1"/>
        </a:solidFill>
        <a:latin typeface="+mn-lt"/>
        <a:ea typeface="+mn-ea"/>
        <a:cs typeface="+mn-cs"/>
      </a:defRPr>
    </a:lvl5pPr>
    <a:lvl6pPr marL="7038137" algn="l" defTabSz="2815255" rtl="0" eaLnBrk="1" latinLnBrk="0" hangingPunct="1">
      <a:defRPr sz="5500" kern="1200">
        <a:solidFill>
          <a:schemeClr val="tx1"/>
        </a:solidFill>
        <a:latin typeface="+mn-lt"/>
        <a:ea typeface="+mn-ea"/>
        <a:cs typeface="+mn-cs"/>
      </a:defRPr>
    </a:lvl6pPr>
    <a:lvl7pPr marL="8445764" algn="l" defTabSz="2815255" rtl="0" eaLnBrk="1" latinLnBrk="0" hangingPunct="1">
      <a:defRPr sz="5500" kern="1200">
        <a:solidFill>
          <a:schemeClr val="tx1"/>
        </a:solidFill>
        <a:latin typeface="+mn-lt"/>
        <a:ea typeface="+mn-ea"/>
        <a:cs typeface="+mn-cs"/>
      </a:defRPr>
    </a:lvl7pPr>
    <a:lvl8pPr marL="9853392" algn="l" defTabSz="2815255" rtl="0" eaLnBrk="1" latinLnBrk="0" hangingPunct="1">
      <a:defRPr sz="5500" kern="1200">
        <a:solidFill>
          <a:schemeClr val="tx1"/>
        </a:solidFill>
        <a:latin typeface="+mn-lt"/>
        <a:ea typeface="+mn-ea"/>
        <a:cs typeface="+mn-cs"/>
      </a:defRPr>
    </a:lvl8pPr>
    <a:lvl9pPr marL="11261019" algn="l" defTabSz="2815255" rtl="0" eaLnBrk="1" latinLnBrk="0" hangingPunct="1">
      <a:defRPr sz="5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44F"/>
    <a:srgbClr val="553721"/>
    <a:srgbClr val="FF3300"/>
    <a:srgbClr val="66A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05" autoAdjust="0"/>
    <p:restoredTop sz="94660"/>
  </p:normalViewPr>
  <p:slideViewPr>
    <p:cSldViewPr>
      <p:cViewPr>
        <p:scale>
          <a:sx n="25" d="100"/>
          <a:sy n="25" d="100"/>
        </p:scale>
        <p:origin x="-812" y="-100"/>
      </p:cViewPr>
      <p:guideLst>
        <p:guide orient="horz" pos="5488"/>
        <p:guide pos="10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55538-32CE-4DD2-8415-54286FDEE4BF}" type="datetimeFigureOut">
              <a:rPr lang="en-IN" smtClean="0"/>
              <a:t>29-06-2020</a:t>
            </a:fld>
            <a:endParaRPr lang="en-IN"/>
          </a:p>
        </p:txBody>
      </p:sp>
      <p:sp>
        <p:nvSpPr>
          <p:cNvPr id="4" name="Slide Image Placeholder 3"/>
          <p:cNvSpPr>
            <a:spLocks noGrp="1" noRot="1" noChangeAspect="1"/>
          </p:cNvSpPr>
          <p:nvPr>
            <p:ph type="sldImg" idx="2"/>
          </p:nvPr>
        </p:nvSpPr>
        <p:spPr>
          <a:xfrm>
            <a:off x="280988" y="685800"/>
            <a:ext cx="62960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5FAB4-95D0-4876-9AF5-07F84C4108CE}" type="slidenum">
              <a:rPr lang="en-IN" smtClean="0"/>
              <a:t>‹#›</a:t>
            </a:fld>
            <a:endParaRPr lang="en-IN"/>
          </a:p>
        </p:txBody>
      </p:sp>
    </p:spTree>
    <p:extLst>
      <p:ext uri="{BB962C8B-B14F-4D97-AF65-F5344CB8AC3E}">
        <p14:creationId xmlns:p14="http://schemas.microsoft.com/office/powerpoint/2010/main" val="288448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95FAB4-95D0-4876-9AF5-07F84C4108CE}" type="slidenum">
              <a:rPr lang="en-IN" smtClean="0"/>
              <a:t>10</a:t>
            </a:fld>
            <a:endParaRPr lang="en-IN"/>
          </a:p>
        </p:txBody>
      </p:sp>
    </p:spTree>
    <p:extLst>
      <p:ext uri="{BB962C8B-B14F-4D97-AF65-F5344CB8AC3E}">
        <p14:creationId xmlns:p14="http://schemas.microsoft.com/office/powerpoint/2010/main" val="82049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95FAB4-95D0-4876-9AF5-07F84C4108CE}" type="slidenum">
              <a:rPr lang="en-IN" smtClean="0"/>
              <a:t>27</a:t>
            </a:fld>
            <a:endParaRPr lang="en-IN"/>
          </a:p>
        </p:txBody>
      </p:sp>
    </p:spTree>
    <p:extLst>
      <p:ext uri="{BB962C8B-B14F-4D97-AF65-F5344CB8AC3E}">
        <p14:creationId xmlns:p14="http://schemas.microsoft.com/office/powerpoint/2010/main" val="159411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5412375"/>
            <a:ext cx="27203400" cy="3734612"/>
          </a:xfrm>
        </p:spPr>
        <p:txBody>
          <a:bodyPr/>
          <a:lstStyle/>
          <a:p>
            <a:r>
              <a:rPr lang="en-US" smtClean="0"/>
              <a:t>Click to edit Master title style</a:t>
            </a:r>
            <a:endParaRPr lang="en-IN"/>
          </a:p>
        </p:txBody>
      </p:sp>
      <p:sp>
        <p:nvSpPr>
          <p:cNvPr id="3" name="Subtitle 2"/>
          <p:cNvSpPr>
            <a:spLocks noGrp="1"/>
          </p:cNvSpPr>
          <p:nvPr>
            <p:ph type="subTitle" idx="1"/>
          </p:nvPr>
        </p:nvSpPr>
        <p:spPr>
          <a:xfrm>
            <a:off x="4800600" y="9872928"/>
            <a:ext cx="22402800" cy="4452497"/>
          </a:xfrm>
        </p:spPr>
        <p:txBody>
          <a:bodyPr/>
          <a:lstStyle>
            <a:lvl1pPr marL="0" indent="0" algn="ctr">
              <a:buNone/>
              <a:defRPr>
                <a:solidFill>
                  <a:schemeClr val="tx1">
                    <a:tint val="75000"/>
                  </a:schemeClr>
                </a:solidFill>
              </a:defRPr>
            </a:lvl1pPr>
            <a:lvl2pPr marL="1407627" indent="0" algn="ctr">
              <a:buNone/>
              <a:defRPr>
                <a:solidFill>
                  <a:schemeClr val="tx1">
                    <a:tint val="75000"/>
                  </a:schemeClr>
                </a:solidFill>
              </a:defRPr>
            </a:lvl2pPr>
            <a:lvl3pPr marL="2815255" indent="0" algn="ctr">
              <a:buNone/>
              <a:defRPr>
                <a:solidFill>
                  <a:schemeClr val="tx1">
                    <a:tint val="75000"/>
                  </a:schemeClr>
                </a:solidFill>
              </a:defRPr>
            </a:lvl3pPr>
            <a:lvl4pPr marL="4222882" indent="0" algn="ctr">
              <a:buNone/>
              <a:defRPr>
                <a:solidFill>
                  <a:schemeClr val="tx1">
                    <a:tint val="75000"/>
                  </a:schemeClr>
                </a:solidFill>
              </a:defRPr>
            </a:lvl4pPr>
            <a:lvl5pPr marL="5630509" indent="0" algn="ctr">
              <a:buNone/>
              <a:defRPr>
                <a:solidFill>
                  <a:schemeClr val="tx1">
                    <a:tint val="75000"/>
                  </a:schemeClr>
                </a:solidFill>
              </a:defRPr>
            </a:lvl5pPr>
            <a:lvl6pPr marL="7038137" indent="0" algn="ctr">
              <a:buNone/>
              <a:defRPr>
                <a:solidFill>
                  <a:schemeClr val="tx1">
                    <a:tint val="75000"/>
                  </a:schemeClr>
                </a:solidFill>
              </a:defRPr>
            </a:lvl6pPr>
            <a:lvl7pPr marL="8445764" indent="0" algn="ctr">
              <a:buNone/>
              <a:defRPr>
                <a:solidFill>
                  <a:schemeClr val="tx1">
                    <a:tint val="75000"/>
                  </a:schemeClr>
                </a:solidFill>
              </a:defRPr>
            </a:lvl7pPr>
            <a:lvl8pPr marL="9853392" indent="0" algn="ctr">
              <a:buNone/>
              <a:defRPr>
                <a:solidFill>
                  <a:schemeClr val="tx1">
                    <a:tint val="75000"/>
                  </a:schemeClr>
                </a:solidFill>
              </a:defRPr>
            </a:lvl8pPr>
            <a:lvl9pPr marL="11261019"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673B84-1F5D-4C8E-A1DB-995DEE07127E}"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4133603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673B84-1F5D-4C8E-A1DB-995DEE07127E}"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110102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2900" y="524303"/>
            <a:ext cx="7200900" cy="11147376"/>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600200" y="524303"/>
            <a:ext cx="21069300" cy="111473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673B84-1F5D-4C8E-A1DB-995DEE07127E}"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3760478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673B84-1F5D-4C8E-A1DB-995DEE07127E}"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148436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6" y="11195774"/>
            <a:ext cx="27203400" cy="3460364"/>
          </a:xfrm>
        </p:spPr>
        <p:txBody>
          <a:bodyPr anchor="t"/>
          <a:lstStyle>
            <a:lvl1pPr algn="l">
              <a:defRPr sz="12300" b="1" cap="all"/>
            </a:lvl1pPr>
          </a:lstStyle>
          <a:p>
            <a:r>
              <a:rPr lang="en-US" smtClean="0"/>
              <a:t>Click to edit Master title style</a:t>
            </a:r>
            <a:endParaRPr lang="en-IN"/>
          </a:p>
        </p:txBody>
      </p:sp>
      <p:sp>
        <p:nvSpPr>
          <p:cNvPr id="3" name="Text Placeholder 2"/>
          <p:cNvSpPr>
            <a:spLocks noGrp="1"/>
          </p:cNvSpPr>
          <p:nvPr>
            <p:ph type="body" idx="1"/>
          </p:nvPr>
        </p:nvSpPr>
        <p:spPr>
          <a:xfrm>
            <a:off x="2528096" y="7384533"/>
            <a:ext cx="27203400" cy="3811238"/>
          </a:xfrm>
        </p:spPr>
        <p:txBody>
          <a:bodyPr anchor="b"/>
          <a:lstStyle>
            <a:lvl1pPr marL="0" indent="0">
              <a:buNone/>
              <a:defRPr sz="6200">
                <a:solidFill>
                  <a:schemeClr val="tx1">
                    <a:tint val="75000"/>
                  </a:schemeClr>
                </a:solidFill>
              </a:defRPr>
            </a:lvl1pPr>
            <a:lvl2pPr marL="1407627" indent="0">
              <a:buNone/>
              <a:defRPr sz="5500">
                <a:solidFill>
                  <a:schemeClr val="tx1">
                    <a:tint val="75000"/>
                  </a:schemeClr>
                </a:solidFill>
              </a:defRPr>
            </a:lvl2pPr>
            <a:lvl3pPr marL="2815255" indent="0">
              <a:buNone/>
              <a:defRPr sz="4900">
                <a:solidFill>
                  <a:schemeClr val="tx1">
                    <a:tint val="75000"/>
                  </a:schemeClr>
                </a:solidFill>
              </a:defRPr>
            </a:lvl3pPr>
            <a:lvl4pPr marL="4222882" indent="0">
              <a:buNone/>
              <a:defRPr sz="4300">
                <a:solidFill>
                  <a:schemeClr val="tx1">
                    <a:tint val="75000"/>
                  </a:schemeClr>
                </a:solidFill>
              </a:defRPr>
            </a:lvl4pPr>
            <a:lvl5pPr marL="5630509" indent="0">
              <a:buNone/>
              <a:defRPr sz="4300">
                <a:solidFill>
                  <a:schemeClr val="tx1">
                    <a:tint val="75000"/>
                  </a:schemeClr>
                </a:solidFill>
              </a:defRPr>
            </a:lvl5pPr>
            <a:lvl6pPr marL="7038137" indent="0">
              <a:buNone/>
              <a:defRPr sz="4300">
                <a:solidFill>
                  <a:schemeClr val="tx1">
                    <a:tint val="75000"/>
                  </a:schemeClr>
                </a:solidFill>
              </a:defRPr>
            </a:lvl6pPr>
            <a:lvl7pPr marL="8445764" indent="0">
              <a:buNone/>
              <a:defRPr sz="4300">
                <a:solidFill>
                  <a:schemeClr val="tx1">
                    <a:tint val="75000"/>
                  </a:schemeClr>
                </a:solidFill>
              </a:defRPr>
            </a:lvl7pPr>
            <a:lvl8pPr marL="9853392" indent="0">
              <a:buNone/>
              <a:defRPr sz="4300">
                <a:solidFill>
                  <a:schemeClr val="tx1">
                    <a:tint val="75000"/>
                  </a:schemeClr>
                </a:solidFill>
              </a:defRPr>
            </a:lvl8pPr>
            <a:lvl9pPr marL="11261019" indent="0">
              <a:buNone/>
              <a:defRPr sz="4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73B84-1F5D-4C8E-A1DB-995DEE07127E}"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1270233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600200" y="3049001"/>
            <a:ext cx="14135100" cy="8622678"/>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6268700" y="3049001"/>
            <a:ext cx="14135100" cy="8622678"/>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673B84-1F5D-4C8E-A1DB-995DEE07127E}"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2155137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697722"/>
            <a:ext cx="28803600" cy="2903802"/>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1600200" y="3899970"/>
            <a:ext cx="14140658" cy="1625323"/>
          </a:xfrm>
        </p:spPr>
        <p:txBody>
          <a:bodyPr anchor="b"/>
          <a:lstStyle>
            <a:lvl1pPr marL="0" indent="0">
              <a:buNone/>
              <a:defRPr sz="7400" b="1"/>
            </a:lvl1pPr>
            <a:lvl2pPr marL="1407627" indent="0">
              <a:buNone/>
              <a:defRPr sz="6200" b="1"/>
            </a:lvl2pPr>
            <a:lvl3pPr marL="2815255" indent="0">
              <a:buNone/>
              <a:defRPr sz="5500" b="1"/>
            </a:lvl3pPr>
            <a:lvl4pPr marL="4222882" indent="0">
              <a:buNone/>
              <a:defRPr sz="4900" b="1"/>
            </a:lvl4pPr>
            <a:lvl5pPr marL="5630509" indent="0">
              <a:buNone/>
              <a:defRPr sz="4900" b="1"/>
            </a:lvl5pPr>
            <a:lvl6pPr marL="7038137" indent="0">
              <a:buNone/>
              <a:defRPr sz="4900" b="1"/>
            </a:lvl6pPr>
            <a:lvl7pPr marL="8445764" indent="0">
              <a:buNone/>
              <a:defRPr sz="4900" b="1"/>
            </a:lvl7pPr>
            <a:lvl8pPr marL="9853392" indent="0">
              <a:buNone/>
              <a:defRPr sz="4900" b="1"/>
            </a:lvl8pPr>
            <a:lvl9pPr marL="11261019" indent="0">
              <a:buNone/>
              <a:defRPr sz="4900" b="1"/>
            </a:lvl9pPr>
          </a:lstStyle>
          <a:p>
            <a:pPr lvl="0"/>
            <a:r>
              <a:rPr lang="en-US" smtClean="0"/>
              <a:t>Click to edit Master text styles</a:t>
            </a:r>
          </a:p>
        </p:txBody>
      </p:sp>
      <p:sp>
        <p:nvSpPr>
          <p:cNvPr id="4" name="Content Placeholder 3"/>
          <p:cNvSpPr>
            <a:spLocks noGrp="1"/>
          </p:cNvSpPr>
          <p:nvPr>
            <p:ph sz="half" idx="2"/>
          </p:nvPr>
        </p:nvSpPr>
        <p:spPr>
          <a:xfrm>
            <a:off x="1600200" y="5525289"/>
            <a:ext cx="14140658" cy="10038285"/>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16257608" y="3899970"/>
            <a:ext cx="14146213" cy="1625323"/>
          </a:xfrm>
        </p:spPr>
        <p:txBody>
          <a:bodyPr anchor="b"/>
          <a:lstStyle>
            <a:lvl1pPr marL="0" indent="0">
              <a:buNone/>
              <a:defRPr sz="7400" b="1"/>
            </a:lvl1pPr>
            <a:lvl2pPr marL="1407627" indent="0">
              <a:buNone/>
              <a:defRPr sz="6200" b="1"/>
            </a:lvl2pPr>
            <a:lvl3pPr marL="2815255" indent="0">
              <a:buNone/>
              <a:defRPr sz="5500" b="1"/>
            </a:lvl3pPr>
            <a:lvl4pPr marL="4222882" indent="0">
              <a:buNone/>
              <a:defRPr sz="4900" b="1"/>
            </a:lvl4pPr>
            <a:lvl5pPr marL="5630509" indent="0">
              <a:buNone/>
              <a:defRPr sz="4900" b="1"/>
            </a:lvl5pPr>
            <a:lvl6pPr marL="7038137" indent="0">
              <a:buNone/>
              <a:defRPr sz="4900" b="1"/>
            </a:lvl6pPr>
            <a:lvl7pPr marL="8445764" indent="0">
              <a:buNone/>
              <a:defRPr sz="4900" b="1"/>
            </a:lvl7pPr>
            <a:lvl8pPr marL="9853392" indent="0">
              <a:buNone/>
              <a:defRPr sz="4900" b="1"/>
            </a:lvl8pPr>
            <a:lvl9pPr marL="11261019" indent="0">
              <a:buNone/>
              <a:defRPr sz="4900" b="1"/>
            </a:lvl9pPr>
          </a:lstStyle>
          <a:p>
            <a:pPr lvl="0"/>
            <a:r>
              <a:rPr lang="en-US" smtClean="0"/>
              <a:t>Click to edit Master text styles</a:t>
            </a:r>
          </a:p>
        </p:txBody>
      </p:sp>
      <p:sp>
        <p:nvSpPr>
          <p:cNvPr id="6" name="Content Placeholder 5"/>
          <p:cNvSpPr>
            <a:spLocks noGrp="1"/>
          </p:cNvSpPr>
          <p:nvPr>
            <p:ph sz="quarter" idx="4"/>
          </p:nvPr>
        </p:nvSpPr>
        <p:spPr>
          <a:xfrm>
            <a:off x="16257608" y="5525289"/>
            <a:ext cx="14146213" cy="10038285"/>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673B84-1F5D-4C8E-A1DB-995DEE07127E}" type="datetimeFigureOut">
              <a:rPr lang="en-IN" smtClean="0"/>
              <a:t>29-06-2020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3051468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673B84-1F5D-4C8E-A1DB-995DEE07127E}" type="datetimeFigureOut">
              <a:rPr lang="en-IN" smtClean="0"/>
              <a:t>29-06-2020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2809834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73B84-1F5D-4C8E-A1DB-995DEE07127E}" type="datetimeFigureOut">
              <a:rPr lang="en-IN" smtClean="0"/>
              <a:t>29-06-2020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170546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19" y="693685"/>
            <a:ext cx="10529096" cy="2952201"/>
          </a:xfrm>
        </p:spPr>
        <p:txBody>
          <a:bodyPr anchor="b"/>
          <a:lstStyle>
            <a:lvl1pPr algn="l">
              <a:defRPr sz="6200" b="1"/>
            </a:lvl1pPr>
          </a:lstStyle>
          <a:p>
            <a:r>
              <a:rPr lang="en-US" smtClean="0"/>
              <a:t>Click to edit Master title style</a:t>
            </a:r>
            <a:endParaRPr lang="en-IN"/>
          </a:p>
        </p:txBody>
      </p:sp>
      <p:sp>
        <p:nvSpPr>
          <p:cNvPr id="3" name="Content Placeholder 2"/>
          <p:cNvSpPr>
            <a:spLocks noGrp="1"/>
          </p:cNvSpPr>
          <p:nvPr>
            <p:ph idx="1"/>
          </p:nvPr>
        </p:nvSpPr>
        <p:spPr>
          <a:xfrm>
            <a:off x="12512676" y="693698"/>
            <a:ext cx="17891125" cy="14869888"/>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600219" y="3645897"/>
            <a:ext cx="10529096" cy="11917689"/>
          </a:xfrm>
        </p:spPr>
        <p:txBody>
          <a:bodyPr/>
          <a:lstStyle>
            <a:lvl1pPr marL="0" indent="0">
              <a:buNone/>
              <a:defRPr sz="4300"/>
            </a:lvl1pPr>
            <a:lvl2pPr marL="1407627" indent="0">
              <a:buNone/>
              <a:defRPr sz="3700"/>
            </a:lvl2pPr>
            <a:lvl3pPr marL="2815255" indent="0">
              <a:buNone/>
              <a:defRPr sz="3100"/>
            </a:lvl3pPr>
            <a:lvl4pPr marL="4222882" indent="0">
              <a:buNone/>
              <a:defRPr sz="2800"/>
            </a:lvl4pPr>
            <a:lvl5pPr marL="5630509" indent="0">
              <a:buNone/>
              <a:defRPr sz="2800"/>
            </a:lvl5pPr>
            <a:lvl6pPr marL="7038137" indent="0">
              <a:buNone/>
              <a:defRPr sz="2800"/>
            </a:lvl6pPr>
            <a:lvl7pPr marL="8445764" indent="0">
              <a:buNone/>
              <a:defRPr sz="2800"/>
            </a:lvl7pPr>
            <a:lvl8pPr marL="9853392" indent="0">
              <a:buNone/>
              <a:defRPr sz="2800"/>
            </a:lvl8pPr>
            <a:lvl9pPr marL="11261019"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73B84-1F5D-4C8E-A1DB-995DEE07127E}"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3702585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008" y="12195974"/>
            <a:ext cx="19202400" cy="1439805"/>
          </a:xfrm>
        </p:spPr>
        <p:txBody>
          <a:bodyPr anchor="b"/>
          <a:lstStyle>
            <a:lvl1pPr algn="l">
              <a:defRPr sz="6200" b="1"/>
            </a:lvl1pPr>
          </a:lstStyle>
          <a:p>
            <a:r>
              <a:rPr lang="en-US" smtClean="0"/>
              <a:t>Click to edit Master title style</a:t>
            </a:r>
            <a:endParaRPr lang="en-IN"/>
          </a:p>
        </p:txBody>
      </p:sp>
      <p:sp>
        <p:nvSpPr>
          <p:cNvPr id="3" name="Picture Placeholder 2"/>
          <p:cNvSpPr>
            <a:spLocks noGrp="1"/>
          </p:cNvSpPr>
          <p:nvPr>
            <p:ph type="pic" idx="1"/>
          </p:nvPr>
        </p:nvSpPr>
        <p:spPr>
          <a:xfrm>
            <a:off x="6273008" y="1556760"/>
            <a:ext cx="19202400" cy="10453688"/>
          </a:xfrm>
        </p:spPr>
        <p:txBody>
          <a:bodyPr/>
          <a:lstStyle>
            <a:lvl1pPr marL="0" indent="0">
              <a:buNone/>
              <a:defRPr sz="9900"/>
            </a:lvl1pPr>
            <a:lvl2pPr marL="1407627" indent="0">
              <a:buNone/>
              <a:defRPr sz="8600"/>
            </a:lvl2pPr>
            <a:lvl3pPr marL="2815255" indent="0">
              <a:buNone/>
              <a:defRPr sz="7400"/>
            </a:lvl3pPr>
            <a:lvl4pPr marL="4222882" indent="0">
              <a:buNone/>
              <a:defRPr sz="6200"/>
            </a:lvl4pPr>
            <a:lvl5pPr marL="5630509" indent="0">
              <a:buNone/>
              <a:defRPr sz="6200"/>
            </a:lvl5pPr>
            <a:lvl6pPr marL="7038137" indent="0">
              <a:buNone/>
              <a:defRPr sz="6200"/>
            </a:lvl6pPr>
            <a:lvl7pPr marL="8445764" indent="0">
              <a:buNone/>
              <a:defRPr sz="6200"/>
            </a:lvl7pPr>
            <a:lvl8pPr marL="9853392" indent="0">
              <a:buNone/>
              <a:defRPr sz="6200"/>
            </a:lvl8pPr>
            <a:lvl9pPr marL="11261019" indent="0">
              <a:buNone/>
              <a:defRPr sz="6200"/>
            </a:lvl9pPr>
          </a:lstStyle>
          <a:p>
            <a:endParaRPr lang="en-IN"/>
          </a:p>
        </p:txBody>
      </p:sp>
      <p:sp>
        <p:nvSpPr>
          <p:cNvPr id="4" name="Text Placeholder 3"/>
          <p:cNvSpPr>
            <a:spLocks noGrp="1"/>
          </p:cNvSpPr>
          <p:nvPr>
            <p:ph type="body" sz="half" idx="2"/>
          </p:nvPr>
        </p:nvSpPr>
        <p:spPr>
          <a:xfrm>
            <a:off x="6273008" y="13635780"/>
            <a:ext cx="19202400" cy="2044762"/>
          </a:xfrm>
        </p:spPr>
        <p:txBody>
          <a:bodyPr/>
          <a:lstStyle>
            <a:lvl1pPr marL="0" indent="0">
              <a:buNone/>
              <a:defRPr sz="4300"/>
            </a:lvl1pPr>
            <a:lvl2pPr marL="1407627" indent="0">
              <a:buNone/>
              <a:defRPr sz="3700"/>
            </a:lvl2pPr>
            <a:lvl3pPr marL="2815255" indent="0">
              <a:buNone/>
              <a:defRPr sz="3100"/>
            </a:lvl3pPr>
            <a:lvl4pPr marL="4222882" indent="0">
              <a:buNone/>
              <a:defRPr sz="2800"/>
            </a:lvl4pPr>
            <a:lvl5pPr marL="5630509" indent="0">
              <a:buNone/>
              <a:defRPr sz="2800"/>
            </a:lvl5pPr>
            <a:lvl6pPr marL="7038137" indent="0">
              <a:buNone/>
              <a:defRPr sz="2800"/>
            </a:lvl6pPr>
            <a:lvl7pPr marL="8445764" indent="0">
              <a:buNone/>
              <a:defRPr sz="2800"/>
            </a:lvl7pPr>
            <a:lvl8pPr marL="9853392" indent="0">
              <a:buNone/>
              <a:defRPr sz="2800"/>
            </a:lvl8pPr>
            <a:lvl9pPr marL="11261019"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73B84-1F5D-4C8E-A1DB-995DEE07127E}"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5307F4-C68D-4B1D-BD45-A8B2D39DD1B8}" type="slidenum">
              <a:rPr lang="en-IN" smtClean="0"/>
              <a:t>‹#›</a:t>
            </a:fld>
            <a:endParaRPr lang="en-IN"/>
          </a:p>
        </p:txBody>
      </p:sp>
    </p:spTree>
    <p:extLst>
      <p:ext uri="{BB962C8B-B14F-4D97-AF65-F5344CB8AC3E}">
        <p14:creationId xmlns:p14="http://schemas.microsoft.com/office/powerpoint/2010/main" val="3659137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697722"/>
            <a:ext cx="28803600" cy="2903802"/>
          </a:xfrm>
          <a:prstGeom prst="rect">
            <a:avLst/>
          </a:prstGeom>
        </p:spPr>
        <p:txBody>
          <a:bodyPr vert="horz" lIns="281525" tIns="140763" rIns="281525" bIns="140763"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1600200" y="4065326"/>
            <a:ext cx="28803600" cy="11498251"/>
          </a:xfrm>
          <a:prstGeom prst="rect">
            <a:avLst/>
          </a:prstGeom>
        </p:spPr>
        <p:txBody>
          <a:bodyPr vert="horz" lIns="281525" tIns="140763" rIns="281525" bIns="140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1600200" y="16148371"/>
            <a:ext cx="7467600" cy="927604"/>
          </a:xfrm>
          <a:prstGeom prst="rect">
            <a:avLst/>
          </a:prstGeom>
        </p:spPr>
        <p:txBody>
          <a:bodyPr vert="horz" lIns="281525" tIns="140763" rIns="281525" bIns="140763" rtlCol="0" anchor="ctr"/>
          <a:lstStyle>
            <a:lvl1pPr algn="l">
              <a:defRPr sz="3700">
                <a:solidFill>
                  <a:schemeClr val="tx1">
                    <a:tint val="75000"/>
                  </a:schemeClr>
                </a:solidFill>
              </a:defRPr>
            </a:lvl1pPr>
          </a:lstStyle>
          <a:p>
            <a:fld id="{6F673B84-1F5D-4C8E-A1DB-995DEE07127E}" type="datetimeFigureOut">
              <a:rPr lang="en-IN" smtClean="0"/>
              <a:t>29-06-2020</a:t>
            </a:fld>
            <a:endParaRPr lang="en-IN"/>
          </a:p>
        </p:txBody>
      </p:sp>
      <p:sp>
        <p:nvSpPr>
          <p:cNvPr id="5" name="Footer Placeholder 4"/>
          <p:cNvSpPr>
            <a:spLocks noGrp="1"/>
          </p:cNvSpPr>
          <p:nvPr>
            <p:ph type="ftr" sz="quarter" idx="3"/>
          </p:nvPr>
        </p:nvSpPr>
        <p:spPr>
          <a:xfrm>
            <a:off x="10934700" y="16148371"/>
            <a:ext cx="10134600" cy="927604"/>
          </a:xfrm>
          <a:prstGeom prst="rect">
            <a:avLst/>
          </a:prstGeom>
        </p:spPr>
        <p:txBody>
          <a:bodyPr vert="horz" lIns="281525" tIns="140763" rIns="281525" bIns="140763" rtlCol="0" anchor="ctr"/>
          <a:lstStyle>
            <a:lvl1pPr algn="ctr">
              <a:defRPr sz="37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2936200" y="16148371"/>
            <a:ext cx="7467600" cy="927604"/>
          </a:xfrm>
          <a:prstGeom prst="rect">
            <a:avLst/>
          </a:prstGeom>
        </p:spPr>
        <p:txBody>
          <a:bodyPr vert="horz" lIns="281525" tIns="140763" rIns="281525" bIns="140763" rtlCol="0" anchor="ctr"/>
          <a:lstStyle>
            <a:lvl1pPr algn="r">
              <a:defRPr sz="3700">
                <a:solidFill>
                  <a:schemeClr val="tx1">
                    <a:tint val="75000"/>
                  </a:schemeClr>
                </a:solidFill>
              </a:defRPr>
            </a:lvl1pPr>
          </a:lstStyle>
          <a:p>
            <a:fld id="{CF5307F4-C68D-4B1D-BD45-A8B2D39DD1B8}" type="slidenum">
              <a:rPr lang="en-IN" smtClean="0"/>
              <a:t>‹#›</a:t>
            </a:fld>
            <a:endParaRPr lang="en-IN"/>
          </a:p>
        </p:txBody>
      </p:sp>
    </p:spTree>
    <p:extLst>
      <p:ext uri="{BB962C8B-B14F-4D97-AF65-F5344CB8AC3E}">
        <p14:creationId xmlns:p14="http://schemas.microsoft.com/office/powerpoint/2010/main" val="171641755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2815255" rtl="0" eaLnBrk="1" latinLnBrk="0" hangingPunct="1">
        <a:spcBef>
          <a:spcPct val="0"/>
        </a:spcBef>
        <a:buNone/>
        <a:defRPr sz="13500" kern="1200">
          <a:solidFill>
            <a:schemeClr val="tx1"/>
          </a:solidFill>
          <a:latin typeface="+mj-lt"/>
          <a:ea typeface="+mj-ea"/>
          <a:cs typeface="+mj-cs"/>
        </a:defRPr>
      </a:lvl1pPr>
    </p:titleStyle>
    <p:bodyStyle>
      <a:lvl1pPr marL="1055721" indent="-1055721" algn="l" defTabSz="2815255"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1pPr>
      <a:lvl2pPr marL="2287394" indent="-879767" algn="l" defTabSz="2815255"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2pPr>
      <a:lvl3pPr marL="3519068" indent="-703814" algn="l" defTabSz="2815255" rtl="0" eaLnBrk="1" latinLnBrk="0" hangingPunct="1">
        <a:spcBef>
          <a:spcPct val="20000"/>
        </a:spcBef>
        <a:buFont typeface="Arial" panose="020B0604020202020204" pitchFamily="34" charset="0"/>
        <a:buChar char="•"/>
        <a:defRPr sz="7400" kern="1200">
          <a:solidFill>
            <a:schemeClr val="tx1"/>
          </a:solidFill>
          <a:latin typeface="+mn-lt"/>
          <a:ea typeface="+mn-ea"/>
          <a:cs typeface="+mn-cs"/>
        </a:defRPr>
      </a:lvl3pPr>
      <a:lvl4pPr marL="4926696" indent="-703814" algn="l" defTabSz="2815255"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4pPr>
      <a:lvl5pPr marL="6334323" indent="-703814" algn="l" defTabSz="2815255"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5pPr>
      <a:lvl6pPr marL="7741950" indent="-703814" algn="l" defTabSz="2815255"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6pPr>
      <a:lvl7pPr marL="9149578" indent="-703814" algn="l" defTabSz="2815255"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7pPr>
      <a:lvl8pPr marL="10557205" indent="-703814" algn="l" defTabSz="2815255"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8pPr>
      <a:lvl9pPr marL="11964833" indent="-703814" algn="l" defTabSz="2815255"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9pPr>
    </p:bodyStyle>
    <p:otherStyle>
      <a:defPPr>
        <a:defRPr lang="en-US"/>
      </a:defPPr>
      <a:lvl1pPr marL="0" algn="l" defTabSz="2815255" rtl="0" eaLnBrk="1" latinLnBrk="0" hangingPunct="1">
        <a:defRPr sz="5500" kern="1200">
          <a:solidFill>
            <a:schemeClr val="tx1"/>
          </a:solidFill>
          <a:latin typeface="+mn-lt"/>
          <a:ea typeface="+mn-ea"/>
          <a:cs typeface="+mn-cs"/>
        </a:defRPr>
      </a:lvl1pPr>
      <a:lvl2pPr marL="1407627" algn="l" defTabSz="2815255" rtl="0" eaLnBrk="1" latinLnBrk="0" hangingPunct="1">
        <a:defRPr sz="5500" kern="1200">
          <a:solidFill>
            <a:schemeClr val="tx1"/>
          </a:solidFill>
          <a:latin typeface="+mn-lt"/>
          <a:ea typeface="+mn-ea"/>
          <a:cs typeface="+mn-cs"/>
        </a:defRPr>
      </a:lvl2pPr>
      <a:lvl3pPr marL="2815255" algn="l" defTabSz="2815255" rtl="0" eaLnBrk="1" latinLnBrk="0" hangingPunct="1">
        <a:defRPr sz="5500" kern="1200">
          <a:solidFill>
            <a:schemeClr val="tx1"/>
          </a:solidFill>
          <a:latin typeface="+mn-lt"/>
          <a:ea typeface="+mn-ea"/>
          <a:cs typeface="+mn-cs"/>
        </a:defRPr>
      </a:lvl3pPr>
      <a:lvl4pPr marL="4222882" algn="l" defTabSz="2815255" rtl="0" eaLnBrk="1" latinLnBrk="0" hangingPunct="1">
        <a:defRPr sz="5500" kern="1200">
          <a:solidFill>
            <a:schemeClr val="tx1"/>
          </a:solidFill>
          <a:latin typeface="+mn-lt"/>
          <a:ea typeface="+mn-ea"/>
          <a:cs typeface="+mn-cs"/>
        </a:defRPr>
      </a:lvl4pPr>
      <a:lvl5pPr marL="5630509" algn="l" defTabSz="2815255" rtl="0" eaLnBrk="1" latinLnBrk="0" hangingPunct="1">
        <a:defRPr sz="5500" kern="1200">
          <a:solidFill>
            <a:schemeClr val="tx1"/>
          </a:solidFill>
          <a:latin typeface="+mn-lt"/>
          <a:ea typeface="+mn-ea"/>
          <a:cs typeface="+mn-cs"/>
        </a:defRPr>
      </a:lvl5pPr>
      <a:lvl6pPr marL="7038137" algn="l" defTabSz="2815255" rtl="0" eaLnBrk="1" latinLnBrk="0" hangingPunct="1">
        <a:defRPr sz="5500" kern="1200">
          <a:solidFill>
            <a:schemeClr val="tx1"/>
          </a:solidFill>
          <a:latin typeface="+mn-lt"/>
          <a:ea typeface="+mn-ea"/>
          <a:cs typeface="+mn-cs"/>
        </a:defRPr>
      </a:lvl6pPr>
      <a:lvl7pPr marL="8445764" algn="l" defTabSz="2815255" rtl="0" eaLnBrk="1" latinLnBrk="0" hangingPunct="1">
        <a:defRPr sz="5500" kern="1200">
          <a:solidFill>
            <a:schemeClr val="tx1"/>
          </a:solidFill>
          <a:latin typeface="+mn-lt"/>
          <a:ea typeface="+mn-ea"/>
          <a:cs typeface="+mn-cs"/>
        </a:defRPr>
      </a:lvl7pPr>
      <a:lvl8pPr marL="9853392" algn="l" defTabSz="2815255" rtl="0" eaLnBrk="1" latinLnBrk="0" hangingPunct="1">
        <a:defRPr sz="5500" kern="1200">
          <a:solidFill>
            <a:schemeClr val="tx1"/>
          </a:solidFill>
          <a:latin typeface="+mn-lt"/>
          <a:ea typeface="+mn-ea"/>
          <a:cs typeface="+mn-cs"/>
        </a:defRPr>
      </a:lvl8pPr>
      <a:lvl9pPr marL="11261019" algn="l" defTabSz="2815255"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alpha val="57000"/>
          </a:srgbClr>
        </a:solidFill>
        <a:effectLst/>
      </p:bgPr>
    </p:bg>
    <p:spTree>
      <p:nvGrpSpPr>
        <p:cNvPr id="1" name=""/>
        <p:cNvGrpSpPr/>
        <p:nvPr/>
      </p:nvGrpSpPr>
      <p:grpSpPr>
        <a:xfrm>
          <a:off x="0" y="0"/>
          <a:ext cx="0" cy="0"/>
          <a:chOff x="0" y="0"/>
          <a:chExt cx="0" cy="0"/>
        </a:xfrm>
      </p:grpSpPr>
      <p:sp>
        <p:nvSpPr>
          <p:cNvPr id="6" name="Rectangle 5"/>
          <p:cNvSpPr/>
          <p:nvPr/>
        </p:nvSpPr>
        <p:spPr>
          <a:xfrm>
            <a:off x="1168352" y="1006550"/>
            <a:ext cx="29739304" cy="15409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034147" y="1881759"/>
            <a:ext cx="27219024" cy="6193585"/>
          </a:xfrm>
          <a:prstGeom prst="rect">
            <a:avLst/>
          </a:prstGeom>
          <a:noFill/>
        </p:spPr>
        <p:txBody>
          <a:bodyPr wrap="square" lIns="281525" tIns="140763" rIns="281525" bIns="140763" rtlCol="0">
            <a:spAutoFit/>
          </a:bodyPr>
          <a:lstStyle/>
          <a:p>
            <a:pPr algn="ctr"/>
            <a:r>
              <a:rPr lang="en-US" sz="14800" dirty="0">
                <a:latin typeface="Algerian" panose="04020705040A02060702" pitchFamily="82" charset="0"/>
              </a:rPr>
              <a:t>SOFTWARE ENGINEERING PROJECT </a:t>
            </a:r>
            <a:r>
              <a:rPr lang="en-US" sz="14800" dirty="0" smtClean="0">
                <a:latin typeface="Algerian" panose="04020705040A02060702" pitchFamily="82" charset="0"/>
              </a:rPr>
              <a:t>PRESENTATION</a:t>
            </a:r>
          </a:p>
          <a:p>
            <a:pPr algn="ctr"/>
            <a:r>
              <a:rPr lang="en-US" sz="8800" b="1" dirty="0" smtClean="0">
                <a:solidFill>
                  <a:schemeClr val="accent6">
                    <a:lumMod val="75000"/>
                  </a:schemeClr>
                </a:solidFill>
                <a:latin typeface="Bookman Old Style" panose="02050604050505020204" pitchFamily="18" charset="0"/>
              </a:rPr>
              <a:t>Advanced Encryption </a:t>
            </a:r>
            <a:r>
              <a:rPr lang="en-US" sz="8800" b="1" dirty="0">
                <a:solidFill>
                  <a:schemeClr val="accent6">
                    <a:lumMod val="75000"/>
                  </a:schemeClr>
                </a:solidFill>
                <a:latin typeface="Bookman Old Style" panose="02050604050505020204" pitchFamily="18" charset="0"/>
              </a:rPr>
              <a:t>S</a:t>
            </a:r>
            <a:r>
              <a:rPr lang="en-US" sz="8800" b="1" dirty="0" smtClean="0">
                <a:solidFill>
                  <a:schemeClr val="accent6">
                    <a:lumMod val="75000"/>
                  </a:schemeClr>
                </a:solidFill>
                <a:latin typeface="Bookman Old Style" panose="02050604050505020204" pitchFamily="18" charset="0"/>
              </a:rPr>
              <a:t>tandard</a:t>
            </a:r>
            <a:endParaRPr lang="en-IN" sz="8800" b="1" dirty="0">
              <a:solidFill>
                <a:schemeClr val="accent6">
                  <a:lumMod val="75000"/>
                </a:schemeClr>
              </a:solidFill>
              <a:latin typeface="Bookman Old Style" panose="02050604050505020204" pitchFamily="18" charset="0"/>
            </a:endParaRPr>
          </a:p>
        </p:txBody>
      </p:sp>
      <p:sp>
        <p:nvSpPr>
          <p:cNvPr id="8" name="TextBox 7"/>
          <p:cNvSpPr txBox="1"/>
          <p:nvPr/>
        </p:nvSpPr>
        <p:spPr>
          <a:xfrm>
            <a:off x="2939208" y="10367590"/>
            <a:ext cx="27104599" cy="3669817"/>
          </a:xfrm>
          <a:prstGeom prst="rect">
            <a:avLst/>
          </a:prstGeom>
          <a:noFill/>
        </p:spPr>
        <p:txBody>
          <a:bodyPr wrap="square" lIns="281525" tIns="140763" rIns="281525" bIns="140763" rtlCol="0">
            <a:spAutoFit/>
          </a:bodyPr>
          <a:lstStyle/>
          <a:p>
            <a:pPr algn="ctr"/>
            <a:r>
              <a:rPr lang="en-US" b="1" dirty="0" smtClean="0">
                <a:latin typeface="Bookman Old Style" panose="02050604050505020204" pitchFamily="18" charset="0"/>
              </a:rPr>
              <a:t>SUBMITTED BY:  </a:t>
            </a:r>
            <a:r>
              <a:rPr lang="en-US" b="1" dirty="0" smtClean="0">
                <a:solidFill>
                  <a:srgbClr val="002060"/>
                </a:solidFill>
                <a:effectLst>
                  <a:outerShdw blurRad="38100" dist="38100" dir="2700000" algn="tl">
                    <a:srgbClr val="000000">
                      <a:alpha val="43137"/>
                    </a:srgbClr>
                  </a:outerShdw>
                </a:effectLst>
                <a:latin typeface="Bookman Old Style" panose="02050604050505020204" pitchFamily="18" charset="0"/>
              </a:rPr>
              <a:t>BHAGVATI KAIWARTYA</a:t>
            </a:r>
          </a:p>
          <a:p>
            <a:pPr lvl="3" algn="ctr"/>
            <a:r>
              <a:rPr lang="en-US" b="1" dirty="0" smtClean="0">
                <a:solidFill>
                  <a:srgbClr val="002060"/>
                </a:solidFill>
                <a:effectLst>
                  <a:outerShdw blurRad="38100" dist="38100" dir="2700000" algn="tl">
                    <a:srgbClr val="000000">
                      <a:alpha val="43137"/>
                    </a:srgbClr>
                  </a:outerShdw>
                </a:effectLst>
                <a:latin typeface="Bookman Old Style" panose="02050604050505020204" pitchFamily="18" charset="0"/>
              </a:rPr>
              <a:t> PRERNA SHARMA</a:t>
            </a:r>
          </a:p>
          <a:p>
            <a:pPr lvl="2" algn="ctr"/>
            <a:r>
              <a:rPr lang="en-US" b="1" dirty="0" smtClean="0">
                <a:solidFill>
                  <a:srgbClr val="002060"/>
                </a:solidFill>
                <a:effectLst>
                  <a:outerShdw blurRad="38100" dist="38100" dir="2700000" algn="tl">
                    <a:srgbClr val="000000">
                      <a:alpha val="43137"/>
                    </a:srgbClr>
                  </a:outerShdw>
                </a:effectLst>
                <a:latin typeface="Bookman Old Style" panose="02050604050505020204" pitchFamily="18" charset="0"/>
              </a:rPr>
              <a:t>   SNEHAL PATRA</a:t>
            </a:r>
          </a:p>
          <a:p>
            <a:pPr lvl="2" algn="ctr"/>
            <a:r>
              <a:rPr lang="en-US" b="1" dirty="0" smtClean="0">
                <a:solidFill>
                  <a:srgbClr val="002060"/>
                </a:solidFill>
                <a:effectLst>
                  <a:outerShdw blurRad="38100" dist="38100" dir="2700000" algn="tl">
                    <a:srgbClr val="000000">
                      <a:alpha val="43137"/>
                    </a:srgbClr>
                  </a:outerShdw>
                </a:effectLst>
                <a:latin typeface="Bookman Old Style" panose="02050604050505020204" pitchFamily="18" charset="0"/>
              </a:rPr>
              <a:t> WILSON EKKA        </a:t>
            </a:r>
            <a:endParaRPr lang="en-IN" b="1" dirty="0">
              <a:solidFill>
                <a:srgbClr val="002060"/>
              </a:solidFill>
              <a:effectLst>
                <a:outerShdw blurRad="38100" dist="38100" dir="2700000" algn="tl">
                  <a:srgbClr val="000000">
                    <a:alpha val="43137"/>
                  </a:srgbClr>
                </a:outerShdw>
              </a:effectLst>
              <a:latin typeface="Bookman Old Style" panose="02050604050505020204" pitchFamily="18" charset="0"/>
            </a:endParaRPr>
          </a:p>
        </p:txBody>
      </p:sp>
    </p:spTree>
    <p:extLst>
      <p:ext uri="{BB962C8B-B14F-4D97-AF65-F5344CB8AC3E}">
        <p14:creationId xmlns:p14="http://schemas.microsoft.com/office/powerpoint/2010/main" val="2328797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9" name="Group 8"/>
          <p:cNvGrpSpPr/>
          <p:nvPr/>
        </p:nvGrpSpPr>
        <p:grpSpPr>
          <a:xfrm>
            <a:off x="1024336" y="790526"/>
            <a:ext cx="29739304" cy="16261337"/>
            <a:chOff x="1024336" y="790526"/>
            <a:chExt cx="29739304" cy="16261337"/>
          </a:xfrm>
        </p:grpSpPr>
        <p:sp>
          <p:nvSpPr>
            <p:cNvPr id="3" name="Rectangle 2"/>
            <p:cNvSpPr/>
            <p:nvPr/>
          </p:nvSpPr>
          <p:spPr>
            <a:xfrm>
              <a:off x="1024336" y="790526"/>
              <a:ext cx="29739304" cy="15409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336704" y="801451"/>
              <a:ext cx="23834648" cy="938719"/>
            </a:xfrm>
            <a:prstGeom prst="rect">
              <a:avLst/>
            </a:prstGeom>
            <a:noFill/>
          </p:spPr>
          <p:txBody>
            <a:bodyPr wrap="square" rtlCol="0">
              <a:spAutoFit/>
            </a:bodyPr>
            <a:lstStyle/>
            <a:p>
              <a:pPr algn="ctr"/>
              <a:r>
                <a:rPr lang="en-US" b="1" dirty="0" smtClean="0">
                  <a:effectLst>
                    <a:outerShdw blurRad="50800" dist="38100" dir="5400000" algn="t" rotWithShape="0">
                      <a:prstClr val="black">
                        <a:alpha val="40000"/>
                      </a:prstClr>
                    </a:outerShdw>
                  </a:effectLst>
                  <a:latin typeface="Bookman Old Style" panose="02050604050505020204" pitchFamily="18" charset="0"/>
                </a:rPr>
                <a:t>SOFTWARE REQUIREMENT SPECIFICATIONS DOCUMENT(SRS)</a:t>
              </a:r>
              <a:endParaRPr lang="en-IN" b="1" dirty="0">
                <a:effectLst>
                  <a:outerShdw blurRad="50800" dist="38100" dir="5400000" algn="t" rotWithShape="0">
                    <a:prstClr val="black">
                      <a:alpha val="40000"/>
                    </a:prstClr>
                  </a:outerShdw>
                </a:effectLst>
                <a:latin typeface="Bookman Old Style" panose="02050604050505020204" pitchFamily="18" charset="0"/>
              </a:endParaRPr>
            </a:p>
          </p:txBody>
        </p:sp>
        <p:grpSp>
          <p:nvGrpSpPr>
            <p:cNvPr id="8" name="Group 7"/>
            <p:cNvGrpSpPr/>
            <p:nvPr/>
          </p:nvGrpSpPr>
          <p:grpSpPr>
            <a:xfrm>
              <a:off x="1384376" y="1863090"/>
              <a:ext cx="28812690" cy="15188773"/>
              <a:chOff x="1384376" y="1863090"/>
              <a:chExt cx="28812690" cy="15188773"/>
            </a:xfrm>
          </p:grpSpPr>
          <p:sp>
            <p:nvSpPr>
              <p:cNvPr id="5" name="TextBox 4"/>
              <p:cNvSpPr txBox="1"/>
              <p:nvPr/>
            </p:nvSpPr>
            <p:spPr>
              <a:xfrm>
                <a:off x="1384376" y="1863090"/>
                <a:ext cx="28731192" cy="4832092"/>
              </a:xfrm>
              <a:prstGeom prst="rect">
                <a:avLst/>
              </a:prstGeom>
              <a:noFill/>
            </p:spPr>
            <p:txBody>
              <a:bodyPr wrap="square" rtlCol="0">
                <a:spAutoFit/>
              </a:bodyPr>
              <a:lstStyle/>
              <a:p>
                <a:pPr algn="just"/>
                <a:r>
                  <a:rPr lang="en-IN" sz="3600" b="1" dirty="0" smtClean="0">
                    <a:solidFill>
                      <a:srgbClr val="C00000"/>
                    </a:solidFill>
                  </a:rPr>
                  <a:t>Purpose:</a:t>
                </a:r>
                <a:endParaRPr lang="en-IN" sz="3600" b="1" dirty="0">
                  <a:solidFill>
                    <a:srgbClr val="C00000"/>
                  </a:solidFill>
                </a:endParaRPr>
              </a:p>
              <a:p>
                <a:pPr algn="just"/>
                <a:r>
                  <a:rPr lang="en-IN" sz="3600" dirty="0"/>
                  <a:t>The purpose of the project is to build an encryption-decryption algorithm </a:t>
                </a:r>
                <a:r>
                  <a:rPr lang="en-IN" sz="3600" dirty="0" smtClean="0"/>
                  <a:t>using Advanced </a:t>
                </a:r>
                <a:r>
                  <a:rPr lang="en-IN" sz="3600" dirty="0"/>
                  <a:t>Encryption Standard (AES) so that it can be used to </a:t>
                </a:r>
                <a:r>
                  <a:rPr lang="en-IN" sz="3600" dirty="0" smtClean="0"/>
                  <a:t>exchange confidential </a:t>
                </a:r>
                <a:r>
                  <a:rPr lang="en-IN" sz="3600" dirty="0"/>
                  <a:t>data and information over a platform or network. The </a:t>
                </a:r>
                <a:r>
                  <a:rPr lang="en-IN" sz="3600" dirty="0" smtClean="0"/>
                  <a:t>project ensures </a:t>
                </a:r>
                <a:r>
                  <a:rPr lang="en-IN" sz="3600" dirty="0"/>
                  <a:t>data protection using AES algorithm</a:t>
                </a:r>
                <a:r>
                  <a:rPr lang="en-IN" sz="3600" dirty="0" smtClean="0"/>
                  <a:t>.</a:t>
                </a:r>
              </a:p>
              <a:p>
                <a:pPr algn="just"/>
                <a:r>
                  <a:rPr lang="en-IN" sz="3600" b="1" dirty="0">
                    <a:solidFill>
                      <a:srgbClr val="C00000"/>
                    </a:solidFill>
                  </a:rPr>
                  <a:t>Project </a:t>
                </a:r>
                <a:r>
                  <a:rPr lang="en-IN" sz="3600" b="1" dirty="0" smtClean="0">
                    <a:solidFill>
                      <a:srgbClr val="C00000"/>
                    </a:solidFill>
                  </a:rPr>
                  <a:t>Scope:</a:t>
                </a:r>
                <a:endParaRPr lang="en-IN" sz="3600" b="1" dirty="0">
                  <a:solidFill>
                    <a:srgbClr val="C00000"/>
                  </a:solidFill>
                </a:endParaRPr>
              </a:p>
              <a:p>
                <a:pPr algn="just"/>
                <a:r>
                  <a:rPr lang="en-IN" sz="3600" dirty="0"/>
                  <a:t>The project can be extended for encryption of text into images and used </a:t>
                </a:r>
                <a:r>
                  <a:rPr lang="en-IN" sz="3600" dirty="0" smtClean="0"/>
                  <a:t>in steganography </a:t>
                </a:r>
                <a:r>
                  <a:rPr lang="en-IN" sz="3600" dirty="0"/>
                  <a:t>with the help of powerful IDEs and tools like MATLAB. It can </a:t>
                </a:r>
                <a:r>
                  <a:rPr lang="en-IN" sz="3600" dirty="0" smtClean="0"/>
                  <a:t>be used </a:t>
                </a:r>
                <a:r>
                  <a:rPr lang="en-IN" sz="3600" dirty="0"/>
                  <a:t>in practical applications for exchange of data over a local network</a:t>
                </a:r>
                <a:r>
                  <a:rPr lang="en-IN" sz="3600" dirty="0" smtClean="0"/>
                  <a:t>.</a:t>
                </a:r>
              </a:p>
              <a:p>
                <a:pPr algn="just"/>
                <a:r>
                  <a:rPr lang="en-US" sz="3600" dirty="0" smtClean="0"/>
                  <a:t>Requirements: </a:t>
                </a:r>
              </a:p>
              <a:p>
                <a:r>
                  <a:rPr lang="en-IN" sz="3600" dirty="0" smtClean="0"/>
                  <a:t>.</a:t>
                </a:r>
                <a:endParaRPr lang="en-IN" sz="3600" dirty="0"/>
              </a:p>
              <a:p>
                <a:endParaRPr lang="en-IN" sz="2000" dirty="0"/>
              </a:p>
            </p:txBody>
          </p:sp>
          <p:sp>
            <p:nvSpPr>
              <p:cNvPr id="6" name="TextBox 5"/>
              <p:cNvSpPr txBox="1"/>
              <p:nvPr/>
            </p:nvSpPr>
            <p:spPr>
              <a:xfrm>
                <a:off x="15831470" y="6263134"/>
                <a:ext cx="14365596" cy="10433625"/>
              </a:xfrm>
              <a:prstGeom prst="rect">
                <a:avLst/>
              </a:prstGeom>
              <a:noFill/>
            </p:spPr>
            <p:txBody>
              <a:bodyPr wrap="square" rtlCol="0">
                <a:spAutoFit/>
              </a:bodyPr>
              <a:lstStyle/>
              <a:p>
                <a:pPr algn="just"/>
                <a:r>
                  <a:rPr lang="en-IN" sz="3600" b="1" dirty="0" smtClean="0"/>
                  <a:t>Correctness</a:t>
                </a:r>
                <a:r>
                  <a:rPr lang="en-IN" sz="3600" b="1" dirty="0"/>
                  <a:t>: </a:t>
                </a:r>
                <a:r>
                  <a:rPr lang="en-IN" sz="3600" dirty="0"/>
                  <a:t>The plaintext as received by the receiver should be the same </a:t>
                </a:r>
                <a:r>
                  <a:rPr lang="en-IN" sz="3600" dirty="0" smtClean="0"/>
                  <a:t>as the </a:t>
                </a:r>
                <a:r>
                  <a:rPr lang="en-IN" sz="3600" dirty="0"/>
                  <a:t>one sent by the sender. There should be no variation between the sent </a:t>
                </a:r>
                <a:r>
                  <a:rPr lang="en-IN" sz="3600" dirty="0" smtClean="0"/>
                  <a:t>item and </a:t>
                </a:r>
                <a:r>
                  <a:rPr lang="en-IN" sz="3600" dirty="0"/>
                  <a:t>the received item. The correctness of the system is to be maintained.</a:t>
                </a:r>
              </a:p>
              <a:p>
                <a:pPr algn="just"/>
                <a:r>
                  <a:rPr lang="en-IN" sz="3600" b="1" dirty="0" smtClean="0"/>
                  <a:t>Maintainability</a:t>
                </a:r>
                <a:r>
                  <a:rPr lang="en-IN" sz="3600" b="1" dirty="0"/>
                  <a:t>: </a:t>
                </a:r>
                <a:r>
                  <a:rPr lang="en-IN" sz="3600" dirty="0"/>
                  <a:t>The AES key schedule should maintain a proper list of keys </a:t>
                </a:r>
                <a:r>
                  <a:rPr lang="en-IN" sz="3600" dirty="0" smtClean="0"/>
                  <a:t>in order </a:t>
                </a:r>
                <a:r>
                  <a:rPr lang="en-IN" sz="3600" dirty="0"/>
                  <a:t>to serve the purpose of a sufficient number of customers. The </a:t>
                </a:r>
                <a:r>
                  <a:rPr lang="en-IN" sz="3600" dirty="0" smtClean="0"/>
                  <a:t>provision and </a:t>
                </a:r>
                <a:r>
                  <a:rPr lang="en-IN" sz="3600" dirty="0"/>
                  <a:t>supply of keys for the purpose is up to the developers.</a:t>
                </a:r>
              </a:p>
              <a:p>
                <a:pPr algn="just"/>
                <a:r>
                  <a:rPr lang="en-IN" sz="3600" b="1" dirty="0"/>
                  <a:t>Usability: </a:t>
                </a:r>
                <a:r>
                  <a:rPr lang="en-IN" sz="3600" dirty="0"/>
                  <a:t>The system should satisfy a maximum number of customer needs.</a:t>
                </a:r>
              </a:p>
              <a:p>
                <a:pPr algn="just"/>
                <a:r>
                  <a:rPr lang="en-IN" sz="3600" b="1" dirty="0"/>
                  <a:t>Reliability: </a:t>
                </a:r>
                <a:r>
                  <a:rPr lang="en-IN" sz="3600" dirty="0"/>
                  <a:t>The system performs its intended task of encrypting the original </a:t>
                </a:r>
                <a:r>
                  <a:rPr lang="en-IN" sz="3600" dirty="0" smtClean="0"/>
                  <a:t>file on </a:t>
                </a:r>
                <a:r>
                  <a:rPr lang="en-IN" sz="3600" dirty="0"/>
                  <a:t>the </a:t>
                </a:r>
                <a:r>
                  <a:rPr lang="en-IN" sz="3600" dirty="0" smtClean="0"/>
                  <a:t>sender’s </a:t>
                </a:r>
                <a:r>
                  <a:rPr lang="en-IN" sz="3600" dirty="0"/>
                  <a:t>side and decrypting the cipher text on the </a:t>
                </a:r>
                <a:r>
                  <a:rPr lang="en-IN" sz="3600" dirty="0" smtClean="0"/>
                  <a:t>receiver’s </a:t>
                </a:r>
                <a:r>
                  <a:rPr lang="en-IN" sz="3600" dirty="0"/>
                  <a:t>side. </a:t>
                </a:r>
                <a:r>
                  <a:rPr lang="en-IN" sz="3600" dirty="0" smtClean="0"/>
                  <a:t>The system </a:t>
                </a:r>
                <a:r>
                  <a:rPr lang="en-IN" sz="3600" dirty="0"/>
                  <a:t>needs to maintain the integrity of the original file that is encrypted </a:t>
                </a:r>
                <a:r>
                  <a:rPr lang="en-IN" sz="3600" dirty="0" smtClean="0"/>
                  <a:t>and sent </a:t>
                </a:r>
                <a:r>
                  <a:rPr lang="en-IN" sz="3600" dirty="0"/>
                  <a:t>by the sender to the receiver.</a:t>
                </a:r>
              </a:p>
              <a:p>
                <a:pPr algn="just"/>
                <a:r>
                  <a:rPr lang="en-IN" sz="3600" b="1" dirty="0"/>
                  <a:t>Modularity: </a:t>
                </a:r>
                <a:r>
                  <a:rPr lang="en-IN" sz="3600" dirty="0"/>
                  <a:t>The system has been designed using the modular approach </a:t>
                </a:r>
                <a:r>
                  <a:rPr lang="en-IN" sz="3600" dirty="0" smtClean="0"/>
                  <a:t>of software </a:t>
                </a:r>
                <a:r>
                  <a:rPr lang="en-IN" sz="3600" dirty="0"/>
                  <a:t>development. Hence it can be decomposed into modules in order </a:t>
                </a:r>
                <a:r>
                  <a:rPr lang="en-IN" sz="3600" dirty="0" smtClean="0"/>
                  <a:t>to study </a:t>
                </a:r>
                <a:r>
                  <a:rPr lang="en-IN" sz="3600" dirty="0"/>
                  <a:t>the system.</a:t>
                </a:r>
              </a:p>
              <a:p>
                <a:pPr algn="just"/>
                <a:r>
                  <a:rPr lang="en-IN" sz="3600" b="1" dirty="0"/>
                  <a:t>Reusability: </a:t>
                </a:r>
                <a:r>
                  <a:rPr lang="en-IN" sz="3600" dirty="0"/>
                  <a:t>The software can be used with changes made to it in order </a:t>
                </a:r>
                <a:r>
                  <a:rPr lang="en-IN" sz="3600" dirty="0" smtClean="0"/>
                  <a:t>to expand </a:t>
                </a:r>
                <a:r>
                  <a:rPr lang="en-IN" sz="3600" dirty="0"/>
                  <a:t>it to implement larger projects such as image and audio </a:t>
                </a:r>
                <a:r>
                  <a:rPr lang="en-IN" sz="3600" dirty="0" smtClean="0"/>
                  <a:t>encryption projects</a:t>
                </a:r>
                <a:r>
                  <a:rPr lang="en-IN" sz="3600" dirty="0"/>
                  <a:t>.</a:t>
                </a:r>
              </a:p>
              <a:p>
                <a:endParaRPr lang="en-IN" sz="2400" dirty="0"/>
              </a:p>
            </p:txBody>
          </p:sp>
          <p:sp>
            <p:nvSpPr>
              <p:cNvPr id="7" name="TextBox 6"/>
              <p:cNvSpPr txBox="1"/>
              <p:nvPr/>
            </p:nvSpPr>
            <p:spPr>
              <a:xfrm>
                <a:off x="1384376" y="6695182"/>
                <a:ext cx="13825536" cy="10356681"/>
              </a:xfrm>
              <a:prstGeom prst="rect">
                <a:avLst/>
              </a:prstGeom>
              <a:noFill/>
            </p:spPr>
            <p:txBody>
              <a:bodyPr wrap="square" rtlCol="0">
                <a:spAutoFit/>
              </a:bodyPr>
              <a:lstStyle/>
              <a:p>
                <a:pPr algn="just"/>
                <a:r>
                  <a:rPr lang="en-IN" sz="3600" b="1" dirty="0" smtClean="0">
                    <a:solidFill>
                      <a:srgbClr val="002060"/>
                    </a:solidFill>
                  </a:rPr>
                  <a:t> </a:t>
                </a:r>
                <a:r>
                  <a:rPr lang="en-IN" sz="3600" b="1" dirty="0">
                    <a:solidFill>
                      <a:srgbClr val="002060"/>
                    </a:solidFill>
                  </a:rPr>
                  <a:t>Functional requirements</a:t>
                </a:r>
              </a:p>
              <a:p>
                <a:pPr marL="571500" indent="-571500" algn="just">
                  <a:buFont typeface="Arial" panose="020B0604020202020204" pitchFamily="34" charset="0"/>
                  <a:buChar char="•"/>
                </a:pPr>
                <a:r>
                  <a:rPr lang="en-IN" sz="3600" dirty="0" smtClean="0"/>
                  <a:t> </a:t>
                </a:r>
                <a:r>
                  <a:rPr lang="en-IN" sz="3600" dirty="0"/>
                  <a:t>Arrays have been used to contain the key and the plaintext.</a:t>
                </a:r>
              </a:p>
              <a:p>
                <a:pPr marL="571500" indent="-571500" algn="just">
                  <a:buFont typeface="Arial" panose="020B0604020202020204" pitchFamily="34" charset="0"/>
                  <a:buChar char="•"/>
                </a:pPr>
                <a:r>
                  <a:rPr lang="en-IN" sz="3600" dirty="0" smtClean="0"/>
                  <a:t> </a:t>
                </a:r>
                <a:r>
                  <a:rPr lang="en-IN" sz="3600" dirty="0"/>
                  <a:t>2-dimensional array has been used to store key, extended key, </a:t>
                </a:r>
                <a:r>
                  <a:rPr lang="en-IN" sz="3600" dirty="0" smtClean="0"/>
                  <a:t>plaintext and </a:t>
                </a:r>
                <a:r>
                  <a:rPr lang="en-IN" sz="3600" dirty="0" err="1"/>
                  <a:t>C</a:t>
                </a:r>
                <a:r>
                  <a:rPr lang="en-IN" sz="3600" dirty="0" err="1" smtClean="0"/>
                  <a:t>iphertext</a:t>
                </a:r>
                <a:r>
                  <a:rPr lang="en-IN" sz="3600" dirty="0"/>
                  <a:t>.</a:t>
                </a:r>
              </a:p>
              <a:p>
                <a:pPr marL="571500" indent="-571500" algn="just">
                  <a:buFont typeface="Arial" panose="020B0604020202020204" pitchFamily="34" charset="0"/>
                  <a:buChar char="•"/>
                </a:pPr>
                <a:r>
                  <a:rPr lang="en-IN" sz="3600" dirty="0" smtClean="0"/>
                  <a:t> </a:t>
                </a:r>
                <a:r>
                  <a:rPr lang="en-IN" sz="3600" dirty="0"/>
                  <a:t>The data members have been passed on to functions as </a:t>
                </a:r>
                <a:r>
                  <a:rPr lang="en-IN" sz="3600" dirty="0" smtClean="0"/>
                  <a:t>formal parameters </a:t>
                </a:r>
                <a:r>
                  <a:rPr lang="en-IN" sz="3600" dirty="0"/>
                  <a:t>in most of the cases.</a:t>
                </a:r>
              </a:p>
              <a:p>
                <a:pPr marL="571500" indent="-571500" algn="just">
                  <a:buFont typeface="Arial" panose="020B0604020202020204" pitchFamily="34" charset="0"/>
                  <a:buChar char="•"/>
                </a:pPr>
                <a:r>
                  <a:rPr lang="en-IN" sz="3600" dirty="0" smtClean="0"/>
                  <a:t> </a:t>
                </a:r>
                <a:r>
                  <a:rPr lang="en-IN" sz="3600" dirty="0"/>
                  <a:t>However, global data members have also been used.</a:t>
                </a:r>
              </a:p>
              <a:p>
                <a:pPr marL="571500" indent="-571500" algn="just">
                  <a:buFont typeface="Arial" panose="020B0604020202020204" pitchFamily="34" charset="0"/>
                  <a:buChar char="•"/>
                </a:pPr>
                <a:r>
                  <a:rPr lang="en-IN" sz="3600" dirty="0" smtClean="0"/>
                  <a:t> </a:t>
                </a:r>
                <a:r>
                  <a:rPr lang="en-IN" sz="3600" dirty="0"/>
                  <a:t>Modular approach has been followed</a:t>
                </a:r>
                <a:r>
                  <a:rPr lang="en-IN" sz="3600" dirty="0" smtClean="0"/>
                  <a:t>.</a:t>
                </a:r>
              </a:p>
              <a:p>
                <a:pPr algn="just"/>
                <a:r>
                  <a:rPr lang="en-IN" sz="3600" b="1" dirty="0" smtClean="0">
                    <a:solidFill>
                      <a:srgbClr val="002060"/>
                    </a:solidFill>
                  </a:rPr>
                  <a:t>Non-functional requirements</a:t>
                </a:r>
                <a:endParaRPr lang="en-IN" sz="3600" b="1" dirty="0">
                  <a:solidFill>
                    <a:srgbClr val="002060"/>
                  </a:solidFill>
                </a:endParaRPr>
              </a:p>
              <a:p>
                <a:pPr algn="just"/>
                <a:r>
                  <a:rPr lang="en-IN" sz="3600" b="1" dirty="0">
                    <a:solidFill>
                      <a:srgbClr val="00B050"/>
                    </a:solidFill>
                  </a:rPr>
                  <a:t>Performance Requirements</a:t>
                </a:r>
                <a:r>
                  <a:rPr lang="en-IN" sz="3600" b="1" dirty="0" smtClean="0">
                    <a:solidFill>
                      <a:srgbClr val="00B050"/>
                    </a:solidFill>
                  </a:rPr>
                  <a:t>:  </a:t>
                </a:r>
                <a:r>
                  <a:rPr lang="en-IN" sz="3600" dirty="0"/>
                  <a:t>The steps involved to perform </a:t>
                </a:r>
                <a:r>
                  <a:rPr lang="en-IN" sz="3600" dirty="0" smtClean="0"/>
                  <a:t>the implementation </a:t>
                </a:r>
                <a:r>
                  <a:rPr lang="en-IN" sz="3600" dirty="0"/>
                  <a:t>of the system include command-based interface and </a:t>
                </a:r>
                <a:r>
                  <a:rPr lang="en-IN" sz="3600" dirty="0" smtClean="0"/>
                  <a:t>the modules </a:t>
                </a:r>
                <a:r>
                  <a:rPr lang="en-IN" sz="3600" dirty="0"/>
                  <a:t>for encryption and decryption. It also requires the proper </a:t>
                </a:r>
                <a:r>
                  <a:rPr lang="en-IN" sz="3600" dirty="0" smtClean="0"/>
                  <a:t>declaration and </a:t>
                </a:r>
                <a:r>
                  <a:rPr lang="en-IN" sz="3600" dirty="0"/>
                  <a:t>use of data structures for the implementation of the same.</a:t>
                </a:r>
              </a:p>
              <a:p>
                <a:pPr algn="just"/>
                <a:r>
                  <a:rPr lang="en-IN" sz="3600" b="1" dirty="0">
                    <a:solidFill>
                      <a:srgbClr val="00B050"/>
                    </a:solidFill>
                  </a:rPr>
                  <a:t>Software Quality Attributes:</a:t>
                </a:r>
              </a:p>
              <a:p>
                <a:pPr algn="just"/>
                <a:r>
                  <a:rPr lang="en-IN" sz="3600" b="1" dirty="0"/>
                  <a:t>Availability: </a:t>
                </a:r>
                <a:r>
                  <a:rPr lang="en-IN" sz="3600" dirty="0"/>
                  <a:t>A list of keys should be available to serve the purpose of encryption-decryption operations by multiple users.</a:t>
                </a:r>
              </a:p>
              <a:p>
                <a:endParaRPr lang="en-IN" dirty="0"/>
              </a:p>
            </p:txBody>
          </p:sp>
        </p:grpSp>
      </p:grpSp>
    </p:spTree>
    <p:extLst>
      <p:ext uri="{BB962C8B-B14F-4D97-AF65-F5344CB8AC3E}">
        <p14:creationId xmlns:p14="http://schemas.microsoft.com/office/powerpoint/2010/main" val="105961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1"/>
          <p:cNvSpPr/>
          <p:nvPr/>
        </p:nvSpPr>
        <p:spPr>
          <a:xfrm>
            <a:off x="1024336" y="862534"/>
            <a:ext cx="29955328" cy="15553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704856" y="1383139"/>
            <a:ext cx="18506056" cy="1754326"/>
          </a:xfrm>
          <a:prstGeom prst="rect">
            <a:avLst/>
          </a:prstGeom>
          <a:noFill/>
        </p:spPr>
        <p:txBody>
          <a:bodyPr wrap="square" rtlCol="0">
            <a:spAutoFit/>
          </a:bodyPr>
          <a:lstStyle/>
          <a:p>
            <a:pPr algn="ctr"/>
            <a:r>
              <a:rPr lang="en-IN" sz="5400" b="1" dirty="0">
                <a:effectLst>
                  <a:outerShdw blurRad="38100" dist="38100" dir="2700000" algn="tl">
                    <a:srgbClr val="000000">
                      <a:alpha val="43137"/>
                    </a:srgbClr>
                  </a:outerShdw>
                </a:effectLst>
                <a:latin typeface="Bookman Old Style" panose="02050604050505020204" pitchFamily="18" charset="0"/>
              </a:rPr>
              <a:t>Mapping DFD into Structure </a:t>
            </a:r>
            <a:r>
              <a:rPr lang="en-IN" sz="5400" b="1" dirty="0" smtClean="0">
                <a:effectLst>
                  <a:outerShdw blurRad="38100" dist="38100" dir="2700000" algn="tl">
                    <a:srgbClr val="000000">
                      <a:alpha val="43137"/>
                    </a:srgbClr>
                  </a:outerShdw>
                </a:effectLst>
                <a:latin typeface="Bookman Old Style" panose="02050604050505020204" pitchFamily="18" charset="0"/>
              </a:rPr>
              <a:t>Charts</a:t>
            </a:r>
          </a:p>
          <a:p>
            <a:pPr algn="ctr"/>
            <a:r>
              <a:rPr lang="en-IN" sz="5400" b="1" dirty="0">
                <a:latin typeface="Bookman Old Style" panose="02050604050505020204" pitchFamily="18" charset="0"/>
              </a:rPr>
              <a:t>Main Module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68" y="3029453"/>
            <a:ext cx="14689632" cy="8712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9384" y="3137465"/>
            <a:ext cx="14401600" cy="8496944"/>
          </a:xfrm>
          <a:prstGeom prst="rect">
            <a:avLst/>
          </a:prstGeom>
        </p:spPr>
      </p:pic>
      <p:sp>
        <p:nvSpPr>
          <p:cNvPr id="5" name="TextBox 4"/>
          <p:cNvSpPr txBox="1"/>
          <p:nvPr/>
        </p:nvSpPr>
        <p:spPr>
          <a:xfrm>
            <a:off x="1528392" y="11786275"/>
            <a:ext cx="14473608" cy="3970318"/>
          </a:xfrm>
          <a:prstGeom prst="rect">
            <a:avLst/>
          </a:prstGeom>
          <a:noFill/>
        </p:spPr>
        <p:txBody>
          <a:bodyPr wrap="square" rtlCol="0">
            <a:spAutoFit/>
          </a:bodyPr>
          <a:lstStyle/>
          <a:p>
            <a:r>
              <a:rPr lang="en-US" sz="2800" b="1" dirty="0" smtClean="0"/>
              <a:t>DS1: AES Key schedule</a:t>
            </a:r>
          </a:p>
          <a:p>
            <a:r>
              <a:rPr lang="en-US" sz="2800" b="1" dirty="0" smtClean="0"/>
              <a:t>DS2: S-Box table</a:t>
            </a:r>
          </a:p>
          <a:p>
            <a:r>
              <a:rPr lang="en-US" sz="2800" b="1" dirty="0" smtClean="0"/>
              <a:t>D1: Original Cipher Key</a:t>
            </a:r>
          </a:p>
          <a:p>
            <a:r>
              <a:rPr lang="en-US" sz="2800" b="1" dirty="0" smtClean="0"/>
              <a:t>D2: Round Key</a:t>
            </a:r>
          </a:p>
          <a:p>
            <a:r>
              <a:rPr lang="en-US" sz="2800" b="1" dirty="0" smtClean="0"/>
              <a:t>D3: Plaintext</a:t>
            </a:r>
          </a:p>
          <a:p>
            <a:r>
              <a:rPr lang="en-US" sz="2800" b="1" dirty="0" smtClean="0"/>
              <a:t>P2: Add round key</a:t>
            </a:r>
          </a:p>
          <a:p>
            <a:r>
              <a:rPr lang="en-US" sz="2800" b="1" dirty="0" smtClean="0"/>
              <a:t>D4: Input Keys</a:t>
            </a:r>
          </a:p>
          <a:p>
            <a:r>
              <a:rPr lang="en-US" sz="2800" b="1" dirty="0" smtClean="0"/>
              <a:t>D5: Substitution values</a:t>
            </a:r>
          </a:p>
          <a:p>
            <a:r>
              <a:rPr lang="en-US" sz="2800" b="1" dirty="0"/>
              <a:t>P3: Substitution </a:t>
            </a:r>
            <a:r>
              <a:rPr lang="en-US" sz="2800" b="1" dirty="0" smtClean="0"/>
              <a:t>bytes</a:t>
            </a:r>
            <a:endParaRPr lang="en-US" sz="2800" b="1" dirty="0"/>
          </a:p>
        </p:txBody>
      </p:sp>
      <p:sp>
        <p:nvSpPr>
          <p:cNvPr id="6" name="TextBox 5"/>
          <p:cNvSpPr txBox="1"/>
          <p:nvPr/>
        </p:nvSpPr>
        <p:spPr>
          <a:xfrm>
            <a:off x="16229384" y="11777643"/>
            <a:ext cx="14401600" cy="3970318"/>
          </a:xfrm>
          <a:prstGeom prst="rect">
            <a:avLst/>
          </a:prstGeom>
          <a:noFill/>
        </p:spPr>
        <p:txBody>
          <a:bodyPr wrap="square" rtlCol="0">
            <a:spAutoFit/>
          </a:bodyPr>
          <a:lstStyle/>
          <a:p>
            <a:r>
              <a:rPr lang="en-US" sz="2800" b="1" dirty="0"/>
              <a:t>D6: 4*4 Matrix</a:t>
            </a:r>
          </a:p>
          <a:p>
            <a:r>
              <a:rPr lang="en-US" sz="2800" b="1" dirty="0" smtClean="0">
                <a:latin typeface="+mj-lt"/>
              </a:rPr>
              <a:t>P4:Shift </a:t>
            </a:r>
            <a:r>
              <a:rPr lang="en-US" sz="2800" b="1" dirty="0">
                <a:latin typeface="+mj-lt"/>
              </a:rPr>
              <a:t>rows</a:t>
            </a:r>
          </a:p>
          <a:p>
            <a:r>
              <a:rPr lang="en-US" sz="2800" b="1" dirty="0">
                <a:latin typeface="+mj-lt"/>
              </a:rPr>
              <a:t>D7: New matrix</a:t>
            </a:r>
          </a:p>
          <a:p>
            <a:r>
              <a:rPr lang="en-US" sz="2800" b="1" dirty="0">
                <a:latin typeface="+mj-lt"/>
              </a:rPr>
              <a:t>P5: Mix columns</a:t>
            </a:r>
          </a:p>
          <a:p>
            <a:r>
              <a:rPr lang="en-US" sz="2800" b="1" dirty="0">
                <a:latin typeface="+mj-lt"/>
              </a:rPr>
              <a:t>D8: Matrix</a:t>
            </a:r>
          </a:p>
          <a:p>
            <a:r>
              <a:rPr lang="en-US" sz="2800" b="1" dirty="0">
                <a:latin typeface="+mj-lt"/>
              </a:rPr>
              <a:t>P6: XOR with round key</a:t>
            </a:r>
          </a:p>
          <a:p>
            <a:r>
              <a:rPr lang="en-US" sz="2800" b="1" dirty="0">
                <a:latin typeface="+mj-lt"/>
              </a:rPr>
              <a:t>D9: raw </a:t>
            </a:r>
            <a:r>
              <a:rPr lang="en-US" sz="2800" b="1" dirty="0" err="1">
                <a:latin typeface="+mj-lt"/>
              </a:rPr>
              <a:t>Ciphertext</a:t>
            </a:r>
            <a:endParaRPr lang="en-US" sz="2800" b="1" dirty="0">
              <a:latin typeface="+mj-lt"/>
            </a:endParaRPr>
          </a:p>
          <a:p>
            <a:r>
              <a:rPr lang="en-US" sz="2800" b="1" dirty="0">
                <a:latin typeface="+mj-lt"/>
              </a:rPr>
              <a:t>P7: Final round</a:t>
            </a:r>
          </a:p>
          <a:p>
            <a:r>
              <a:rPr lang="en-US" sz="2800" b="1" dirty="0">
                <a:latin typeface="+mj-lt"/>
              </a:rPr>
              <a:t>D10: </a:t>
            </a:r>
            <a:r>
              <a:rPr lang="en-US" sz="2800" b="1" dirty="0" err="1">
                <a:latin typeface="+mj-lt"/>
              </a:rPr>
              <a:t>Ciphertext</a:t>
            </a:r>
            <a:endParaRPr lang="en-IN" sz="2800" b="1" dirty="0">
              <a:latin typeface="+mj-lt"/>
            </a:endParaRPr>
          </a:p>
        </p:txBody>
      </p:sp>
    </p:spTree>
    <p:extLst>
      <p:ext uri="{BB962C8B-B14F-4D97-AF65-F5344CB8AC3E}">
        <p14:creationId xmlns:p14="http://schemas.microsoft.com/office/powerpoint/2010/main" val="2199763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6" name="Group 5"/>
          <p:cNvGrpSpPr/>
          <p:nvPr/>
        </p:nvGrpSpPr>
        <p:grpSpPr>
          <a:xfrm>
            <a:off x="1096344" y="862534"/>
            <a:ext cx="29883320" cy="15697744"/>
            <a:chOff x="1096344" y="862534"/>
            <a:chExt cx="29883320" cy="15697744"/>
          </a:xfrm>
        </p:grpSpPr>
        <p:sp>
          <p:nvSpPr>
            <p:cNvPr id="2" name="Rectangle 1"/>
            <p:cNvSpPr/>
            <p:nvPr/>
          </p:nvSpPr>
          <p:spPr>
            <a:xfrm>
              <a:off x="1096344" y="862534"/>
              <a:ext cx="29883320" cy="15697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7865096" y="1438598"/>
              <a:ext cx="14329592" cy="938719"/>
            </a:xfrm>
            <a:prstGeom prst="rect">
              <a:avLst/>
            </a:prstGeom>
            <a:noFill/>
          </p:spPr>
          <p:txBody>
            <a:bodyPr wrap="square" rtlCol="0">
              <a:spAutoFit/>
            </a:bodyPr>
            <a:lstStyle/>
            <a:p>
              <a:pPr algn="ctr"/>
              <a:r>
                <a:rPr lang="en-IN" b="1" dirty="0">
                  <a:effectLst>
                    <a:outerShdw blurRad="38100" dist="38100" dir="2700000" algn="tl">
                      <a:srgbClr val="000000">
                        <a:alpha val="43137"/>
                      </a:srgbClr>
                    </a:outerShdw>
                  </a:effectLst>
                  <a:latin typeface="Bookman Old Style" panose="02050604050505020204" pitchFamily="18" charset="0"/>
                </a:rPr>
                <a:t>ENCRYPTION </a:t>
              </a:r>
              <a:r>
                <a:rPr lang="en-IN" b="1" dirty="0" smtClean="0">
                  <a:effectLst>
                    <a:outerShdw blurRad="38100" dist="38100" dir="2700000" algn="tl">
                      <a:srgbClr val="000000">
                        <a:alpha val="43137"/>
                      </a:srgbClr>
                    </a:outerShdw>
                  </a:effectLst>
                  <a:latin typeface="Bookman Old Style" panose="02050604050505020204" pitchFamily="18" charset="0"/>
                </a:rPr>
                <a:t>MODULE</a:t>
              </a:r>
              <a:endParaRPr lang="en-IN" b="1" dirty="0">
                <a:effectLst>
                  <a:outerShdw blurRad="38100" dist="38100" dir="2700000" algn="tl">
                    <a:srgbClr val="000000">
                      <a:alpha val="43137"/>
                    </a:srgbClr>
                  </a:outerShdw>
                </a:effectLst>
                <a:latin typeface="Bookman Old Style" panose="0205060405050502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608" y="3742854"/>
              <a:ext cx="29210792" cy="11521280"/>
            </a:xfrm>
            <a:prstGeom prst="rect">
              <a:avLst/>
            </a:prstGeom>
          </p:spPr>
        </p:pic>
        <p:sp>
          <p:nvSpPr>
            <p:cNvPr id="5" name="TextBox 4"/>
            <p:cNvSpPr txBox="1"/>
            <p:nvPr/>
          </p:nvSpPr>
          <p:spPr>
            <a:xfrm>
              <a:off x="7865096" y="2377317"/>
              <a:ext cx="15121680" cy="923330"/>
            </a:xfrm>
            <a:prstGeom prst="rect">
              <a:avLst/>
            </a:prstGeom>
            <a:noFill/>
          </p:spPr>
          <p:txBody>
            <a:bodyPr wrap="square" rtlCol="0">
              <a:spAutoFit/>
            </a:bodyPr>
            <a:lstStyle/>
            <a:p>
              <a:pPr algn="ctr"/>
              <a:r>
                <a:rPr lang="en-US" sz="5400" dirty="0" smtClean="0">
                  <a:latin typeface="Bookman Old Style" panose="02050604050505020204" pitchFamily="18" charset="0"/>
                </a:rPr>
                <a:t>First Cut Factor of Encryption</a:t>
              </a:r>
              <a:endParaRPr lang="en-IN" sz="5400" dirty="0">
                <a:latin typeface="Bookman Old Style" panose="02050604050505020204" pitchFamily="18" charset="0"/>
              </a:endParaRPr>
            </a:p>
          </p:txBody>
        </p:sp>
      </p:grpSp>
      <p:sp>
        <p:nvSpPr>
          <p:cNvPr id="7" name="TextBox 6"/>
          <p:cNvSpPr txBox="1"/>
          <p:nvPr/>
        </p:nvSpPr>
        <p:spPr>
          <a:xfrm>
            <a:off x="2824536" y="15348336"/>
            <a:ext cx="25202800" cy="707886"/>
          </a:xfrm>
          <a:prstGeom prst="rect">
            <a:avLst/>
          </a:prstGeom>
          <a:noFill/>
        </p:spPr>
        <p:txBody>
          <a:bodyPr wrap="square" rtlCol="0">
            <a:spAutoFit/>
          </a:bodyPr>
          <a:lstStyle/>
          <a:p>
            <a:pPr algn="ctr"/>
            <a:r>
              <a:rPr lang="en-US" sz="4000" i="1" dirty="0" smtClean="0">
                <a:latin typeface="Bookman Old Style" panose="02050604050505020204" pitchFamily="18" charset="0"/>
              </a:rPr>
              <a:t>DATA FLOW DIAGRAM OF ENCRYPTION KODULE IS ALREADY GIVEN IN SLIDE SIX</a:t>
            </a:r>
            <a:endParaRPr lang="en-IN" sz="4000" i="1" dirty="0">
              <a:latin typeface="Bookman Old Style" panose="02050604050505020204" pitchFamily="18" charset="0"/>
            </a:endParaRPr>
          </a:p>
        </p:txBody>
      </p:sp>
    </p:spTree>
    <p:extLst>
      <p:ext uri="{BB962C8B-B14F-4D97-AF65-F5344CB8AC3E}">
        <p14:creationId xmlns:p14="http://schemas.microsoft.com/office/powerpoint/2010/main" val="1173502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24" name="Group 23"/>
          <p:cNvGrpSpPr/>
          <p:nvPr/>
        </p:nvGrpSpPr>
        <p:grpSpPr>
          <a:xfrm>
            <a:off x="1096344" y="1006550"/>
            <a:ext cx="30027336" cy="15553728"/>
            <a:chOff x="1096344" y="1006550"/>
            <a:chExt cx="30027336" cy="15553728"/>
          </a:xfrm>
        </p:grpSpPr>
        <p:grpSp>
          <p:nvGrpSpPr>
            <p:cNvPr id="21" name="Group 20"/>
            <p:cNvGrpSpPr/>
            <p:nvPr/>
          </p:nvGrpSpPr>
          <p:grpSpPr>
            <a:xfrm>
              <a:off x="1096344" y="1006550"/>
              <a:ext cx="30027336" cy="15553728"/>
              <a:chOff x="1096344" y="1006550"/>
              <a:chExt cx="30027336" cy="15553728"/>
            </a:xfrm>
          </p:grpSpPr>
          <p:sp>
            <p:nvSpPr>
              <p:cNvPr id="2" name="Rectangle 1"/>
              <p:cNvSpPr/>
              <p:nvPr/>
            </p:nvSpPr>
            <p:spPr>
              <a:xfrm>
                <a:off x="1096344" y="1006550"/>
                <a:ext cx="30027336" cy="15553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161240" y="2377317"/>
                <a:ext cx="12349372" cy="938719"/>
              </a:xfrm>
              <a:prstGeom prst="rect">
                <a:avLst/>
              </a:prstGeom>
              <a:noFill/>
            </p:spPr>
            <p:txBody>
              <a:bodyPr wrap="square" rtlCol="0">
                <a:spAutoFit/>
              </a:bodyPr>
              <a:lstStyle/>
              <a:p>
                <a:pPr algn="ctr"/>
                <a:r>
                  <a:rPr lang="en-IN" dirty="0" smtClean="0">
                    <a:latin typeface="Bookman Old Style" panose="02050604050505020204" pitchFamily="18" charset="0"/>
                  </a:rPr>
                  <a:t>Factor </a:t>
                </a:r>
                <a:r>
                  <a:rPr lang="en-IN" dirty="0">
                    <a:latin typeface="Bookman Old Style" panose="02050604050505020204" pitchFamily="18" charset="0"/>
                  </a:rPr>
                  <a:t>Afferent and Factor Efferent</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0024" y="4008388"/>
                <a:ext cx="9973108" cy="8743652"/>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384" y="4030886"/>
                <a:ext cx="9649072" cy="8743652"/>
              </a:xfrm>
              <a:prstGeom prst="rect">
                <a:avLst/>
              </a:prstGeom>
            </p:spPr>
          </p:pic>
          <p:sp>
            <p:nvSpPr>
              <p:cNvPr id="19" name="TextBox 18"/>
              <p:cNvSpPr txBox="1"/>
              <p:nvPr/>
            </p:nvSpPr>
            <p:spPr>
              <a:xfrm>
                <a:off x="7865096" y="1438598"/>
                <a:ext cx="14329592" cy="938719"/>
              </a:xfrm>
              <a:prstGeom prst="rect">
                <a:avLst/>
              </a:prstGeom>
              <a:noFill/>
            </p:spPr>
            <p:txBody>
              <a:bodyPr wrap="square" rtlCol="0">
                <a:spAutoFit/>
              </a:bodyPr>
              <a:lstStyle/>
              <a:p>
                <a:pPr algn="ctr"/>
                <a:r>
                  <a:rPr lang="en-IN" b="1" dirty="0">
                    <a:effectLst>
                      <a:outerShdw blurRad="38100" dist="38100" dir="2700000" algn="tl">
                        <a:srgbClr val="000000">
                          <a:alpha val="43137"/>
                        </a:srgbClr>
                      </a:outerShdw>
                    </a:effectLst>
                    <a:latin typeface="Bookman Old Style" panose="02050604050505020204" pitchFamily="18" charset="0"/>
                  </a:rPr>
                  <a:t>ENCRYPTION </a:t>
                </a:r>
                <a:r>
                  <a:rPr lang="en-IN" b="1" dirty="0" smtClean="0">
                    <a:effectLst>
                      <a:outerShdw blurRad="38100" dist="38100" dir="2700000" algn="tl">
                        <a:srgbClr val="000000">
                          <a:alpha val="43137"/>
                        </a:srgbClr>
                      </a:outerShdw>
                    </a:effectLst>
                    <a:latin typeface="Bookman Old Style" panose="02050604050505020204" pitchFamily="18" charset="0"/>
                  </a:rPr>
                  <a:t>MODULE</a:t>
                </a:r>
                <a:endParaRPr lang="en-IN" b="1" dirty="0">
                  <a:effectLst>
                    <a:outerShdw blurRad="38100" dist="38100" dir="2700000" algn="tl">
                      <a:srgbClr val="000000">
                        <a:alpha val="43137"/>
                      </a:srgbClr>
                    </a:outerShdw>
                  </a:effectLst>
                  <a:latin typeface="Bookman Old Style" panose="02050604050505020204" pitchFamily="18"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75736" y="4049588"/>
                <a:ext cx="9914928" cy="8702452"/>
              </a:xfrm>
              <a:prstGeom prst="rect">
                <a:avLst/>
              </a:prstGeom>
            </p:spPr>
          </p:pic>
        </p:grpSp>
        <p:sp>
          <p:nvSpPr>
            <p:cNvPr id="22" name="TextBox 21"/>
            <p:cNvSpPr txBox="1"/>
            <p:nvPr/>
          </p:nvSpPr>
          <p:spPr>
            <a:xfrm>
              <a:off x="2392488" y="15408150"/>
              <a:ext cx="26570952" cy="938719"/>
            </a:xfrm>
            <a:prstGeom prst="rect">
              <a:avLst/>
            </a:prstGeom>
            <a:noFill/>
          </p:spPr>
          <p:txBody>
            <a:bodyPr wrap="square" rtlCol="0">
              <a:spAutoFit/>
            </a:bodyPr>
            <a:lstStyle/>
            <a:p>
              <a:pPr algn="ctr"/>
              <a:r>
                <a:rPr lang="en-US" b="1" i="1" dirty="0" smtClean="0">
                  <a:latin typeface="Bookman Old Style" panose="02050604050505020204" pitchFamily="18" charset="0"/>
                </a:rPr>
                <a:t>NOTE: </a:t>
              </a:r>
              <a:r>
                <a:rPr lang="en-US" i="1" dirty="0" smtClean="0">
                  <a:latin typeface="Bookman Old Style" panose="02050604050505020204" pitchFamily="18" charset="0"/>
                </a:rPr>
                <a:t>Same for decryption module. </a:t>
              </a:r>
              <a:endParaRPr lang="en-IN" i="1" dirty="0">
                <a:latin typeface="Bookman Old Style" panose="02050604050505020204" pitchFamily="18" charset="0"/>
              </a:endParaRPr>
            </a:p>
          </p:txBody>
        </p:sp>
        <p:sp>
          <p:nvSpPr>
            <p:cNvPr id="23" name="TextBox 22"/>
            <p:cNvSpPr txBox="1"/>
            <p:nvPr/>
          </p:nvSpPr>
          <p:spPr>
            <a:xfrm>
              <a:off x="1456384" y="13247910"/>
              <a:ext cx="28947216" cy="938719"/>
            </a:xfrm>
            <a:prstGeom prst="rect">
              <a:avLst/>
            </a:prstGeom>
            <a:noFill/>
          </p:spPr>
          <p:txBody>
            <a:bodyPr wrap="square" rtlCol="0">
              <a:spAutoFit/>
            </a:bodyPr>
            <a:lstStyle/>
            <a:p>
              <a:r>
                <a:rPr lang="en-US" dirty="0">
                  <a:latin typeface="Bookman Old Style" panose="02050604050505020204" pitchFamily="18" charset="0"/>
                </a:rPr>
                <a:t> </a:t>
              </a:r>
              <a:r>
                <a:rPr lang="en-US" dirty="0" smtClean="0">
                  <a:latin typeface="Bookman Old Style" panose="02050604050505020204" pitchFamily="18" charset="0"/>
                </a:rPr>
                <a:t>    Factoring Afferent(1)         	Factoring Afferent(2)	        Factoring Efferent</a:t>
              </a:r>
              <a:endParaRPr lang="en-IN" dirty="0">
                <a:latin typeface="Bookman Old Style" panose="02050604050505020204" pitchFamily="18" charset="0"/>
              </a:endParaRPr>
            </a:p>
          </p:txBody>
        </p:sp>
      </p:grpSp>
    </p:spTree>
    <p:extLst>
      <p:ext uri="{BB962C8B-B14F-4D97-AF65-F5344CB8AC3E}">
        <p14:creationId xmlns:p14="http://schemas.microsoft.com/office/powerpoint/2010/main" val="1700682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0000">
            <a:alpha val="62000"/>
          </a:srgbClr>
        </a:solidFill>
        <a:effectLst/>
      </p:bgPr>
    </p:bg>
    <p:spTree>
      <p:nvGrpSpPr>
        <p:cNvPr id="1" name=""/>
        <p:cNvGrpSpPr/>
        <p:nvPr/>
      </p:nvGrpSpPr>
      <p:grpSpPr>
        <a:xfrm>
          <a:off x="0" y="0"/>
          <a:ext cx="0" cy="0"/>
          <a:chOff x="0" y="0"/>
          <a:chExt cx="0" cy="0"/>
        </a:xfrm>
      </p:grpSpPr>
      <p:grpSp>
        <p:nvGrpSpPr>
          <p:cNvPr id="9" name="Group 8"/>
          <p:cNvGrpSpPr/>
          <p:nvPr/>
        </p:nvGrpSpPr>
        <p:grpSpPr>
          <a:xfrm>
            <a:off x="1096344" y="1006550"/>
            <a:ext cx="30027336" cy="15553728"/>
            <a:chOff x="1096344" y="1006550"/>
            <a:chExt cx="30027336" cy="15553728"/>
          </a:xfrm>
        </p:grpSpPr>
        <p:sp>
          <p:nvSpPr>
            <p:cNvPr id="2" name="Rectangle 1"/>
            <p:cNvSpPr/>
            <p:nvPr/>
          </p:nvSpPr>
          <p:spPr>
            <a:xfrm>
              <a:off x="1096344" y="1006550"/>
              <a:ext cx="30027336" cy="15553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8081120" y="2228071"/>
              <a:ext cx="17137904" cy="938719"/>
            </a:xfrm>
            <a:prstGeom prst="rect">
              <a:avLst/>
            </a:prstGeom>
            <a:noFill/>
          </p:spPr>
          <p:txBody>
            <a:bodyPr wrap="square" rtlCol="0">
              <a:spAutoFit/>
            </a:bodyPr>
            <a:lstStyle/>
            <a:p>
              <a:pPr algn="ctr"/>
              <a:r>
                <a:rPr lang="en-IN" dirty="0">
                  <a:latin typeface="Bookman Old Style" panose="02050604050505020204" pitchFamily="18" charset="0"/>
                </a:rPr>
                <a:t>Central Transform </a:t>
              </a:r>
              <a:r>
                <a:rPr lang="en-IN" dirty="0" smtClean="0">
                  <a:latin typeface="Bookman Old Style" panose="02050604050505020204" pitchFamily="18" charset="0"/>
                </a:rPr>
                <a:t>of Encryption</a:t>
              </a:r>
              <a:endParaRPr lang="en-IN" dirty="0">
                <a:latin typeface="Bookman Old Style" panose="0205060405050502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392" y="3166790"/>
              <a:ext cx="29163240" cy="12817424"/>
            </a:xfrm>
            <a:prstGeom prst="rect">
              <a:avLst/>
            </a:prstGeom>
          </p:spPr>
        </p:pic>
        <p:sp>
          <p:nvSpPr>
            <p:cNvPr id="8" name="TextBox 7"/>
            <p:cNvSpPr txBox="1"/>
            <p:nvPr/>
          </p:nvSpPr>
          <p:spPr>
            <a:xfrm>
              <a:off x="8945216" y="1305550"/>
              <a:ext cx="14329592" cy="938719"/>
            </a:xfrm>
            <a:prstGeom prst="rect">
              <a:avLst/>
            </a:prstGeom>
            <a:noFill/>
          </p:spPr>
          <p:txBody>
            <a:bodyPr wrap="square" rtlCol="0">
              <a:spAutoFit/>
            </a:bodyPr>
            <a:lstStyle/>
            <a:p>
              <a:pPr algn="ctr"/>
              <a:r>
                <a:rPr lang="en-IN" b="1" dirty="0">
                  <a:effectLst>
                    <a:outerShdw blurRad="38100" dist="38100" dir="2700000" algn="tl">
                      <a:srgbClr val="000000">
                        <a:alpha val="43137"/>
                      </a:srgbClr>
                    </a:outerShdw>
                  </a:effectLst>
                  <a:latin typeface="Bookman Old Style" panose="02050604050505020204" pitchFamily="18" charset="0"/>
                </a:rPr>
                <a:t>ENCRYPTION </a:t>
              </a:r>
              <a:r>
                <a:rPr lang="en-IN" b="1" dirty="0" smtClean="0">
                  <a:effectLst>
                    <a:outerShdw blurRad="38100" dist="38100" dir="2700000" algn="tl">
                      <a:srgbClr val="000000">
                        <a:alpha val="43137"/>
                      </a:srgbClr>
                    </a:outerShdw>
                  </a:effectLst>
                  <a:latin typeface="Bookman Old Style" panose="02050604050505020204" pitchFamily="18" charset="0"/>
                </a:rPr>
                <a:t>MODULE</a:t>
              </a:r>
              <a:endParaRPr lang="en-IN" b="1" dirty="0">
                <a:effectLst>
                  <a:outerShdw blurRad="38100" dist="38100" dir="2700000" algn="tl">
                    <a:srgbClr val="000000">
                      <a:alpha val="43137"/>
                    </a:srgbClr>
                  </a:outerShdw>
                </a:effectLst>
                <a:latin typeface="Bookman Old Style" panose="02050604050505020204" pitchFamily="18" charset="0"/>
              </a:endParaRPr>
            </a:p>
          </p:txBody>
        </p:sp>
      </p:grpSp>
    </p:spTree>
    <p:extLst>
      <p:ext uri="{BB962C8B-B14F-4D97-AF65-F5344CB8AC3E}">
        <p14:creationId xmlns:p14="http://schemas.microsoft.com/office/powerpoint/2010/main" val="2444711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alpha val="65000"/>
          </a:srgbClr>
        </a:solidFill>
        <a:effectLst/>
      </p:bgPr>
    </p:bg>
    <p:spTree>
      <p:nvGrpSpPr>
        <p:cNvPr id="1" name=""/>
        <p:cNvGrpSpPr/>
        <p:nvPr/>
      </p:nvGrpSpPr>
      <p:grpSpPr>
        <a:xfrm>
          <a:off x="0" y="0"/>
          <a:ext cx="0" cy="0"/>
          <a:chOff x="0" y="0"/>
          <a:chExt cx="0" cy="0"/>
        </a:xfrm>
      </p:grpSpPr>
      <p:sp>
        <p:nvSpPr>
          <p:cNvPr id="2" name="Rectangle 1"/>
          <p:cNvSpPr/>
          <p:nvPr/>
        </p:nvSpPr>
        <p:spPr>
          <a:xfrm>
            <a:off x="1072593" y="790526"/>
            <a:ext cx="30027336" cy="15553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1744416" y="6407150"/>
            <a:ext cx="13681520" cy="9217024"/>
          </a:xfrm>
          <a:prstGeom prst="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2593" y="1006550"/>
            <a:ext cx="30027336" cy="5370701"/>
          </a:xfrm>
          <a:prstGeom prst="rect">
            <a:avLst/>
          </a:prstGeom>
          <a:noFill/>
        </p:spPr>
        <p:txBody>
          <a:bodyPr wrap="square" rtlCol="0">
            <a:spAutoFit/>
          </a:bodyPr>
          <a:lstStyle/>
          <a:p>
            <a:pPr algn="ctr"/>
            <a:r>
              <a:rPr lang="en-US" b="1" dirty="0" smtClean="0">
                <a:latin typeface="Bookman Old Style" panose="02050604050505020204" pitchFamily="18" charset="0"/>
              </a:rPr>
              <a:t> MODULES AND THEIR SPECIFICATIONS</a:t>
            </a:r>
          </a:p>
          <a:p>
            <a:pPr lvl="1" algn="just"/>
            <a:r>
              <a:rPr lang="en-IN" sz="4800" dirty="0" smtClean="0"/>
              <a:t>The </a:t>
            </a:r>
            <a:r>
              <a:rPr lang="en-IN" sz="4800" dirty="0"/>
              <a:t>Main Module consists of the following modules:</a:t>
            </a:r>
          </a:p>
          <a:p>
            <a:pPr marL="2093427" lvl="1" indent="-685800" algn="just">
              <a:buFont typeface="Wingdings" panose="05000000000000000000" pitchFamily="2" charset="2"/>
              <a:buChar char="§"/>
            </a:pPr>
            <a:r>
              <a:rPr lang="en-IN" sz="4800" dirty="0" smtClean="0"/>
              <a:t> </a:t>
            </a:r>
            <a:r>
              <a:rPr lang="en-IN" sz="4800" b="1" dirty="0"/>
              <a:t>Get Input</a:t>
            </a:r>
          </a:p>
          <a:p>
            <a:pPr marL="2093427" lvl="1" indent="-685800" algn="just">
              <a:buFont typeface="Wingdings" panose="05000000000000000000" pitchFamily="2" charset="2"/>
              <a:buChar char="§"/>
            </a:pPr>
            <a:r>
              <a:rPr lang="en-IN" sz="4800" b="1" dirty="0" smtClean="0"/>
              <a:t> </a:t>
            </a:r>
            <a:r>
              <a:rPr lang="en-IN" sz="4800" b="1" dirty="0"/>
              <a:t>Encryption</a:t>
            </a:r>
          </a:p>
          <a:p>
            <a:pPr marL="2093427" lvl="1" indent="-685800" algn="just">
              <a:buFont typeface="Wingdings" panose="05000000000000000000" pitchFamily="2" charset="2"/>
              <a:buChar char="§"/>
            </a:pPr>
            <a:r>
              <a:rPr lang="en-IN" sz="4800" b="1" dirty="0" smtClean="0"/>
              <a:t> Decryption</a:t>
            </a:r>
          </a:p>
          <a:p>
            <a:pPr lvl="1"/>
            <a:r>
              <a:rPr lang="en-IN" sz="4800" dirty="0"/>
              <a:t>The module Get Input is an </a:t>
            </a:r>
            <a:r>
              <a:rPr lang="en-IN" sz="4800" b="1" dirty="0"/>
              <a:t>atomic module </a:t>
            </a:r>
            <a:r>
              <a:rPr lang="en-IN" sz="4800" dirty="0"/>
              <a:t>whereas the other two </a:t>
            </a:r>
            <a:r>
              <a:rPr lang="en-IN" sz="4800" dirty="0" smtClean="0"/>
              <a:t>modules further </a:t>
            </a:r>
            <a:r>
              <a:rPr lang="en-IN" sz="4800" dirty="0"/>
              <a:t>consist of the following sub-modules:</a:t>
            </a:r>
            <a:endParaRPr lang="en-IN" sz="4800" b="1" dirty="0">
              <a:latin typeface="Bookman Old Style" panose="02050604050505020204" pitchFamily="18" charset="0"/>
            </a:endParaRPr>
          </a:p>
        </p:txBody>
      </p:sp>
      <p:sp>
        <p:nvSpPr>
          <p:cNvPr id="7" name="Rectangle 6"/>
          <p:cNvSpPr/>
          <p:nvPr/>
        </p:nvSpPr>
        <p:spPr>
          <a:xfrm>
            <a:off x="16434048" y="6434136"/>
            <a:ext cx="14113568" cy="9217024"/>
          </a:xfrm>
          <a:prstGeom prst="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320480" y="7055222"/>
            <a:ext cx="12457384" cy="7709803"/>
          </a:xfrm>
          <a:prstGeom prst="rect">
            <a:avLst/>
          </a:prstGeom>
          <a:noFill/>
        </p:spPr>
        <p:txBody>
          <a:bodyPr wrap="square" rtlCol="0">
            <a:spAutoFit/>
          </a:bodyPr>
          <a:lstStyle/>
          <a:p>
            <a:pPr algn="just"/>
            <a:r>
              <a:rPr lang="en-IN" dirty="0">
                <a:solidFill>
                  <a:schemeClr val="bg1"/>
                </a:solidFill>
                <a:latin typeface="+mj-lt"/>
              </a:rPr>
              <a:t>Module Encryption is implemented with the help of the following sub-modules:</a:t>
            </a:r>
          </a:p>
          <a:p>
            <a:pPr marL="685800" indent="-685800" algn="just">
              <a:buFont typeface="Wingdings" panose="05000000000000000000" pitchFamily="2" charset="2"/>
              <a:buChar char="Ø"/>
            </a:pPr>
            <a:r>
              <a:rPr lang="en-IN" dirty="0" smtClean="0">
                <a:solidFill>
                  <a:schemeClr val="bg1"/>
                </a:solidFill>
                <a:latin typeface="+mj-lt"/>
              </a:rPr>
              <a:t> </a:t>
            </a:r>
            <a:r>
              <a:rPr lang="en-IN" dirty="0">
                <a:solidFill>
                  <a:schemeClr val="bg1"/>
                </a:solidFill>
                <a:latin typeface="+mj-lt"/>
              </a:rPr>
              <a:t>Expand Key</a:t>
            </a:r>
          </a:p>
          <a:p>
            <a:pPr marL="685800" indent="-685800" algn="just">
              <a:buFont typeface="Wingdings" panose="05000000000000000000" pitchFamily="2" charset="2"/>
              <a:buChar char="Ø"/>
            </a:pPr>
            <a:r>
              <a:rPr lang="en-IN" dirty="0" smtClean="0">
                <a:solidFill>
                  <a:schemeClr val="bg1"/>
                </a:solidFill>
                <a:latin typeface="+mj-lt"/>
              </a:rPr>
              <a:t> </a:t>
            </a:r>
            <a:r>
              <a:rPr lang="en-IN" dirty="0">
                <a:solidFill>
                  <a:schemeClr val="bg1"/>
                </a:solidFill>
                <a:latin typeface="+mj-lt"/>
              </a:rPr>
              <a:t>Add Round Key</a:t>
            </a:r>
          </a:p>
          <a:p>
            <a:pPr marL="685800" indent="-685800" algn="just">
              <a:buFont typeface="Wingdings" panose="05000000000000000000" pitchFamily="2" charset="2"/>
              <a:buChar char="Ø"/>
            </a:pPr>
            <a:r>
              <a:rPr lang="en-IN" dirty="0" smtClean="0">
                <a:solidFill>
                  <a:schemeClr val="bg1"/>
                </a:solidFill>
                <a:latin typeface="+mj-lt"/>
              </a:rPr>
              <a:t> </a:t>
            </a:r>
            <a:r>
              <a:rPr lang="en-IN" dirty="0">
                <a:solidFill>
                  <a:schemeClr val="bg1"/>
                </a:solidFill>
                <a:latin typeface="+mj-lt"/>
              </a:rPr>
              <a:t>Substitute Bytes</a:t>
            </a:r>
          </a:p>
          <a:p>
            <a:pPr marL="685800" indent="-685800" algn="just">
              <a:buFont typeface="Wingdings" panose="05000000000000000000" pitchFamily="2" charset="2"/>
              <a:buChar char="Ø"/>
            </a:pPr>
            <a:r>
              <a:rPr lang="en-IN" dirty="0" smtClean="0">
                <a:solidFill>
                  <a:schemeClr val="bg1"/>
                </a:solidFill>
                <a:latin typeface="+mj-lt"/>
              </a:rPr>
              <a:t> </a:t>
            </a:r>
            <a:r>
              <a:rPr lang="en-IN" dirty="0">
                <a:solidFill>
                  <a:schemeClr val="bg1"/>
                </a:solidFill>
                <a:latin typeface="+mj-lt"/>
              </a:rPr>
              <a:t>Shift Rows</a:t>
            </a:r>
          </a:p>
          <a:p>
            <a:pPr marL="685800" indent="-685800" algn="just">
              <a:buFont typeface="Wingdings" panose="05000000000000000000" pitchFamily="2" charset="2"/>
              <a:buChar char="Ø"/>
            </a:pPr>
            <a:r>
              <a:rPr lang="en-IN" dirty="0" smtClean="0">
                <a:solidFill>
                  <a:schemeClr val="bg1"/>
                </a:solidFill>
                <a:latin typeface="+mj-lt"/>
              </a:rPr>
              <a:t> </a:t>
            </a:r>
            <a:r>
              <a:rPr lang="en-IN" dirty="0">
                <a:solidFill>
                  <a:schemeClr val="bg1"/>
                </a:solidFill>
                <a:latin typeface="+mj-lt"/>
              </a:rPr>
              <a:t>Mix columns</a:t>
            </a:r>
          </a:p>
          <a:p>
            <a:pPr marL="685800" indent="-685800" algn="just">
              <a:buFont typeface="Wingdings" panose="05000000000000000000" pitchFamily="2" charset="2"/>
              <a:buChar char="Ø"/>
            </a:pPr>
            <a:r>
              <a:rPr lang="en-IN" dirty="0" smtClean="0">
                <a:solidFill>
                  <a:schemeClr val="bg1"/>
                </a:solidFill>
                <a:latin typeface="+mj-lt"/>
              </a:rPr>
              <a:t> </a:t>
            </a:r>
            <a:r>
              <a:rPr lang="en-IN" dirty="0">
                <a:solidFill>
                  <a:schemeClr val="bg1"/>
                </a:solidFill>
                <a:latin typeface="+mj-lt"/>
              </a:rPr>
              <a:t>XOR with Round Key</a:t>
            </a:r>
          </a:p>
          <a:p>
            <a:pPr marL="685800" indent="-685800" algn="just">
              <a:buFont typeface="Wingdings" panose="05000000000000000000" pitchFamily="2" charset="2"/>
              <a:buChar char="Ø"/>
            </a:pPr>
            <a:r>
              <a:rPr lang="en-IN" dirty="0" smtClean="0">
                <a:solidFill>
                  <a:schemeClr val="bg1"/>
                </a:solidFill>
                <a:latin typeface="+mj-lt"/>
              </a:rPr>
              <a:t> </a:t>
            </a:r>
            <a:r>
              <a:rPr lang="en-IN" dirty="0">
                <a:solidFill>
                  <a:schemeClr val="bg1"/>
                </a:solidFill>
                <a:latin typeface="+mj-lt"/>
              </a:rPr>
              <a:t>Encryption Final Round</a:t>
            </a:r>
          </a:p>
        </p:txBody>
      </p:sp>
      <p:sp>
        <p:nvSpPr>
          <p:cNvPr id="9" name="TextBox 8"/>
          <p:cNvSpPr txBox="1"/>
          <p:nvPr/>
        </p:nvSpPr>
        <p:spPr>
          <a:xfrm>
            <a:off x="17154128" y="7415262"/>
            <a:ext cx="12745416" cy="6863417"/>
          </a:xfrm>
          <a:prstGeom prst="rect">
            <a:avLst/>
          </a:prstGeom>
          <a:noFill/>
        </p:spPr>
        <p:txBody>
          <a:bodyPr wrap="square" rtlCol="0">
            <a:spAutoFit/>
          </a:bodyPr>
          <a:lstStyle/>
          <a:p>
            <a:pPr algn="just"/>
            <a:r>
              <a:rPr lang="en-IN" dirty="0">
                <a:solidFill>
                  <a:schemeClr val="bg1"/>
                </a:solidFill>
              </a:rPr>
              <a:t>Module Decryption is implemented with the help of the following sub-modules:</a:t>
            </a:r>
          </a:p>
          <a:p>
            <a:pPr marL="685800" indent="-685800" algn="just">
              <a:buFont typeface="Wingdings" panose="05000000000000000000" pitchFamily="2" charset="2"/>
              <a:buChar char="Ø"/>
            </a:pPr>
            <a:r>
              <a:rPr lang="en-IN" dirty="0" smtClean="0">
                <a:solidFill>
                  <a:schemeClr val="bg1"/>
                </a:solidFill>
              </a:rPr>
              <a:t> </a:t>
            </a:r>
            <a:r>
              <a:rPr lang="en-IN" dirty="0">
                <a:solidFill>
                  <a:schemeClr val="bg1"/>
                </a:solidFill>
              </a:rPr>
              <a:t>Expand Key</a:t>
            </a:r>
          </a:p>
          <a:p>
            <a:pPr marL="685800" indent="-685800" algn="just">
              <a:buFont typeface="Wingdings" panose="05000000000000000000" pitchFamily="2" charset="2"/>
              <a:buChar char="Ø"/>
            </a:pPr>
            <a:r>
              <a:rPr lang="en-IN" dirty="0" smtClean="0">
                <a:solidFill>
                  <a:schemeClr val="bg1"/>
                </a:solidFill>
              </a:rPr>
              <a:t> </a:t>
            </a:r>
            <a:r>
              <a:rPr lang="en-IN" dirty="0">
                <a:solidFill>
                  <a:schemeClr val="bg1"/>
                </a:solidFill>
              </a:rPr>
              <a:t>Add Round Key</a:t>
            </a:r>
          </a:p>
          <a:p>
            <a:pPr marL="685800" indent="-685800" algn="just">
              <a:buFont typeface="Wingdings" panose="05000000000000000000" pitchFamily="2" charset="2"/>
              <a:buChar char="Ø"/>
            </a:pPr>
            <a:r>
              <a:rPr lang="en-IN" dirty="0" smtClean="0">
                <a:solidFill>
                  <a:schemeClr val="bg1"/>
                </a:solidFill>
              </a:rPr>
              <a:t> </a:t>
            </a:r>
            <a:r>
              <a:rPr lang="en-IN" dirty="0">
                <a:solidFill>
                  <a:schemeClr val="bg1"/>
                </a:solidFill>
              </a:rPr>
              <a:t>Inverse Shift Rows</a:t>
            </a:r>
          </a:p>
          <a:p>
            <a:pPr marL="685800" indent="-685800" algn="just">
              <a:buFont typeface="Wingdings" panose="05000000000000000000" pitchFamily="2" charset="2"/>
              <a:buChar char="Ø"/>
            </a:pPr>
            <a:r>
              <a:rPr lang="en-IN" dirty="0" smtClean="0">
                <a:solidFill>
                  <a:schemeClr val="bg1"/>
                </a:solidFill>
              </a:rPr>
              <a:t> </a:t>
            </a:r>
            <a:r>
              <a:rPr lang="en-IN" dirty="0">
                <a:solidFill>
                  <a:schemeClr val="bg1"/>
                </a:solidFill>
              </a:rPr>
              <a:t>Inverse Substitute Bytes</a:t>
            </a:r>
          </a:p>
          <a:p>
            <a:pPr marL="685800" indent="-685800" algn="just">
              <a:buFont typeface="Wingdings" panose="05000000000000000000" pitchFamily="2" charset="2"/>
              <a:buChar char="Ø"/>
            </a:pPr>
            <a:r>
              <a:rPr lang="en-IN" dirty="0" smtClean="0">
                <a:solidFill>
                  <a:schemeClr val="bg1"/>
                </a:solidFill>
              </a:rPr>
              <a:t> </a:t>
            </a:r>
            <a:r>
              <a:rPr lang="en-IN" dirty="0">
                <a:solidFill>
                  <a:schemeClr val="bg1"/>
                </a:solidFill>
              </a:rPr>
              <a:t>Inverse Mix Columns</a:t>
            </a:r>
          </a:p>
          <a:p>
            <a:pPr marL="685800" indent="-685800" algn="just">
              <a:buFont typeface="Wingdings" panose="05000000000000000000" pitchFamily="2" charset="2"/>
              <a:buChar char="Ø"/>
            </a:pPr>
            <a:r>
              <a:rPr lang="en-IN" dirty="0" smtClean="0">
                <a:solidFill>
                  <a:schemeClr val="bg1"/>
                </a:solidFill>
              </a:rPr>
              <a:t> </a:t>
            </a:r>
            <a:r>
              <a:rPr lang="en-IN" dirty="0">
                <a:solidFill>
                  <a:schemeClr val="bg1"/>
                </a:solidFill>
              </a:rPr>
              <a:t>Decryption Final Round</a:t>
            </a:r>
          </a:p>
        </p:txBody>
      </p:sp>
    </p:spTree>
    <p:extLst>
      <p:ext uri="{BB962C8B-B14F-4D97-AF65-F5344CB8AC3E}">
        <p14:creationId xmlns:p14="http://schemas.microsoft.com/office/powerpoint/2010/main" val="3299460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3300">
            <a:alpha val="78000"/>
          </a:srgbClr>
        </a:solidFill>
        <a:effectLst/>
      </p:bgPr>
    </p:bg>
    <p:spTree>
      <p:nvGrpSpPr>
        <p:cNvPr id="1" name=""/>
        <p:cNvGrpSpPr/>
        <p:nvPr/>
      </p:nvGrpSpPr>
      <p:grpSpPr>
        <a:xfrm>
          <a:off x="0" y="0"/>
          <a:ext cx="0" cy="0"/>
          <a:chOff x="0" y="0"/>
          <a:chExt cx="0" cy="0"/>
        </a:xfrm>
      </p:grpSpPr>
      <p:sp>
        <p:nvSpPr>
          <p:cNvPr id="2" name="Rectangle 1"/>
          <p:cNvSpPr/>
          <p:nvPr/>
        </p:nvSpPr>
        <p:spPr>
          <a:xfrm>
            <a:off x="880320" y="790526"/>
            <a:ext cx="30099344" cy="15697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136904" y="1113254"/>
            <a:ext cx="18146016" cy="93871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b="1" dirty="0" smtClean="0">
                <a:latin typeface="Bookman Old Style" panose="02050604050505020204" pitchFamily="18" charset="0"/>
              </a:rPr>
              <a:t>COHESION AND COUPLING</a:t>
            </a:r>
            <a:endParaRPr lang="en-IN" b="1" dirty="0">
              <a:latin typeface="Bookman Old Style" panose="02050604050505020204" pitchFamily="18" charset="0"/>
            </a:endParaRPr>
          </a:p>
        </p:txBody>
      </p:sp>
      <p:sp>
        <p:nvSpPr>
          <p:cNvPr id="4" name="Rectangle 3"/>
          <p:cNvSpPr/>
          <p:nvPr/>
        </p:nvSpPr>
        <p:spPr>
          <a:xfrm>
            <a:off x="1528392" y="2446710"/>
            <a:ext cx="14113568" cy="13537504"/>
          </a:xfrm>
          <a:prstGeom prst="rect">
            <a:avLst/>
          </a:prstGeom>
          <a:solidFill>
            <a:schemeClr val="accent5">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6146016" y="2446710"/>
            <a:ext cx="14113568" cy="13537504"/>
          </a:xfrm>
          <a:prstGeom prst="rect">
            <a:avLst/>
          </a:prstGeom>
          <a:solidFill>
            <a:schemeClr val="accent6">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44416" y="2595934"/>
            <a:ext cx="13681520" cy="11910953"/>
          </a:xfrm>
          <a:prstGeom prst="rect">
            <a:avLst/>
          </a:prstGeom>
          <a:noFill/>
        </p:spPr>
        <p:txBody>
          <a:bodyPr wrap="square" rtlCol="0">
            <a:spAutoFit/>
          </a:bodyPr>
          <a:lstStyle/>
          <a:p>
            <a:pPr algn="ctr"/>
            <a:endParaRPr lang="en-US" sz="4800" b="1" dirty="0" smtClean="0"/>
          </a:p>
          <a:p>
            <a:pPr algn="ctr"/>
            <a:r>
              <a:rPr lang="en-US" sz="4800" b="1" dirty="0" smtClean="0">
                <a:solidFill>
                  <a:srgbClr val="002060"/>
                </a:solidFill>
              </a:rPr>
              <a:t>COUPLING</a:t>
            </a:r>
            <a:endParaRPr lang="en-IN" sz="4800" b="1" dirty="0" smtClean="0">
              <a:solidFill>
                <a:srgbClr val="002060"/>
              </a:solidFill>
            </a:endParaRPr>
          </a:p>
          <a:p>
            <a:pPr algn="just"/>
            <a:r>
              <a:rPr lang="en-IN" sz="4800" dirty="0" smtClean="0"/>
              <a:t>Our </a:t>
            </a:r>
            <a:r>
              <a:rPr lang="en-IN" sz="4800" dirty="0"/>
              <a:t>software design implements data </a:t>
            </a:r>
            <a:r>
              <a:rPr lang="en-IN" sz="4800" dirty="0" smtClean="0"/>
              <a:t>coupling and  common coupling.</a:t>
            </a:r>
          </a:p>
          <a:p>
            <a:pPr algn="just"/>
            <a:r>
              <a:rPr lang="en-IN" sz="4800" b="1" dirty="0" smtClean="0"/>
              <a:t>Data </a:t>
            </a:r>
            <a:r>
              <a:rPr lang="en-IN" sz="4800" b="1" dirty="0"/>
              <a:t>coupling </a:t>
            </a:r>
            <a:r>
              <a:rPr lang="en-IN" sz="4800" dirty="0"/>
              <a:t>in the current project:</a:t>
            </a:r>
          </a:p>
          <a:p>
            <a:pPr algn="just"/>
            <a:r>
              <a:rPr lang="en-IN" sz="4800" dirty="0"/>
              <a:t>The modules of Encryption and Decryption along with their subordinate </a:t>
            </a:r>
            <a:r>
              <a:rPr lang="en-IN" sz="4800" dirty="0" smtClean="0"/>
              <a:t>modules operate </a:t>
            </a:r>
            <a:r>
              <a:rPr lang="en-IN" sz="4800" dirty="0"/>
              <a:t>on homogeneous data elements. The key and the arrays that </a:t>
            </a:r>
            <a:r>
              <a:rPr lang="en-IN" sz="4800" dirty="0" smtClean="0"/>
              <a:t>the modules </a:t>
            </a:r>
            <a:r>
              <a:rPr lang="en-IN" sz="4800" dirty="0"/>
              <a:t>work on are of homogeneous data type. Further details have </a:t>
            </a:r>
            <a:r>
              <a:rPr lang="en-IN" sz="4800" dirty="0" smtClean="0"/>
              <a:t>been disclosed </a:t>
            </a:r>
            <a:r>
              <a:rPr lang="en-IN" sz="4800" dirty="0"/>
              <a:t>in the Design Document in Section 11.</a:t>
            </a:r>
          </a:p>
          <a:p>
            <a:pPr algn="just"/>
            <a:r>
              <a:rPr lang="en-IN" sz="4800" b="1" dirty="0"/>
              <a:t>Common coupling </a:t>
            </a:r>
            <a:r>
              <a:rPr lang="en-IN" sz="4800" dirty="0"/>
              <a:t>in the current </a:t>
            </a:r>
            <a:r>
              <a:rPr lang="en-IN" sz="4800" dirty="0" smtClean="0"/>
              <a:t>project: The </a:t>
            </a:r>
            <a:r>
              <a:rPr lang="en-IN" sz="4800" dirty="0"/>
              <a:t>following global 2-D arrays are used by the modules: </a:t>
            </a:r>
            <a:r>
              <a:rPr lang="en-IN" sz="4800" dirty="0" err="1"/>
              <a:t>extended_key</a:t>
            </a:r>
            <a:r>
              <a:rPr lang="en-IN" sz="4800" dirty="0"/>
              <a:t>[4][44</a:t>
            </a:r>
            <a:r>
              <a:rPr lang="en-IN" sz="4800" dirty="0" smtClean="0"/>
              <a:t>], </a:t>
            </a:r>
            <a:r>
              <a:rPr lang="en-IN" sz="4800" dirty="0" err="1" smtClean="0"/>
              <a:t>sbox</a:t>
            </a:r>
            <a:r>
              <a:rPr lang="en-IN" sz="4800" dirty="0" smtClean="0"/>
              <a:t>[16</a:t>
            </a:r>
            <a:r>
              <a:rPr lang="en-IN" sz="4800" dirty="0"/>
              <a:t>][16], </a:t>
            </a:r>
            <a:r>
              <a:rPr lang="en-IN" sz="4800" dirty="0" err="1"/>
              <a:t>Invsbox</a:t>
            </a:r>
            <a:r>
              <a:rPr lang="en-IN" sz="4800" dirty="0"/>
              <a:t>[16][16].</a:t>
            </a:r>
          </a:p>
          <a:p>
            <a:pPr algn="just"/>
            <a:r>
              <a:rPr lang="en-IN" sz="4800" dirty="0"/>
              <a:t>This contributes to common coupling in the software design.</a:t>
            </a:r>
          </a:p>
        </p:txBody>
      </p:sp>
      <p:sp>
        <p:nvSpPr>
          <p:cNvPr id="7" name="TextBox 6"/>
          <p:cNvSpPr txBox="1"/>
          <p:nvPr/>
        </p:nvSpPr>
        <p:spPr>
          <a:xfrm>
            <a:off x="16578064" y="3166790"/>
            <a:ext cx="13249472" cy="6848029"/>
          </a:xfrm>
          <a:prstGeom prst="rect">
            <a:avLst/>
          </a:prstGeom>
          <a:noFill/>
        </p:spPr>
        <p:txBody>
          <a:bodyPr wrap="square" rtlCol="0">
            <a:spAutoFit/>
          </a:bodyPr>
          <a:lstStyle/>
          <a:p>
            <a:pPr algn="ctr"/>
            <a:r>
              <a:rPr lang="en-US" b="1" dirty="0" smtClean="0">
                <a:solidFill>
                  <a:srgbClr val="002060"/>
                </a:solidFill>
              </a:rPr>
              <a:t>COHESION</a:t>
            </a:r>
          </a:p>
          <a:p>
            <a:pPr algn="just"/>
            <a:r>
              <a:rPr lang="en-IN" sz="4800" dirty="0"/>
              <a:t>The current project makes use of functional cohesion and sequential </a:t>
            </a:r>
            <a:r>
              <a:rPr lang="en-IN" sz="4800" dirty="0" smtClean="0"/>
              <a:t>cohesion and </a:t>
            </a:r>
            <a:r>
              <a:rPr lang="en-IN" sz="4800" dirty="0"/>
              <a:t>hence ensure the most desirable cohesion in the system</a:t>
            </a:r>
            <a:r>
              <a:rPr lang="en-IN" sz="4800" dirty="0" smtClean="0"/>
              <a:t>.</a:t>
            </a:r>
          </a:p>
          <a:p>
            <a:pPr algn="just"/>
            <a:endParaRPr lang="en-IN" sz="4800" dirty="0"/>
          </a:p>
          <a:p>
            <a:pPr algn="just"/>
            <a:r>
              <a:rPr lang="en-IN" sz="4800" b="1" dirty="0"/>
              <a:t>Functional cohesion </a:t>
            </a:r>
            <a:r>
              <a:rPr lang="en-IN" sz="4800" dirty="0"/>
              <a:t>in the current project:</a:t>
            </a:r>
          </a:p>
          <a:p>
            <a:pPr algn="just"/>
            <a:r>
              <a:rPr lang="en-IN" sz="4800" dirty="0"/>
              <a:t>The subordinate modules of Encryption and Decryption each achieves a </a:t>
            </a:r>
            <a:r>
              <a:rPr lang="en-IN" sz="4800" dirty="0" smtClean="0"/>
              <a:t>single goal </a:t>
            </a:r>
            <a:r>
              <a:rPr lang="en-IN" sz="4800" dirty="0"/>
              <a:t>and ensures functional cohesion within its module.</a:t>
            </a:r>
            <a:endParaRPr lang="en-IN" sz="4800" b="1" dirty="0"/>
          </a:p>
        </p:txBody>
      </p:sp>
    </p:spTree>
    <p:extLst>
      <p:ext uri="{BB962C8B-B14F-4D97-AF65-F5344CB8AC3E}">
        <p14:creationId xmlns:p14="http://schemas.microsoft.com/office/powerpoint/2010/main" val="48235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987409" y="-644392"/>
            <a:ext cx="4797549" cy="3497934"/>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rgbClr val="0020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340557" y="1072368"/>
            <a:ext cx="1694091" cy="1639414"/>
          </a:xfrm>
          <a:prstGeom prst="rect">
            <a:avLst/>
          </a:prstGeom>
          <a:solidFill>
            <a:srgbClr val="0020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4561187" y="0"/>
            <a:ext cx="7442813" cy="37617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Isosceles Triangle 4">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0937903" y="15535071"/>
            <a:ext cx="3923096" cy="1886154"/>
          </a:xfrm>
          <a:prstGeom prst="triangle">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9960710" y="16392775"/>
            <a:ext cx="2139120" cy="1028450"/>
          </a:xfrm>
          <a:prstGeom prst="triangle">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6364140" y="1664237"/>
            <a:ext cx="1804614" cy="174637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3168" y="3526830"/>
            <a:ext cx="14185576" cy="80648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11826401" y="12605964"/>
            <a:ext cx="8063166" cy="100198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9017224" y="4037472"/>
            <a:ext cx="13249472" cy="6906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4273808" y="11591726"/>
            <a:ext cx="3168352" cy="122413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9593288" y="5038998"/>
            <a:ext cx="12025336" cy="4320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chemeClr val="tx1"/>
                </a:solidFill>
                <a:latin typeface="Bookman Old Style" panose="02050604050505020204" pitchFamily="18" charset="0"/>
              </a:rPr>
              <a:t>SOFTWARE TESTING_</a:t>
            </a:r>
            <a:endParaRPr lang="en-IN" sz="72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41121001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75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grpSp>
        <p:nvGrpSpPr>
          <p:cNvPr id="9" name="Group 8"/>
          <p:cNvGrpSpPr/>
          <p:nvPr/>
        </p:nvGrpSpPr>
        <p:grpSpPr>
          <a:xfrm>
            <a:off x="808312" y="790526"/>
            <a:ext cx="30459384" cy="15769752"/>
            <a:chOff x="808312" y="790526"/>
            <a:chExt cx="30459384" cy="15769752"/>
          </a:xfrm>
        </p:grpSpPr>
        <p:sp>
          <p:nvSpPr>
            <p:cNvPr id="2" name="Rectangle 1"/>
            <p:cNvSpPr/>
            <p:nvPr/>
          </p:nvSpPr>
          <p:spPr>
            <a:xfrm>
              <a:off x="808312" y="790526"/>
              <a:ext cx="30459384" cy="15769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352928" y="1006550"/>
              <a:ext cx="16777864" cy="178510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 STRUCTURAL TESTING </a:t>
              </a:r>
            </a:p>
            <a:p>
              <a:pPr algn="ctr"/>
              <a:r>
                <a:rPr lang="en-US" b="1" dirty="0" smtClean="0">
                  <a:latin typeface="Bookman Old Style" panose="02050604050505020204" pitchFamily="18" charset="0"/>
                </a:rPr>
                <a:t>(1) Unit Testing</a:t>
              </a:r>
              <a:endParaRPr lang="en-IN" b="1" dirty="0">
                <a:latin typeface="Bookman Old Style" panose="020506040505050202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4748" t="16625" r="39036" b="9302"/>
            <a:stretch/>
          </p:blipFill>
          <p:spPr>
            <a:xfrm>
              <a:off x="10313368" y="3454822"/>
              <a:ext cx="9469053" cy="12817424"/>
            </a:xfrm>
            <a:prstGeom prst="rect">
              <a:avLst/>
            </a:prstGeom>
          </p:spPr>
        </p:pic>
        <p:sp>
          <p:nvSpPr>
            <p:cNvPr id="4" name="TextBox 3"/>
            <p:cNvSpPr txBox="1"/>
            <p:nvPr/>
          </p:nvSpPr>
          <p:spPr>
            <a:xfrm>
              <a:off x="1096344" y="3677196"/>
              <a:ext cx="9865096" cy="11264622"/>
            </a:xfrm>
            <a:prstGeom prst="rect">
              <a:avLst/>
            </a:prstGeom>
            <a:noFill/>
          </p:spPr>
          <p:txBody>
            <a:bodyPr wrap="square" rtlCol="0">
              <a:spAutoFit/>
            </a:bodyPr>
            <a:lstStyle/>
            <a:p>
              <a:r>
                <a:rPr lang="en-IN" sz="5400" b="1" dirty="0"/>
                <a:t>Algorithm </a:t>
              </a:r>
              <a:r>
                <a:rPr lang="en-IN" sz="5400" b="1" dirty="0" err="1"/>
                <a:t>get_input</a:t>
              </a:r>
              <a:r>
                <a:rPr lang="en-IN" sz="5400" b="1" dirty="0"/>
                <a:t> (</a:t>
              </a:r>
              <a:r>
                <a:rPr lang="en-IN" sz="5400" b="1" dirty="0" err="1"/>
                <a:t>inp</a:t>
              </a:r>
              <a:r>
                <a:rPr lang="en-IN" sz="5400" b="1" dirty="0"/>
                <a:t>[][])</a:t>
              </a:r>
            </a:p>
            <a:p>
              <a:r>
                <a:rPr lang="en-IN" sz="4800" dirty="0"/>
                <a:t>{</a:t>
              </a:r>
            </a:p>
            <a:p>
              <a:r>
                <a:rPr lang="en-IN" sz="4800" dirty="0"/>
                <a:t>Declare Array </a:t>
              </a:r>
              <a:r>
                <a:rPr lang="en-IN" sz="4800" dirty="0" err="1"/>
                <a:t>st</a:t>
              </a:r>
              <a:r>
                <a:rPr lang="en-IN" sz="4800" dirty="0"/>
                <a:t>[100]: character</a:t>
              </a:r>
            </a:p>
            <a:p>
              <a:r>
                <a:rPr lang="en-IN" sz="4800" dirty="0" smtClean="0">
                  <a:solidFill>
                    <a:srgbClr val="C00000"/>
                  </a:solidFill>
                </a:rPr>
                <a:t>1 </a:t>
              </a:r>
              <a:r>
                <a:rPr lang="en-IN" sz="4800" dirty="0" smtClean="0"/>
                <a:t> 	Input  </a:t>
              </a:r>
              <a:r>
                <a:rPr lang="en-IN" sz="4800" dirty="0" err="1" smtClean="0"/>
                <a:t>st</a:t>
              </a:r>
              <a:endParaRPr lang="en-IN" sz="4800" dirty="0"/>
            </a:p>
            <a:p>
              <a:r>
                <a:rPr lang="en-IN" sz="4800" dirty="0"/>
                <a:t> </a:t>
              </a:r>
              <a:r>
                <a:rPr lang="en-IN" sz="4800" dirty="0" smtClean="0"/>
                <a:t>    	 k=0</a:t>
              </a:r>
              <a:endParaRPr lang="en-IN" sz="4800" dirty="0"/>
            </a:p>
            <a:p>
              <a:r>
                <a:rPr lang="en-IN" sz="4800" dirty="0">
                  <a:solidFill>
                    <a:srgbClr val="C00000"/>
                  </a:solidFill>
                </a:rPr>
                <a:t>2</a:t>
              </a:r>
              <a:r>
                <a:rPr lang="en-IN" sz="4800" dirty="0"/>
                <a:t> </a:t>
              </a:r>
              <a:r>
                <a:rPr lang="en-IN" sz="4800" dirty="0" smtClean="0"/>
                <a:t>	do</a:t>
              </a:r>
              <a:r>
                <a:rPr lang="en-IN" sz="4800" dirty="0"/>
                <a:t>{</a:t>
              </a:r>
            </a:p>
            <a:p>
              <a:r>
                <a:rPr lang="en-IN" sz="4800" dirty="0" smtClean="0">
                  <a:solidFill>
                    <a:srgbClr val="C00000"/>
                  </a:solidFill>
                </a:rPr>
                <a:t>3</a:t>
              </a:r>
              <a:r>
                <a:rPr lang="en-IN" sz="4800" dirty="0" smtClean="0"/>
                <a:t>	 </a:t>
              </a:r>
              <a:r>
                <a:rPr lang="en-IN" sz="4800" dirty="0"/>
                <a:t>j=0</a:t>
              </a:r>
            </a:p>
            <a:p>
              <a:r>
                <a:rPr lang="en-IN" sz="4800" dirty="0" smtClean="0">
                  <a:solidFill>
                    <a:srgbClr val="C00000"/>
                  </a:solidFill>
                </a:rPr>
                <a:t>4</a:t>
              </a:r>
              <a:r>
                <a:rPr lang="en-IN" sz="4800" dirty="0" smtClean="0"/>
                <a:t>	 </a:t>
              </a:r>
              <a:r>
                <a:rPr lang="en-IN" sz="4800" dirty="0"/>
                <a:t>do</a:t>
              </a:r>
              <a:r>
                <a:rPr lang="en-IN" sz="4800" dirty="0" smtClean="0"/>
                <a:t>{	                         	</a:t>
              </a:r>
              <a:r>
                <a:rPr lang="en-IN" sz="4800" dirty="0" err="1" smtClean="0"/>
                <a:t>inp</a:t>
              </a:r>
              <a:r>
                <a:rPr lang="en-IN" sz="4800" dirty="0" smtClean="0"/>
                <a:t>[j</a:t>
              </a:r>
              <a:r>
                <a:rPr lang="en-IN" sz="4800" dirty="0"/>
                <a:t>][</a:t>
              </a:r>
              <a:r>
                <a:rPr lang="en-IN" sz="4800" dirty="0" err="1"/>
                <a:t>i</a:t>
              </a:r>
              <a:r>
                <a:rPr lang="en-IN" sz="4800" dirty="0"/>
                <a:t>]=</a:t>
              </a:r>
              <a:r>
                <a:rPr lang="en-IN" sz="4800" dirty="0" err="1"/>
                <a:t>hex_to_deci</a:t>
              </a:r>
              <a:r>
                <a:rPr lang="en-IN" sz="4800" dirty="0"/>
                <a:t>(</a:t>
              </a:r>
              <a:r>
                <a:rPr lang="en-IN" sz="4800" dirty="0" err="1"/>
                <a:t>st,k</a:t>
              </a:r>
              <a:r>
                <a:rPr lang="en-IN" sz="4800" dirty="0"/>
                <a:t>);</a:t>
              </a:r>
            </a:p>
            <a:p>
              <a:r>
                <a:rPr lang="en-IN" sz="4800" dirty="0" smtClean="0">
                  <a:solidFill>
                    <a:srgbClr val="C00000"/>
                  </a:solidFill>
                </a:rPr>
                <a:t>5</a:t>
              </a:r>
              <a:r>
                <a:rPr lang="en-IN" sz="4800" dirty="0" smtClean="0"/>
                <a:t>	k=k+2;</a:t>
              </a:r>
            </a:p>
            <a:p>
              <a:r>
                <a:rPr lang="en-IN" sz="4800" dirty="0"/>
                <a:t>	</a:t>
              </a:r>
              <a:r>
                <a:rPr lang="en-IN" sz="4800" dirty="0" smtClean="0"/>
                <a:t> </a:t>
              </a:r>
              <a:r>
                <a:rPr lang="en-IN" sz="4800" dirty="0"/>
                <a:t>j=j+1;</a:t>
              </a:r>
            </a:p>
            <a:p>
              <a:r>
                <a:rPr lang="en-IN" sz="4800" dirty="0"/>
                <a:t>	</a:t>
              </a:r>
              <a:r>
                <a:rPr lang="en-IN" sz="4800" dirty="0" smtClean="0"/>
                <a:t>}</a:t>
              </a:r>
              <a:r>
                <a:rPr lang="en-IN" sz="4800" dirty="0"/>
                <a:t>while(j&lt;4</a:t>
              </a:r>
              <a:r>
                <a:rPr lang="en-IN" sz="4800" dirty="0" smtClean="0"/>
                <a:t>)   </a:t>
              </a:r>
              <a:r>
                <a:rPr lang="en-IN" sz="4800" dirty="0" smtClean="0">
                  <a:solidFill>
                    <a:srgbClr val="C00000"/>
                  </a:solidFill>
                </a:rPr>
                <a:t> </a:t>
              </a:r>
              <a:r>
                <a:rPr lang="en-IN" sz="4800" dirty="0">
                  <a:solidFill>
                    <a:srgbClr val="C00000"/>
                  </a:solidFill>
                </a:rPr>
                <a:t>6</a:t>
              </a:r>
            </a:p>
            <a:p>
              <a:r>
                <a:rPr lang="en-IN" sz="4800" dirty="0" smtClean="0">
                  <a:solidFill>
                    <a:srgbClr val="C00000"/>
                  </a:solidFill>
                </a:rPr>
                <a:t>7</a:t>
              </a:r>
              <a:r>
                <a:rPr lang="en-IN" sz="4800" dirty="0" smtClean="0"/>
                <a:t>	 </a:t>
              </a:r>
              <a:r>
                <a:rPr lang="en-IN" sz="4800" dirty="0" err="1"/>
                <a:t>i</a:t>
              </a:r>
              <a:r>
                <a:rPr lang="en-IN" sz="4800" dirty="0"/>
                <a:t>=i+1</a:t>
              </a:r>
            </a:p>
            <a:p>
              <a:r>
                <a:rPr lang="en-IN" sz="4800" dirty="0" smtClean="0"/>
                <a:t>	}while(</a:t>
              </a:r>
              <a:r>
                <a:rPr lang="en-IN" sz="4800" dirty="0" err="1" smtClean="0"/>
                <a:t>i</a:t>
              </a:r>
              <a:r>
                <a:rPr lang="en-IN" sz="4800" dirty="0" smtClean="0"/>
                <a:t>&lt;4</a:t>
              </a:r>
              <a:r>
                <a:rPr lang="en-IN" sz="4800" dirty="0"/>
                <a:t>) </a:t>
              </a:r>
              <a:r>
                <a:rPr lang="en-IN" sz="4800" dirty="0" smtClean="0"/>
                <a:t>  </a:t>
              </a:r>
              <a:r>
                <a:rPr lang="en-IN" sz="4800" dirty="0" smtClean="0">
                  <a:solidFill>
                    <a:srgbClr val="C00000"/>
                  </a:solidFill>
                </a:rPr>
                <a:t> 8</a:t>
              </a:r>
              <a:endParaRPr lang="en-IN" sz="4800" dirty="0">
                <a:solidFill>
                  <a:srgbClr val="C00000"/>
                </a:solidFill>
              </a:endParaRPr>
            </a:p>
            <a:p>
              <a:r>
                <a:rPr lang="en-IN" sz="4800" dirty="0" smtClean="0"/>
                <a:t>} </a:t>
              </a:r>
              <a:r>
                <a:rPr lang="en-IN" sz="4800" dirty="0"/>
                <a:t>// end of </a:t>
              </a:r>
              <a:r>
                <a:rPr lang="en-IN" sz="4800" dirty="0" smtClean="0"/>
                <a:t>Algorithm  </a:t>
              </a:r>
              <a:r>
                <a:rPr lang="en-IN" sz="4800" dirty="0" smtClean="0">
                  <a:solidFill>
                    <a:srgbClr val="C00000"/>
                  </a:solidFill>
                </a:rPr>
                <a:t> 9 </a:t>
              </a:r>
              <a:endParaRPr lang="en-IN" sz="4800" dirty="0">
                <a:solidFill>
                  <a:srgbClr val="C00000"/>
                </a:solidFill>
              </a:endParaRPr>
            </a:p>
          </p:txBody>
        </p:sp>
        <p:sp>
          <p:nvSpPr>
            <p:cNvPr id="6" name="Rectangle 5"/>
            <p:cNvSpPr/>
            <p:nvPr/>
          </p:nvSpPr>
          <p:spPr>
            <a:xfrm>
              <a:off x="20106456" y="3454822"/>
              <a:ext cx="10873208" cy="128174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20322480" y="3677196"/>
              <a:ext cx="10441160" cy="11910953"/>
            </a:xfrm>
            <a:prstGeom prst="rect">
              <a:avLst/>
            </a:prstGeom>
            <a:noFill/>
          </p:spPr>
          <p:txBody>
            <a:bodyPr wrap="square" rtlCol="0">
              <a:spAutoFit/>
            </a:bodyPr>
            <a:lstStyle/>
            <a:p>
              <a:r>
                <a:rPr lang="en-IN" sz="6000" dirty="0">
                  <a:solidFill>
                    <a:schemeClr val="bg1"/>
                  </a:solidFill>
                </a:rPr>
                <a:t>No of bounded regions: 2</a:t>
              </a:r>
            </a:p>
            <a:p>
              <a:r>
                <a:rPr lang="en-IN" sz="6000" dirty="0">
                  <a:solidFill>
                    <a:schemeClr val="bg1"/>
                  </a:solidFill>
                </a:rPr>
                <a:t>No of edges: 10</a:t>
              </a:r>
            </a:p>
            <a:p>
              <a:r>
                <a:rPr lang="en-IN" sz="6000" dirty="0">
                  <a:solidFill>
                    <a:schemeClr val="bg1"/>
                  </a:solidFill>
                </a:rPr>
                <a:t>No of vertices: </a:t>
              </a:r>
              <a:r>
                <a:rPr lang="en-IN" sz="6000" dirty="0" smtClean="0">
                  <a:solidFill>
                    <a:schemeClr val="bg1"/>
                  </a:solidFill>
                </a:rPr>
                <a:t>9</a:t>
              </a:r>
            </a:p>
            <a:p>
              <a:endParaRPr lang="en-IN" sz="6000" dirty="0">
                <a:solidFill>
                  <a:schemeClr val="bg1"/>
                </a:solidFill>
              </a:endParaRPr>
            </a:p>
            <a:p>
              <a:r>
                <a:rPr lang="en-IN" sz="6000" b="1" dirty="0" err="1">
                  <a:solidFill>
                    <a:schemeClr val="bg1"/>
                  </a:solidFill>
                </a:rPr>
                <a:t>Cyclomatic</a:t>
              </a:r>
              <a:r>
                <a:rPr lang="en-IN" sz="6000" b="1" dirty="0">
                  <a:solidFill>
                    <a:schemeClr val="bg1"/>
                  </a:solidFill>
                </a:rPr>
                <a:t> complexity</a:t>
              </a:r>
              <a:r>
                <a:rPr lang="en-IN" sz="6000" dirty="0">
                  <a:solidFill>
                    <a:schemeClr val="bg1"/>
                  </a:solidFill>
                </a:rPr>
                <a:t>: </a:t>
              </a:r>
              <a:endParaRPr lang="en-IN" sz="6000" dirty="0" smtClean="0">
                <a:solidFill>
                  <a:schemeClr val="bg1"/>
                </a:solidFill>
              </a:endParaRPr>
            </a:p>
            <a:p>
              <a:r>
                <a:rPr lang="en-IN" sz="6000" dirty="0" smtClean="0">
                  <a:solidFill>
                    <a:schemeClr val="bg1"/>
                  </a:solidFill>
                </a:rPr>
                <a:t>V(G</a:t>
              </a:r>
              <a:r>
                <a:rPr lang="en-IN" sz="6000" dirty="0">
                  <a:solidFill>
                    <a:schemeClr val="bg1"/>
                  </a:solidFill>
                </a:rPr>
                <a:t>)= E– V+2 = 3</a:t>
              </a:r>
            </a:p>
            <a:p>
              <a:r>
                <a:rPr lang="en-IN" sz="6000" dirty="0">
                  <a:solidFill>
                    <a:schemeClr val="bg1"/>
                  </a:solidFill>
                </a:rPr>
                <a:t>V(G)= 2+1 = </a:t>
              </a:r>
              <a:r>
                <a:rPr lang="en-IN" sz="6000" dirty="0" smtClean="0">
                  <a:solidFill>
                    <a:schemeClr val="bg1"/>
                  </a:solidFill>
                </a:rPr>
                <a:t>3</a:t>
              </a:r>
            </a:p>
            <a:p>
              <a:endParaRPr lang="en-IN" sz="6000" dirty="0">
                <a:solidFill>
                  <a:schemeClr val="bg1"/>
                </a:solidFill>
              </a:endParaRPr>
            </a:p>
            <a:p>
              <a:r>
                <a:rPr lang="en-IN" sz="5400" b="1" dirty="0">
                  <a:solidFill>
                    <a:schemeClr val="bg1"/>
                  </a:solidFill>
                </a:rPr>
                <a:t>Basis set of </a:t>
              </a:r>
              <a:r>
                <a:rPr lang="en-IN" sz="5400" b="1" dirty="0" smtClean="0">
                  <a:solidFill>
                    <a:schemeClr val="bg1"/>
                  </a:solidFill>
                </a:rPr>
                <a:t>linearly independent </a:t>
              </a:r>
              <a:r>
                <a:rPr lang="en-IN" sz="5400" b="1" dirty="0">
                  <a:solidFill>
                    <a:schemeClr val="bg1"/>
                  </a:solidFill>
                </a:rPr>
                <a:t>path</a:t>
              </a:r>
              <a:r>
                <a:rPr lang="en-IN" sz="5400" b="1" dirty="0" smtClean="0">
                  <a:solidFill>
                    <a:schemeClr val="bg1"/>
                  </a:solidFill>
                </a:rPr>
                <a:t>:</a:t>
              </a:r>
              <a:endParaRPr lang="en-IN" sz="5400" b="1" dirty="0">
                <a:solidFill>
                  <a:schemeClr val="bg1"/>
                </a:solidFill>
              </a:endParaRPr>
            </a:p>
            <a:p>
              <a:r>
                <a:rPr lang="en-IN" sz="6000" b="1" dirty="0">
                  <a:solidFill>
                    <a:schemeClr val="bg1"/>
                  </a:solidFill>
                </a:rPr>
                <a:t>Path 1: </a:t>
              </a:r>
              <a:r>
                <a:rPr lang="en-IN" sz="5400" dirty="0">
                  <a:solidFill>
                    <a:schemeClr val="bg1"/>
                  </a:solidFill>
                </a:rPr>
                <a:t>1-&gt;2-&gt;3-&gt;4-&gt;5-&gt;6-&gt;7-&gt;8-&gt;9</a:t>
              </a:r>
            </a:p>
            <a:p>
              <a:r>
                <a:rPr lang="en-IN" sz="6000" b="1" dirty="0" smtClean="0">
                  <a:solidFill>
                    <a:schemeClr val="bg1"/>
                  </a:solidFill>
                </a:rPr>
                <a:t>Path </a:t>
              </a:r>
              <a:r>
                <a:rPr lang="en-IN" sz="6000" b="1" dirty="0">
                  <a:solidFill>
                    <a:schemeClr val="bg1"/>
                  </a:solidFill>
                </a:rPr>
                <a:t>2: </a:t>
              </a:r>
              <a:r>
                <a:rPr lang="en-IN" sz="5400" dirty="0">
                  <a:solidFill>
                    <a:schemeClr val="bg1"/>
                  </a:solidFill>
                </a:rPr>
                <a:t>1-&gt;2-&gt;3-&gt;4-&gt;5-&gt;6-&gt;7-&gt;8-&gt;2</a:t>
              </a:r>
              <a:endParaRPr lang="en-IN" sz="6000" dirty="0">
                <a:solidFill>
                  <a:schemeClr val="bg1"/>
                </a:solidFill>
              </a:endParaRPr>
            </a:p>
            <a:p>
              <a:r>
                <a:rPr lang="en-IN" sz="6000" b="1" dirty="0">
                  <a:solidFill>
                    <a:schemeClr val="bg1"/>
                  </a:solidFill>
                </a:rPr>
                <a:t>Path 3: </a:t>
              </a:r>
              <a:r>
                <a:rPr lang="en-IN" sz="5400" dirty="0">
                  <a:solidFill>
                    <a:schemeClr val="bg1"/>
                  </a:solidFill>
                </a:rPr>
                <a:t>1-&gt;2-&gt;3-&gt;4-&gt;5-&gt;6-&gt;4</a:t>
              </a:r>
            </a:p>
          </p:txBody>
        </p:sp>
      </p:grpSp>
      <p:sp>
        <p:nvSpPr>
          <p:cNvPr id="11" name="Left Brace 10"/>
          <p:cNvSpPr/>
          <p:nvPr/>
        </p:nvSpPr>
        <p:spPr>
          <a:xfrm>
            <a:off x="2032448" y="9863534"/>
            <a:ext cx="1656184" cy="21602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2" name="Left Brace 11"/>
          <p:cNvSpPr/>
          <p:nvPr/>
        </p:nvSpPr>
        <p:spPr>
          <a:xfrm>
            <a:off x="2536504" y="6335142"/>
            <a:ext cx="1152128" cy="122413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053450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grpSp>
        <p:nvGrpSpPr>
          <p:cNvPr id="22" name="Group 21"/>
          <p:cNvGrpSpPr/>
          <p:nvPr/>
        </p:nvGrpSpPr>
        <p:grpSpPr>
          <a:xfrm>
            <a:off x="592288" y="718518"/>
            <a:ext cx="30675408" cy="15985776"/>
            <a:chOff x="592288" y="718518"/>
            <a:chExt cx="30675408" cy="15985776"/>
          </a:xfrm>
        </p:grpSpPr>
        <p:sp>
          <p:nvSpPr>
            <p:cNvPr id="6" name="Rectangle 5"/>
            <p:cNvSpPr/>
            <p:nvPr/>
          </p:nvSpPr>
          <p:spPr>
            <a:xfrm>
              <a:off x="592288" y="718518"/>
              <a:ext cx="30603400" cy="15985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808312" y="790526"/>
              <a:ext cx="30459384" cy="15769752"/>
              <a:chOff x="808312" y="790526"/>
              <a:chExt cx="30459384" cy="15769752"/>
            </a:xfrm>
          </p:grpSpPr>
          <p:sp>
            <p:nvSpPr>
              <p:cNvPr id="13" name="Rectangle 12"/>
              <p:cNvSpPr/>
              <p:nvPr/>
            </p:nvSpPr>
            <p:spPr>
              <a:xfrm>
                <a:off x="952328" y="862534"/>
                <a:ext cx="30243360" cy="15553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p:cNvGrpSpPr/>
              <p:nvPr/>
            </p:nvGrpSpPr>
            <p:grpSpPr>
              <a:xfrm>
                <a:off x="808312" y="790526"/>
                <a:ext cx="30459384" cy="15769752"/>
                <a:chOff x="808312" y="790526"/>
                <a:chExt cx="30459384" cy="15769752"/>
              </a:xfrm>
            </p:grpSpPr>
            <p:sp>
              <p:nvSpPr>
                <p:cNvPr id="16" name="Rectangle 15"/>
                <p:cNvSpPr/>
                <p:nvPr/>
              </p:nvSpPr>
              <p:spPr>
                <a:xfrm>
                  <a:off x="808312" y="790526"/>
                  <a:ext cx="30459384" cy="15769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6352928" y="1006550"/>
                  <a:ext cx="16777864" cy="178510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 STRUCTURAL TESTING </a:t>
                  </a:r>
                </a:p>
                <a:p>
                  <a:pPr algn="ctr"/>
                  <a:r>
                    <a:rPr lang="en-US" b="1" dirty="0" smtClean="0">
                      <a:latin typeface="Bookman Old Style" panose="02050604050505020204" pitchFamily="18" charset="0"/>
                    </a:rPr>
                    <a:t>(1) Unit Testing</a:t>
                  </a:r>
                  <a:endParaRPr lang="en-IN" b="1" dirty="0">
                    <a:latin typeface="Bookman Old Style" panose="02050604050505020204" pitchFamily="18" charset="0"/>
                  </a:endParaRPr>
                </a:p>
              </p:txBody>
            </p:sp>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25864" t="17761" r="27371" b="10029"/>
                <a:stretch/>
              </p:blipFill>
              <p:spPr>
                <a:xfrm>
                  <a:off x="10745416" y="3454822"/>
                  <a:ext cx="9433048" cy="11953327"/>
                </a:xfrm>
                <a:prstGeom prst="rect">
                  <a:avLst/>
                </a:prstGeom>
              </p:spPr>
            </p:pic>
            <p:sp>
              <p:nvSpPr>
                <p:cNvPr id="19" name="Rectangle 18"/>
                <p:cNvSpPr/>
                <p:nvPr/>
              </p:nvSpPr>
              <p:spPr>
                <a:xfrm>
                  <a:off x="20466496" y="3454822"/>
                  <a:ext cx="10513168" cy="121333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20826536" y="4534942"/>
                  <a:ext cx="9793088" cy="8956298"/>
                </a:xfrm>
                <a:prstGeom prst="rect">
                  <a:avLst/>
                </a:prstGeom>
                <a:noFill/>
              </p:spPr>
              <p:txBody>
                <a:bodyPr wrap="square" rtlCol="0">
                  <a:spAutoFit/>
                </a:bodyPr>
                <a:lstStyle/>
                <a:p>
                  <a:r>
                    <a:rPr lang="en-IN" sz="4800" dirty="0">
                      <a:solidFill>
                        <a:schemeClr val="bg1"/>
                      </a:solidFill>
                    </a:rPr>
                    <a:t>No of bounded regions: 2</a:t>
                  </a:r>
                </a:p>
                <a:p>
                  <a:r>
                    <a:rPr lang="en-IN" sz="4800" dirty="0">
                      <a:solidFill>
                        <a:schemeClr val="bg1"/>
                      </a:solidFill>
                    </a:rPr>
                    <a:t>No of edges: 10</a:t>
                  </a:r>
                </a:p>
                <a:p>
                  <a:r>
                    <a:rPr lang="en-IN" sz="4800" dirty="0">
                      <a:solidFill>
                        <a:schemeClr val="bg1"/>
                      </a:solidFill>
                    </a:rPr>
                    <a:t>No of vertices: 9</a:t>
                  </a:r>
                </a:p>
                <a:p>
                  <a:r>
                    <a:rPr lang="en-IN" sz="4800" b="1" dirty="0">
                      <a:solidFill>
                        <a:schemeClr val="bg1"/>
                      </a:solidFill>
                    </a:rPr>
                    <a:t>Control flow Graph</a:t>
                  </a:r>
                </a:p>
                <a:p>
                  <a:r>
                    <a:rPr lang="en-IN" sz="4800" b="1" dirty="0" err="1" smtClean="0">
                      <a:solidFill>
                        <a:schemeClr val="bg1"/>
                      </a:solidFill>
                    </a:rPr>
                    <a:t>Cyclomatic</a:t>
                  </a:r>
                  <a:r>
                    <a:rPr lang="en-IN" sz="4800" b="1" dirty="0" smtClean="0">
                      <a:solidFill>
                        <a:schemeClr val="bg1"/>
                      </a:solidFill>
                    </a:rPr>
                    <a:t> </a:t>
                  </a:r>
                  <a:r>
                    <a:rPr lang="en-IN" sz="4800" b="1" dirty="0">
                      <a:solidFill>
                        <a:schemeClr val="bg1"/>
                      </a:solidFill>
                    </a:rPr>
                    <a:t>complexity</a:t>
                  </a:r>
                  <a:r>
                    <a:rPr lang="en-IN" sz="4800" dirty="0">
                      <a:solidFill>
                        <a:schemeClr val="bg1"/>
                      </a:solidFill>
                    </a:rPr>
                    <a:t>: V(G)= E– V+2 = 3</a:t>
                  </a:r>
                </a:p>
                <a:p>
                  <a:r>
                    <a:rPr lang="en-IN" sz="4800" dirty="0">
                      <a:solidFill>
                        <a:schemeClr val="bg1"/>
                      </a:solidFill>
                    </a:rPr>
                    <a:t>V(G)= 2+1 = 3</a:t>
                  </a:r>
                </a:p>
                <a:p>
                  <a:r>
                    <a:rPr lang="en-IN" sz="4800" b="1" dirty="0">
                      <a:solidFill>
                        <a:schemeClr val="bg1"/>
                      </a:solidFill>
                    </a:rPr>
                    <a:t>Basis set of linearly independent path:</a:t>
                  </a:r>
                </a:p>
                <a:p>
                  <a:r>
                    <a:rPr lang="en-IN" sz="4800" b="1" dirty="0">
                      <a:solidFill>
                        <a:schemeClr val="bg1"/>
                      </a:solidFill>
                    </a:rPr>
                    <a:t>Path 1: </a:t>
                  </a:r>
                  <a:r>
                    <a:rPr lang="en-IN" sz="4800" dirty="0">
                      <a:solidFill>
                        <a:schemeClr val="bg1"/>
                      </a:solidFill>
                    </a:rPr>
                    <a:t>1-&gt;2-&gt;3-&gt;4-&gt;5-&gt;6-&gt;7-&gt;8-&gt;9</a:t>
                  </a:r>
                </a:p>
                <a:p>
                  <a:r>
                    <a:rPr lang="en-IN" sz="4800" b="1" dirty="0">
                      <a:solidFill>
                        <a:schemeClr val="bg1"/>
                      </a:solidFill>
                    </a:rPr>
                    <a:t>Path 2: </a:t>
                  </a:r>
                  <a:r>
                    <a:rPr lang="en-IN" sz="4800" dirty="0">
                      <a:solidFill>
                        <a:schemeClr val="bg1"/>
                      </a:solidFill>
                    </a:rPr>
                    <a:t>1-&gt;2-&gt;3-&gt;4-&gt;5-&gt;6-&gt;7-&gt;8-&gt;2</a:t>
                  </a:r>
                </a:p>
                <a:p>
                  <a:r>
                    <a:rPr lang="en-IN" sz="4800" b="1" dirty="0">
                      <a:solidFill>
                        <a:schemeClr val="bg1"/>
                      </a:solidFill>
                    </a:rPr>
                    <a:t>Path 3: </a:t>
                  </a:r>
                  <a:r>
                    <a:rPr lang="en-IN" sz="4800" dirty="0">
                      <a:solidFill>
                        <a:schemeClr val="bg1"/>
                      </a:solidFill>
                    </a:rPr>
                    <a:t>1-&gt;2-&gt;3-&gt;4-&gt;5-&gt;6-&gt;4</a:t>
                  </a:r>
                </a:p>
              </p:txBody>
            </p:sp>
          </p:grpSp>
        </p:grpSp>
      </p:grpSp>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15908" t="20665" r="29799" b="9750"/>
          <a:stretch/>
        </p:blipFill>
        <p:spPr>
          <a:xfrm>
            <a:off x="944168" y="3958877"/>
            <a:ext cx="10089280" cy="11449271"/>
          </a:xfrm>
          <a:prstGeom prst="rect">
            <a:avLst/>
          </a:prstGeom>
        </p:spPr>
      </p:pic>
    </p:spTree>
    <p:extLst>
      <p:ext uri="{BB962C8B-B14F-4D97-AF65-F5344CB8AC3E}">
        <p14:creationId xmlns:p14="http://schemas.microsoft.com/office/powerpoint/2010/main" val="331180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6" name="Group 5"/>
          <p:cNvGrpSpPr/>
          <p:nvPr/>
        </p:nvGrpSpPr>
        <p:grpSpPr>
          <a:xfrm>
            <a:off x="1240360" y="790525"/>
            <a:ext cx="29739304" cy="15633128"/>
            <a:chOff x="1240360" y="790525"/>
            <a:chExt cx="29739304" cy="15633128"/>
          </a:xfrm>
        </p:grpSpPr>
        <p:sp>
          <p:nvSpPr>
            <p:cNvPr id="2" name="Rectangle 1"/>
            <p:cNvSpPr/>
            <p:nvPr/>
          </p:nvSpPr>
          <p:spPr>
            <a:xfrm>
              <a:off x="1240360" y="790525"/>
              <a:ext cx="29739304" cy="1563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392488" y="2230686"/>
              <a:ext cx="27075008" cy="2369880"/>
            </a:xfrm>
            <a:prstGeom prst="rect">
              <a:avLst/>
            </a:prstGeom>
            <a:noFill/>
          </p:spPr>
          <p:txBody>
            <a:bodyPr wrap="square" rtlCol="0">
              <a:spAutoFit/>
            </a:bodyPr>
            <a:lstStyle/>
            <a:p>
              <a:pPr algn="just"/>
              <a:r>
                <a:rPr lang="en-US" altLang="en-US" sz="3600" b="1" i="1" dirty="0" smtClean="0">
                  <a:latin typeface="Bookman Old Style" panose="02050604050505020204" pitchFamily="18" charset="0"/>
                </a:rPr>
                <a:t>INFORMATION SECURITY</a:t>
              </a:r>
              <a:r>
                <a:rPr lang="en-US" altLang="en-US" sz="4000" b="1" i="1" dirty="0" smtClean="0">
                  <a:latin typeface="Bookman Old Style" panose="02050604050505020204" pitchFamily="18" charset="0"/>
                </a:rPr>
                <a:t>; </a:t>
              </a:r>
              <a:r>
                <a:rPr lang="en-US" altLang="en-US" sz="3600" i="1" dirty="0" smtClean="0">
                  <a:latin typeface="Bookman Old Style" panose="02050604050505020204" pitchFamily="18" charset="0"/>
                </a:rPr>
                <a:t>Protection </a:t>
              </a:r>
              <a:r>
                <a:rPr lang="en-US" altLang="en-US" sz="3600" i="1" dirty="0">
                  <a:latin typeface="Bookman Old Style" panose="02050604050505020204" pitchFamily="18" charset="0"/>
                </a:rPr>
                <a:t>of information systems against unauthorized access to or modification of information, whether in storage, processing or transit, and against the denial of service to authorized users or the provision of service to unauthorized users, including those measures necessary to detect, document, and counter such </a:t>
              </a:r>
              <a:r>
                <a:rPr lang="en-US" altLang="en-US" sz="3600" i="1" dirty="0" smtClean="0">
                  <a:latin typeface="Bookman Old Style" panose="02050604050505020204" pitchFamily="18" charset="0"/>
                </a:rPr>
                <a:t>threats is called information security. </a:t>
              </a:r>
              <a:r>
                <a:rPr lang="en-US" sz="3600" dirty="0" smtClean="0">
                  <a:latin typeface="Bookman Old Style" panose="02050604050505020204" pitchFamily="18" charset="0"/>
                </a:rPr>
                <a:t>  </a:t>
              </a:r>
              <a:endParaRPr lang="en-IN" sz="4000" dirty="0">
                <a:latin typeface="Bookman Old Style" panose="02050604050505020204" pitchFamily="18" charset="0"/>
              </a:endParaRPr>
            </a:p>
          </p:txBody>
        </p:sp>
        <p:pic>
          <p:nvPicPr>
            <p:cNvPr id="4" name="Picture 2" descr="https://securereading.com/wp-content/uploads/2016/10/Information-security_1_20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8184" y="7415262"/>
              <a:ext cx="11377264" cy="8280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92488" y="5038998"/>
              <a:ext cx="14257584" cy="11384655"/>
            </a:xfrm>
            <a:prstGeom prst="rect">
              <a:avLst/>
            </a:prstGeom>
            <a:noFill/>
          </p:spPr>
          <p:txBody>
            <a:bodyPr wrap="square" rtlCol="0">
              <a:spAutoFit/>
            </a:bodyPr>
            <a:lstStyle/>
            <a:p>
              <a:pPr algn="just">
                <a:spcBef>
                  <a:spcPct val="35000"/>
                </a:spcBef>
              </a:pPr>
              <a:r>
                <a:rPr lang="en-US" sz="4000" b="1" dirty="0">
                  <a:latin typeface="Bookman Old Style" panose="02050604050505020204" pitchFamily="18" charset="0"/>
                </a:rPr>
                <a:t>PROBLEM:</a:t>
              </a:r>
              <a:r>
                <a:rPr lang="en-US" altLang="en-US" sz="4000" b="1" i="1" dirty="0">
                  <a:latin typeface="Bookman Old Style" panose="02050604050505020204" pitchFamily="18" charset="0"/>
                </a:rPr>
                <a:t> </a:t>
              </a:r>
              <a:r>
                <a:rPr lang="en-US" altLang="en-US" sz="4000" b="1" i="1" dirty="0" smtClean="0">
                  <a:latin typeface="Bookman Old Style" panose="02050604050505020204" pitchFamily="18" charset="0"/>
                </a:rPr>
                <a:t> </a:t>
              </a:r>
              <a:r>
                <a:rPr lang="en-US" sz="3600" dirty="0" smtClean="0">
                  <a:latin typeface="Bookman Old Style" panose="02050604050505020204" pitchFamily="18" charset="0"/>
                </a:rPr>
                <a:t>There are several types of threats and vulnerabilities to the information now a days. </a:t>
              </a:r>
              <a:r>
                <a:rPr lang="en-IN" sz="3600" i="1" dirty="0">
                  <a:latin typeface="Bookman Old Style" panose="02050604050505020204" pitchFamily="18" charset="0"/>
                </a:rPr>
                <a:t>Examples</a:t>
              </a:r>
              <a:r>
                <a:rPr lang="en-IN" sz="3600" b="1" dirty="0">
                  <a:latin typeface="Bookman Old Style" panose="02050604050505020204" pitchFamily="18" charset="0"/>
                </a:rPr>
                <a:t>: </a:t>
              </a:r>
              <a:r>
                <a:rPr lang="en-IN" sz="3600" dirty="0">
                  <a:latin typeface="Bookman Old Style" panose="02050604050505020204" pitchFamily="18" charset="0"/>
                </a:rPr>
                <a:t>System hacking, Backdoors, Fraud, Poor documentation, Letter bombs, Viruses, Denial of service, Corruption of data, Malicious code, introduction System, bugs etc</a:t>
              </a:r>
              <a:r>
                <a:rPr lang="en-IN" sz="3600" dirty="0" smtClean="0">
                  <a:latin typeface="Bookman Old Style" panose="02050604050505020204" pitchFamily="18" charset="0"/>
                </a:rPr>
                <a:t>. </a:t>
              </a:r>
            </a:p>
            <a:p>
              <a:pPr marL="571500" indent="-571500" algn="just">
                <a:spcBef>
                  <a:spcPct val="35000"/>
                </a:spcBef>
                <a:buFont typeface="Arial" panose="020B0604020202020204" pitchFamily="34" charset="0"/>
                <a:buChar char="•"/>
              </a:pPr>
              <a:r>
                <a:rPr lang="en-US" altLang="en-US" sz="3600" dirty="0" smtClean="0">
                  <a:latin typeface="Bookman Old Style" panose="02050604050505020204" pitchFamily="18" charset="0"/>
                  <a:ea typeface="Arial Unicode MS" panose="020B0604020202020204" pitchFamily="34" charset="-128"/>
                  <a:cs typeface="Arial Unicode MS" panose="020B0604020202020204" pitchFamily="34" charset="-128"/>
                </a:rPr>
                <a:t>Unauthorized </a:t>
              </a:r>
              <a:r>
                <a:rPr lang="en-US" altLang="en-US" sz="3600" dirty="0">
                  <a:latin typeface="Bookman Old Style" panose="02050604050505020204" pitchFamily="18" charset="0"/>
                  <a:ea typeface="Arial Unicode MS" panose="020B0604020202020204" pitchFamily="34" charset="-128"/>
                  <a:cs typeface="Arial Unicode MS" panose="020B0604020202020204" pitchFamily="34" charset="-128"/>
                </a:rPr>
                <a:t>access (malware, spyware) limits our ability to protect the confidentiality of the data</a:t>
              </a:r>
            </a:p>
            <a:p>
              <a:pPr marL="571500" indent="-571500" algn="just">
                <a:spcBef>
                  <a:spcPct val="35000"/>
                </a:spcBef>
                <a:buFont typeface="Arial" panose="020B0604020202020204" pitchFamily="34" charset="0"/>
                <a:buChar char="•"/>
              </a:pPr>
              <a:r>
                <a:rPr lang="en-US" altLang="en-US" sz="3600" dirty="0">
                  <a:latin typeface="Bookman Old Style" panose="02050604050505020204" pitchFamily="18" charset="0"/>
                  <a:ea typeface="Arial Unicode MS" panose="020B0604020202020204" pitchFamily="34" charset="-128"/>
                  <a:cs typeface="Arial Unicode MS" panose="020B0604020202020204" pitchFamily="34" charset="-128"/>
                </a:rPr>
                <a:t>Malicious programs can alter the data values, destroying the integrity of the data</a:t>
              </a:r>
            </a:p>
            <a:p>
              <a:pPr marL="571500" indent="-571500" algn="just">
                <a:spcBef>
                  <a:spcPct val="35000"/>
                </a:spcBef>
                <a:buFont typeface="Arial" panose="020B0604020202020204" pitchFamily="34" charset="0"/>
                <a:buChar char="•"/>
              </a:pPr>
              <a:r>
                <a:rPr lang="en-US" altLang="en-US" sz="3600" dirty="0">
                  <a:latin typeface="Bookman Old Style" panose="02050604050505020204" pitchFamily="18" charset="0"/>
                  <a:ea typeface="Arial Unicode MS" panose="020B0604020202020204" pitchFamily="34" charset="-128"/>
                  <a:cs typeface="Arial Unicode MS" panose="020B0604020202020204" pitchFamily="34" charset="-128"/>
                </a:rPr>
                <a:t>Denial of Service (</a:t>
              </a:r>
              <a:r>
                <a:rPr lang="en-US" altLang="en-US" sz="3600" dirty="0" err="1">
                  <a:latin typeface="Bookman Old Style" panose="02050604050505020204" pitchFamily="18" charset="0"/>
                  <a:ea typeface="Arial Unicode MS" panose="020B0604020202020204" pitchFamily="34" charset="-128"/>
                  <a:cs typeface="Arial Unicode MS" panose="020B0604020202020204" pitchFamily="34" charset="-128"/>
                </a:rPr>
                <a:t>DoS</a:t>
              </a:r>
              <a:r>
                <a:rPr lang="en-US" altLang="en-US" sz="3600" dirty="0">
                  <a:latin typeface="Bookman Old Style" panose="02050604050505020204" pitchFamily="18" charset="0"/>
                  <a:ea typeface="Arial Unicode MS" panose="020B0604020202020204" pitchFamily="34" charset="-128"/>
                  <a:cs typeface="Arial Unicode MS" panose="020B0604020202020204" pitchFamily="34" charset="-128"/>
                </a:rPr>
                <a:t>) attacks can shut down a server and/or network, making the system unavailable</a:t>
              </a:r>
              <a:r>
                <a:rPr lang="en-US" altLang="en-US" sz="3600" dirty="0" smtClean="0">
                  <a:latin typeface="Bookman Old Style" panose="02050604050505020204" pitchFamily="18" charset="0"/>
                  <a:ea typeface="Arial Unicode MS" panose="020B0604020202020204" pitchFamily="34" charset="-128"/>
                  <a:cs typeface="Arial Unicode MS" panose="020B0604020202020204" pitchFamily="34" charset="-128"/>
                </a:rPr>
                <a:t>.</a:t>
              </a:r>
            </a:p>
            <a:p>
              <a:pPr algn="just"/>
              <a:r>
                <a:rPr lang="en-US" altLang="en-US" sz="4000" b="1" dirty="0" smtClean="0">
                  <a:latin typeface="Bookman Old Style" panose="02050604050505020204" pitchFamily="18" charset="0"/>
                  <a:ea typeface="Arial Unicode MS" panose="020B0604020202020204" pitchFamily="34" charset="-128"/>
                  <a:cs typeface="Arial Unicode MS" panose="020B0604020202020204" pitchFamily="34" charset="-128"/>
                </a:rPr>
                <a:t>Results: </a:t>
              </a:r>
              <a:r>
                <a:rPr lang="en-US" sz="3600" dirty="0">
                  <a:latin typeface="Bookman Old Style" panose="02050604050505020204" pitchFamily="18" charset="0"/>
                </a:rPr>
                <a:t>Reputation </a:t>
              </a:r>
              <a:r>
                <a:rPr lang="en-US" sz="3600" dirty="0" smtClean="0">
                  <a:latin typeface="Bookman Old Style" panose="02050604050505020204" pitchFamily="18" charset="0"/>
                </a:rPr>
                <a:t>loss, Financial loss, Intellectual </a:t>
              </a:r>
              <a:r>
                <a:rPr lang="en-US" sz="3600" dirty="0">
                  <a:latin typeface="Bookman Old Style" panose="02050604050505020204" pitchFamily="18" charset="0"/>
                </a:rPr>
                <a:t>property </a:t>
              </a:r>
              <a:r>
                <a:rPr lang="en-US" sz="3600" dirty="0" smtClean="0">
                  <a:latin typeface="Bookman Old Style" panose="02050604050505020204" pitchFamily="18" charset="0"/>
                </a:rPr>
                <a:t>loss, Legislative </a:t>
              </a:r>
              <a:r>
                <a:rPr lang="en-US" sz="3600" dirty="0">
                  <a:latin typeface="Bookman Old Style" panose="02050604050505020204" pitchFamily="18" charset="0"/>
                </a:rPr>
                <a:t>Breaches leading to legal actions (Cyber </a:t>
              </a:r>
              <a:r>
                <a:rPr lang="en-US" sz="3600" dirty="0" smtClean="0">
                  <a:latin typeface="Bookman Old Style" panose="02050604050505020204" pitchFamily="18" charset="0"/>
                </a:rPr>
                <a:t>Law), Loss </a:t>
              </a:r>
              <a:r>
                <a:rPr lang="en-US" sz="3600" dirty="0">
                  <a:latin typeface="Bookman Old Style" panose="02050604050505020204" pitchFamily="18" charset="0"/>
                </a:rPr>
                <a:t>of customer </a:t>
              </a:r>
              <a:r>
                <a:rPr lang="en-US" sz="3600" dirty="0" smtClean="0">
                  <a:latin typeface="Bookman Old Style" panose="02050604050505020204" pitchFamily="18" charset="0"/>
                </a:rPr>
                <a:t>confidence, Business </a:t>
              </a:r>
              <a:r>
                <a:rPr lang="en-US" sz="3600" dirty="0">
                  <a:latin typeface="Bookman Old Style" panose="02050604050505020204" pitchFamily="18" charset="0"/>
                </a:rPr>
                <a:t>interruption costs</a:t>
              </a:r>
              <a:endParaRPr lang="en-IN" sz="3600" dirty="0">
                <a:latin typeface="Bookman Old Style" panose="02050604050505020204" pitchFamily="18" charset="0"/>
              </a:endParaRPr>
            </a:p>
            <a:p>
              <a:pPr algn="just"/>
              <a:r>
                <a:rPr lang="en-IN" sz="3600" dirty="0" smtClean="0">
                  <a:latin typeface="Bookman Old Style" panose="02050604050505020204" pitchFamily="18" charset="0"/>
                </a:rPr>
                <a:t>To protect Information from these threats we need cryptography.</a:t>
              </a:r>
            </a:p>
            <a:p>
              <a:pPr algn="just"/>
              <a:endParaRPr lang="en-IN" sz="3600" dirty="0" smtClean="0">
                <a:latin typeface="Bookman Old Style" panose="02050604050505020204" pitchFamily="18" charset="0"/>
              </a:endParaRPr>
            </a:p>
            <a:p>
              <a:pPr algn="just"/>
              <a:r>
                <a:rPr lang="en-US" sz="4000" b="1" dirty="0" smtClean="0">
                  <a:latin typeface="Bookman Old Style" panose="02050604050505020204" pitchFamily="18" charset="0"/>
                </a:rPr>
                <a:t>Solution: </a:t>
              </a:r>
              <a:r>
                <a:rPr lang="en-US" sz="3600" dirty="0" smtClean="0">
                  <a:latin typeface="Bookman Old Style" panose="02050604050505020204" pitchFamily="18" charset="0"/>
                </a:rPr>
                <a:t>Cryptography</a:t>
              </a:r>
              <a:endParaRPr lang="en-IN" sz="3600" dirty="0" smtClean="0">
                <a:latin typeface="Bookman Old Style" panose="02050604050505020204" pitchFamily="18" charset="0"/>
              </a:endParaRPr>
            </a:p>
            <a:p>
              <a:endParaRPr lang="en-US" sz="3600" dirty="0">
                <a:latin typeface="Bookman Old Style" panose="02050604050505020204" pitchFamily="18" charset="0"/>
              </a:endParaRPr>
            </a:p>
          </p:txBody>
        </p:sp>
      </p:grpSp>
    </p:spTree>
    <p:extLst>
      <p:ext uri="{BB962C8B-B14F-4D97-AF65-F5344CB8AC3E}">
        <p14:creationId xmlns:p14="http://schemas.microsoft.com/office/powerpoint/2010/main" val="1495262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808312" y="790526"/>
            <a:ext cx="30459384" cy="15769752"/>
            <a:chOff x="808312" y="790526"/>
            <a:chExt cx="30459384" cy="15769752"/>
          </a:xfrm>
        </p:grpSpPr>
        <p:sp>
          <p:nvSpPr>
            <p:cNvPr id="2" name="Rectangle 1"/>
            <p:cNvSpPr/>
            <p:nvPr/>
          </p:nvSpPr>
          <p:spPr>
            <a:xfrm>
              <a:off x="952328" y="862534"/>
              <a:ext cx="30243360" cy="15553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p:nvGrpSpPr>
          <p:grpSpPr>
            <a:xfrm>
              <a:off x="808312" y="790526"/>
              <a:ext cx="30459384" cy="15769752"/>
              <a:chOff x="808312" y="790526"/>
              <a:chExt cx="30459384" cy="15769752"/>
            </a:xfrm>
          </p:grpSpPr>
          <p:sp>
            <p:nvSpPr>
              <p:cNvPr id="4" name="Rectangle 3"/>
              <p:cNvSpPr/>
              <p:nvPr/>
            </p:nvSpPr>
            <p:spPr>
              <a:xfrm>
                <a:off x="808312" y="790526"/>
                <a:ext cx="30459384" cy="15769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352928" y="1006550"/>
                <a:ext cx="16777864" cy="178510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 STRUCTURAL TESTING </a:t>
                </a:r>
              </a:p>
              <a:p>
                <a:pPr algn="ctr"/>
                <a:r>
                  <a:rPr lang="en-US" b="1" dirty="0" smtClean="0">
                    <a:latin typeface="Bookman Old Style" panose="02050604050505020204" pitchFamily="18" charset="0"/>
                  </a:rPr>
                  <a:t>(1) Unit Testing</a:t>
                </a:r>
                <a:endParaRPr lang="en-IN" b="1" dirty="0">
                  <a:latin typeface="Bookman Old Style" panose="02050604050505020204"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9449" t="22970" r="42966" b="18851"/>
              <a:stretch/>
            </p:blipFill>
            <p:spPr>
              <a:xfrm>
                <a:off x="10673408" y="3454823"/>
                <a:ext cx="9505056" cy="12133326"/>
              </a:xfrm>
              <a:prstGeom prst="rect">
                <a:avLst/>
              </a:prstGeom>
            </p:spPr>
          </p:pic>
          <p:sp>
            <p:nvSpPr>
              <p:cNvPr id="8" name="Rectangle 7"/>
              <p:cNvSpPr/>
              <p:nvPr/>
            </p:nvSpPr>
            <p:spPr>
              <a:xfrm>
                <a:off x="20466496" y="3454822"/>
                <a:ext cx="10513168" cy="121333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20826536" y="3677196"/>
                <a:ext cx="9793088" cy="8402300"/>
              </a:xfrm>
              <a:prstGeom prst="rect">
                <a:avLst/>
              </a:prstGeom>
              <a:noFill/>
            </p:spPr>
            <p:txBody>
              <a:bodyPr wrap="square" rtlCol="0">
                <a:spAutoFit/>
              </a:bodyPr>
              <a:lstStyle/>
              <a:p>
                <a:endParaRPr lang="en-IN" sz="5400" dirty="0" smtClean="0">
                  <a:solidFill>
                    <a:schemeClr val="bg1"/>
                  </a:solidFill>
                </a:endParaRPr>
              </a:p>
              <a:p>
                <a:r>
                  <a:rPr lang="en-IN" sz="5400" dirty="0" smtClean="0">
                    <a:solidFill>
                      <a:schemeClr val="bg1"/>
                    </a:solidFill>
                  </a:rPr>
                  <a:t>No</a:t>
                </a:r>
                <a:r>
                  <a:rPr lang="en-IN" sz="5400" dirty="0">
                    <a:solidFill>
                      <a:schemeClr val="bg1"/>
                    </a:solidFill>
                  </a:rPr>
                  <a:t>. of bounded regions: 1</a:t>
                </a:r>
              </a:p>
              <a:p>
                <a:r>
                  <a:rPr lang="en-IN" sz="5400" dirty="0" err="1">
                    <a:solidFill>
                      <a:schemeClr val="bg1"/>
                    </a:solidFill>
                  </a:rPr>
                  <a:t>Cyclomatic</a:t>
                </a:r>
                <a:r>
                  <a:rPr lang="en-IN" sz="5400" dirty="0">
                    <a:solidFill>
                      <a:schemeClr val="bg1"/>
                    </a:solidFill>
                  </a:rPr>
                  <a:t> complexity:</a:t>
                </a:r>
              </a:p>
              <a:p>
                <a:r>
                  <a:rPr lang="en-IN" sz="5400" dirty="0">
                    <a:solidFill>
                      <a:schemeClr val="bg1"/>
                    </a:solidFill>
                  </a:rPr>
                  <a:t>V(G) = 1+1= </a:t>
                </a:r>
                <a:r>
                  <a:rPr lang="en-IN" sz="5400" dirty="0" smtClean="0">
                    <a:solidFill>
                      <a:schemeClr val="bg1"/>
                    </a:solidFill>
                  </a:rPr>
                  <a:t>2</a:t>
                </a:r>
              </a:p>
              <a:p>
                <a:endParaRPr lang="en-IN" sz="5400" dirty="0">
                  <a:solidFill>
                    <a:schemeClr val="bg1"/>
                  </a:solidFill>
                </a:endParaRPr>
              </a:p>
              <a:p>
                <a:r>
                  <a:rPr lang="en-IN" sz="5400" b="1" dirty="0">
                    <a:solidFill>
                      <a:schemeClr val="bg1"/>
                    </a:solidFill>
                  </a:rPr>
                  <a:t>Basis set of linearly independent path:</a:t>
                </a:r>
              </a:p>
              <a:p>
                <a:r>
                  <a:rPr lang="en-IN" sz="5400" b="1" dirty="0">
                    <a:solidFill>
                      <a:schemeClr val="bg1"/>
                    </a:solidFill>
                  </a:rPr>
                  <a:t>Control flow graph</a:t>
                </a:r>
              </a:p>
              <a:p>
                <a:r>
                  <a:rPr lang="en-IN" sz="5400" b="1" dirty="0" smtClean="0">
                    <a:solidFill>
                      <a:schemeClr val="bg1"/>
                    </a:solidFill>
                  </a:rPr>
                  <a:t>Path </a:t>
                </a:r>
                <a:r>
                  <a:rPr lang="en-IN" sz="5400" b="1" dirty="0">
                    <a:solidFill>
                      <a:schemeClr val="bg1"/>
                    </a:solidFill>
                  </a:rPr>
                  <a:t>1: </a:t>
                </a:r>
                <a:r>
                  <a:rPr lang="en-IN" sz="5400" dirty="0">
                    <a:solidFill>
                      <a:schemeClr val="bg1"/>
                    </a:solidFill>
                  </a:rPr>
                  <a:t>1-&gt;2-&gt;3-&gt;4-&gt;5</a:t>
                </a:r>
              </a:p>
              <a:p>
                <a:r>
                  <a:rPr lang="en-IN" sz="5400" b="1" dirty="0">
                    <a:solidFill>
                      <a:schemeClr val="bg1"/>
                    </a:solidFill>
                  </a:rPr>
                  <a:t>Path 2: </a:t>
                </a:r>
                <a:r>
                  <a:rPr lang="en-IN" sz="5400" dirty="0">
                    <a:solidFill>
                      <a:schemeClr val="bg1"/>
                    </a:solidFill>
                  </a:rPr>
                  <a:t>1-&gt;2 -&gt;3 -&gt;4-&gt;2</a:t>
                </a:r>
              </a:p>
            </p:txBody>
          </p:sp>
        </p:gr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8181" t="23359" r="38679" b="15586"/>
            <a:stretch/>
          </p:blipFill>
          <p:spPr>
            <a:xfrm>
              <a:off x="952328" y="3454823"/>
              <a:ext cx="10369152" cy="12133326"/>
            </a:xfrm>
            <a:prstGeom prst="rect">
              <a:avLst/>
            </a:prstGeom>
          </p:spPr>
        </p:pic>
      </p:grpSp>
    </p:spTree>
    <p:extLst>
      <p:ext uri="{BB962C8B-B14F-4D97-AF65-F5344CB8AC3E}">
        <p14:creationId xmlns:p14="http://schemas.microsoft.com/office/powerpoint/2010/main" val="1230579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808312" y="718518"/>
            <a:ext cx="30315368" cy="15841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6352928" y="1006550"/>
            <a:ext cx="16777864" cy="178510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 STRUCTURAL TESTING </a:t>
            </a:r>
          </a:p>
          <a:p>
            <a:pPr algn="ctr"/>
            <a:r>
              <a:rPr lang="en-US" b="1" dirty="0" smtClean="0">
                <a:latin typeface="Bookman Old Style" panose="02050604050505020204" pitchFamily="18" charset="0"/>
              </a:rPr>
              <a:t>(1) Unit Testing</a:t>
            </a:r>
            <a:endParaRPr lang="en-IN" b="1" dirty="0">
              <a:latin typeface="Bookman Old Style" panose="02050604050505020204" pitchFamily="18" charset="0"/>
            </a:endParaRPr>
          </a:p>
        </p:txBody>
      </p:sp>
      <p:sp>
        <p:nvSpPr>
          <p:cNvPr id="21" name="TextBox 20"/>
          <p:cNvSpPr txBox="1"/>
          <p:nvPr/>
        </p:nvSpPr>
        <p:spPr>
          <a:xfrm>
            <a:off x="1024336" y="3789919"/>
            <a:ext cx="8928992" cy="9233297"/>
          </a:xfrm>
          <a:prstGeom prst="rect">
            <a:avLst/>
          </a:prstGeom>
          <a:noFill/>
        </p:spPr>
        <p:txBody>
          <a:bodyPr wrap="square" rtlCol="0">
            <a:spAutoFit/>
          </a:bodyPr>
          <a:lstStyle/>
          <a:p>
            <a:r>
              <a:rPr lang="en-IN" sz="5400" b="1" dirty="0"/>
              <a:t>Module: Shift Rows</a:t>
            </a:r>
          </a:p>
          <a:p>
            <a:r>
              <a:rPr lang="en-IN" sz="5400" b="1" dirty="0" smtClean="0"/>
              <a:t>Algorithm </a:t>
            </a:r>
            <a:r>
              <a:rPr lang="en-IN" sz="5400" b="1" dirty="0" err="1" smtClean="0"/>
              <a:t>shift_rows</a:t>
            </a:r>
            <a:r>
              <a:rPr lang="en-IN" sz="5400" dirty="0" smtClean="0"/>
              <a:t>(input</a:t>
            </a:r>
            <a:r>
              <a:rPr lang="en-IN" sz="5400" dirty="0"/>
              <a:t>[][])</a:t>
            </a:r>
          </a:p>
          <a:p>
            <a:r>
              <a:rPr lang="en-IN" sz="5400" dirty="0"/>
              <a:t>{</a:t>
            </a:r>
          </a:p>
          <a:p>
            <a:r>
              <a:rPr lang="sv-SE" sz="5400" dirty="0" smtClean="0">
                <a:solidFill>
                  <a:srgbClr val="C00000"/>
                </a:solidFill>
              </a:rPr>
              <a:t>1 </a:t>
            </a:r>
            <a:r>
              <a:rPr lang="sv-SE" sz="5400" dirty="0" smtClean="0"/>
              <a:t>        Declare </a:t>
            </a:r>
            <a:r>
              <a:rPr lang="sv-SE" sz="5400" dirty="0"/>
              <a:t>i, j, temp, k:  </a:t>
            </a:r>
            <a:r>
              <a:rPr lang="sv-SE" sz="5400" dirty="0" smtClean="0"/>
              <a:t>         	integer</a:t>
            </a:r>
            <a:endParaRPr lang="sv-SE" sz="5400" dirty="0"/>
          </a:p>
          <a:p>
            <a:r>
              <a:rPr lang="en-IN" sz="5400" dirty="0" smtClean="0"/>
              <a:t> 	 </a:t>
            </a:r>
            <a:r>
              <a:rPr lang="en-IN" sz="5400" dirty="0" err="1" smtClean="0"/>
              <a:t>i</a:t>
            </a:r>
            <a:r>
              <a:rPr lang="en-IN" sz="5400" dirty="0" smtClean="0"/>
              <a:t>=1</a:t>
            </a:r>
            <a:endParaRPr lang="en-IN" sz="5400" dirty="0"/>
          </a:p>
          <a:p>
            <a:r>
              <a:rPr lang="en-IN" sz="5400" dirty="0">
                <a:solidFill>
                  <a:srgbClr val="C00000"/>
                </a:solidFill>
              </a:rPr>
              <a:t>2</a:t>
            </a:r>
            <a:r>
              <a:rPr lang="en-IN" sz="5400" dirty="0" smtClean="0"/>
              <a:t>  do </a:t>
            </a:r>
            <a:r>
              <a:rPr lang="en-IN" sz="5400" dirty="0"/>
              <a:t>{</a:t>
            </a:r>
          </a:p>
          <a:p>
            <a:r>
              <a:rPr lang="en-IN" sz="5400" dirty="0">
                <a:solidFill>
                  <a:srgbClr val="C00000"/>
                </a:solidFill>
              </a:rPr>
              <a:t>3</a:t>
            </a:r>
            <a:r>
              <a:rPr lang="en-IN" sz="5400" dirty="0" smtClean="0"/>
              <a:t> </a:t>
            </a:r>
            <a:r>
              <a:rPr lang="en-IN" sz="5400" dirty="0"/>
              <a:t>	</a:t>
            </a:r>
            <a:r>
              <a:rPr lang="en-IN" sz="5400" dirty="0" err="1" smtClean="0"/>
              <a:t>rotate_l</a:t>
            </a:r>
            <a:r>
              <a:rPr lang="en-IN" sz="5400" dirty="0" smtClean="0"/>
              <a:t>(input[</a:t>
            </a:r>
            <a:r>
              <a:rPr lang="en-IN" sz="5400" dirty="0" err="1" smtClean="0"/>
              <a:t>i</a:t>
            </a:r>
            <a:r>
              <a:rPr lang="en-IN" sz="5400" dirty="0"/>
              <a:t>],</a:t>
            </a:r>
            <a:r>
              <a:rPr lang="en-IN" sz="5400" dirty="0" err="1"/>
              <a:t>i</a:t>
            </a:r>
            <a:r>
              <a:rPr lang="en-IN" sz="5400" dirty="0"/>
              <a:t>)</a:t>
            </a:r>
          </a:p>
          <a:p>
            <a:r>
              <a:rPr lang="en-IN" sz="5400" dirty="0" smtClean="0"/>
              <a:t>	</a:t>
            </a:r>
            <a:r>
              <a:rPr lang="en-IN" sz="5400" dirty="0" err="1" smtClean="0"/>
              <a:t>i</a:t>
            </a:r>
            <a:r>
              <a:rPr lang="en-IN" sz="5400" dirty="0" smtClean="0"/>
              <a:t>=i+1</a:t>
            </a:r>
            <a:endParaRPr lang="en-IN" sz="5400" dirty="0"/>
          </a:p>
          <a:p>
            <a:r>
              <a:rPr lang="en-IN" sz="5400" dirty="0"/>
              <a:t> </a:t>
            </a:r>
            <a:r>
              <a:rPr lang="en-IN" sz="5400" dirty="0" smtClean="0"/>
              <a:t>          } </a:t>
            </a:r>
            <a:r>
              <a:rPr lang="en-IN" sz="5400" dirty="0"/>
              <a:t>while(</a:t>
            </a:r>
            <a:r>
              <a:rPr lang="en-IN" sz="5400" dirty="0" err="1"/>
              <a:t>i</a:t>
            </a:r>
            <a:r>
              <a:rPr lang="en-IN" sz="5400" dirty="0"/>
              <a:t>&lt;4</a:t>
            </a:r>
            <a:r>
              <a:rPr lang="en-IN" sz="5400" dirty="0" smtClean="0"/>
              <a:t>)	</a:t>
            </a:r>
            <a:r>
              <a:rPr lang="en-IN" sz="5400" dirty="0" smtClean="0">
                <a:solidFill>
                  <a:srgbClr val="C00000"/>
                </a:solidFill>
              </a:rPr>
              <a:t>4</a:t>
            </a:r>
          </a:p>
          <a:p>
            <a:r>
              <a:rPr lang="en-IN" sz="5400" dirty="0" smtClean="0"/>
              <a:t>}//</a:t>
            </a:r>
            <a:r>
              <a:rPr lang="en-IN" sz="5400" dirty="0"/>
              <a:t>end of </a:t>
            </a:r>
            <a:r>
              <a:rPr lang="en-IN" sz="5400" dirty="0" smtClean="0"/>
              <a:t>function </a:t>
            </a:r>
            <a:r>
              <a:rPr lang="en-IN" sz="5400" dirty="0" smtClean="0">
                <a:solidFill>
                  <a:srgbClr val="C00000"/>
                </a:solidFill>
              </a:rPr>
              <a:t>5</a:t>
            </a:r>
            <a:endParaRPr lang="en-IN" sz="5400" dirty="0">
              <a:solidFill>
                <a:srgbClr val="C00000"/>
              </a:solidFill>
            </a:endParaRPr>
          </a:p>
        </p:txBody>
      </p:sp>
      <p:sp>
        <p:nvSpPr>
          <p:cNvPr id="24" name="Rectangle 23"/>
          <p:cNvSpPr/>
          <p:nvPr/>
        </p:nvSpPr>
        <p:spPr>
          <a:xfrm>
            <a:off x="20466496" y="3454822"/>
            <a:ext cx="10513168" cy="121333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29449" t="22970" r="42966" b="18851"/>
          <a:stretch/>
        </p:blipFill>
        <p:spPr>
          <a:xfrm>
            <a:off x="10060336" y="3548217"/>
            <a:ext cx="9974112" cy="12133326"/>
          </a:xfrm>
          <a:prstGeom prst="rect">
            <a:avLst/>
          </a:prstGeom>
        </p:spPr>
      </p:pic>
      <p:sp>
        <p:nvSpPr>
          <p:cNvPr id="26" name="TextBox 25"/>
          <p:cNvSpPr txBox="1"/>
          <p:nvPr/>
        </p:nvSpPr>
        <p:spPr>
          <a:xfrm>
            <a:off x="20898544" y="4462934"/>
            <a:ext cx="9649072" cy="8556188"/>
          </a:xfrm>
          <a:prstGeom prst="rect">
            <a:avLst/>
          </a:prstGeom>
          <a:noFill/>
        </p:spPr>
        <p:txBody>
          <a:bodyPr wrap="square" rtlCol="0">
            <a:spAutoFit/>
          </a:bodyPr>
          <a:lstStyle/>
          <a:p>
            <a:r>
              <a:rPr lang="en-IN" dirty="0">
                <a:solidFill>
                  <a:schemeClr val="bg1"/>
                </a:solidFill>
              </a:rPr>
              <a:t>Number of bounded regions: 1</a:t>
            </a:r>
          </a:p>
          <a:p>
            <a:r>
              <a:rPr lang="en-IN" dirty="0">
                <a:solidFill>
                  <a:schemeClr val="bg1"/>
                </a:solidFill>
              </a:rPr>
              <a:t>No. of edges: 5</a:t>
            </a:r>
          </a:p>
          <a:p>
            <a:r>
              <a:rPr lang="en-IN" dirty="0">
                <a:solidFill>
                  <a:schemeClr val="bg1"/>
                </a:solidFill>
              </a:rPr>
              <a:t>No. of vertices: </a:t>
            </a:r>
            <a:r>
              <a:rPr lang="en-IN" dirty="0" smtClean="0">
                <a:solidFill>
                  <a:schemeClr val="bg1"/>
                </a:solidFill>
              </a:rPr>
              <a:t>5</a:t>
            </a:r>
          </a:p>
          <a:p>
            <a:endParaRPr lang="en-IN" dirty="0">
              <a:solidFill>
                <a:schemeClr val="bg1"/>
              </a:solidFill>
            </a:endParaRPr>
          </a:p>
          <a:p>
            <a:r>
              <a:rPr lang="en-IN" dirty="0" err="1">
                <a:solidFill>
                  <a:schemeClr val="bg1"/>
                </a:solidFill>
              </a:rPr>
              <a:t>Cyclomatic</a:t>
            </a:r>
            <a:r>
              <a:rPr lang="en-IN" dirty="0">
                <a:solidFill>
                  <a:schemeClr val="bg1"/>
                </a:solidFill>
              </a:rPr>
              <a:t> complexity</a:t>
            </a:r>
            <a:r>
              <a:rPr lang="en-IN" dirty="0" smtClean="0">
                <a:solidFill>
                  <a:schemeClr val="bg1"/>
                </a:solidFill>
              </a:rPr>
              <a:t>:</a:t>
            </a:r>
          </a:p>
          <a:p>
            <a:r>
              <a:rPr lang="en-IN" dirty="0" smtClean="0">
                <a:solidFill>
                  <a:schemeClr val="bg1"/>
                </a:solidFill>
              </a:rPr>
              <a:t> </a:t>
            </a:r>
            <a:r>
              <a:rPr lang="en-IN" dirty="0">
                <a:solidFill>
                  <a:schemeClr val="bg1"/>
                </a:solidFill>
              </a:rPr>
              <a:t>E- V + 2 = V(G)= 2</a:t>
            </a:r>
          </a:p>
          <a:p>
            <a:r>
              <a:rPr lang="en-IN" b="1" dirty="0">
                <a:solidFill>
                  <a:schemeClr val="bg1"/>
                </a:solidFill>
              </a:rPr>
              <a:t>Basis set of </a:t>
            </a:r>
            <a:r>
              <a:rPr lang="en-IN" b="1" dirty="0" smtClean="0">
                <a:solidFill>
                  <a:schemeClr val="bg1"/>
                </a:solidFill>
              </a:rPr>
              <a:t>linearly independent </a:t>
            </a:r>
            <a:r>
              <a:rPr lang="en-IN" b="1" dirty="0">
                <a:solidFill>
                  <a:schemeClr val="bg1"/>
                </a:solidFill>
              </a:rPr>
              <a:t>paths:</a:t>
            </a:r>
          </a:p>
          <a:p>
            <a:r>
              <a:rPr lang="en-IN" b="1" dirty="0">
                <a:solidFill>
                  <a:schemeClr val="bg1"/>
                </a:solidFill>
              </a:rPr>
              <a:t>Path 1: </a:t>
            </a:r>
            <a:r>
              <a:rPr lang="en-IN" dirty="0">
                <a:solidFill>
                  <a:schemeClr val="bg1"/>
                </a:solidFill>
              </a:rPr>
              <a:t>1-&gt;2-&gt;3-&gt;4-&gt;5</a:t>
            </a:r>
          </a:p>
          <a:p>
            <a:r>
              <a:rPr lang="en-IN" b="1" dirty="0">
                <a:solidFill>
                  <a:schemeClr val="bg1"/>
                </a:solidFill>
              </a:rPr>
              <a:t>Path 2: </a:t>
            </a:r>
            <a:r>
              <a:rPr lang="en-IN" dirty="0">
                <a:solidFill>
                  <a:schemeClr val="bg1"/>
                </a:solidFill>
              </a:rPr>
              <a:t>1-&gt;2-&gt;3-&gt;4-&gt;2</a:t>
            </a:r>
          </a:p>
        </p:txBody>
      </p:sp>
      <p:sp>
        <p:nvSpPr>
          <p:cNvPr id="27" name="Left Brace 26"/>
          <p:cNvSpPr/>
          <p:nvPr/>
        </p:nvSpPr>
        <p:spPr>
          <a:xfrm>
            <a:off x="2896544" y="9614880"/>
            <a:ext cx="1368152" cy="154479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8" name="Left Brace 27"/>
          <p:cNvSpPr/>
          <p:nvPr/>
        </p:nvSpPr>
        <p:spPr>
          <a:xfrm>
            <a:off x="1528392" y="6473341"/>
            <a:ext cx="1800200" cy="232224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86375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952328" y="790526"/>
            <a:ext cx="30171352" cy="15625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352928" y="1006550"/>
            <a:ext cx="16777864" cy="178510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 STRUCTURAL TESTING </a:t>
            </a:r>
          </a:p>
          <a:p>
            <a:pPr algn="ctr"/>
            <a:r>
              <a:rPr lang="en-US" b="1" dirty="0" smtClean="0">
                <a:latin typeface="Bookman Old Style" panose="02050604050505020204" pitchFamily="18" charset="0"/>
              </a:rPr>
              <a:t>(1) Unit Testing</a:t>
            </a:r>
            <a:endParaRPr lang="en-IN" b="1" dirty="0">
              <a:latin typeface="Bookman Old Style" panose="02050604050505020204" pitchFamily="18" charset="0"/>
            </a:endParaRPr>
          </a:p>
        </p:txBody>
      </p:sp>
      <p:sp>
        <p:nvSpPr>
          <p:cNvPr id="5" name="Rectangle 4"/>
          <p:cNvSpPr/>
          <p:nvPr/>
        </p:nvSpPr>
        <p:spPr>
          <a:xfrm>
            <a:off x="20466496" y="3454822"/>
            <a:ext cx="10513168" cy="121333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0826536" y="4174902"/>
            <a:ext cx="9793088" cy="9233297"/>
          </a:xfrm>
          <a:prstGeom prst="rect">
            <a:avLst/>
          </a:prstGeom>
          <a:noFill/>
        </p:spPr>
        <p:txBody>
          <a:bodyPr wrap="square" rtlCol="0">
            <a:spAutoFit/>
          </a:bodyPr>
          <a:lstStyle/>
          <a:p>
            <a:r>
              <a:rPr lang="en-IN" sz="5400" dirty="0">
                <a:solidFill>
                  <a:schemeClr val="bg1"/>
                </a:solidFill>
              </a:rPr>
              <a:t>No. of bounded regions: 2</a:t>
            </a:r>
          </a:p>
          <a:p>
            <a:r>
              <a:rPr lang="en-IN" sz="5400" dirty="0">
                <a:solidFill>
                  <a:schemeClr val="bg1"/>
                </a:solidFill>
              </a:rPr>
              <a:t>No. of edges: 10</a:t>
            </a:r>
          </a:p>
          <a:p>
            <a:r>
              <a:rPr lang="en-IN" sz="5400" dirty="0">
                <a:solidFill>
                  <a:schemeClr val="bg1"/>
                </a:solidFill>
              </a:rPr>
              <a:t>No. of vertices: </a:t>
            </a:r>
            <a:r>
              <a:rPr lang="en-IN" sz="5400" dirty="0" smtClean="0">
                <a:solidFill>
                  <a:schemeClr val="bg1"/>
                </a:solidFill>
              </a:rPr>
              <a:t>9</a:t>
            </a:r>
          </a:p>
          <a:p>
            <a:endParaRPr lang="en-IN" sz="5400" dirty="0">
              <a:solidFill>
                <a:schemeClr val="bg1"/>
              </a:solidFill>
            </a:endParaRPr>
          </a:p>
          <a:p>
            <a:r>
              <a:rPr lang="en-IN" sz="5400" dirty="0" err="1">
                <a:solidFill>
                  <a:schemeClr val="bg1"/>
                </a:solidFill>
              </a:rPr>
              <a:t>Cyclomatic</a:t>
            </a:r>
            <a:r>
              <a:rPr lang="en-IN" sz="5400" dirty="0">
                <a:solidFill>
                  <a:schemeClr val="bg1"/>
                </a:solidFill>
              </a:rPr>
              <a:t> complexity is</a:t>
            </a:r>
            <a:r>
              <a:rPr lang="en-IN" sz="5400" dirty="0" smtClean="0">
                <a:solidFill>
                  <a:schemeClr val="bg1"/>
                </a:solidFill>
              </a:rPr>
              <a:t>:</a:t>
            </a:r>
          </a:p>
          <a:p>
            <a:r>
              <a:rPr lang="en-IN" sz="5400" dirty="0" smtClean="0">
                <a:solidFill>
                  <a:schemeClr val="bg1"/>
                </a:solidFill>
              </a:rPr>
              <a:t> </a:t>
            </a:r>
            <a:r>
              <a:rPr lang="en-IN" sz="5400" dirty="0">
                <a:solidFill>
                  <a:schemeClr val="bg1"/>
                </a:solidFill>
              </a:rPr>
              <a:t>E – V+2 = 10-9+2 = 3</a:t>
            </a:r>
          </a:p>
          <a:p>
            <a:r>
              <a:rPr lang="en-IN" sz="5400" b="1" dirty="0">
                <a:solidFill>
                  <a:schemeClr val="bg1"/>
                </a:solidFill>
              </a:rPr>
              <a:t>Basis of linearly independent paths:</a:t>
            </a:r>
          </a:p>
          <a:p>
            <a:r>
              <a:rPr lang="en-IN" sz="5400" b="1" dirty="0">
                <a:solidFill>
                  <a:schemeClr val="bg1"/>
                </a:solidFill>
              </a:rPr>
              <a:t>Path 1: </a:t>
            </a:r>
            <a:r>
              <a:rPr lang="en-IN" sz="4800" dirty="0">
                <a:solidFill>
                  <a:schemeClr val="bg1"/>
                </a:solidFill>
              </a:rPr>
              <a:t>1-&gt;2-&gt;3-&gt;4-&gt;5-&gt;6-&gt;4</a:t>
            </a:r>
          </a:p>
          <a:p>
            <a:r>
              <a:rPr lang="en-IN" sz="5400" b="1" dirty="0">
                <a:solidFill>
                  <a:schemeClr val="bg1"/>
                </a:solidFill>
              </a:rPr>
              <a:t>Path 2: </a:t>
            </a:r>
            <a:r>
              <a:rPr lang="en-IN" sz="4800" dirty="0">
                <a:solidFill>
                  <a:schemeClr val="bg1"/>
                </a:solidFill>
              </a:rPr>
              <a:t>1-&gt;2-&gt;3-&gt;4-&gt;5-&gt;6-&gt;7-&gt;8-&gt;2</a:t>
            </a:r>
          </a:p>
          <a:p>
            <a:r>
              <a:rPr lang="en-IN" sz="5400" b="1" dirty="0">
                <a:solidFill>
                  <a:schemeClr val="bg1"/>
                </a:solidFill>
              </a:rPr>
              <a:t>Path 3: </a:t>
            </a:r>
            <a:r>
              <a:rPr lang="en-IN" sz="4800" dirty="0">
                <a:solidFill>
                  <a:schemeClr val="bg1"/>
                </a:solidFill>
              </a:rPr>
              <a:t>1-&gt;2-&gt;3-&gt;4-&gt;5-&gt;6-&gt;7-&gt;8-&gt;9</a:t>
            </a:r>
            <a:endParaRPr lang="en-IN" sz="4800" dirty="0" smtClean="0">
              <a:solidFill>
                <a:schemeClr val="bg1"/>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6090" t="18270" r="31778" b="6143"/>
          <a:stretch/>
        </p:blipFill>
        <p:spPr>
          <a:xfrm>
            <a:off x="952328" y="3454822"/>
            <a:ext cx="10081120" cy="11593288"/>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4748" t="16625" r="39036" b="9302"/>
          <a:stretch/>
        </p:blipFill>
        <p:spPr>
          <a:xfrm>
            <a:off x="10313368" y="3454822"/>
            <a:ext cx="9469053" cy="12817424"/>
          </a:xfrm>
          <a:prstGeom prst="rect">
            <a:avLst/>
          </a:prstGeom>
        </p:spPr>
      </p:pic>
    </p:spTree>
    <p:extLst>
      <p:ext uri="{BB962C8B-B14F-4D97-AF65-F5344CB8AC3E}">
        <p14:creationId xmlns:p14="http://schemas.microsoft.com/office/powerpoint/2010/main" val="3204192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1096344" y="862534"/>
            <a:ext cx="29811312" cy="15625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352928" y="1006550"/>
            <a:ext cx="16777864" cy="167738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 STRUCTURAL TESTING </a:t>
            </a:r>
          </a:p>
          <a:p>
            <a:pPr algn="ctr"/>
            <a:r>
              <a:rPr lang="en-US" sz="4800" b="1" dirty="0" smtClean="0">
                <a:latin typeface="Bookman Old Style" panose="02050604050505020204" pitchFamily="18" charset="0"/>
              </a:rPr>
              <a:t>(1) Integration Testing</a:t>
            </a:r>
            <a:endParaRPr lang="en-IN" sz="4800" b="1" dirty="0">
              <a:latin typeface="Bookman Old Style" panose="02050604050505020204" pitchFamily="18" charset="0"/>
            </a:endParaRPr>
          </a:p>
        </p:txBody>
      </p:sp>
      <p:sp>
        <p:nvSpPr>
          <p:cNvPr id="4" name="TextBox 3"/>
          <p:cNvSpPr txBox="1"/>
          <p:nvPr/>
        </p:nvSpPr>
        <p:spPr>
          <a:xfrm>
            <a:off x="1672408" y="2683932"/>
            <a:ext cx="10945216" cy="13819168"/>
          </a:xfrm>
          <a:prstGeom prst="rect">
            <a:avLst/>
          </a:prstGeom>
          <a:noFill/>
        </p:spPr>
        <p:txBody>
          <a:bodyPr wrap="square" rtlCol="0">
            <a:spAutoFit/>
          </a:bodyPr>
          <a:lstStyle/>
          <a:p>
            <a:r>
              <a:rPr lang="en-IN" sz="3200" b="1" dirty="0">
                <a:latin typeface="Bookman Old Style" panose="02050604050505020204" pitchFamily="18" charset="0"/>
              </a:rPr>
              <a:t>Module Encryption:</a:t>
            </a:r>
          </a:p>
          <a:p>
            <a:r>
              <a:rPr lang="en-IN" sz="3200" b="1" dirty="0">
                <a:latin typeface="Bookman Old Style" panose="02050604050505020204" pitchFamily="18" charset="0"/>
              </a:rPr>
              <a:t>Algorithm encryption (input[][], key[][], </a:t>
            </a:r>
            <a:r>
              <a:rPr lang="en-IN" sz="3200" b="1" dirty="0" err="1">
                <a:latin typeface="Bookman Old Style" panose="02050604050505020204" pitchFamily="18" charset="0"/>
              </a:rPr>
              <a:t>sbox</a:t>
            </a:r>
            <a:r>
              <a:rPr lang="en-IN" sz="3200" b="1" dirty="0" smtClean="0">
                <a:latin typeface="Bookman Old Style" panose="02050604050505020204" pitchFamily="18" charset="0"/>
              </a:rPr>
              <a:t>[][])</a:t>
            </a:r>
          </a:p>
          <a:p>
            <a:r>
              <a:rPr lang="en-IN" sz="3200" dirty="0" smtClean="0">
                <a:latin typeface="Bookman Old Style" panose="02050604050505020204" pitchFamily="18" charset="0"/>
              </a:rPr>
              <a:t> </a:t>
            </a:r>
            <a:r>
              <a:rPr lang="en-IN" sz="3200" dirty="0">
                <a:latin typeface="Bookman Old Style" panose="02050604050505020204" pitchFamily="18" charset="0"/>
              </a:rPr>
              <a:t>{</a:t>
            </a:r>
          </a:p>
          <a:p>
            <a:r>
              <a:rPr lang="en-IN" sz="3200" dirty="0" smtClean="0">
                <a:latin typeface="Bookman Old Style" panose="02050604050505020204" pitchFamily="18" charset="0"/>
              </a:rPr>
              <a:t>               </a:t>
            </a:r>
            <a:r>
              <a:rPr lang="en-IN" sz="3200" dirty="0" err="1" smtClean="0">
                <a:latin typeface="Bookman Old Style" panose="02050604050505020204" pitchFamily="18" charset="0"/>
              </a:rPr>
              <a:t>extension_of_key</a:t>
            </a:r>
            <a:r>
              <a:rPr lang="en-IN" sz="3200" dirty="0" smtClean="0">
                <a:latin typeface="Bookman Old Style" panose="02050604050505020204" pitchFamily="18" charset="0"/>
              </a:rPr>
              <a:t>(</a:t>
            </a:r>
            <a:r>
              <a:rPr lang="en-IN" sz="3200" dirty="0" err="1" smtClean="0">
                <a:latin typeface="Bookman Old Style" panose="02050604050505020204" pitchFamily="18" charset="0"/>
              </a:rPr>
              <a:t>key,extended_key,sbox</a:t>
            </a:r>
            <a:r>
              <a:rPr lang="en-IN" sz="3200" dirty="0">
                <a:latin typeface="Bookman Old Style" panose="02050604050505020204" pitchFamily="18" charset="0"/>
              </a:rPr>
              <a:t>);</a:t>
            </a:r>
          </a:p>
          <a:p>
            <a:pPr marL="514350" indent="-514350">
              <a:buAutoNum type="arabicPlain"/>
            </a:pPr>
            <a:r>
              <a:rPr lang="en-IN" sz="3200" dirty="0" smtClean="0">
                <a:latin typeface="Bookman Old Style" panose="02050604050505020204" pitchFamily="18" charset="0"/>
              </a:rPr>
              <a:t>          </a:t>
            </a:r>
            <a:r>
              <a:rPr lang="en-IN" sz="3200" dirty="0" err="1" smtClean="0">
                <a:latin typeface="Bookman Old Style" panose="02050604050505020204" pitchFamily="18" charset="0"/>
              </a:rPr>
              <a:t>Add_round_key</a:t>
            </a:r>
            <a:r>
              <a:rPr lang="en-IN" sz="3200" dirty="0" smtClean="0">
                <a:latin typeface="Bookman Old Style" panose="02050604050505020204" pitchFamily="18" charset="0"/>
              </a:rPr>
              <a:t>(input,extended_key,0);</a:t>
            </a:r>
          </a:p>
          <a:p>
            <a:r>
              <a:rPr lang="en-IN" sz="3200" dirty="0" smtClean="0">
                <a:latin typeface="Bookman Old Style" panose="02050604050505020204" pitchFamily="18" charset="0"/>
              </a:rPr>
              <a:t>              </a:t>
            </a:r>
            <a:r>
              <a:rPr lang="en-IN" sz="3200" dirty="0" err="1" smtClean="0">
                <a:latin typeface="Bookman Old Style" panose="02050604050505020204" pitchFamily="18" charset="0"/>
              </a:rPr>
              <a:t>printf</a:t>
            </a:r>
            <a:r>
              <a:rPr lang="en-IN" sz="3200" dirty="0">
                <a:latin typeface="Bookman Old Style" panose="02050604050505020204" pitchFamily="18" charset="0"/>
              </a:rPr>
              <a:t>("AFTER ADDING KEY :\t");</a:t>
            </a:r>
          </a:p>
          <a:p>
            <a:r>
              <a:rPr lang="en-IN" sz="3200" dirty="0" smtClean="0">
                <a:latin typeface="Bookman Old Style" panose="02050604050505020204" pitchFamily="18" charset="0"/>
              </a:rPr>
              <a:t>              print(input</a:t>
            </a:r>
            <a:r>
              <a:rPr lang="en-IN" sz="3200" dirty="0">
                <a:latin typeface="Bookman Old Style" panose="02050604050505020204" pitchFamily="18" charset="0"/>
              </a:rPr>
              <a:t>);</a:t>
            </a:r>
          </a:p>
          <a:p>
            <a:r>
              <a:rPr lang="en-IN" sz="3200" b="1" dirty="0" smtClean="0">
                <a:solidFill>
                  <a:srgbClr val="C00000"/>
                </a:solidFill>
                <a:latin typeface="Bookman Old Style" panose="02050604050505020204" pitchFamily="18" charset="0"/>
              </a:rPr>
              <a:t>2</a:t>
            </a:r>
            <a:r>
              <a:rPr lang="en-IN" sz="3200" dirty="0" smtClean="0">
                <a:latin typeface="Bookman Old Style" panose="02050604050505020204" pitchFamily="18" charset="0"/>
              </a:rPr>
              <a:t>            for(k=1;k&lt;10;k</a:t>
            </a:r>
            <a:r>
              <a:rPr lang="en-IN" sz="3200" dirty="0">
                <a:latin typeface="Bookman Old Style" panose="02050604050505020204" pitchFamily="18" charset="0"/>
              </a:rPr>
              <a:t>++)</a:t>
            </a:r>
          </a:p>
          <a:p>
            <a:r>
              <a:rPr lang="en-IN" sz="3200" dirty="0" smtClean="0">
                <a:latin typeface="Bookman Old Style" panose="02050604050505020204" pitchFamily="18" charset="0"/>
              </a:rPr>
              <a:t>             {</a:t>
            </a:r>
            <a:endParaRPr lang="en-IN" sz="3200" dirty="0">
              <a:latin typeface="Bookman Old Style" panose="02050604050505020204" pitchFamily="18" charset="0"/>
            </a:endParaRPr>
          </a:p>
          <a:p>
            <a:r>
              <a:rPr lang="pt-BR" sz="3200" dirty="0" smtClean="0">
                <a:latin typeface="Bookman Old Style" panose="02050604050505020204" pitchFamily="18" charset="0"/>
              </a:rPr>
              <a:t>                 PRINT </a:t>
            </a:r>
            <a:r>
              <a:rPr lang="pt-BR" sz="3200" dirty="0">
                <a:latin typeface="Bookman Old Style" panose="02050604050505020204" pitchFamily="18" charset="0"/>
              </a:rPr>
              <a:t>("ROUND %d \n\n",k)</a:t>
            </a:r>
          </a:p>
          <a:p>
            <a:r>
              <a:rPr lang="en-IN" sz="3200" b="1" dirty="0" smtClean="0">
                <a:solidFill>
                  <a:srgbClr val="C00000"/>
                </a:solidFill>
                <a:latin typeface="Bookman Old Style" panose="02050604050505020204" pitchFamily="18" charset="0"/>
              </a:rPr>
              <a:t>3</a:t>
            </a:r>
            <a:r>
              <a:rPr lang="en-IN" sz="3200" dirty="0" smtClean="0">
                <a:latin typeface="Bookman Old Style" panose="02050604050505020204" pitchFamily="18" charset="0"/>
              </a:rPr>
              <a:t>               </a:t>
            </a:r>
            <a:r>
              <a:rPr lang="en-IN" sz="3200" dirty="0">
                <a:latin typeface="Bookman Old Style" panose="02050604050505020204" pitchFamily="18" charset="0"/>
              </a:rPr>
              <a:t>for(</a:t>
            </a:r>
            <a:r>
              <a:rPr lang="en-IN" sz="3200" dirty="0" err="1">
                <a:latin typeface="Bookman Old Style" panose="02050604050505020204" pitchFamily="18" charset="0"/>
              </a:rPr>
              <a:t>i</a:t>
            </a:r>
            <a:r>
              <a:rPr lang="en-IN" sz="3200" dirty="0">
                <a:latin typeface="Bookman Old Style" panose="02050604050505020204" pitchFamily="18" charset="0"/>
              </a:rPr>
              <a:t>=0;i&lt;4;i++)</a:t>
            </a:r>
          </a:p>
          <a:p>
            <a:r>
              <a:rPr lang="en-IN" sz="3200" b="1" dirty="0" smtClean="0">
                <a:solidFill>
                  <a:srgbClr val="C00000"/>
                </a:solidFill>
                <a:latin typeface="Bookman Old Style" panose="02050604050505020204" pitchFamily="18" charset="0"/>
              </a:rPr>
              <a:t>4</a:t>
            </a:r>
            <a:r>
              <a:rPr lang="en-IN" sz="3200" dirty="0" smtClean="0">
                <a:latin typeface="Bookman Old Style" panose="02050604050505020204" pitchFamily="18" charset="0"/>
              </a:rPr>
              <a:t>               </a:t>
            </a:r>
            <a:r>
              <a:rPr lang="en-IN" sz="3200" dirty="0" err="1" smtClean="0">
                <a:latin typeface="Bookman Old Style" panose="02050604050505020204" pitchFamily="18" charset="0"/>
              </a:rPr>
              <a:t>sub_bytes</a:t>
            </a:r>
            <a:r>
              <a:rPr lang="en-IN" sz="3200" dirty="0" smtClean="0">
                <a:latin typeface="Bookman Old Style" panose="02050604050505020204" pitchFamily="18" charset="0"/>
              </a:rPr>
              <a:t>(input[</a:t>
            </a:r>
            <a:r>
              <a:rPr lang="en-IN" sz="3200" dirty="0" err="1" smtClean="0">
                <a:latin typeface="Bookman Old Style" panose="02050604050505020204" pitchFamily="18" charset="0"/>
              </a:rPr>
              <a:t>i</a:t>
            </a:r>
            <a:r>
              <a:rPr lang="en-IN" sz="3200" dirty="0">
                <a:latin typeface="Bookman Old Style" panose="02050604050505020204" pitchFamily="18" charset="0"/>
              </a:rPr>
              <a:t>],</a:t>
            </a:r>
            <a:r>
              <a:rPr lang="en-IN" sz="3200" dirty="0" err="1">
                <a:latin typeface="Bookman Old Style" panose="02050604050505020204" pitchFamily="18" charset="0"/>
              </a:rPr>
              <a:t>sbox</a:t>
            </a:r>
            <a:r>
              <a:rPr lang="en-IN" sz="3200" dirty="0">
                <a:latin typeface="Bookman Old Style" panose="02050604050505020204" pitchFamily="18" charset="0"/>
              </a:rPr>
              <a:t>);</a:t>
            </a:r>
          </a:p>
          <a:p>
            <a:r>
              <a:rPr lang="en-IN" sz="3200" dirty="0">
                <a:latin typeface="Bookman Old Style" panose="02050604050505020204" pitchFamily="18" charset="0"/>
              </a:rPr>
              <a:t> </a:t>
            </a:r>
            <a:r>
              <a:rPr lang="en-IN" sz="3200" dirty="0" smtClean="0">
                <a:latin typeface="Bookman Old Style" panose="02050604050505020204" pitchFamily="18" charset="0"/>
              </a:rPr>
              <a:t>            } </a:t>
            </a:r>
            <a:r>
              <a:rPr lang="en-IN" sz="3200" dirty="0">
                <a:latin typeface="Bookman Old Style" panose="02050604050505020204" pitchFamily="18" charset="0"/>
              </a:rPr>
              <a:t>end of for </a:t>
            </a:r>
            <a:r>
              <a:rPr lang="en-IN" sz="3200" dirty="0" smtClean="0">
                <a:latin typeface="Bookman Old Style" panose="02050604050505020204" pitchFamily="18" charset="0"/>
              </a:rPr>
              <a:t> 5</a:t>
            </a:r>
            <a:endParaRPr lang="en-IN" sz="3200" dirty="0">
              <a:latin typeface="Bookman Old Style" panose="02050604050505020204" pitchFamily="18" charset="0"/>
            </a:endParaRPr>
          </a:p>
          <a:p>
            <a:r>
              <a:rPr lang="en-IN" sz="3200" dirty="0" smtClean="0">
                <a:latin typeface="Bookman Old Style" panose="02050604050505020204" pitchFamily="18" charset="0"/>
              </a:rPr>
              <a:t>             PRINT </a:t>
            </a:r>
            <a:r>
              <a:rPr lang="en-IN" sz="3200" dirty="0">
                <a:latin typeface="Bookman Old Style" panose="02050604050505020204" pitchFamily="18" charset="0"/>
              </a:rPr>
              <a:t>("AFTER SUBSTITUTION :\t")</a:t>
            </a:r>
          </a:p>
          <a:p>
            <a:r>
              <a:rPr lang="en-IN" sz="3200" dirty="0" smtClean="0">
                <a:latin typeface="Bookman Old Style" panose="02050604050505020204" pitchFamily="18" charset="0"/>
              </a:rPr>
              <a:t>             PRINT </a:t>
            </a:r>
            <a:r>
              <a:rPr lang="en-IN" sz="3200" dirty="0">
                <a:latin typeface="Bookman Old Style" panose="02050604050505020204" pitchFamily="18" charset="0"/>
              </a:rPr>
              <a:t>(input)</a:t>
            </a:r>
          </a:p>
          <a:p>
            <a:r>
              <a:rPr lang="en-IN" sz="3200" dirty="0" smtClean="0">
                <a:latin typeface="Bookman Old Style" panose="02050604050505020204" pitchFamily="18" charset="0"/>
              </a:rPr>
              <a:t>             </a:t>
            </a:r>
            <a:r>
              <a:rPr lang="en-IN" sz="3200" dirty="0" err="1" smtClean="0">
                <a:latin typeface="Bookman Old Style" panose="02050604050505020204" pitchFamily="18" charset="0"/>
              </a:rPr>
              <a:t>shift_rows</a:t>
            </a:r>
            <a:r>
              <a:rPr lang="en-IN" sz="3200" dirty="0" smtClean="0">
                <a:latin typeface="Bookman Old Style" panose="02050604050505020204" pitchFamily="18" charset="0"/>
              </a:rPr>
              <a:t>(input</a:t>
            </a:r>
            <a:r>
              <a:rPr lang="en-IN" sz="3200" dirty="0">
                <a:latin typeface="Bookman Old Style" panose="02050604050505020204" pitchFamily="18" charset="0"/>
              </a:rPr>
              <a:t>);</a:t>
            </a:r>
          </a:p>
          <a:p>
            <a:r>
              <a:rPr lang="en-IN" sz="3200" dirty="0" smtClean="0">
                <a:latin typeface="Bookman Old Style" panose="02050604050505020204" pitchFamily="18" charset="0"/>
              </a:rPr>
              <a:t>             PRINT </a:t>
            </a:r>
            <a:r>
              <a:rPr lang="en-IN" sz="3200" dirty="0">
                <a:latin typeface="Bookman Old Style" panose="02050604050505020204" pitchFamily="18" charset="0"/>
              </a:rPr>
              <a:t>("AFTER SHIFTING ROWS :\t")</a:t>
            </a:r>
          </a:p>
          <a:p>
            <a:r>
              <a:rPr lang="en-IN" sz="3200" b="1" dirty="0">
                <a:solidFill>
                  <a:srgbClr val="C00000"/>
                </a:solidFill>
                <a:latin typeface="Bookman Old Style" panose="02050604050505020204" pitchFamily="18" charset="0"/>
              </a:rPr>
              <a:t>6</a:t>
            </a:r>
            <a:r>
              <a:rPr lang="en-IN" sz="3200" dirty="0">
                <a:latin typeface="Bookman Old Style" panose="02050604050505020204" pitchFamily="18" charset="0"/>
              </a:rPr>
              <a:t> </a:t>
            </a:r>
            <a:r>
              <a:rPr lang="en-IN" sz="3200" dirty="0" smtClean="0">
                <a:latin typeface="Bookman Old Style" panose="02050604050505020204" pitchFamily="18" charset="0"/>
              </a:rPr>
              <a:t>          PRINT </a:t>
            </a:r>
            <a:r>
              <a:rPr lang="en-IN" sz="3200" dirty="0">
                <a:latin typeface="Bookman Old Style" panose="02050604050505020204" pitchFamily="18" charset="0"/>
              </a:rPr>
              <a:t>(input)</a:t>
            </a:r>
          </a:p>
          <a:p>
            <a:r>
              <a:rPr lang="en-IN" sz="3200" dirty="0" smtClean="0">
                <a:latin typeface="Bookman Old Style" panose="02050604050505020204" pitchFamily="18" charset="0"/>
              </a:rPr>
              <a:t>             </a:t>
            </a:r>
            <a:r>
              <a:rPr lang="en-IN" sz="3200" dirty="0" err="1" smtClean="0">
                <a:latin typeface="Bookman Old Style" panose="02050604050505020204" pitchFamily="18" charset="0"/>
              </a:rPr>
              <a:t>mix_cols</a:t>
            </a:r>
            <a:r>
              <a:rPr lang="en-IN" sz="3200" dirty="0" smtClean="0">
                <a:latin typeface="Bookman Old Style" panose="02050604050505020204" pitchFamily="18" charset="0"/>
              </a:rPr>
              <a:t>(input</a:t>
            </a:r>
            <a:r>
              <a:rPr lang="en-IN" sz="3200" dirty="0">
                <a:latin typeface="Bookman Old Style" panose="02050604050505020204" pitchFamily="18" charset="0"/>
              </a:rPr>
              <a:t>);</a:t>
            </a:r>
          </a:p>
          <a:p>
            <a:r>
              <a:rPr lang="en-IN" sz="3200" dirty="0" smtClean="0">
                <a:latin typeface="Bookman Old Style" panose="02050604050505020204" pitchFamily="18" charset="0"/>
              </a:rPr>
              <a:t>             PRINT </a:t>
            </a:r>
            <a:r>
              <a:rPr lang="en-IN" sz="3200" dirty="0">
                <a:latin typeface="Bookman Old Style" panose="02050604050505020204" pitchFamily="18" charset="0"/>
              </a:rPr>
              <a:t>("AFTER MIXING COLS :\t")</a:t>
            </a:r>
          </a:p>
          <a:p>
            <a:r>
              <a:rPr lang="en-IN" sz="3200" dirty="0" smtClean="0">
                <a:latin typeface="Bookman Old Style" panose="02050604050505020204" pitchFamily="18" charset="0"/>
              </a:rPr>
              <a:t>             PRINT </a:t>
            </a:r>
            <a:r>
              <a:rPr lang="en-IN" sz="3200" dirty="0">
                <a:latin typeface="Bookman Old Style" panose="02050604050505020204" pitchFamily="18" charset="0"/>
              </a:rPr>
              <a:t>(input)</a:t>
            </a:r>
          </a:p>
          <a:p>
            <a:r>
              <a:rPr lang="en-IN" sz="3200" dirty="0" smtClean="0">
                <a:latin typeface="Bookman Old Style" panose="02050604050505020204" pitchFamily="18" charset="0"/>
              </a:rPr>
              <a:t>            </a:t>
            </a:r>
            <a:r>
              <a:rPr lang="en-IN" sz="3200" dirty="0" err="1" smtClean="0">
                <a:latin typeface="Bookman Old Style" panose="02050604050505020204" pitchFamily="18" charset="0"/>
              </a:rPr>
              <a:t>Add_round_key</a:t>
            </a:r>
            <a:r>
              <a:rPr lang="en-IN" sz="3200" dirty="0" smtClean="0">
                <a:latin typeface="Bookman Old Style" panose="02050604050505020204" pitchFamily="18" charset="0"/>
              </a:rPr>
              <a:t>(</a:t>
            </a:r>
            <a:r>
              <a:rPr lang="en-IN" sz="3200" dirty="0" err="1" smtClean="0">
                <a:latin typeface="Bookman Old Style" panose="02050604050505020204" pitchFamily="18" charset="0"/>
              </a:rPr>
              <a:t>input,extended_key,k</a:t>
            </a:r>
            <a:r>
              <a:rPr lang="en-IN" sz="3200" dirty="0">
                <a:latin typeface="Bookman Old Style" panose="02050604050505020204" pitchFamily="18" charset="0"/>
              </a:rPr>
              <a:t>);</a:t>
            </a:r>
          </a:p>
          <a:p>
            <a:r>
              <a:rPr lang="en-IN" sz="3200" dirty="0" smtClean="0">
                <a:latin typeface="Bookman Old Style" panose="02050604050505020204" pitchFamily="18" charset="0"/>
              </a:rPr>
              <a:t>            PRINT </a:t>
            </a:r>
            <a:r>
              <a:rPr lang="en-IN" sz="3200" dirty="0">
                <a:latin typeface="Bookman Old Style" panose="02050604050505020204" pitchFamily="18" charset="0"/>
              </a:rPr>
              <a:t>("AFTER ADDING KEY :\t")</a:t>
            </a:r>
          </a:p>
          <a:p>
            <a:r>
              <a:rPr lang="en-IN" sz="3200" dirty="0" smtClean="0">
                <a:latin typeface="Bookman Old Style" panose="02050604050505020204" pitchFamily="18" charset="0"/>
              </a:rPr>
              <a:t>            PRINT </a:t>
            </a:r>
            <a:r>
              <a:rPr lang="en-IN" sz="3200" dirty="0">
                <a:latin typeface="Bookman Old Style" panose="02050604050505020204" pitchFamily="18" charset="0"/>
              </a:rPr>
              <a:t>(input)</a:t>
            </a:r>
          </a:p>
          <a:p>
            <a:r>
              <a:rPr lang="en-IN" sz="3200" dirty="0" smtClean="0">
                <a:latin typeface="Bookman Old Style" panose="02050604050505020204" pitchFamily="18" charset="0"/>
              </a:rPr>
              <a:t>           }</a:t>
            </a:r>
            <a:r>
              <a:rPr lang="en-IN" sz="3200" dirty="0">
                <a:latin typeface="Bookman Old Style" panose="02050604050505020204" pitchFamily="18" charset="0"/>
              </a:rPr>
              <a:t>end of </a:t>
            </a:r>
            <a:r>
              <a:rPr lang="en-IN" sz="3200" dirty="0" smtClean="0">
                <a:latin typeface="Bookman Old Style" panose="02050604050505020204" pitchFamily="18" charset="0"/>
              </a:rPr>
              <a:t>for	 </a:t>
            </a:r>
            <a:r>
              <a:rPr lang="en-IN" sz="3200" b="1" dirty="0">
                <a:solidFill>
                  <a:srgbClr val="C00000"/>
                </a:solidFill>
                <a:latin typeface="Bookman Old Style" panose="02050604050505020204" pitchFamily="18" charset="0"/>
              </a:rPr>
              <a:t>7</a:t>
            </a:r>
          </a:p>
          <a:p>
            <a:r>
              <a:rPr lang="pt-BR" sz="3200" b="1" dirty="0" smtClean="0">
                <a:solidFill>
                  <a:srgbClr val="C00000"/>
                </a:solidFill>
                <a:latin typeface="Bookman Old Style" panose="02050604050505020204" pitchFamily="18" charset="0"/>
              </a:rPr>
              <a:t>8</a:t>
            </a:r>
            <a:r>
              <a:rPr lang="pt-BR" sz="3200" dirty="0" smtClean="0">
                <a:latin typeface="Bookman Old Style" panose="02050604050505020204" pitchFamily="18" charset="0"/>
              </a:rPr>
              <a:t>           </a:t>
            </a:r>
            <a:r>
              <a:rPr lang="pt-BR" sz="3200" dirty="0">
                <a:latin typeface="Bookman Old Style" panose="02050604050505020204" pitchFamily="18" charset="0"/>
              </a:rPr>
              <a:t>PRINT ("\n ROUND %d \n",k)</a:t>
            </a:r>
          </a:p>
          <a:p>
            <a:r>
              <a:rPr lang="en-IN" sz="3200" dirty="0" smtClean="0">
                <a:latin typeface="Bookman Old Style" panose="02050604050505020204" pitchFamily="18" charset="0"/>
              </a:rPr>
              <a:t>           Execute </a:t>
            </a:r>
            <a:r>
              <a:rPr lang="en-IN" sz="3200" dirty="0">
                <a:latin typeface="Bookman Old Style" panose="02050604050505020204" pitchFamily="18" charset="0"/>
              </a:rPr>
              <a:t>Module Encryption Final Round</a:t>
            </a:r>
          </a:p>
          <a:p>
            <a:r>
              <a:rPr lang="en-IN" sz="3200" dirty="0">
                <a:latin typeface="Bookman Old Style" panose="02050604050505020204" pitchFamily="18" charset="0"/>
              </a:rPr>
              <a:t>} // END OF Algorithm </a:t>
            </a:r>
            <a:r>
              <a:rPr lang="en-IN" sz="3200" b="1" dirty="0">
                <a:solidFill>
                  <a:srgbClr val="C00000"/>
                </a:solidFill>
                <a:latin typeface="Bookman Old Style" panose="02050604050505020204" pitchFamily="18" charset="0"/>
              </a:rPr>
              <a:t>9</a:t>
            </a:r>
          </a:p>
        </p:txBody>
      </p:sp>
      <p:sp>
        <p:nvSpPr>
          <p:cNvPr id="5" name="Left Brace 4"/>
          <p:cNvSpPr/>
          <p:nvPr/>
        </p:nvSpPr>
        <p:spPr>
          <a:xfrm>
            <a:off x="2592060" y="4030886"/>
            <a:ext cx="1368152" cy="223224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6" name="Left Brace 5"/>
          <p:cNvSpPr/>
          <p:nvPr/>
        </p:nvSpPr>
        <p:spPr>
          <a:xfrm>
            <a:off x="3004556" y="6839198"/>
            <a:ext cx="1215752" cy="183620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7" name="Left Brace 6"/>
          <p:cNvSpPr/>
          <p:nvPr/>
        </p:nvSpPr>
        <p:spPr>
          <a:xfrm>
            <a:off x="2456808" y="9143454"/>
            <a:ext cx="864096" cy="518457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Left Brace 7"/>
          <p:cNvSpPr/>
          <p:nvPr/>
        </p:nvSpPr>
        <p:spPr>
          <a:xfrm>
            <a:off x="2667630" y="14976102"/>
            <a:ext cx="442452" cy="93610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6190" t="16964" r="22850" b="9410"/>
          <a:stretch/>
        </p:blipFill>
        <p:spPr>
          <a:xfrm>
            <a:off x="12113568" y="3094782"/>
            <a:ext cx="18128884" cy="12349372"/>
          </a:xfrm>
          <a:prstGeom prst="rect">
            <a:avLst/>
          </a:prstGeom>
        </p:spPr>
      </p:pic>
    </p:spTree>
    <p:extLst>
      <p:ext uri="{BB962C8B-B14F-4D97-AF65-F5344CB8AC3E}">
        <p14:creationId xmlns:p14="http://schemas.microsoft.com/office/powerpoint/2010/main" val="3516812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1096344" y="934542"/>
            <a:ext cx="29883320" cy="15193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752528" y="3022774"/>
            <a:ext cx="25922880" cy="12788116"/>
          </a:xfrm>
          <a:prstGeom prst="rect">
            <a:avLst/>
          </a:prstGeom>
          <a:noFill/>
        </p:spPr>
        <p:txBody>
          <a:bodyPr wrap="square" rtlCol="0">
            <a:spAutoFit/>
          </a:bodyPr>
          <a:lstStyle/>
          <a:p>
            <a:r>
              <a:rPr lang="en-IN" dirty="0"/>
              <a:t>No. of bounded regions: 2</a:t>
            </a:r>
          </a:p>
          <a:p>
            <a:r>
              <a:rPr lang="en-IN" dirty="0"/>
              <a:t>No. of edges = 9</a:t>
            </a:r>
          </a:p>
          <a:p>
            <a:r>
              <a:rPr lang="en-IN" dirty="0"/>
              <a:t>No. of vertices = 8</a:t>
            </a:r>
          </a:p>
          <a:p>
            <a:r>
              <a:rPr lang="en-IN" dirty="0" err="1">
                <a:solidFill>
                  <a:srgbClr val="FF0000"/>
                </a:solidFill>
              </a:rPr>
              <a:t>Cyclomatic</a:t>
            </a:r>
            <a:r>
              <a:rPr lang="en-IN" dirty="0">
                <a:solidFill>
                  <a:srgbClr val="FF0000"/>
                </a:solidFill>
              </a:rPr>
              <a:t> </a:t>
            </a:r>
            <a:r>
              <a:rPr lang="en-IN" dirty="0" smtClean="0">
                <a:solidFill>
                  <a:srgbClr val="FF0000"/>
                </a:solidFill>
              </a:rPr>
              <a:t>complexity    </a:t>
            </a:r>
            <a:r>
              <a:rPr lang="en-IN" dirty="0" smtClean="0"/>
              <a:t>= </a:t>
            </a:r>
            <a:r>
              <a:rPr lang="en-IN" dirty="0"/>
              <a:t>E – V + 2</a:t>
            </a:r>
          </a:p>
          <a:p>
            <a:pPr lvl="5"/>
            <a:r>
              <a:rPr lang="en-IN" dirty="0"/>
              <a:t>= 9- 8+2</a:t>
            </a:r>
          </a:p>
          <a:p>
            <a:pPr lvl="5"/>
            <a:r>
              <a:rPr lang="en-IN" dirty="0"/>
              <a:t>= 3</a:t>
            </a:r>
          </a:p>
          <a:p>
            <a:r>
              <a:rPr lang="en-IN" b="1" dirty="0">
                <a:solidFill>
                  <a:srgbClr val="FF0000"/>
                </a:solidFill>
              </a:rPr>
              <a:t>Basis of linearly independent Path:</a:t>
            </a:r>
          </a:p>
          <a:p>
            <a:pPr lvl="1"/>
            <a:r>
              <a:rPr lang="en-IN" b="1" dirty="0"/>
              <a:t>Path 1: </a:t>
            </a:r>
            <a:r>
              <a:rPr lang="en-IN" dirty="0"/>
              <a:t>1-&gt;2-&gt;3-&gt;4-&gt;3</a:t>
            </a:r>
          </a:p>
          <a:p>
            <a:pPr lvl="1"/>
            <a:r>
              <a:rPr lang="en-IN" b="1" dirty="0"/>
              <a:t>Path 2: </a:t>
            </a:r>
            <a:r>
              <a:rPr lang="en-IN" dirty="0"/>
              <a:t>1-&gt;2-&gt;3-&gt;4-&gt;5-&gt;6-&gt;2</a:t>
            </a:r>
          </a:p>
          <a:p>
            <a:pPr lvl="1"/>
            <a:r>
              <a:rPr lang="en-IN" b="1" dirty="0"/>
              <a:t>Path 3: </a:t>
            </a:r>
            <a:r>
              <a:rPr lang="en-IN" dirty="0"/>
              <a:t>1-&gt;2-&gt;3-&gt;4-&gt;6-&gt;7-&gt;8-&gt;</a:t>
            </a:r>
            <a:r>
              <a:rPr lang="en-IN" dirty="0" smtClean="0"/>
              <a:t>9</a:t>
            </a:r>
          </a:p>
          <a:p>
            <a:r>
              <a:rPr lang="en-IN" b="1" dirty="0" smtClean="0">
                <a:solidFill>
                  <a:srgbClr val="FF0000"/>
                </a:solidFill>
              </a:rPr>
              <a:t>Test </a:t>
            </a:r>
            <a:r>
              <a:rPr lang="en-IN" b="1" dirty="0">
                <a:solidFill>
                  <a:srgbClr val="FF0000"/>
                </a:solidFill>
              </a:rPr>
              <a:t>cases are:</a:t>
            </a:r>
          </a:p>
          <a:p>
            <a:r>
              <a:rPr lang="en-IN" b="1" dirty="0" smtClean="0"/>
              <a:t>cipher text: 	 </a:t>
            </a:r>
            <a:r>
              <a:rPr lang="en-IN" dirty="0"/>
              <a:t>50 67 246 168 136 90 48 141 49 49 152 162 224 55 7 52</a:t>
            </a:r>
          </a:p>
          <a:p>
            <a:r>
              <a:rPr lang="en-IN" b="1" dirty="0"/>
              <a:t>Key: 	</a:t>
            </a:r>
            <a:r>
              <a:rPr lang="en-IN" dirty="0" smtClean="0"/>
              <a:t>43 </a:t>
            </a:r>
            <a:r>
              <a:rPr lang="en-IN" dirty="0"/>
              <a:t>126 21 22 40 174 210 166 171 247 21 136 9 207 79 </a:t>
            </a:r>
            <a:r>
              <a:rPr lang="en-IN" dirty="0" smtClean="0"/>
              <a:t>60</a:t>
            </a:r>
          </a:p>
          <a:p>
            <a:r>
              <a:rPr lang="en-US" dirty="0" smtClean="0"/>
              <a:t> </a:t>
            </a:r>
          </a:p>
          <a:p>
            <a:r>
              <a:rPr lang="en-US" i="1" dirty="0" smtClean="0"/>
              <a:t>NOTE: Decryption process is also same as  Encryption.</a:t>
            </a:r>
            <a:endParaRPr lang="en-US" i="1" dirty="0"/>
          </a:p>
        </p:txBody>
      </p:sp>
      <p:sp>
        <p:nvSpPr>
          <p:cNvPr id="4" name="TextBox 3"/>
          <p:cNvSpPr txBox="1"/>
          <p:nvPr/>
        </p:nvSpPr>
        <p:spPr>
          <a:xfrm>
            <a:off x="6352928" y="1006550"/>
            <a:ext cx="16777864" cy="167738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 STRUCTURAL TESTING </a:t>
            </a:r>
          </a:p>
          <a:p>
            <a:pPr algn="ctr"/>
            <a:r>
              <a:rPr lang="en-US" sz="4800" b="1" dirty="0" smtClean="0">
                <a:latin typeface="Bookman Old Style" panose="02050604050505020204" pitchFamily="18" charset="0"/>
              </a:rPr>
              <a:t>(1) Integration Testing</a:t>
            </a:r>
            <a:endParaRPr lang="en-IN" sz="4800" b="1" dirty="0">
              <a:latin typeface="Bookman Old Style" panose="02050604050505020204" pitchFamily="18" charset="0"/>
            </a:endParaRPr>
          </a:p>
        </p:txBody>
      </p:sp>
    </p:spTree>
    <p:extLst>
      <p:ext uri="{BB962C8B-B14F-4D97-AF65-F5344CB8AC3E}">
        <p14:creationId xmlns:p14="http://schemas.microsoft.com/office/powerpoint/2010/main" val="283595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12" name="Group 11"/>
          <p:cNvGrpSpPr/>
          <p:nvPr/>
        </p:nvGrpSpPr>
        <p:grpSpPr>
          <a:xfrm>
            <a:off x="1168352" y="1006550"/>
            <a:ext cx="29667296" cy="15409712"/>
            <a:chOff x="1168352" y="1006550"/>
            <a:chExt cx="29667296" cy="15409712"/>
          </a:xfrm>
        </p:grpSpPr>
        <p:sp>
          <p:nvSpPr>
            <p:cNvPr id="2" name="Rectangle 1"/>
            <p:cNvSpPr/>
            <p:nvPr/>
          </p:nvSpPr>
          <p:spPr>
            <a:xfrm>
              <a:off x="1168352" y="1006550"/>
              <a:ext cx="29667296" cy="15409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352928" y="1006550"/>
              <a:ext cx="16777864" cy="3154710"/>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 STRUCTURAL TESTING </a:t>
              </a:r>
            </a:p>
            <a:p>
              <a:pPr marL="914400" indent="-914400" algn="ctr">
                <a:buAutoNum type="arabicParenBoth"/>
              </a:pPr>
              <a:r>
                <a:rPr lang="en-US" sz="4800" b="1" dirty="0" smtClean="0">
                  <a:latin typeface="Bookman Old Style" panose="02050604050505020204" pitchFamily="18" charset="0"/>
                </a:rPr>
                <a:t>System Testing</a:t>
              </a:r>
            </a:p>
            <a:p>
              <a:pPr algn="ctr"/>
              <a:r>
                <a:rPr lang="en-IN" sz="4800" b="1" dirty="0"/>
                <a:t>Module: Main module</a:t>
              </a:r>
            </a:p>
            <a:p>
              <a:pPr marL="914400" indent="-914400" algn="ctr">
                <a:buAutoNum type="arabicParenBoth"/>
              </a:pPr>
              <a:endParaRPr lang="en-IN" sz="4800" b="1" dirty="0">
                <a:latin typeface="Bookman Old Style" panose="02050604050505020204" pitchFamily="18" charset="0"/>
              </a:endParaRPr>
            </a:p>
          </p:txBody>
        </p:sp>
        <p:sp>
          <p:nvSpPr>
            <p:cNvPr id="4" name="TextBox 3"/>
            <p:cNvSpPr txBox="1"/>
            <p:nvPr/>
          </p:nvSpPr>
          <p:spPr>
            <a:xfrm>
              <a:off x="1888432" y="3143885"/>
              <a:ext cx="13825536" cy="11910953"/>
            </a:xfrm>
            <a:prstGeom prst="rect">
              <a:avLst/>
            </a:prstGeom>
            <a:noFill/>
          </p:spPr>
          <p:txBody>
            <a:bodyPr wrap="square" rtlCol="0">
              <a:spAutoFit/>
            </a:bodyPr>
            <a:lstStyle/>
            <a:p>
              <a:r>
                <a:rPr lang="en-IN" sz="4800" b="1" dirty="0" smtClean="0"/>
                <a:t>Algorithm </a:t>
              </a:r>
              <a:r>
                <a:rPr lang="en-IN" sz="4800" b="1" dirty="0"/>
                <a:t>Main </a:t>
              </a:r>
              <a:r>
                <a:rPr lang="en-IN" sz="4800" dirty="0"/>
                <a:t>{</a:t>
              </a:r>
            </a:p>
            <a:p>
              <a:r>
                <a:rPr lang="en-IN" sz="4800" dirty="0"/>
                <a:t>Declare Array input</a:t>
              </a:r>
              <a:r>
                <a:rPr lang="en-IN" sz="4800" dirty="0" smtClean="0"/>
                <a:t>[][],</a:t>
              </a:r>
            </a:p>
            <a:p>
              <a:r>
                <a:rPr lang="en-IN" sz="4800" dirty="0" smtClean="0"/>
                <a:t> </a:t>
              </a:r>
              <a:r>
                <a:rPr lang="en-IN" sz="4800" dirty="0"/>
                <a:t>key[][]: unsigned 8-bit integer (uint8_t in C</a:t>
              </a:r>
              <a:r>
                <a:rPr lang="en-IN" sz="4800" dirty="0" smtClean="0"/>
                <a:t>)   	       </a:t>
              </a:r>
              <a:r>
                <a:rPr lang="en-IN" sz="4800" b="1" dirty="0" smtClean="0">
                  <a:solidFill>
                    <a:srgbClr val="FF0000"/>
                  </a:solidFill>
                </a:rPr>
                <a:t> 1</a:t>
              </a:r>
              <a:endParaRPr lang="en-IN" sz="4800" b="1" dirty="0">
                <a:solidFill>
                  <a:srgbClr val="FF0000"/>
                </a:solidFill>
              </a:endParaRPr>
            </a:p>
            <a:p>
              <a:r>
                <a:rPr lang="en-IN" sz="4800" dirty="0"/>
                <a:t>Invoke Method </a:t>
              </a:r>
              <a:r>
                <a:rPr lang="en-IN" sz="4800" dirty="0" err="1"/>
                <a:t>s_box</a:t>
              </a:r>
              <a:r>
                <a:rPr lang="en-IN" sz="4800" dirty="0"/>
                <a:t>(</a:t>
              </a:r>
              <a:r>
                <a:rPr lang="en-IN" sz="4800" dirty="0" err="1"/>
                <a:t>sbox</a:t>
              </a:r>
              <a:r>
                <a:rPr lang="en-IN" sz="4800" dirty="0"/>
                <a:t>)</a:t>
              </a:r>
            </a:p>
            <a:p>
              <a:r>
                <a:rPr lang="en-IN" sz="4800" dirty="0"/>
                <a:t>do </a:t>
              </a:r>
              <a:r>
                <a:rPr lang="en-IN" sz="4800" dirty="0" smtClean="0"/>
                <a:t>{	</a:t>
              </a:r>
              <a:r>
                <a:rPr lang="en-IN" sz="4800" b="1" dirty="0" smtClean="0">
                  <a:solidFill>
                    <a:srgbClr val="FF0000"/>
                  </a:solidFill>
                </a:rPr>
                <a:t> </a:t>
              </a:r>
              <a:r>
                <a:rPr lang="en-IN" sz="4800" b="1" dirty="0">
                  <a:solidFill>
                    <a:srgbClr val="FF0000"/>
                  </a:solidFill>
                </a:rPr>
                <a:t>2</a:t>
              </a:r>
            </a:p>
            <a:p>
              <a:r>
                <a:rPr lang="en-IN" sz="4800" dirty="0" smtClean="0"/>
                <a:t>Print </a:t>
              </a:r>
              <a:r>
                <a:rPr lang="en-IN" sz="3200" dirty="0"/>
                <a:t>(“ENTER E OR e TO ENCRYPT AND D or d TO DECRYPT”) </a:t>
              </a:r>
              <a:r>
                <a:rPr lang="en-IN" sz="3200" dirty="0" smtClean="0"/>
                <a:t>	</a:t>
              </a:r>
              <a:endParaRPr lang="en-IN" sz="4800" dirty="0"/>
            </a:p>
            <a:p>
              <a:r>
                <a:rPr lang="en-IN" sz="4800" dirty="0" smtClean="0"/>
                <a:t>Input </a:t>
              </a:r>
              <a:r>
                <a:rPr lang="en-IN" sz="4800" dirty="0" err="1" smtClean="0"/>
                <a:t>dec</a:t>
              </a:r>
              <a:r>
                <a:rPr lang="en-IN" sz="4800" dirty="0" smtClean="0"/>
                <a:t>				</a:t>
              </a:r>
              <a:r>
                <a:rPr lang="en-IN" sz="4800" b="1" dirty="0" smtClean="0">
                  <a:solidFill>
                    <a:srgbClr val="FF0000"/>
                  </a:solidFill>
                </a:rPr>
                <a:t>3</a:t>
              </a:r>
              <a:endParaRPr lang="en-IN" sz="4800" b="1" dirty="0">
                <a:solidFill>
                  <a:srgbClr val="FF0000"/>
                </a:solidFill>
              </a:endParaRPr>
            </a:p>
            <a:p>
              <a:r>
                <a:rPr lang="en-IN" sz="4800" b="1" dirty="0">
                  <a:solidFill>
                    <a:srgbClr val="FF0000"/>
                  </a:solidFill>
                </a:rPr>
                <a:t> </a:t>
              </a:r>
              <a:r>
                <a:rPr lang="en-IN" sz="4800" b="1" dirty="0" smtClean="0">
                  <a:solidFill>
                    <a:srgbClr val="FF0000"/>
                  </a:solidFill>
                </a:rPr>
                <a:t>         4	            </a:t>
              </a:r>
              <a:r>
                <a:rPr lang="en-IN" sz="4800" b="1" dirty="0">
                  <a:solidFill>
                    <a:srgbClr val="FF0000"/>
                  </a:solidFill>
                </a:rPr>
                <a:t>5</a:t>
              </a:r>
            </a:p>
            <a:p>
              <a:r>
                <a:rPr lang="en-IN" sz="4800" dirty="0"/>
                <a:t>If (</a:t>
              </a:r>
              <a:r>
                <a:rPr lang="en-IN" sz="4800" dirty="0" err="1"/>
                <a:t>dec</a:t>
              </a:r>
              <a:r>
                <a:rPr lang="en-IN" sz="4800" dirty="0"/>
                <a:t>=='E' OR </a:t>
              </a:r>
              <a:r>
                <a:rPr lang="en-IN" sz="4800" dirty="0" err="1"/>
                <a:t>dec</a:t>
              </a:r>
              <a:r>
                <a:rPr lang="en-IN" sz="4800" dirty="0"/>
                <a:t>=='e')</a:t>
              </a:r>
            </a:p>
            <a:p>
              <a:r>
                <a:rPr lang="en-IN" sz="4800" dirty="0"/>
                <a:t>{</a:t>
              </a:r>
            </a:p>
            <a:p>
              <a:r>
                <a:rPr lang="en-IN" sz="4800" dirty="0"/>
                <a:t>PRINT ("Enter input of 128 bits \n")</a:t>
              </a:r>
            </a:p>
            <a:p>
              <a:r>
                <a:rPr lang="en-IN" sz="4800" dirty="0"/>
                <a:t>Input input[][] // taking input </a:t>
              </a:r>
              <a:r>
                <a:rPr lang="en-IN" sz="4800" dirty="0" smtClean="0"/>
                <a:t>		</a:t>
              </a:r>
              <a:r>
                <a:rPr lang="en-IN" sz="4800" b="1" dirty="0" smtClean="0">
                  <a:solidFill>
                    <a:srgbClr val="FF0000"/>
                  </a:solidFill>
                </a:rPr>
                <a:t>6</a:t>
              </a:r>
              <a:endParaRPr lang="en-IN" sz="4800" b="1" dirty="0">
                <a:solidFill>
                  <a:srgbClr val="FF0000"/>
                </a:solidFill>
              </a:endParaRPr>
            </a:p>
            <a:p>
              <a:r>
                <a:rPr lang="en-IN" sz="4800" dirty="0"/>
                <a:t>PRINT ("Enter the key of 128 bits \n")</a:t>
              </a:r>
            </a:p>
            <a:p>
              <a:r>
                <a:rPr lang="en-IN" sz="4800" dirty="0"/>
                <a:t>Input key //taking input of key</a:t>
              </a:r>
            </a:p>
            <a:p>
              <a:r>
                <a:rPr lang="en-IN" sz="4800" dirty="0"/>
                <a:t>encryption(</a:t>
              </a:r>
              <a:r>
                <a:rPr lang="en-IN" sz="4800" dirty="0" err="1"/>
                <a:t>input,key,sbox</a:t>
              </a:r>
              <a:r>
                <a:rPr lang="en-IN" sz="4800" dirty="0"/>
                <a:t>)</a:t>
              </a:r>
            </a:p>
            <a:p>
              <a:r>
                <a:rPr lang="en-IN" sz="4800" dirty="0"/>
                <a:t>} end </a:t>
              </a:r>
              <a:r>
                <a:rPr lang="en-IN" sz="4800" dirty="0" smtClean="0"/>
                <a:t>if</a:t>
              </a:r>
              <a:endParaRPr lang="en-IN" sz="4800" dirty="0"/>
            </a:p>
          </p:txBody>
        </p:sp>
        <p:sp>
          <p:nvSpPr>
            <p:cNvPr id="5" name="TextBox 4"/>
            <p:cNvSpPr txBox="1"/>
            <p:nvPr/>
          </p:nvSpPr>
          <p:spPr>
            <a:xfrm>
              <a:off x="16218024" y="4161260"/>
              <a:ext cx="14185576" cy="11172289"/>
            </a:xfrm>
            <a:prstGeom prst="rect">
              <a:avLst/>
            </a:prstGeom>
            <a:noFill/>
          </p:spPr>
          <p:txBody>
            <a:bodyPr wrap="square" rtlCol="0">
              <a:spAutoFit/>
            </a:bodyPr>
            <a:lstStyle/>
            <a:p>
              <a:r>
                <a:rPr lang="en-US" sz="4800" b="1" dirty="0" smtClean="0">
                  <a:solidFill>
                    <a:srgbClr val="FF0000"/>
                  </a:solidFill>
                </a:rPr>
                <a:t>      7		8</a:t>
              </a:r>
              <a:endParaRPr lang="en-IN" sz="4800" b="1" dirty="0" smtClean="0">
                <a:solidFill>
                  <a:srgbClr val="FF0000"/>
                </a:solidFill>
              </a:endParaRPr>
            </a:p>
            <a:p>
              <a:r>
                <a:rPr lang="en-IN" sz="4800" dirty="0" smtClean="0"/>
                <a:t>else </a:t>
              </a:r>
              <a:r>
                <a:rPr lang="en-IN" sz="4800" dirty="0"/>
                <a:t>if (</a:t>
              </a:r>
              <a:r>
                <a:rPr lang="en-IN" sz="4800" dirty="0" err="1"/>
                <a:t>dec</a:t>
              </a:r>
              <a:r>
                <a:rPr lang="en-IN" sz="4800" dirty="0"/>
                <a:t>=='D' OR </a:t>
              </a:r>
              <a:r>
                <a:rPr lang="en-IN" sz="4800" dirty="0" err="1"/>
                <a:t>dec</a:t>
              </a:r>
              <a:r>
                <a:rPr lang="en-IN" sz="4800" dirty="0"/>
                <a:t>=='d')</a:t>
              </a:r>
            </a:p>
            <a:p>
              <a:r>
                <a:rPr lang="en-IN" sz="4800" dirty="0"/>
                <a:t>{</a:t>
              </a:r>
            </a:p>
            <a:p>
              <a:r>
                <a:rPr lang="en-IN" sz="4800" dirty="0"/>
                <a:t>PRINT ("Enter input of 128 bits \n");</a:t>
              </a:r>
            </a:p>
            <a:p>
              <a:r>
                <a:rPr lang="en-IN" sz="4800" dirty="0"/>
                <a:t>Input input[][] </a:t>
              </a:r>
              <a:r>
                <a:rPr lang="en-IN" sz="4800" dirty="0" smtClean="0"/>
                <a:t>			</a:t>
              </a:r>
              <a:r>
                <a:rPr lang="en-IN" sz="4800" b="1" dirty="0" smtClean="0">
                  <a:solidFill>
                    <a:srgbClr val="FF0000"/>
                  </a:solidFill>
                </a:rPr>
                <a:t>9</a:t>
              </a:r>
              <a:endParaRPr lang="en-IN" sz="4800" b="1" dirty="0">
                <a:solidFill>
                  <a:srgbClr val="FF0000"/>
                </a:solidFill>
              </a:endParaRPr>
            </a:p>
            <a:p>
              <a:r>
                <a:rPr lang="en-IN" sz="4800" dirty="0"/>
                <a:t>PRINT ("Enter the key of 128 bits \n")</a:t>
              </a:r>
            </a:p>
            <a:p>
              <a:r>
                <a:rPr lang="en-IN" sz="4800" dirty="0"/>
                <a:t>Input key</a:t>
              </a:r>
            </a:p>
            <a:p>
              <a:r>
                <a:rPr lang="en-IN" sz="4800" dirty="0"/>
                <a:t>decryption(</a:t>
              </a:r>
              <a:r>
                <a:rPr lang="en-IN" sz="4800" dirty="0" err="1"/>
                <a:t>input,key,sbox,Invsbox</a:t>
              </a:r>
              <a:r>
                <a:rPr lang="en-IN" sz="4800" dirty="0"/>
                <a:t>)</a:t>
              </a:r>
            </a:p>
            <a:p>
              <a:r>
                <a:rPr lang="en-IN" sz="4800" dirty="0"/>
                <a:t>}</a:t>
              </a:r>
            </a:p>
            <a:p>
              <a:r>
                <a:rPr lang="en-IN" sz="4800" dirty="0"/>
                <a:t>else</a:t>
              </a:r>
            </a:p>
            <a:p>
              <a:r>
                <a:rPr lang="en-IN" sz="4800" dirty="0"/>
                <a:t>PRINT </a:t>
              </a:r>
              <a:r>
                <a:rPr lang="en-IN" sz="3600" dirty="0"/>
                <a:t>("\n PLEASE! ENTER THE CORRECT INPUT \n") </a:t>
              </a:r>
              <a:r>
                <a:rPr lang="en-IN" sz="3600" dirty="0" smtClean="0"/>
                <a:t>	</a:t>
              </a:r>
              <a:r>
                <a:rPr lang="en-IN" sz="4800" b="1" dirty="0" smtClean="0">
                  <a:solidFill>
                    <a:srgbClr val="FF0000"/>
                  </a:solidFill>
                </a:rPr>
                <a:t>10</a:t>
              </a:r>
              <a:endParaRPr lang="en-IN" sz="4800" b="1" dirty="0">
                <a:solidFill>
                  <a:srgbClr val="FF0000"/>
                </a:solidFill>
              </a:endParaRPr>
            </a:p>
            <a:p>
              <a:r>
                <a:rPr lang="pt-BR" sz="4800" dirty="0"/>
                <a:t>PRINT ("\n ENTER 0 TO CONITNUE \n")</a:t>
              </a:r>
            </a:p>
            <a:p>
              <a:r>
                <a:rPr lang="en-IN" sz="4800" dirty="0"/>
                <a:t>Input con </a:t>
              </a:r>
              <a:r>
                <a:rPr lang="en-IN" sz="4800" dirty="0" smtClean="0"/>
                <a:t>				</a:t>
              </a:r>
              <a:r>
                <a:rPr lang="en-IN" sz="4800" dirty="0" smtClean="0">
                  <a:solidFill>
                    <a:srgbClr val="FF0000"/>
                  </a:solidFill>
                </a:rPr>
                <a:t>11</a:t>
              </a:r>
              <a:endParaRPr lang="en-IN" sz="4800" dirty="0">
                <a:solidFill>
                  <a:srgbClr val="FF0000"/>
                </a:solidFill>
              </a:endParaRPr>
            </a:p>
            <a:p>
              <a:r>
                <a:rPr lang="en-IN" sz="4800" dirty="0"/>
                <a:t>} while(con==0) </a:t>
              </a:r>
              <a:r>
                <a:rPr lang="en-IN" sz="4800" dirty="0" smtClean="0"/>
                <a:t>	</a:t>
              </a:r>
              <a:r>
                <a:rPr lang="en-IN" sz="4800" b="1" dirty="0" smtClean="0">
                  <a:solidFill>
                    <a:srgbClr val="FF0000"/>
                  </a:solidFill>
                </a:rPr>
                <a:t>12</a:t>
              </a:r>
              <a:endParaRPr lang="en-IN" sz="4800" b="1" dirty="0">
                <a:solidFill>
                  <a:srgbClr val="FF0000"/>
                </a:solidFill>
              </a:endParaRPr>
            </a:p>
            <a:p>
              <a:r>
                <a:rPr lang="en-IN" sz="4800" dirty="0"/>
                <a:t>} // end of main </a:t>
              </a:r>
              <a:r>
                <a:rPr lang="en-IN" sz="4800" dirty="0" smtClean="0"/>
                <a:t>	</a:t>
              </a:r>
              <a:r>
                <a:rPr lang="en-IN" sz="4800" b="1" dirty="0" smtClean="0">
                  <a:solidFill>
                    <a:srgbClr val="FF0000"/>
                  </a:solidFill>
                </a:rPr>
                <a:t>13</a:t>
              </a:r>
              <a:endParaRPr lang="en-IN" sz="4800" b="1" dirty="0">
                <a:solidFill>
                  <a:srgbClr val="FF0000"/>
                </a:solidFill>
              </a:endParaRPr>
            </a:p>
          </p:txBody>
        </p:sp>
        <p:sp>
          <p:nvSpPr>
            <p:cNvPr id="6" name="Right Brace 5"/>
            <p:cNvSpPr/>
            <p:nvPr/>
          </p:nvSpPr>
          <p:spPr>
            <a:xfrm>
              <a:off x="12473608" y="3886870"/>
              <a:ext cx="1512168" cy="237626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7" name="Right Brace 6"/>
            <p:cNvSpPr/>
            <p:nvPr/>
          </p:nvSpPr>
          <p:spPr>
            <a:xfrm>
              <a:off x="11911100" y="6810927"/>
              <a:ext cx="1512168" cy="1468431"/>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Right Brace 7"/>
            <p:cNvSpPr/>
            <p:nvPr/>
          </p:nvSpPr>
          <p:spPr>
            <a:xfrm>
              <a:off x="9953328" y="10367589"/>
              <a:ext cx="2520280" cy="42272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9" name="Right Brace 8"/>
            <p:cNvSpPr/>
            <p:nvPr/>
          </p:nvSpPr>
          <p:spPr>
            <a:xfrm>
              <a:off x="25147016" y="6263134"/>
              <a:ext cx="2088232" cy="460851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0" name="Right Brace 9"/>
            <p:cNvSpPr/>
            <p:nvPr/>
          </p:nvSpPr>
          <p:spPr>
            <a:xfrm>
              <a:off x="25867096" y="10871646"/>
              <a:ext cx="1368152" cy="160959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 name="Right Brace 10"/>
            <p:cNvSpPr/>
            <p:nvPr/>
          </p:nvSpPr>
          <p:spPr>
            <a:xfrm>
              <a:off x="25867096" y="12481236"/>
              <a:ext cx="1008112" cy="119872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1748236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952328" y="862534"/>
            <a:ext cx="30027336" cy="15625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352928" y="1006550"/>
            <a:ext cx="16777864" cy="167738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 STRUCTURAL TESTING </a:t>
            </a:r>
          </a:p>
          <a:p>
            <a:pPr marL="914400" indent="-914400" algn="ctr">
              <a:buAutoNum type="arabicParenBoth"/>
            </a:pPr>
            <a:r>
              <a:rPr lang="en-US" sz="4800" b="1" dirty="0" smtClean="0">
                <a:latin typeface="Bookman Old Style" panose="02050604050505020204" pitchFamily="18" charset="0"/>
              </a:rPr>
              <a:t>System Testing</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960" t="17073" r="27526" b="6608"/>
          <a:stretch/>
        </p:blipFill>
        <p:spPr>
          <a:xfrm>
            <a:off x="1226284" y="3034775"/>
            <a:ext cx="15567804" cy="12973170"/>
          </a:xfrm>
          <a:prstGeom prst="rect">
            <a:avLst/>
          </a:prstGeom>
        </p:spPr>
      </p:pic>
      <p:sp>
        <p:nvSpPr>
          <p:cNvPr id="5" name="Rectangle 4"/>
          <p:cNvSpPr/>
          <p:nvPr/>
        </p:nvSpPr>
        <p:spPr>
          <a:xfrm>
            <a:off x="17442160" y="3034775"/>
            <a:ext cx="13177464" cy="12973170"/>
          </a:xfrm>
          <a:prstGeom prst="rect">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874208" y="3670846"/>
            <a:ext cx="12313368" cy="11787842"/>
          </a:xfrm>
          <a:prstGeom prst="rect">
            <a:avLst/>
          </a:prstGeom>
          <a:noFill/>
        </p:spPr>
        <p:txBody>
          <a:bodyPr wrap="square" rtlCol="0">
            <a:spAutoFit/>
          </a:bodyPr>
          <a:lstStyle/>
          <a:p>
            <a:r>
              <a:rPr lang="en-IN" sz="4000" dirty="0">
                <a:solidFill>
                  <a:schemeClr val="bg1"/>
                </a:solidFill>
                <a:latin typeface="Bookman Old Style" panose="02050604050505020204" pitchFamily="18" charset="0"/>
              </a:rPr>
              <a:t>No. of bounded regions: 6</a:t>
            </a:r>
          </a:p>
          <a:p>
            <a:r>
              <a:rPr lang="en-IN" sz="4000" dirty="0">
                <a:solidFill>
                  <a:schemeClr val="bg1"/>
                </a:solidFill>
                <a:latin typeface="Bookman Old Style" panose="02050604050505020204" pitchFamily="18" charset="0"/>
              </a:rPr>
              <a:t>No. of edges: 17</a:t>
            </a:r>
          </a:p>
          <a:p>
            <a:r>
              <a:rPr lang="en-IN" sz="4000" dirty="0">
                <a:solidFill>
                  <a:schemeClr val="bg1"/>
                </a:solidFill>
                <a:latin typeface="Bookman Old Style" panose="02050604050505020204" pitchFamily="18" charset="0"/>
              </a:rPr>
              <a:t>No. of vertices: 13</a:t>
            </a:r>
          </a:p>
          <a:p>
            <a:r>
              <a:rPr lang="en-IN" sz="4000" dirty="0" err="1">
                <a:solidFill>
                  <a:schemeClr val="bg1"/>
                </a:solidFill>
                <a:latin typeface="Bookman Old Style" panose="02050604050505020204" pitchFamily="18" charset="0"/>
              </a:rPr>
              <a:t>Cyclomatic</a:t>
            </a:r>
            <a:r>
              <a:rPr lang="en-IN" sz="4000" dirty="0">
                <a:solidFill>
                  <a:schemeClr val="bg1"/>
                </a:solidFill>
                <a:latin typeface="Bookman Old Style" panose="02050604050505020204" pitchFamily="18" charset="0"/>
              </a:rPr>
              <a:t> complexity</a:t>
            </a:r>
            <a:r>
              <a:rPr lang="en-IN" sz="4000" dirty="0" smtClean="0">
                <a:solidFill>
                  <a:schemeClr val="bg1"/>
                </a:solidFill>
                <a:latin typeface="Bookman Old Style" panose="02050604050505020204" pitchFamily="18" charset="0"/>
              </a:rPr>
              <a:t>:</a:t>
            </a:r>
          </a:p>
          <a:p>
            <a:r>
              <a:rPr lang="en-IN" sz="4000" dirty="0" smtClean="0">
                <a:solidFill>
                  <a:schemeClr val="bg1"/>
                </a:solidFill>
                <a:latin typeface="Bookman Old Style" panose="02050604050505020204" pitchFamily="18" charset="0"/>
              </a:rPr>
              <a:t> </a:t>
            </a:r>
            <a:r>
              <a:rPr lang="en-IN" sz="4000" dirty="0">
                <a:solidFill>
                  <a:schemeClr val="bg1"/>
                </a:solidFill>
                <a:latin typeface="Bookman Old Style" panose="02050604050505020204" pitchFamily="18" charset="0"/>
              </a:rPr>
              <a:t>E- V+ 2</a:t>
            </a:r>
          </a:p>
          <a:p>
            <a:r>
              <a:rPr lang="en-IN" sz="4000" dirty="0">
                <a:solidFill>
                  <a:schemeClr val="bg1"/>
                </a:solidFill>
                <a:latin typeface="Bookman Old Style" panose="02050604050505020204" pitchFamily="18" charset="0"/>
              </a:rPr>
              <a:t>17-13+2 = </a:t>
            </a:r>
            <a:r>
              <a:rPr lang="en-IN" sz="4000" dirty="0" smtClean="0">
                <a:solidFill>
                  <a:schemeClr val="bg1"/>
                </a:solidFill>
                <a:latin typeface="Bookman Old Style" panose="02050604050505020204" pitchFamily="18" charset="0"/>
              </a:rPr>
              <a:t>6</a:t>
            </a:r>
          </a:p>
          <a:p>
            <a:r>
              <a:rPr lang="en-IN" sz="4000" b="1" dirty="0" smtClean="0">
                <a:solidFill>
                  <a:schemeClr val="bg1"/>
                </a:solidFill>
                <a:latin typeface="Bookman Old Style" panose="02050604050505020204" pitchFamily="18" charset="0"/>
              </a:rPr>
              <a:t>Basis </a:t>
            </a:r>
            <a:r>
              <a:rPr lang="en-IN" sz="4000" b="1" dirty="0">
                <a:solidFill>
                  <a:schemeClr val="bg1"/>
                </a:solidFill>
                <a:latin typeface="Bookman Old Style" panose="02050604050505020204" pitchFamily="18" charset="0"/>
              </a:rPr>
              <a:t>set of linearly independent paths:</a:t>
            </a:r>
          </a:p>
          <a:p>
            <a:r>
              <a:rPr lang="en-IN" sz="4000" b="1" dirty="0">
                <a:solidFill>
                  <a:schemeClr val="bg1"/>
                </a:solidFill>
                <a:latin typeface="Bookman Old Style" panose="02050604050505020204" pitchFamily="18" charset="0"/>
              </a:rPr>
              <a:t>Path 1: </a:t>
            </a:r>
            <a:r>
              <a:rPr lang="en-IN" sz="4000" dirty="0">
                <a:solidFill>
                  <a:schemeClr val="bg1"/>
                </a:solidFill>
                <a:latin typeface="Bookman Old Style" panose="02050604050505020204" pitchFamily="18" charset="0"/>
              </a:rPr>
              <a:t>1-&gt;2-&gt;3-&gt;4-&gt;6</a:t>
            </a:r>
          </a:p>
          <a:p>
            <a:r>
              <a:rPr lang="en-IN" sz="4000" b="1" dirty="0">
                <a:solidFill>
                  <a:schemeClr val="bg1"/>
                </a:solidFill>
                <a:latin typeface="Bookman Old Style" panose="02050604050505020204" pitchFamily="18" charset="0"/>
              </a:rPr>
              <a:t>Path 2: </a:t>
            </a:r>
            <a:r>
              <a:rPr lang="en-IN" sz="4000" dirty="0">
                <a:solidFill>
                  <a:schemeClr val="bg1"/>
                </a:solidFill>
                <a:latin typeface="Bookman Old Style" panose="02050604050505020204" pitchFamily="18" charset="0"/>
              </a:rPr>
              <a:t>1-&gt;2-&gt;3-&gt;4-&gt;5-&gt;6</a:t>
            </a:r>
          </a:p>
          <a:p>
            <a:r>
              <a:rPr lang="en-IN" sz="4000" b="1" dirty="0">
                <a:solidFill>
                  <a:schemeClr val="bg1"/>
                </a:solidFill>
                <a:latin typeface="Bookman Old Style" panose="02050604050505020204" pitchFamily="18" charset="0"/>
              </a:rPr>
              <a:t>Path 3: </a:t>
            </a:r>
            <a:r>
              <a:rPr lang="en-IN" sz="4000" dirty="0">
                <a:solidFill>
                  <a:schemeClr val="bg1"/>
                </a:solidFill>
                <a:latin typeface="Bookman Old Style" panose="02050604050505020204" pitchFamily="18" charset="0"/>
              </a:rPr>
              <a:t>1-&gt;2-&gt;3-&gt;4-&gt;5-&gt;6-&gt;11-&gt;12-&gt;13</a:t>
            </a:r>
          </a:p>
          <a:p>
            <a:r>
              <a:rPr lang="en-IN" sz="4000" b="1" dirty="0" smtClean="0">
                <a:solidFill>
                  <a:schemeClr val="bg1"/>
                </a:solidFill>
                <a:latin typeface="Bookman Old Style" panose="02050604050505020204" pitchFamily="18" charset="0"/>
              </a:rPr>
              <a:t>Path </a:t>
            </a:r>
            <a:r>
              <a:rPr lang="en-IN" sz="4000" b="1" dirty="0">
                <a:solidFill>
                  <a:schemeClr val="bg1"/>
                </a:solidFill>
                <a:latin typeface="Bookman Old Style" panose="02050604050505020204" pitchFamily="18" charset="0"/>
              </a:rPr>
              <a:t>4: </a:t>
            </a:r>
            <a:r>
              <a:rPr lang="en-IN" sz="4000" dirty="0">
                <a:solidFill>
                  <a:schemeClr val="bg1"/>
                </a:solidFill>
                <a:latin typeface="Bookman Old Style" panose="02050604050505020204" pitchFamily="18" charset="0"/>
              </a:rPr>
              <a:t>1-&gt;2-&gt;3-&gt;4-&gt;5-&gt;7-&gt;9-&gt;11-&gt;2</a:t>
            </a:r>
          </a:p>
          <a:p>
            <a:r>
              <a:rPr lang="en-IN" sz="4000" b="1" dirty="0">
                <a:solidFill>
                  <a:schemeClr val="bg1"/>
                </a:solidFill>
                <a:latin typeface="Bookman Old Style" panose="02050604050505020204" pitchFamily="18" charset="0"/>
              </a:rPr>
              <a:t>Path 5: </a:t>
            </a:r>
            <a:r>
              <a:rPr lang="en-IN" sz="4000" dirty="0">
                <a:solidFill>
                  <a:schemeClr val="bg1"/>
                </a:solidFill>
                <a:latin typeface="Bookman Old Style" panose="02050604050505020204" pitchFamily="18" charset="0"/>
              </a:rPr>
              <a:t>1-&gt;2-&gt;3-&gt;4-&gt;5-&gt;7-&gt;8-&gt;9-&gt;11-&gt;12-&gt;13</a:t>
            </a:r>
          </a:p>
          <a:p>
            <a:r>
              <a:rPr lang="en-IN" sz="4000" b="1" dirty="0">
                <a:solidFill>
                  <a:schemeClr val="bg1"/>
                </a:solidFill>
                <a:latin typeface="Bookman Old Style" panose="02050604050505020204" pitchFamily="18" charset="0"/>
              </a:rPr>
              <a:t>Path 6: </a:t>
            </a:r>
            <a:r>
              <a:rPr lang="en-IN" sz="4000" dirty="0">
                <a:solidFill>
                  <a:schemeClr val="bg1"/>
                </a:solidFill>
                <a:latin typeface="Bookman Old Style" panose="02050604050505020204" pitchFamily="18" charset="0"/>
              </a:rPr>
              <a:t>1-&gt;2-&gt;3-&gt;4-&gt;5-&gt;7-&gt;8-&gt;10-&gt;11-&gt;12-&gt;13</a:t>
            </a:r>
          </a:p>
          <a:p>
            <a:r>
              <a:rPr lang="en-IN" sz="4000" b="1" dirty="0">
                <a:solidFill>
                  <a:schemeClr val="bg1"/>
                </a:solidFill>
                <a:latin typeface="Bookman Old Style" panose="02050604050505020204" pitchFamily="18" charset="0"/>
              </a:rPr>
              <a:t>Test cases are:</a:t>
            </a:r>
          </a:p>
          <a:p>
            <a:r>
              <a:rPr lang="en-IN" sz="4000" dirty="0">
                <a:solidFill>
                  <a:schemeClr val="bg1"/>
                </a:solidFill>
                <a:latin typeface="Bookman Old Style" panose="02050604050505020204" pitchFamily="18" charset="0"/>
              </a:rPr>
              <a:t>1. &lt;</a:t>
            </a:r>
            <a:r>
              <a:rPr lang="en-IN" sz="4000" dirty="0" err="1">
                <a:solidFill>
                  <a:schemeClr val="bg1"/>
                </a:solidFill>
                <a:latin typeface="Bookman Old Style" panose="02050604050505020204" pitchFamily="18" charset="0"/>
              </a:rPr>
              <a:t>inp</a:t>
            </a:r>
            <a:r>
              <a:rPr lang="en-IN" sz="4000" dirty="0">
                <a:solidFill>
                  <a:schemeClr val="bg1"/>
                </a:solidFill>
                <a:latin typeface="Bookman Old Style" panose="02050604050505020204" pitchFamily="18" charset="0"/>
              </a:rPr>
              <a:t> = E &gt;</a:t>
            </a:r>
          </a:p>
          <a:p>
            <a:r>
              <a:rPr lang="en-IN" sz="4000" dirty="0">
                <a:solidFill>
                  <a:schemeClr val="bg1"/>
                </a:solidFill>
                <a:latin typeface="Bookman Old Style" panose="02050604050505020204" pitchFamily="18" charset="0"/>
              </a:rPr>
              <a:t>2. &lt;</a:t>
            </a:r>
            <a:r>
              <a:rPr lang="en-IN" sz="4000" dirty="0" err="1">
                <a:solidFill>
                  <a:schemeClr val="bg1"/>
                </a:solidFill>
                <a:latin typeface="Bookman Old Style" panose="02050604050505020204" pitchFamily="18" charset="0"/>
              </a:rPr>
              <a:t>inp</a:t>
            </a:r>
            <a:r>
              <a:rPr lang="en-IN" sz="4000" dirty="0">
                <a:solidFill>
                  <a:schemeClr val="bg1"/>
                </a:solidFill>
                <a:latin typeface="Bookman Old Style" panose="02050604050505020204" pitchFamily="18" charset="0"/>
              </a:rPr>
              <a:t>=e&gt;</a:t>
            </a:r>
          </a:p>
          <a:p>
            <a:r>
              <a:rPr lang="en-IN" sz="4000" dirty="0">
                <a:solidFill>
                  <a:schemeClr val="bg1"/>
                </a:solidFill>
                <a:latin typeface="Bookman Old Style" panose="02050604050505020204" pitchFamily="18" charset="0"/>
              </a:rPr>
              <a:t>3. &lt;</a:t>
            </a:r>
            <a:r>
              <a:rPr lang="en-IN" sz="4000" dirty="0" err="1">
                <a:solidFill>
                  <a:schemeClr val="bg1"/>
                </a:solidFill>
                <a:latin typeface="Bookman Old Style" panose="02050604050505020204" pitchFamily="18" charset="0"/>
              </a:rPr>
              <a:t>inp</a:t>
            </a:r>
            <a:r>
              <a:rPr lang="en-IN" sz="4000" dirty="0">
                <a:solidFill>
                  <a:schemeClr val="bg1"/>
                </a:solidFill>
                <a:latin typeface="Bookman Old Style" panose="02050604050505020204" pitchFamily="18" charset="0"/>
              </a:rPr>
              <a:t> = D&gt;</a:t>
            </a:r>
          </a:p>
          <a:p>
            <a:r>
              <a:rPr lang="en-IN" sz="4000" dirty="0">
                <a:solidFill>
                  <a:schemeClr val="bg1"/>
                </a:solidFill>
                <a:latin typeface="Bookman Old Style" panose="02050604050505020204" pitchFamily="18" charset="0"/>
              </a:rPr>
              <a:t>4. &lt;</a:t>
            </a:r>
            <a:r>
              <a:rPr lang="en-IN" sz="4000" dirty="0" err="1">
                <a:solidFill>
                  <a:schemeClr val="bg1"/>
                </a:solidFill>
                <a:latin typeface="Bookman Old Style" panose="02050604050505020204" pitchFamily="18" charset="0"/>
              </a:rPr>
              <a:t>inp</a:t>
            </a:r>
            <a:r>
              <a:rPr lang="en-IN" sz="4000" dirty="0">
                <a:solidFill>
                  <a:schemeClr val="bg1"/>
                </a:solidFill>
                <a:latin typeface="Bookman Old Style" panose="02050604050505020204" pitchFamily="18" charset="0"/>
              </a:rPr>
              <a:t> = d&gt;</a:t>
            </a:r>
          </a:p>
          <a:p>
            <a:r>
              <a:rPr lang="en-IN" sz="4000" dirty="0">
                <a:solidFill>
                  <a:schemeClr val="bg1"/>
                </a:solidFill>
                <a:latin typeface="Bookman Old Style" panose="02050604050505020204" pitchFamily="18" charset="0"/>
              </a:rPr>
              <a:t>5. &lt;</a:t>
            </a:r>
            <a:r>
              <a:rPr lang="en-IN" sz="4000" dirty="0" err="1">
                <a:solidFill>
                  <a:schemeClr val="bg1"/>
                </a:solidFill>
                <a:latin typeface="Bookman Old Style" panose="02050604050505020204" pitchFamily="18" charset="0"/>
              </a:rPr>
              <a:t>inp</a:t>
            </a:r>
            <a:r>
              <a:rPr lang="en-IN" sz="4000" dirty="0">
                <a:solidFill>
                  <a:schemeClr val="bg1"/>
                </a:solidFill>
                <a:latin typeface="Bookman Old Style" panose="02050604050505020204" pitchFamily="18" charset="0"/>
              </a:rPr>
              <a:t> p or any alphabet other than above&gt;</a:t>
            </a:r>
          </a:p>
        </p:txBody>
      </p:sp>
    </p:spTree>
    <p:extLst>
      <p:ext uri="{BB962C8B-B14F-4D97-AF65-F5344CB8AC3E}">
        <p14:creationId xmlns:p14="http://schemas.microsoft.com/office/powerpoint/2010/main" val="2900490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Rectangle 1"/>
          <p:cNvSpPr/>
          <p:nvPr/>
        </p:nvSpPr>
        <p:spPr>
          <a:xfrm>
            <a:off x="952328" y="934542"/>
            <a:ext cx="29955328" cy="15481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352928" y="1006550"/>
            <a:ext cx="16777864" cy="178510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FUCNTIONAL TESTING </a:t>
            </a:r>
          </a:p>
          <a:p>
            <a:pPr algn="ctr"/>
            <a:r>
              <a:rPr lang="en-US" b="1" dirty="0" smtClean="0">
                <a:effectLst>
                  <a:outerShdw blurRad="38100" dist="38100" dir="2700000" algn="tl">
                    <a:srgbClr val="000000">
                      <a:alpha val="43137"/>
                    </a:srgbClr>
                  </a:outerShdw>
                </a:effectLst>
                <a:latin typeface="Bookman Old Style" panose="02050604050505020204" pitchFamily="18" charset="0"/>
              </a:rPr>
              <a:t>Cause Effect Graphic Technique</a:t>
            </a:r>
          </a:p>
        </p:txBody>
      </p:sp>
      <p:grpSp>
        <p:nvGrpSpPr>
          <p:cNvPr id="7" name="Group 6"/>
          <p:cNvGrpSpPr/>
          <p:nvPr/>
        </p:nvGrpSpPr>
        <p:grpSpPr>
          <a:xfrm>
            <a:off x="10169352" y="3534686"/>
            <a:ext cx="11377264" cy="12233504"/>
            <a:chOff x="11347896" y="4420447"/>
            <a:chExt cx="10998806" cy="11419751"/>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7677" t="21114" r="31313" b="10200"/>
            <a:stretch/>
          </p:blipFill>
          <p:spPr>
            <a:xfrm>
              <a:off x="11347896" y="6263134"/>
              <a:ext cx="10998806" cy="957706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8805" t="43112" r="32097" b="42985"/>
            <a:stretch/>
          </p:blipFill>
          <p:spPr>
            <a:xfrm>
              <a:off x="11609512" y="4420447"/>
              <a:ext cx="10541708" cy="1872208"/>
            </a:xfrm>
            <a:prstGeom prst="rect">
              <a:avLst/>
            </a:prstGeom>
          </p:spPr>
        </p:pic>
      </p:gr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28788" t="26774" r="32324" b="14876"/>
          <a:stretch/>
        </p:blipFill>
        <p:spPr>
          <a:xfrm>
            <a:off x="21549120" y="4246911"/>
            <a:ext cx="9142512" cy="10807312"/>
          </a:xfrm>
          <a:prstGeom prst="rect">
            <a:avLst/>
          </a:prstGeom>
        </p:spPr>
      </p:pic>
      <p:sp>
        <p:nvSpPr>
          <p:cNvPr id="9" name="Rectangle 8"/>
          <p:cNvSpPr/>
          <p:nvPr/>
        </p:nvSpPr>
        <p:spPr>
          <a:xfrm>
            <a:off x="1182344" y="4141145"/>
            <a:ext cx="8987008" cy="1123936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456384" y="4526087"/>
            <a:ext cx="8352928" cy="10248960"/>
          </a:xfrm>
          <a:prstGeom prst="rect">
            <a:avLst/>
          </a:prstGeom>
          <a:noFill/>
        </p:spPr>
        <p:txBody>
          <a:bodyPr wrap="square" rtlCol="0">
            <a:spAutoFit/>
          </a:bodyPr>
          <a:lstStyle/>
          <a:p>
            <a:r>
              <a:rPr lang="en-IN" b="1" dirty="0">
                <a:solidFill>
                  <a:schemeClr val="bg1"/>
                </a:solidFill>
                <a:latin typeface="Bookman Old Style" panose="02050604050505020204" pitchFamily="18" charset="0"/>
              </a:rPr>
              <a:t>Module: Main Module</a:t>
            </a:r>
          </a:p>
          <a:p>
            <a:r>
              <a:rPr lang="en-IN" b="1" dirty="0">
                <a:solidFill>
                  <a:schemeClr val="bg1"/>
                </a:solidFill>
                <a:latin typeface="Bookman Old Style" panose="02050604050505020204" pitchFamily="18" charset="0"/>
              </a:rPr>
              <a:t>Causes:</a:t>
            </a:r>
          </a:p>
          <a:p>
            <a:r>
              <a:rPr lang="en-IN" dirty="0">
                <a:solidFill>
                  <a:schemeClr val="bg1"/>
                </a:solidFill>
                <a:latin typeface="Bookman Old Style" panose="02050604050505020204" pitchFamily="18" charset="0"/>
              </a:rPr>
              <a:t>C1: Input E</a:t>
            </a:r>
          </a:p>
          <a:p>
            <a:r>
              <a:rPr lang="en-IN" dirty="0">
                <a:solidFill>
                  <a:schemeClr val="bg1"/>
                </a:solidFill>
                <a:latin typeface="Bookman Old Style" panose="02050604050505020204" pitchFamily="18" charset="0"/>
              </a:rPr>
              <a:t>C2: Input e</a:t>
            </a:r>
          </a:p>
          <a:p>
            <a:r>
              <a:rPr lang="en-IN" dirty="0">
                <a:solidFill>
                  <a:schemeClr val="bg1"/>
                </a:solidFill>
                <a:latin typeface="Bookman Old Style" panose="02050604050505020204" pitchFamily="18" charset="0"/>
              </a:rPr>
              <a:t>C3: Input D</a:t>
            </a:r>
          </a:p>
          <a:p>
            <a:r>
              <a:rPr lang="en-IN" dirty="0">
                <a:solidFill>
                  <a:schemeClr val="bg1"/>
                </a:solidFill>
                <a:latin typeface="Bookman Old Style" panose="02050604050505020204" pitchFamily="18" charset="0"/>
              </a:rPr>
              <a:t>C4: Input d</a:t>
            </a:r>
          </a:p>
          <a:p>
            <a:r>
              <a:rPr lang="en-IN" dirty="0">
                <a:solidFill>
                  <a:schemeClr val="bg1"/>
                </a:solidFill>
                <a:latin typeface="Bookman Old Style" panose="02050604050505020204" pitchFamily="18" charset="0"/>
              </a:rPr>
              <a:t>C5: Input Other than above</a:t>
            </a:r>
          </a:p>
          <a:p>
            <a:r>
              <a:rPr lang="en-IN" b="1" dirty="0">
                <a:solidFill>
                  <a:schemeClr val="bg1"/>
                </a:solidFill>
                <a:latin typeface="Bookman Old Style" panose="02050604050505020204" pitchFamily="18" charset="0"/>
              </a:rPr>
              <a:t>Effects:</a:t>
            </a:r>
          </a:p>
          <a:p>
            <a:r>
              <a:rPr lang="en-IN" dirty="0">
                <a:solidFill>
                  <a:schemeClr val="bg1"/>
                </a:solidFill>
                <a:latin typeface="Bookman Old Style" panose="02050604050505020204" pitchFamily="18" charset="0"/>
              </a:rPr>
              <a:t>E1: Encryption</a:t>
            </a:r>
          </a:p>
          <a:p>
            <a:r>
              <a:rPr lang="en-IN" dirty="0">
                <a:solidFill>
                  <a:schemeClr val="bg1"/>
                </a:solidFill>
                <a:latin typeface="Bookman Old Style" panose="02050604050505020204" pitchFamily="18" charset="0"/>
              </a:rPr>
              <a:t>E2: Decryption</a:t>
            </a:r>
          </a:p>
          <a:p>
            <a:r>
              <a:rPr lang="en-IN" dirty="0">
                <a:solidFill>
                  <a:schemeClr val="bg1"/>
                </a:solidFill>
                <a:latin typeface="Bookman Old Style" panose="02050604050505020204" pitchFamily="18" charset="0"/>
              </a:rPr>
              <a:t>E3: Error Message</a:t>
            </a:r>
          </a:p>
        </p:txBody>
      </p:sp>
    </p:spTree>
    <p:extLst>
      <p:ext uri="{BB962C8B-B14F-4D97-AF65-F5344CB8AC3E}">
        <p14:creationId xmlns:p14="http://schemas.microsoft.com/office/powerpoint/2010/main" val="2079341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a:off x="664296" y="862534"/>
            <a:ext cx="30741760" cy="16191407"/>
            <a:chOff x="664296" y="862534"/>
            <a:chExt cx="30741760" cy="16191407"/>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4055" r="57528" b="15926"/>
            <a:stretch/>
          </p:blipFill>
          <p:spPr>
            <a:xfrm>
              <a:off x="664296" y="862534"/>
              <a:ext cx="15553728" cy="15769752"/>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3560" r="57468" b="12625"/>
            <a:stretch/>
          </p:blipFill>
          <p:spPr>
            <a:xfrm>
              <a:off x="16178608" y="1200076"/>
              <a:ext cx="15227448" cy="15853865"/>
            </a:xfrm>
            <a:prstGeom prst="rect">
              <a:avLst/>
            </a:prstGeom>
          </p:spPr>
        </p:pic>
      </p:grpSp>
    </p:spTree>
    <p:extLst>
      <p:ext uri="{BB962C8B-B14F-4D97-AF65-F5344CB8AC3E}">
        <p14:creationId xmlns:p14="http://schemas.microsoft.com/office/powerpoint/2010/main" val="357320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606" r="57071" b="7056"/>
          <a:stretch/>
        </p:blipFill>
        <p:spPr>
          <a:xfrm>
            <a:off x="376264" y="69750"/>
            <a:ext cx="15695216" cy="1735306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1536" r="65009" b="6608"/>
          <a:stretch/>
        </p:blipFill>
        <p:spPr>
          <a:xfrm>
            <a:off x="16090232" y="286470"/>
            <a:ext cx="15913768" cy="17068644"/>
          </a:xfrm>
          <a:prstGeom prst="rect">
            <a:avLst/>
          </a:prstGeom>
        </p:spPr>
      </p:pic>
    </p:spTree>
    <p:extLst>
      <p:ext uri="{BB962C8B-B14F-4D97-AF65-F5344CB8AC3E}">
        <p14:creationId xmlns:p14="http://schemas.microsoft.com/office/powerpoint/2010/main" val="1773270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987409" y="-644392"/>
            <a:ext cx="4797549" cy="3497934"/>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rgbClr val="0020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340557" y="1072368"/>
            <a:ext cx="1694091" cy="1639414"/>
          </a:xfrm>
          <a:prstGeom prst="rect">
            <a:avLst/>
          </a:prstGeom>
          <a:solidFill>
            <a:srgbClr val="0020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4561187" y="0"/>
            <a:ext cx="7442813" cy="37617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0937903" y="15535071"/>
            <a:ext cx="3923096" cy="1886154"/>
          </a:xfrm>
          <a:prstGeom prst="triangle">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9960710" y="16392775"/>
            <a:ext cx="2139120" cy="1028450"/>
          </a:xfrm>
          <a:prstGeom prst="triangle">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6364140" y="1664237"/>
            <a:ext cx="1804614" cy="174637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183655" y="1637846"/>
            <a:ext cx="24194688" cy="1807769"/>
          </a:xfrm>
          <a:prstGeom prst="rect">
            <a:avLst/>
          </a:prstGeom>
          <a:noFill/>
        </p:spPr>
        <p:txBody>
          <a:bodyPr wrap="square" lIns="281525" tIns="140763" rIns="281525" bIns="140763" rtlCol="0">
            <a:spAutoFit/>
          </a:bodyPr>
          <a:lstStyle/>
          <a:p>
            <a:pPr algn="ctr"/>
            <a:r>
              <a:rPr lang="en-US" sz="9900" b="1" dirty="0">
                <a:solidFill>
                  <a:srgbClr val="002060"/>
                </a:solidFill>
                <a:effectLst>
                  <a:outerShdw blurRad="38100" dist="38100" dir="2700000" algn="tl">
                    <a:srgbClr val="000000">
                      <a:alpha val="43137"/>
                    </a:srgbClr>
                  </a:outerShdw>
                </a:effectLst>
                <a:latin typeface="Bookman Old Style" panose="02050604050505020204" pitchFamily="18" charset="0"/>
              </a:rPr>
              <a:t>CRYPTOGRAPHY</a:t>
            </a:r>
            <a:endParaRPr lang="en-IN" sz="9900" b="1" dirty="0">
              <a:solidFill>
                <a:srgbClr val="002060"/>
              </a:solidFill>
              <a:effectLst>
                <a:outerShdw blurRad="38100" dist="38100" dir="2700000" algn="tl">
                  <a:srgbClr val="000000">
                    <a:alpha val="43137"/>
                  </a:srgbClr>
                </a:outerShdw>
              </a:effectLst>
              <a:latin typeface="Bookman Old Style" panose="02050604050505020204" pitchFamily="18" charset="0"/>
            </a:endParaRPr>
          </a:p>
        </p:txBody>
      </p:sp>
      <p:grpSp>
        <p:nvGrpSpPr>
          <p:cNvPr id="63" name="Group 62"/>
          <p:cNvGrpSpPr/>
          <p:nvPr/>
        </p:nvGrpSpPr>
        <p:grpSpPr>
          <a:xfrm>
            <a:off x="17080171" y="4341659"/>
            <a:ext cx="6048669" cy="8049228"/>
            <a:chOff x="1835696" y="771550"/>
            <a:chExt cx="1728191" cy="2376264"/>
          </a:xfrm>
          <a:solidFill>
            <a:schemeClr val="bg1"/>
          </a:solidFill>
        </p:grpSpPr>
        <p:sp>
          <p:nvSpPr>
            <p:cNvPr id="64" name="Rectangle 63"/>
            <p:cNvSpPr/>
            <p:nvPr/>
          </p:nvSpPr>
          <p:spPr>
            <a:xfrm>
              <a:off x="1835696" y="915566"/>
              <a:ext cx="1584176" cy="22322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r>
                <a:rPr lang="en-US" b="1" dirty="0" err="1" smtClean="0">
                  <a:solidFill>
                    <a:srgbClr val="002060"/>
                  </a:solidFill>
                </a:rPr>
                <a:t>jhwaedgshgfjqwgehfehfhehghgcccgg</a:t>
              </a:r>
              <a:endParaRPr lang="en-IN" b="1" dirty="0">
                <a:solidFill>
                  <a:srgbClr val="002060"/>
                </a:solidFill>
              </a:endParaRPr>
            </a:p>
          </p:txBody>
        </p:sp>
        <p:sp>
          <p:nvSpPr>
            <p:cNvPr id="65" name="Right Triangle 64"/>
            <p:cNvSpPr/>
            <p:nvPr/>
          </p:nvSpPr>
          <p:spPr>
            <a:xfrm rot="10800000">
              <a:off x="2411760" y="771550"/>
              <a:ext cx="1152127" cy="108011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ight Triangle 65"/>
            <p:cNvSpPr/>
            <p:nvPr/>
          </p:nvSpPr>
          <p:spPr>
            <a:xfrm>
              <a:off x="2579643" y="926452"/>
              <a:ext cx="864095" cy="792088"/>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p:cNvGrpSpPr/>
          <p:nvPr/>
        </p:nvGrpSpPr>
        <p:grpSpPr>
          <a:xfrm>
            <a:off x="16578064" y="4037472"/>
            <a:ext cx="7705019" cy="9111269"/>
            <a:chOff x="1835696" y="844180"/>
            <a:chExt cx="1799652" cy="2303634"/>
          </a:xfrm>
          <a:solidFill>
            <a:schemeClr val="bg1"/>
          </a:solidFill>
        </p:grpSpPr>
        <p:sp>
          <p:nvSpPr>
            <p:cNvPr id="75" name="Rectangle 74"/>
            <p:cNvSpPr/>
            <p:nvPr/>
          </p:nvSpPr>
          <p:spPr>
            <a:xfrm>
              <a:off x="1835696" y="915566"/>
              <a:ext cx="1584176" cy="22322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r>
                <a:rPr lang="en-US" b="1" dirty="0" smtClean="0">
                  <a:solidFill>
                    <a:srgbClr val="002060"/>
                  </a:solidFill>
                </a:rPr>
                <a:t>ADVANCED ENCRYPTION STANDARD</a:t>
              </a:r>
              <a:endParaRPr lang="en-IN" b="1" dirty="0">
                <a:solidFill>
                  <a:srgbClr val="002060"/>
                </a:solidFill>
              </a:endParaRPr>
            </a:p>
          </p:txBody>
        </p:sp>
        <p:sp>
          <p:nvSpPr>
            <p:cNvPr id="76" name="Right Triangle 75"/>
            <p:cNvSpPr/>
            <p:nvPr/>
          </p:nvSpPr>
          <p:spPr>
            <a:xfrm rot="10800000">
              <a:off x="2483221" y="844180"/>
              <a:ext cx="1152127" cy="108011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ight Triangle 76"/>
            <p:cNvSpPr/>
            <p:nvPr/>
          </p:nvSpPr>
          <p:spPr>
            <a:xfrm>
              <a:off x="2555777" y="915566"/>
              <a:ext cx="864095" cy="792088"/>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7" name="Group 66"/>
          <p:cNvGrpSpPr/>
          <p:nvPr/>
        </p:nvGrpSpPr>
        <p:grpSpPr>
          <a:xfrm>
            <a:off x="8628179" y="7179851"/>
            <a:ext cx="7652820" cy="2532719"/>
            <a:chOff x="3059832" y="1752042"/>
            <a:chExt cx="2186520" cy="747700"/>
          </a:xfrm>
        </p:grpSpPr>
        <p:sp>
          <p:nvSpPr>
            <p:cNvPr id="68" name="Oval 67"/>
            <p:cNvSpPr/>
            <p:nvPr/>
          </p:nvSpPr>
          <p:spPr>
            <a:xfrm>
              <a:off x="3059832" y="1752042"/>
              <a:ext cx="792088" cy="7477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3167844" y="1851670"/>
              <a:ext cx="576064" cy="5316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p:cNvSpPr/>
            <p:nvPr/>
          </p:nvSpPr>
          <p:spPr>
            <a:xfrm>
              <a:off x="3851920" y="2076078"/>
              <a:ext cx="1394432" cy="996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5138340" y="2175705"/>
              <a:ext cx="72008" cy="32403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5033518" y="2160878"/>
              <a:ext cx="72008" cy="2076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p:cNvSpPr/>
            <p:nvPr/>
          </p:nvSpPr>
          <p:spPr>
            <a:xfrm>
              <a:off x="4911901" y="2175706"/>
              <a:ext cx="72008" cy="275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336386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1000" fill="hold"/>
                                        <p:tgtEl>
                                          <p:spTgt spid="63"/>
                                        </p:tgtEl>
                                        <p:attrNameLst>
                                          <p:attrName>ppt_x</p:attrName>
                                        </p:attrNameLst>
                                      </p:cBhvr>
                                      <p:tavLst>
                                        <p:tav tm="0">
                                          <p:val>
                                            <p:strVal val="1+#ppt_w/2"/>
                                          </p:val>
                                        </p:tav>
                                        <p:tav tm="100000">
                                          <p:val>
                                            <p:strVal val="#ppt_x"/>
                                          </p:val>
                                        </p:tav>
                                      </p:tavLst>
                                    </p:anim>
                                    <p:anim calcmode="lin" valueType="num">
                                      <p:cBhvr additive="base">
                                        <p:cTn id="8"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additive="base">
                                        <p:cTn id="13" dur="500" fill="hold"/>
                                        <p:tgtEl>
                                          <p:spTgt spid="67"/>
                                        </p:tgtEl>
                                        <p:attrNameLst>
                                          <p:attrName>ppt_x</p:attrName>
                                        </p:attrNameLst>
                                      </p:cBhvr>
                                      <p:tavLst>
                                        <p:tav tm="0">
                                          <p:val>
                                            <p:strVal val="0-#ppt_w/2"/>
                                          </p:val>
                                        </p:tav>
                                        <p:tav tm="100000">
                                          <p:val>
                                            <p:strVal val="#ppt_x"/>
                                          </p:val>
                                        </p:tav>
                                      </p:tavLst>
                                    </p:anim>
                                    <p:anim calcmode="lin" valueType="num">
                                      <p:cBhvr additive="base">
                                        <p:cTn id="14"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nodeType="clickEffect">
                                  <p:stCondLst>
                                    <p:cond delay="0"/>
                                  </p:stCondLst>
                                  <p:childTnLst>
                                    <p:animRot by="120000">
                                      <p:cBhvr>
                                        <p:cTn id="18" dur="100" fill="hold">
                                          <p:stCondLst>
                                            <p:cond delay="0"/>
                                          </p:stCondLst>
                                        </p:cTn>
                                        <p:tgtEl>
                                          <p:spTgt spid="67"/>
                                        </p:tgtEl>
                                        <p:attrNameLst>
                                          <p:attrName>r</p:attrName>
                                        </p:attrNameLst>
                                      </p:cBhvr>
                                    </p:animRot>
                                    <p:animRot by="-240000">
                                      <p:cBhvr>
                                        <p:cTn id="19" dur="200" fill="hold">
                                          <p:stCondLst>
                                            <p:cond delay="200"/>
                                          </p:stCondLst>
                                        </p:cTn>
                                        <p:tgtEl>
                                          <p:spTgt spid="67"/>
                                        </p:tgtEl>
                                        <p:attrNameLst>
                                          <p:attrName>r</p:attrName>
                                        </p:attrNameLst>
                                      </p:cBhvr>
                                    </p:animRot>
                                    <p:animRot by="240000">
                                      <p:cBhvr>
                                        <p:cTn id="20" dur="200" fill="hold">
                                          <p:stCondLst>
                                            <p:cond delay="400"/>
                                          </p:stCondLst>
                                        </p:cTn>
                                        <p:tgtEl>
                                          <p:spTgt spid="67"/>
                                        </p:tgtEl>
                                        <p:attrNameLst>
                                          <p:attrName>r</p:attrName>
                                        </p:attrNameLst>
                                      </p:cBhvr>
                                    </p:animRot>
                                    <p:animRot by="-240000">
                                      <p:cBhvr>
                                        <p:cTn id="21" dur="200" fill="hold">
                                          <p:stCondLst>
                                            <p:cond delay="600"/>
                                          </p:stCondLst>
                                        </p:cTn>
                                        <p:tgtEl>
                                          <p:spTgt spid="67"/>
                                        </p:tgtEl>
                                        <p:attrNameLst>
                                          <p:attrName>r</p:attrName>
                                        </p:attrNameLst>
                                      </p:cBhvr>
                                    </p:animRot>
                                    <p:animRot by="120000">
                                      <p:cBhvr>
                                        <p:cTn id="22" dur="200" fill="hold">
                                          <p:stCondLst>
                                            <p:cond delay="800"/>
                                          </p:stCondLst>
                                        </p:cTn>
                                        <p:tgtEl>
                                          <p:spTgt spid="67"/>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p:cTn id="27" dur="500" fill="hold"/>
                                        <p:tgtEl>
                                          <p:spTgt spid="74"/>
                                        </p:tgtEl>
                                        <p:attrNameLst>
                                          <p:attrName>ppt_w</p:attrName>
                                        </p:attrNameLst>
                                      </p:cBhvr>
                                      <p:tavLst>
                                        <p:tav tm="0">
                                          <p:val>
                                            <p:fltVal val="0"/>
                                          </p:val>
                                        </p:tav>
                                        <p:tav tm="100000">
                                          <p:val>
                                            <p:strVal val="#ppt_w"/>
                                          </p:val>
                                        </p:tav>
                                      </p:tavLst>
                                    </p:anim>
                                    <p:anim calcmode="lin" valueType="num">
                                      <p:cBhvr>
                                        <p:cTn id="28" dur="500" fill="hold"/>
                                        <p:tgtEl>
                                          <p:spTgt spid="74"/>
                                        </p:tgtEl>
                                        <p:attrNameLst>
                                          <p:attrName>ppt_h</p:attrName>
                                        </p:attrNameLst>
                                      </p:cBhvr>
                                      <p:tavLst>
                                        <p:tav tm="0">
                                          <p:val>
                                            <p:fltVal val="0"/>
                                          </p:val>
                                        </p:tav>
                                        <p:tav tm="100000">
                                          <p:val>
                                            <p:strVal val="#ppt_h"/>
                                          </p:val>
                                        </p:tav>
                                      </p:tavLst>
                                    </p:anim>
                                    <p:animEffect transition="in" filter="fade">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67"/>
                                        </p:tgtEl>
                                      </p:cBhvr>
                                    </p:animEffect>
                                    <p:set>
                                      <p:cBhvr>
                                        <p:cTn id="34"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8832" y="6479158"/>
            <a:ext cx="20954328" cy="3770263"/>
          </a:xfrm>
          <a:prstGeom prst="rect">
            <a:avLst/>
          </a:prstGeom>
          <a:noFill/>
        </p:spPr>
        <p:txBody>
          <a:bodyPr wrap="square" rtlCol="0">
            <a:spAutoFit/>
          </a:bodyPr>
          <a:lstStyle/>
          <a:p>
            <a:pPr algn="ctr"/>
            <a:r>
              <a:rPr lang="en-US" sz="23900" b="1" dirty="0" smtClean="0">
                <a:solidFill>
                  <a:srgbClr val="1D344F"/>
                </a:solidFill>
                <a:latin typeface="Algerian" panose="04020705040A02060702" pitchFamily="82" charset="0"/>
              </a:rPr>
              <a:t>THE END</a:t>
            </a:r>
            <a:endParaRPr lang="en-IN" sz="23900" b="1" dirty="0">
              <a:solidFill>
                <a:srgbClr val="1D344F"/>
              </a:solidFill>
              <a:latin typeface="Algerian" panose="04020705040A02060702" pitchFamily="82" charset="0"/>
            </a:endParaRPr>
          </a:p>
        </p:txBody>
      </p:sp>
      <p:sp>
        <p:nvSpPr>
          <p:cNvPr id="3"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987409" y="-644392"/>
            <a:ext cx="4797549" cy="3497934"/>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340557" y="1072368"/>
            <a:ext cx="1694091" cy="1639414"/>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4561187" y="0"/>
            <a:ext cx="7442813" cy="37617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7030A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Isosceles Triangle 5">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0937903" y="15535071"/>
            <a:ext cx="3923096" cy="1886154"/>
          </a:xfrm>
          <a:prstGeom prst="triangl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9960710" y="16392775"/>
            <a:ext cx="2139120" cy="1028450"/>
          </a:xfrm>
          <a:prstGeom prst="triangl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6364140" y="1664237"/>
            <a:ext cx="1804614" cy="1746370"/>
          </a:xfrm>
          <a:prstGeom prst="rect">
            <a:avLst/>
          </a:prstGeom>
          <a:solidFill>
            <a:srgbClr val="7030A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4827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50">
            <a:alpha val="94000"/>
          </a:srgbClr>
        </a:solidFill>
        <a:effectLst/>
      </p:bgPr>
    </p:bg>
    <p:spTree>
      <p:nvGrpSpPr>
        <p:cNvPr id="1" name=""/>
        <p:cNvGrpSpPr/>
        <p:nvPr/>
      </p:nvGrpSpPr>
      <p:grpSpPr>
        <a:xfrm>
          <a:off x="0" y="0"/>
          <a:ext cx="0" cy="0"/>
          <a:chOff x="0" y="0"/>
          <a:chExt cx="0" cy="0"/>
        </a:xfrm>
      </p:grpSpPr>
      <p:grpSp>
        <p:nvGrpSpPr>
          <p:cNvPr id="4" name="Group 3"/>
          <p:cNvGrpSpPr/>
          <p:nvPr/>
        </p:nvGrpSpPr>
        <p:grpSpPr>
          <a:xfrm>
            <a:off x="1528392" y="1078558"/>
            <a:ext cx="29235248" cy="15121680"/>
            <a:chOff x="1528392" y="1078558"/>
            <a:chExt cx="29235248" cy="15121680"/>
          </a:xfrm>
        </p:grpSpPr>
        <p:sp>
          <p:nvSpPr>
            <p:cNvPr id="2" name="Rectangle 1"/>
            <p:cNvSpPr/>
            <p:nvPr/>
          </p:nvSpPr>
          <p:spPr>
            <a:xfrm>
              <a:off x="1528392" y="1078558"/>
              <a:ext cx="29235248" cy="1512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176464" y="2086670"/>
              <a:ext cx="27507056" cy="11356955"/>
            </a:xfrm>
            <a:prstGeom prst="rect">
              <a:avLst/>
            </a:prstGeom>
            <a:noFill/>
          </p:spPr>
          <p:txBody>
            <a:bodyPr wrap="square" rtlCol="0">
              <a:spAutoFit/>
            </a:bodyPr>
            <a:lstStyle/>
            <a:p>
              <a:pPr algn="ctr"/>
              <a:r>
                <a:rPr lang="en-US" sz="6600" b="1" dirty="0" smtClean="0">
                  <a:solidFill>
                    <a:schemeClr val="tx1">
                      <a:lumMod val="85000"/>
                      <a:lumOff val="15000"/>
                    </a:schemeClr>
                  </a:solidFill>
                  <a:latin typeface="Bookman Old Style" panose="02050604050505020204" pitchFamily="18" charset="0"/>
                </a:rPr>
                <a:t>INTRODUCTION</a:t>
              </a:r>
            </a:p>
            <a:p>
              <a:pPr algn="ctr"/>
              <a:endParaRPr lang="en-US" sz="6600" b="1" dirty="0" smtClean="0">
                <a:solidFill>
                  <a:schemeClr val="tx1">
                    <a:lumMod val="85000"/>
                    <a:lumOff val="15000"/>
                  </a:schemeClr>
                </a:solidFill>
                <a:latin typeface="Bookman Old Style" panose="02050604050505020204" pitchFamily="18" charset="0"/>
              </a:endParaRPr>
            </a:p>
            <a:p>
              <a:pPr algn="just"/>
              <a:r>
                <a:rPr lang="en-IN" sz="6000" dirty="0">
                  <a:latin typeface="Bookman Old Style" panose="02050604050505020204" pitchFamily="18" charset="0"/>
                </a:rPr>
                <a:t>The more popular and widely adopted symmetric encryption algorithm likely </a:t>
              </a:r>
              <a:r>
                <a:rPr lang="en-IN" sz="6000" dirty="0" smtClean="0">
                  <a:latin typeface="Bookman Old Style" panose="02050604050505020204" pitchFamily="18" charset="0"/>
                </a:rPr>
                <a:t>to be </a:t>
              </a:r>
              <a:r>
                <a:rPr lang="en-IN" sz="6000" dirty="0">
                  <a:latin typeface="Bookman Old Style" panose="02050604050505020204" pitchFamily="18" charset="0"/>
                </a:rPr>
                <a:t>encountered nowadays is the Advanced Encryption Standard (AES). It </a:t>
              </a:r>
              <a:r>
                <a:rPr lang="en-IN" sz="6000" dirty="0" smtClean="0">
                  <a:latin typeface="Bookman Old Style" panose="02050604050505020204" pitchFamily="18" charset="0"/>
                </a:rPr>
                <a:t>is found </a:t>
              </a:r>
              <a:r>
                <a:rPr lang="en-IN" sz="6000" dirty="0">
                  <a:latin typeface="Bookman Old Style" panose="02050604050505020204" pitchFamily="18" charset="0"/>
                </a:rPr>
                <a:t>to be at least six time faster than the triple DES.</a:t>
              </a:r>
            </a:p>
            <a:p>
              <a:pPr algn="just"/>
              <a:r>
                <a:rPr lang="en-IN" sz="6000" dirty="0">
                  <a:latin typeface="Bookman Old Style" panose="02050604050505020204" pitchFamily="18" charset="0"/>
                </a:rPr>
                <a:t>The features of </a:t>
              </a:r>
              <a:r>
                <a:rPr lang="en-IN" sz="6000" b="1" dirty="0">
                  <a:latin typeface="Bookman Old Style" panose="02050604050505020204" pitchFamily="18" charset="0"/>
                </a:rPr>
                <a:t>AES</a:t>
              </a:r>
              <a:r>
                <a:rPr lang="en-IN" sz="6000" dirty="0">
                  <a:latin typeface="Bookman Old Style" panose="02050604050505020204" pitchFamily="18" charset="0"/>
                </a:rPr>
                <a:t> are as follows</a:t>
              </a:r>
              <a:r>
                <a:rPr lang="en-IN" sz="6000" dirty="0" smtClean="0">
                  <a:latin typeface="Bookman Old Style" panose="02050604050505020204" pitchFamily="18" charset="0"/>
                </a:rPr>
                <a:t>:</a:t>
              </a:r>
            </a:p>
            <a:p>
              <a:pPr marL="857250" indent="-857250" algn="just">
                <a:buFont typeface="Wingdings" panose="05000000000000000000" pitchFamily="2" charset="2"/>
                <a:buChar char="§"/>
              </a:pPr>
              <a:endParaRPr lang="en-IN" sz="6000" dirty="0">
                <a:latin typeface="Bookman Old Style" panose="02050604050505020204" pitchFamily="18" charset="0"/>
              </a:endParaRPr>
            </a:p>
            <a:p>
              <a:pPr marL="2264877" lvl="1" indent="-857250" algn="just">
                <a:buFont typeface="Wingdings" panose="05000000000000000000" pitchFamily="2" charset="2"/>
                <a:buChar char="§"/>
              </a:pPr>
              <a:r>
                <a:rPr lang="en-IN" sz="6000" dirty="0" smtClean="0">
                  <a:latin typeface="Bookman Old Style" panose="02050604050505020204" pitchFamily="18" charset="0"/>
                </a:rPr>
                <a:t> </a:t>
              </a:r>
              <a:r>
                <a:rPr lang="en-IN" sz="6000" dirty="0">
                  <a:latin typeface="Bookman Old Style" panose="02050604050505020204" pitchFamily="18" charset="0"/>
                </a:rPr>
                <a:t>Symmetric key symmetric block cipher</a:t>
              </a:r>
            </a:p>
            <a:p>
              <a:pPr marL="2264877" lvl="1" indent="-857250" algn="just">
                <a:buFont typeface="Wingdings" panose="05000000000000000000" pitchFamily="2" charset="2"/>
                <a:buChar char="§"/>
              </a:pPr>
              <a:r>
                <a:rPr lang="en-IN" sz="6000" dirty="0" smtClean="0">
                  <a:latin typeface="Bookman Old Style" panose="02050604050505020204" pitchFamily="18" charset="0"/>
                </a:rPr>
                <a:t> </a:t>
              </a:r>
              <a:r>
                <a:rPr lang="en-IN" sz="6000" dirty="0">
                  <a:latin typeface="Bookman Old Style" panose="02050604050505020204" pitchFamily="18" charset="0"/>
                </a:rPr>
                <a:t>128-bit data, 128/192/256-bit </a:t>
              </a:r>
              <a:r>
                <a:rPr lang="en-IN" sz="6000" dirty="0" smtClean="0">
                  <a:latin typeface="Bookman Old Style" panose="02050604050505020204" pitchFamily="18" charset="0"/>
                </a:rPr>
                <a:t>keys</a:t>
              </a:r>
              <a:endParaRPr lang="en-IN" sz="6000" dirty="0">
                <a:latin typeface="Bookman Old Style" panose="02050604050505020204" pitchFamily="18" charset="0"/>
              </a:endParaRPr>
            </a:p>
            <a:p>
              <a:pPr marL="2264877" lvl="1" indent="-857250" algn="just">
                <a:buFont typeface="Wingdings" panose="05000000000000000000" pitchFamily="2" charset="2"/>
                <a:buChar char="§"/>
              </a:pPr>
              <a:r>
                <a:rPr lang="en-IN" sz="6000" dirty="0" smtClean="0">
                  <a:latin typeface="Bookman Old Style" panose="02050604050505020204" pitchFamily="18" charset="0"/>
                </a:rPr>
                <a:t> </a:t>
              </a:r>
              <a:r>
                <a:rPr lang="en-IN" sz="6000" dirty="0">
                  <a:latin typeface="Bookman Old Style" panose="02050604050505020204" pitchFamily="18" charset="0"/>
                </a:rPr>
                <a:t>Stronger and faster than Triple-DES</a:t>
              </a:r>
            </a:p>
            <a:p>
              <a:pPr marL="2264877" lvl="1" indent="-857250" algn="just">
                <a:buFont typeface="Wingdings" panose="05000000000000000000" pitchFamily="2" charset="2"/>
                <a:buChar char="§"/>
              </a:pPr>
              <a:r>
                <a:rPr lang="en-IN" sz="6000" dirty="0" smtClean="0">
                  <a:latin typeface="Bookman Old Style" panose="02050604050505020204" pitchFamily="18" charset="0"/>
                </a:rPr>
                <a:t> </a:t>
              </a:r>
              <a:r>
                <a:rPr lang="en-IN" sz="6000" dirty="0">
                  <a:latin typeface="Bookman Old Style" panose="02050604050505020204" pitchFamily="18" charset="0"/>
                </a:rPr>
                <a:t>Provide full specification and design details</a:t>
              </a:r>
            </a:p>
            <a:p>
              <a:pPr marL="2264877" lvl="1" indent="-857250" algn="just">
                <a:buFont typeface="Wingdings" panose="05000000000000000000" pitchFamily="2" charset="2"/>
                <a:buChar char="§"/>
              </a:pPr>
              <a:r>
                <a:rPr lang="en-IN" sz="6000" dirty="0" smtClean="0">
                  <a:latin typeface="Bookman Old Style" panose="02050604050505020204" pitchFamily="18" charset="0"/>
                </a:rPr>
                <a:t> </a:t>
              </a:r>
              <a:r>
                <a:rPr lang="en-IN" sz="6000" dirty="0">
                  <a:latin typeface="Bookman Old Style" panose="02050604050505020204" pitchFamily="18" charset="0"/>
                </a:rPr>
                <a:t>Software implementable in C and Java</a:t>
              </a:r>
            </a:p>
          </p:txBody>
        </p:sp>
      </p:grpSp>
    </p:spTree>
    <p:extLst>
      <p:ext uri="{BB962C8B-B14F-4D97-AF65-F5344CB8AC3E}">
        <p14:creationId xmlns:p14="http://schemas.microsoft.com/office/powerpoint/2010/main" val="3283605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4" name="Group 3"/>
          <p:cNvGrpSpPr/>
          <p:nvPr/>
        </p:nvGrpSpPr>
        <p:grpSpPr>
          <a:xfrm>
            <a:off x="1024336" y="87462"/>
            <a:ext cx="29883320" cy="16472816"/>
            <a:chOff x="1024336" y="87462"/>
            <a:chExt cx="29883320" cy="16472816"/>
          </a:xfrm>
        </p:grpSpPr>
        <p:sp>
          <p:nvSpPr>
            <p:cNvPr id="2" name="Rectangle 1"/>
            <p:cNvSpPr/>
            <p:nvPr/>
          </p:nvSpPr>
          <p:spPr>
            <a:xfrm>
              <a:off x="1024336" y="862534"/>
              <a:ext cx="29883320" cy="15697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863220" y="87462"/>
              <a:ext cx="22682520" cy="3139321"/>
            </a:xfrm>
            <a:prstGeom prst="rect">
              <a:avLst/>
            </a:prstGeom>
            <a:noFill/>
          </p:spPr>
          <p:txBody>
            <a:bodyPr wrap="square" rtlCol="0">
              <a:spAutoFit/>
            </a:bodyPr>
            <a:lstStyle/>
            <a:p>
              <a:pPr algn="ctr"/>
              <a:r>
                <a:rPr lang="en-US" sz="5400" b="1" dirty="0" smtClean="0">
                  <a:solidFill>
                    <a:schemeClr val="bg1"/>
                  </a:solidFill>
                  <a:latin typeface="Bookman Old Style" panose="02050604050505020204" pitchFamily="18" charset="0"/>
                </a:rPr>
                <a:t>WORKING</a:t>
              </a:r>
            </a:p>
            <a:p>
              <a:pPr algn="ctr"/>
              <a:r>
                <a:rPr lang="en-IN" sz="3600" b="1" dirty="0"/>
                <a:t>Number of </a:t>
              </a:r>
              <a:r>
                <a:rPr lang="en-IN" sz="3600" b="1" dirty="0" smtClean="0"/>
                <a:t>Rounds                                          Key </a:t>
              </a:r>
              <a:r>
                <a:rPr lang="en-IN" sz="3600" b="1" dirty="0"/>
                <a:t>Size</a:t>
              </a:r>
            </a:p>
            <a:p>
              <a:pPr algn="ctr"/>
              <a:r>
                <a:rPr lang="en-IN" sz="3600" dirty="0" smtClean="0"/>
                <a:t>10                                                                     </a:t>
              </a:r>
              <a:r>
                <a:rPr lang="en-IN" sz="3600" dirty="0"/>
                <a:t>128</a:t>
              </a:r>
            </a:p>
            <a:p>
              <a:pPr algn="ctr"/>
              <a:r>
                <a:rPr lang="en-IN" sz="3600" dirty="0" smtClean="0"/>
                <a:t>12                                                                     </a:t>
              </a:r>
              <a:r>
                <a:rPr lang="en-IN" sz="3600" dirty="0"/>
                <a:t>192</a:t>
              </a:r>
            </a:p>
            <a:p>
              <a:pPr algn="ctr"/>
              <a:r>
                <a:rPr lang="en-IN" sz="3600" dirty="0" smtClean="0"/>
                <a:t>14                                                                     </a:t>
              </a:r>
              <a:r>
                <a:rPr lang="en-IN" sz="3600" dirty="0"/>
                <a:t>256</a:t>
              </a:r>
              <a:r>
                <a:rPr lang="en-US" sz="3600" b="1" dirty="0" smtClean="0">
                  <a:latin typeface="Bookman Old Style" panose="02050604050505020204" pitchFamily="18" charset="0"/>
                </a:rPr>
                <a:t> </a:t>
              </a:r>
              <a:endParaRPr lang="en-IN" sz="3600" b="1" dirty="0">
                <a:latin typeface="Bookman Old Style" panose="02050604050505020204" pitchFamily="18" charset="0"/>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824" y="3861104"/>
            <a:ext cx="20666296" cy="11114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009112" y="15474948"/>
            <a:ext cx="14833648" cy="936104"/>
          </a:xfrm>
          <a:prstGeom prst="rect">
            <a:avLst/>
          </a:prstGeom>
          <a:noFill/>
        </p:spPr>
        <p:txBody>
          <a:bodyPr wrap="square" rtlCol="0">
            <a:spAutoFit/>
          </a:bodyPr>
          <a:lstStyle/>
          <a:p>
            <a:r>
              <a:rPr lang="en-US" dirty="0" smtClean="0"/>
              <a:t>Block Diagram of  AES  for 128 bit key (10 Rounds)</a:t>
            </a:r>
            <a:endParaRPr lang="en-IN" dirty="0"/>
          </a:p>
        </p:txBody>
      </p:sp>
    </p:spTree>
    <p:extLst>
      <p:ext uri="{BB962C8B-B14F-4D97-AF65-F5344CB8AC3E}">
        <p14:creationId xmlns:p14="http://schemas.microsoft.com/office/powerpoint/2010/main" val="313170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987409" y="-644392"/>
            <a:ext cx="4797549" cy="3497934"/>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340557" y="1072368"/>
            <a:ext cx="1694091" cy="1639414"/>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4561187" y="0"/>
            <a:ext cx="7442813" cy="37617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7030A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Isosceles Triangle 4">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0937903" y="15535071"/>
            <a:ext cx="3923096" cy="1886154"/>
          </a:xfrm>
          <a:prstGeom prst="triangl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9960710" y="16392775"/>
            <a:ext cx="2139120" cy="1028450"/>
          </a:xfrm>
          <a:prstGeom prst="triangl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6364140" y="1664237"/>
            <a:ext cx="1804614" cy="1746370"/>
          </a:xfrm>
          <a:prstGeom prst="rect">
            <a:avLst/>
          </a:prstGeom>
          <a:solidFill>
            <a:srgbClr val="7030A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96744" y="1281959"/>
            <a:ext cx="21098344" cy="2631490"/>
          </a:xfrm>
          <a:prstGeom prst="rect">
            <a:avLst/>
          </a:prstGeom>
          <a:noFill/>
        </p:spPr>
        <p:txBody>
          <a:bodyPr wrap="square" rtlCol="0">
            <a:spAutoFit/>
          </a:bodyPr>
          <a:lstStyle/>
          <a:p>
            <a:pPr algn="ctr"/>
            <a:r>
              <a:rPr lang="en-US" b="1" dirty="0" smtClean="0"/>
              <a:t>DATA FLOW DIAGRAM</a:t>
            </a:r>
          </a:p>
          <a:p>
            <a:r>
              <a:rPr lang="en-US" dirty="0" smtClean="0"/>
              <a:t>ENCRYPTION                                                                                      DECRYPTION</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946" y="3526830"/>
            <a:ext cx="11878294"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3968" y="3440087"/>
            <a:ext cx="12568625" cy="5255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506" y="9575501"/>
            <a:ext cx="11878294" cy="5959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3968" y="9575501"/>
            <a:ext cx="12568625" cy="5959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217024" y="8696052"/>
            <a:ext cx="3816424" cy="938719"/>
          </a:xfrm>
          <a:prstGeom prst="rect">
            <a:avLst/>
          </a:prstGeom>
          <a:noFill/>
        </p:spPr>
        <p:txBody>
          <a:bodyPr wrap="square" rtlCol="0">
            <a:spAutoFit/>
          </a:bodyPr>
          <a:lstStyle/>
          <a:p>
            <a:r>
              <a:rPr lang="en-US" dirty="0" smtClean="0"/>
              <a:t>Level 0 DFD</a:t>
            </a:r>
            <a:endParaRPr lang="en-IN" dirty="0"/>
          </a:p>
        </p:txBody>
      </p:sp>
      <p:sp>
        <p:nvSpPr>
          <p:cNvPr id="14" name="TextBox 13"/>
          <p:cNvSpPr txBox="1"/>
          <p:nvPr/>
        </p:nvSpPr>
        <p:spPr>
          <a:xfrm>
            <a:off x="20345874" y="8636782"/>
            <a:ext cx="3649013" cy="938719"/>
          </a:xfrm>
          <a:prstGeom prst="rect">
            <a:avLst/>
          </a:prstGeom>
          <a:noFill/>
        </p:spPr>
        <p:txBody>
          <a:bodyPr wrap="square" rtlCol="0">
            <a:spAutoFit/>
          </a:bodyPr>
          <a:lstStyle/>
          <a:p>
            <a:r>
              <a:rPr lang="en-US" dirty="0" smtClean="0"/>
              <a:t>Level 0 DFD</a:t>
            </a:r>
            <a:endParaRPr lang="en-IN" dirty="0"/>
          </a:p>
        </p:txBody>
      </p:sp>
      <p:sp>
        <p:nvSpPr>
          <p:cNvPr id="15" name="TextBox 14"/>
          <p:cNvSpPr txBox="1"/>
          <p:nvPr/>
        </p:nvSpPr>
        <p:spPr>
          <a:xfrm>
            <a:off x="6640960" y="15539429"/>
            <a:ext cx="3960440" cy="938719"/>
          </a:xfrm>
          <a:prstGeom prst="rect">
            <a:avLst/>
          </a:prstGeom>
          <a:noFill/>
        </p:spPr>
        <p:txBody>
          <a:bodyPr wrap="square" rtlCol="0">
            <a:spAutoFit/>
          </a:bodyPr>
          <a:lstStyle/>
          <a:p>
            <a:r>
              <a:rPr lang="en-US" dirty="0" smtClean="0"/>
              <a:t>Level 1 DFD</a:t>
            </a:r>
            <a:endParaRPr lang="en-IN" dirty="0"/>
          </a:p>
        </p:txBody>
      </p:sp>
      <p:sp>
        <p:nvSpPr>
          <p:cNvPr id="16" name="TextBox 15"/>
          <p:cNvSpPr txBox="1"/>
          <p:nvPr/>
        </p:nvSpPr>
        <p:spPr>
          <a:xfrm>
            <a:off x="20345874" y="15454056"/>
            <a:ext cx="3937045" cy="938719"/>
          </a:xfrm>
          <a:prstGeom prst="rect">
            <a:avLst/>
          </a:prstGeom>
          <a:noFill/>
        </p:spPr>
        <p:txBody>
          <a:bodyPr wrap="square" rtlCol="0">
            <a:spAutoFit/>
          </a:bodyPr>
          <a:lstStyle/>
          <a:p>
            <a:r>
              <a:rPr lang="en-US" dirty="0" smtClean="0"/>
              <a:t>Level 1 DFD</a:t>
            </a:r>
            <a:endParaRPr lang="en-IN" dirty="0"/>
          </a:p>
        </p:txBody>
      </p:sp>
    </p:spTree>
    <p:extLst>
      <p:ext uri="{BB962C8B-B14F-4D97-AF65-F5344CB8AC3E}">
        <p14:creationId xmlns:p14="http://schemas.microsoft.com/office/powerpoint/2010/main" val="3340839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alpha val="33000"/>
          </a:srgbClr>
        </a:solidFill>
        <a:effectLst/>
      </p:bgPr>
    </p:bg>
    <p:spTree>
      <p:nvGrpSpPr>
        <p:cNvPr id="1" name=""/>
        <p:cNvGrpSpPr/>
        <p:nvPr/>
      </p:nvGrpSpPr>
      <p:grpSpPr>
        <a:xfrm>
          <a:off x="0" y="0"/>
          <a:ext cx="0" cy="0"/>
          <a:chOff x="0" y="0"/>
          <a:chExt cx="0" cy="0"/>
        </a:xfrm>
      </p:grpSpPr>
      <p:grpSp>
        <p:nvGrpSpPr>
          <p:cNvPr id="12" name="Group 11"/>
          <p:cNvGrpSpPr/>
          <p:nvPr/>
        </p:nvGrpSpPr>
        <p:grpSpPr>
          <a:xfrm>
            <a:off x="880320" y="815108"/>
            <a:ext cx="30027336" cy="15481720"/>
            <a:chOff x="880320" y="815108"/>
            <a:chExt cx="30027336" cy="15481720"/>
          </a:xfrm>
        </p:grpSpPr>
        <p:sp>
          <p:nvSpPr>
            <p:cNvPr id="2" name="Rectangle 1"/>
            <p:cNvSpPr/>
            <p:nvPr/>
          </p:nvSpPr>
          <p:spPr>
            <a:xfrm>
              <a:off x="880320" y="815108"/>
              <a:ext cx="30027336" cy="15481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072064" y="1048058"/>
              <a:ext cx="18362040" cy="1785104"/>
            </a:xfrm>
            <a:prstGeom prst="rect">
              <a:avLst/>
            </a:prstGeom>
            <a:noFill/>
          </p:spPr>
          <p:txBody>
            <a:bodyPr wrap="square" rtlCol="0">
              <a:spAutoFit/>
            </a:bodyPr>
            <a:lstStyle/>
            <a:p>
              <a:pPr algn="ctr"/>
              <a:r>
                <a:rPr lang="en-US" b="1" dirty="0" smtClean="0">
                  <a:latin typeface="Bookman Old Style" panose="02050604050505020204" pitchFamily="18" charset="0"/>
                </a:rPr>
                <a:t>PROCESS SPECIFICATION</a:t>
              </a:r>
            </a:p>
            <a:p>
              <a:pPr algn="ctr"/>
              <a:r>
                <a:rPr lang="en-US" b="1" dirty="0" smtClean="0">
                  <a:latin typeface="Bookman Old Style" panose="02050604050505020204" pitchFamily="18" charset="0"/>
                </a:rPr>
                <a:t>(1) Structured English</a:t>
              </a:r>
              <a:endParaRPr lang="en-IN" b="1" dirty="0">
                <a:latin typeface="Bookman Old Style" panose="02050604050505020204" pitchFamily="18" charset="0"/>
              </a:endParaRPr>
            </a:p>
          </p:txBody>
        </p:sp>
        <p:grpSp>
          <p:nvGrpSpPr>
            <p:cNvPr id="8" name="Group 7"/>
            <p:cNvGrpSpPr/>
            <p:nvPr/>
          </p:nvGrpSpPr>
          <p:grpSpPr>
            <a:xfrm>
              <a:off x="16236026" y="3314286"/>
              <a:ext cx="13753528" cy="12698388"/>
              <a:chOff x="16236026" y="3314286"/>
              <a:chExt cx="13753528" cy="12698388"/>
            </a:xfrm>
          </p:grpSpPr>
          <p:sp>
            <p:nvSpPr>
              <p:cNvPr id="6" name="Rectangle 5"/>
              <p:cNvSpPr/>
              <p:nvPr/>
            </p:nvSpPr>
            <p:spPr>
              <a:xfrm>
                <a:off x="16236026" y="3314286"/>
                <a:ext cx="13753528" cy="12698388"/>
              </a:xfrm>
              <a:prstGeom prst="rect">
                <a:avLst/>
              </a:prstGeom>
              <a:solidFill>
                <a:schemeClr val="accent5">
                  <a:lumMod val="20000"/>
                  <a:lumOff val="8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6830092" y="3400660"/>
                <a:ext cx="12565396" cy="11787842"/>
              </a:xfrm>
              <a:prstGeom prst="rect">
                <a:avLst/>
              </a:prstGeom>
              <a:noFill/>
            </p:spPr>
            <p:txBody>
              <a:bodyPr wrap="square" rtlCol="0">
                <a:spAutoFit/>
              </a:bodyPr>
              <a:lstStyle/>
              <a:p>
                <a:r>
                  <a:rPr lang="en-IN" sz="4000" b="1" dirty="0">
                    <a:solidFill>
                      <a:srgbClr val="002060"/>
                    </a:solidFill>
                  </a:rPr>
                  <a:t>FUNCTION: decryption</a:t>
                </a:r>
              </a:p>
              <a:p>
                <a:r>
                  <a:rPr lang="en-IN" sz="4000" dirty="0"/>
                  <a:t>RECEIVE </a:t>
                </a:r>
                <a:r>
                  <a:rPr lang="en-IN" sz="4000" dirty="0" err="1"/>
                  <a:t>cipher_text</a:t>
                </a:r>
                <a:endParaRPr lang="en-IN" sz="4000" dirty="0"/>
              </a:p>
              <a:p>
                <a:r>
                  <a:rPr lang="en-IN" sz="4000" dirty="0"/>
                  <a:t>Input key</a:t>
                </a:r>
              </a:p>
              <a:p>
                <a:r>
                  <a:rPr lang="en-IN" sz="4000" dirty="0"/>
                  <a:t>Execute Process Expand key</a:t>
                </a:r>
              </a:p>
              <a:p>
                <a:r>
                  <a:rPr lang="en-IN" sz="4000" dirty="0"/>
                  <a:t>Execute Process Add Round Key</a:t>
                </a:r>
              </a:p>
              <a:p>
                <a:r>
                  <a:rPr lang="en-IN" sz="4000" dirty="0"/>
                  <a:t>LET k=1</a:t>
                </a:r>
              </a:p>
              <a:p>
                <a:r>
                  <a:rPr lang="en-IN" sz="4000" dirty="0"/>
                  <a:t>DO-WHILE (k&lt;10)</a:t>
                </a:r>
              </a:p>
              <a:p>
                <a:r>
                  <a:rPr lang="en-IN" sz="4000" dirty="0"/>
                  <a:t>Execute Process Inverse Shift Rows</a:t>
                </a:r>
              </a:p>
              <a:p>
                <a:r>
                  <a:rPr lang="en-IN" sz="4000" dirty="0"/>
                  <a:t>LET </a:t>
                </a:r>
                <a:r>
                  <a:rPr lang="en-IN" sz="4000" dirty="0" err="1"/>
                  <a:t>i</a:t>
                </a:r>
                <a:r>
                  <a:rPr lang="en-IN" sz="4000" dirty="0"/>
                  <a:t>=0</a:t>
                </a:r>
              </a:p>
              <a:p>
                <a:r>
                  <a:rPr lang="en-IN" sz="4000" dirty="0"/>
                  <a:t>DO-WHILE (</a:t>
                </a:r>
                <a:r>
                  <a:rPr lang="en-IN" sz="4000" dirty="0" err="1"/>
                  <a:t>i</a:t>
                </a:r>
                <a:r>
                  <a:rPr lang="en-IN" sz="4000" dirty="0"/>
                  <a:t>&lt;4)</a:t>
                </a:r>
              </a:p>
              <a:p>
                <a:r>
                  <a:rPr lang="en-IN" sz="4000" dirty="0"/>
                  <a:t>Execute Process Inverse Substitute Bytes</a:t>
                </a:r>
              </a:p>
              <a:p>
                <a:r>
                  <a:rPr lang="en-IN" sz="4000" dirty="0" err="1"/>
                  <a:t>i</a:t>
                </a:r>
                <a:r>
                  <a:rPr lang="en-IN" sz="4000" dirty="0"/>
                  <a:t>=i+1</a:t>
                </a:r>
              </a:p>
              <a:p>
                <a:r>
                  <a:rPr lang="en-IN" sz="4000" dirty="0"/>
                  <a:t>END DO</a:t>
                </a:r>
              </a:p>
              <a:p>
                <a:r>
                  <a:rPr lang="en-IN" sz="4000" dirty="0"/>
                  <a:t>Execute Process Inverse Mix Columns</a:t>
                </a:r>
              </a:p>
              <a:p>
                <a:r>
                  <a:rPr lang="en-IN" sz="4000" dirty="0"/>
                  <a:t>Execute Process Add Round Key</a:t>
                </a:r>
              </a:p>
              <a:p>
                <a:r>
                  <a:rPr lang="en-IN" sz="4000" dirty="0"/>
                  <a:t>k=k+1</a:t>
                </a:r>
              </a:p>
              <a:p>
                <a:r>
                  <a:rPr lang="en-IN" sz="4000" dirty="0"/>
                  <a:t>END DO</a:t>
                </a:r>
              </a:p>
              <a:p>
                <a:r>
                  <a:rPr lang="en-IN" sz="4000" dirty="0"/>
                  <a:t>Execute Process Decryption Final Round</a:t>
                </a:r>
              </a:p>
              <a:p>
                <a:r>
                  <a:rPr lang="en-IN" sz="4000" dirty="0"/>
                  <a:t>// end of function</a:t>
                </a:r>
              </a:p>
            </p:txBody>
          </p:sp>
        </p:grpSp>
        <p:grpSp>
          <p:nvGrpSpPr>
            <p:cNvPr id="11" name="Group 10"/>
            <p:cNvGrpSpPr/>
            <p:nvPr/>
          </p:nvGrpSpPr>
          <p:grpSpPr>
            <a:xfrm>
              <a:off x="1888432" y="3314286"/>
              <a:ext cx="13364652" cy="12698388"/>
              <a:chOff x="1888432" y="3314286"/>
              <a:chExt cx="13364652" cy="12698388"/>
            </a:xfrm>
          </p:grpSpPr>
          <p:sp>
            <p:nvSpPr>
              <p:cNvPr id="9" name="Rectangle 8"/>
              <p:cNvSpPr/>
              <p:nvPr/>
            </p:nvSpPr>
            <p:spPr>
              <a:xfrm>
                <a:off x="1888432" y="3314286"/>
                <a:ext cx="13364652" cy="12698388"/>
              </a:xfrm>
              <a:prstGeom prst="rect">
                <a:avLst/>
              </a:prstGeom>
              <a:solidFill>
                <a:schemeClr val="accent5">
                  <a:lumMod val="20000"/>
                  <a:lumOff val="8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2536504" y="3461783"/>
                <a:ext cx="11521280" cy="12403395"/>
              </a:xfrm>
              <a:prstGeom prst="rect">
                <a:avLst/>
              </a:prstGeom>
              <a:noFill/>
            </p:spPr>
            <p:txBody>
              <a:bodyPr wrap="square" rtlCol="0">
                <a:spAutoFit/>
              </a:bodyPr>
              <a:lstStyle/>
              <a:p>
                <a:r>
                  <a:rPr lang="en-IN" sz="4000" b="1" dirty="0">
                    <a:solidFill>
                      <a:srgbClr val="002060"/>
                    </a:solidFill>
                  </a:rPr>
                  <a:t>FUNCTION: encryption</a:t>
                </a:r>
              </a:p>
              <a:p>
                <a:r>
                  <a:rPr lang="en-IN" sz="4000" dirty="0"/>
                  <a:t>RECEIVE plaintext</a:t>
                </a:r>
              </a:p>
              <a:p>
                <a:r>
                  <a:rPr lang="en-IN" sz="4000" dirty="0"/>
                  <a:t>Input key</a:t>
                </a:r>
              </a:p>
              <a:p>
                <a:r>
                  <a:rPr lang="en-IN" sz="4000" dirty="0"/>
                  <a:t>Invoke method </a:t>
                </a:r>
                <a:r>
                  <a:rPr lang="en-IN" sz="4000" dirty="0" err="1"/>
                  <a:t>extension_of_key</a:t>
                </a:r>
                <a:r>
                  <a:rPr lang="en-IN" sz="4000" dirty="0"/>
                  <a:t>()</a:t>
                </a:r>
              </a:p>
              <a:p>
                <a:r>
                  <a:rPr lang="en-IN" sz="4000" dirty="0"/>
                  <a:t>Execute process Add Round Key</a:t>
                </a:r>
              </a:p>
              <a:p>
                <a:r>
                  <a:rPr lang="en-IN" sz="4000" dirty="0"/>
                  <a:t>LET k=1</a:t>
                </a:r>
              </a:p>
              <a:p>
                <a:r>
                  <a:rPr lang="en-IN" sz="4000" dirty="0"/>
                  <a:t>DO-WHILE (k&lt;10)</a:t>
                </a:r>
              </a:p>
              <a:p>
                <a:r>
                  <a:rPr lang="en-IN" sz="4000" dirty="0"/>
                  <a:t>LET </a:t>
                </a:r>
                <a:r>
                  <a:rPr lang="en-IN" sz="4000" dirty="0" err="1"/>
                  <a:t>i</a:t>
                </a:r>
                <a:r>
                  <a:rPr lang="en-IN" sz="4000" dirty="0"/>
                  <a:t>=0</a:t>
                </a:r>
              </a:p>
              <a:p>
                <a:r>
                  <a:rPr lang="en-IN" sz="4000" dirty="0"/>
                  <a:t>DO-WHILE (</a:t>
                </a:r>
                <a:r>
                  <a:rPr lang="en-IN" sz="4000" dirty="0" err="1"/>
                  <a:t>i</a:t>
                </a:r>
                <a:r>
                  <a:rPr lang="en-IN" sz="4000" dirty="0"/>
                  <a:t>&lt;4)</a:t>
                </a:r>
              </a:p>
              <a:p>
                <a:r>
                  <a:rPr lang="en-IN" sz="4000" dirty="0"/>
                  <a:t>Execute process Substitute Bytes</a:t>
                </a:r>
              </a:p>
              <a:p>
                <a:r>
                  <a:rPr lang="en-IN" sz="4000" dirty="0" err="1"/>
                  <a:t>i</a:t>
                </a:r>
                <a:r>
                  <a:rPr lang="en-IN" sz="4000" dirty="0"/>
                  <a:t>=i+1</a:t>
                </a:r>
              </a:p>
              <a:p>
                <a:r>
                  <a:rPr lang="en-IN" sz="4000" dirty="0"/>
                  <a:t>END DO</a:t>
                </a:r>
              </a:p>
              <a:p>
                <a:r>
                  <a:rPr lang="en-IN" sz="4000" dirty="0"/>
                  <a:t>PRINT input</a:t>
                </a:r>
              </a:p>
              <a:p>
                <a:r>
                  <a:rPr lang="en-IN" sz="4000" dirty="0"/>
                  <a:t>Execute process Shift Rows</a:t>
                </a:r>
              </a:p>
              <a:p>
                <a:r>
                  <a:rPr lang="en-IN" sz="4000" dirty="0"/>
                  <a:t>Execute process Mix Columns</a:t>
                </a:r>
              </a:p>
              <a:p>
                <a:r>
                  <a:rPr lang="en-IN" sz="4000" dirty="0"/>
                  <a:t>Execute process Add Round Key</a:t>
                </a:r>
              </a:p>
              <a:p>
                <a:r>
                  <a:rPr lang="en-IN" sz="4000" dirty="0"/>
                  <a:t>k=k+1</a:t>
                </a:r>
              </a:p>
              <a:p>
                <a:r>
                  <a:rPr lang="en-IN" sz="4000" dirty="0"/>
                  <a:t>END DO</a:t>
                </a:r>
              </a:p>
              <a:p>
                <a:r>
                  <a:rPr lang="en-IN" sz="4000" dirty="0"/>
                  <a:t>Execute Process Encryption Final Round</a:t>
                </a:r>
              </a:p>
              <a:p>
                <a:r>
                  <a:rPr lang="en-IN" sz="4000" dirty="0"/>
                  <a:t>// end of function</a:t>
                </a:r>
              </a:p>
            </p:txBody>
          </p:sp>
        </p:grpSp>
      </p:grpSp>
    </p:spTree>
    <p:extLst>
      <p:ext uri="{BB962C8B-B14F-4D97-AF65-F5344CB8AC3E}">
        <p14:creationId xmlns:p14="http://schemas.microsoft.com/office/powerpoint/2010/main" val="2202723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Rectangle 1"/>
          <p:cNvSpPr/>
          <p:nvPr/>
        </p:nvSpPr>
        <p:spPr>
          <a:xfrm>
            <a:off x="1024336" y="862534"/>
            <a:ext cx="29883320" cy="15625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153128" y="0"/>
            <a:ext cx="14545616" cy="938719"/>
          </a:xfrm>
          <a:prstGeom prst="rect">
            <a:avLst/>
          </a:prstGeom>
          <a:noFill/>
        </p:spPr>
        <p:txBody>
          <a:bodyPr wrap="square" rtlCol="0">
            <a:spAutoFit/>
          </a:bodyPr>
          <a:lstStyle/>
          <a:p>
            <a:pPr algn="ctr"/>
            <a:r>
              <a:rPr lang="en-US" b="1" dirty="0" smtClean="0">
                <a:solidFill>
                  <a:schemeClr val="bg1"/>
                </a:solidFill>
              </a:rPr>
              <a:t>(2) PRE/POST Conditions</a:t>
            </a:r>
            <a:endParaRPr lang="en-IN" b="1" dirty="0">
              <a:solidFill>
                <a:schemeClr val="bg1"/>
              </a:solidFill>
            </a:endParaRPr>
          </a:p>
        </p:txBody>
      </p:sp>
      <p:sp>
        <p:nvSpPr>
          <p:cNvPr id="4" name="TextBox 3"/>
          <p:cNvSpPr txBox="1"/>
          <p:nvPr/>
        </p:nvSpPr>
        <p:spPr>
          <a:xfrm>
            <a:off x="1735512" y="1088709"/>
            <a:ext cx="13690424" cy="15173385"/>
          </a:xfrm>
          <a:prstGeom prst="rect">
            <a:avLst/>
          </a:prstGeom>
          <a:noFill/>
        </p:spPr>
        <p:txBody>
          <a:bodyPr wrap="square" rtlCol="0">
            <a:spAutoFit/>
          </a:bodyPr>
          <a:lstStyle/>
          <a:p>
            <a:r>
              <a:rPr lang="en-IN" sz="2800" dirty="0"/>
              <a:t>The Pre/Post conditions for the processes that build up the algorithms of</a:t>
            </a:r>
          </a:p>
          <a:p>
            <a:r>
              <a:rPr lang="en-IN" sz="2800" b="1" dirty="0"/>
              <a:t>encryption </a:t>
            </a:r>
            <a:r>
              <a:rPr lang="en-IN" sz="2800" dirty="0"/>
              <a:t>are detailed below:</a:t>
            </a:r>
          </a:p>
          <a:p>
            <a:r>
              <a:rPr lang="en-IN" sz="2800" b="1" dirty="0"/>
              <a:t>Process: Expand Key</a:t>
            </a:r>
          </a:p>
          <a:p>
            <a:r>
              <a:rPr lang="en-IN" sz="2800" dirty="0"/>
              <a:t>Pre-Condition 1: 2-dimensional array key[][] and </a:t>
            </a:r>
            <a:r>
              <a:rPr lang="en-IN" sz="2800" dirty="0" err="1"/>
              <a:t>extended_key</a:t>
            </a:r>
            <a:r>
              <a:rPr lang="en-IN" sz="2800" dirty="0"/>
              <a:t>[][] must be</a:t>
            </a:r>
          </a:p>
          <a:p>
            <a:r>
              <a:rPr lang="en-IN" sz="2800" dirty="0"/>
              <a:t>declared.</a:t>
            </a:r>
          </a:p>
          <a:p>
            <a:r>
              <a:rPr lang="en-IN" sz="2800" dirty="0"/>
              <a:t>Post-Condition 1: Array </a:t>
            </a:r>
            <a:r>
              <a:rPr lang="en-IN" sz="2800" dirty="0" err="1"/>
              <a:t>extended_key</a:t>
            </a:r>
            <a:r>
              <a:rPr lang="en-IN" sz="2800" dirty="0"/>
              <a:t>[][] is filled with calculated values and</a:t>
            </a:r>
          </a:p>
          <a:p>
            <a:r>
              <a:rPr lang="en-IN" sz="2800" dirty="0"/>
              <a:t>made ready for further operation.</a:t>
            </a:r>
          </a:p>
          <a:p>
            <a:r>
              <a:rPr lang="en-IN" sz="2800" b="1" dirty="0"/>
              <a:t>Process: Add Round Key</a:t>
            </a:r>
          </a:p>
          <a:p>
            <a:r>
              <a:rPr lang="en-IN" sz="2800" dirty="0"/>
              <a:t>Pre-Condition 1: Array input[][] and Array </a:t>
            </a:r>
            <a:r>
              <a:rPr lang="en-IN" sz="2800" dirty="0" err="1"/>
              <a:t>extended_key</a:t>
            </a:r>
            <a:r>
              <a:rPr lang="en-IN" sz="2800" dirty="0"/>
              <a:t>[][] are filled with</a:t>
            </a:r>
          </a:p>
          <a:p>
            <a:r>
              <a:rPr lang="en-IN" sz="2800" dirty="0"/>
              <a:t>appropriate values from the previously executing processes.</a:t>
            </a:r>
          </a:p>
          <a:p>
            <a:r>
              <a:rPr lang="en-IN" sz="2800" dirty="0"/>
              <a:t>Post-Condition 1: Array input[][] is modified as each element of the array is</a:t>
            </a:r>
          </a:p>
          <a:p>
            <a:r>
              <a:rPr lang="en-IN" sz="2800" dirty="0"/>
              <a:t>XOR-</a:t>
            </a:r>
            <a:r>
              <a:rPr lang="en-IN" sz="2800" dirty="0" err="1"/>
              <a:t>ed</a:t>
            </a:r>
            <a:r>
              <a:rPr lang="en-IN" sz="2800" dirty="0"/>
              <a:t> with each element of the array </a:t>
            </a:r>
            <a:r>
              <a:rPr lang="en-IN" sz="2800" dirty="0" err="1"/>
              <a:t>extended_key</a:t>
            </a:r>
            <a:r>
              <a:rPr lang="en-IN" sz="2800" dirty="0"/>
              <a:t>[][].</a:t>
            </a:r>
          </a:p>
          <a:p>
            <a:r>
              <a:rPr lang="en-IN" sz="2800" b="1" dirty="0"/>
              <a:t>Process: Substitute Bytes</a:t>
            </a:r>
          </a:p>
          <a:p>
            <a:r>
              <a:rPr lang="en-IN" sz="2800" dirty="0"/>
              <a:t>Pre-Condition 1: Array input[][] is modified by previous process and array</a:t>
            </a:r>
          </a:p>
          <a:p>
            <a:r>
              <a:rPr lang="en-IN" sz="2800" dirty="0" err="1"/>
              <a:t>sbox</a:t>
            </a:r>
            <a:r>
              <a:rPr lang="en-IN" sz="2800" dirty="0"/>
              <a:t>[][] is declared and filled with appropriate values.</a:t>
            </a:r>
          </a:p>
          <a:p>
            <a:r>
              <a:rPr lang="en-IN" sz="2800" dirty="0"/>
              <a:t>Post-Condition 1: Array input[][] is modified by specific values from </a:t>
            </a:r>
            <a:r>
              <a:rPr lang="en-IN" sz="2800" dirty="0" err="1"/>
              <a:t>sbox</a:t>
            </a:r>
            <a:r>
              <a:rPr lang="en-IN" sz="2800" dirty="0"/>
              <a:t>[][].</a:t>
            </a:r>
          </a:p>
          <a:p>
            <a:r>
              <a:rPr lang="en-IN" sz="2800" b="1" dirty="0"/>
              <a:t>Process: Shift Rows</a:t>
            </a:r>
          </a:p>
          <a:p>
            <a:r>
              <a:rPr lang="en-IN" sz="2800" dirty="0"/>
              <a:t>Pre-Condition 1: Array input[][] is modified by previous processes.</a:t>
            </a:r>
          </a:p>
          <a:p>
            <a:r>
              <a:rPr lang="en-IN" sz="2800" dirty="0"/>
              <a:t>Post-Condition 1: Array input[][] is further modified as the rows of the matrix</a:t>
            </a:r>
          </a:p>
          <a:p>
            <a:r>
              <a:rPr lang="en-IN" sz="2800" dirty="0"/>
              <a:t>are shifted and rearranged as per the </a:t>
            </a:r>
            <a:r>
              <a:rPr lang="en-IN" sz="2800" dirty="0" err="1"/>
              <a:t>algorithm‟s</a:t>
            </a:r>
            <a:r>
              <a:rPr lang="en-IN" sz="2800" dirty="0"/>
              <a:t> specifications.</a:t>
            </a:r>
          </a:p>
          <a:p>
            <a:r>
              <a:rPr lang="en-IN" sz="2800" b="1" dirty="0"/>
              <a:t>Process: Mix Columns</a:t>
            </a:r>
          </a:p>
          <a:p>
            <a:r>
              <a:rPr lang="en-IN" sz="2800" dirty="0"/>
              <a:t>Pre-Condition 1: 1-dimensional array word[] is declared and the modified array</a:t>
            </a:r>
          </a:p>
          <a:p>
            <a:r>
              <a:rPr lang="en-IN" sz="2800" dirty="0"/>
              <a:t>input[][] is received as modified by the previous processes.</a:t>
            </a:r>
          </a:p>
          <a:p>
            <a:r>
              <a:rPr lang="en-IN" sz="2800" dirty="0"/>
              <a:t>Post-Condition 1: Array word[] is filled with appropriate values as per the</a:t>
            </a:r>
          </a:p>
          <a:p>
            <a:r>
              <a:rPr lang="en-IN" sz="2800" dirty="0"/>
              <a:t>specifications of the algorithm and specific elements of array input[][] are</a:t>
            </a:r>
          </a:p>
          <a:p>
            <a:r>
              <a:rPr lang="en-IN" sz="2800" dirty="0"/>
              <a:t>replaced with elements of array word[].</a:t>
            </a:r>
          </a:p>
          <a:p>
            <a:r>
              <a:rPr lang="en-IN" sz="2800" b="1" dirty="0"/>
              <a:t>Process: XOR with Round Key</a:t>
            </a:r>
          </a:p>
          <a:p>
            <a:r>
              <a:rPr lang="en-IN" sz="2800" dirty="0"/>
              <a:t>Pre-Condition 1: Array input[][] and </a:t>
            </a:r>
            <a:r>
              <a:rPr lang="en-IN" sz="2800" dirty="0" err="1"/>
              <a:t>extended_key</a:t>
            </a:r>
            <a:r>
              <a:rPr lang="en-IN" sz="2800" dirty="0"/>
              <a:t>[][] are received as modified</a:t>
            </a:r>
          </a:p>
          <a:p>
            <a:r>
              <a:rPr lang="en-IN" sz="2800" dirty="0"/>
              <a:t>by previous processes.</a:t>
            </a:r>
          </a:p>
          <a:p>
            <a:r>
              <a:rPr lang="en-IN" sz="2800" dirty="0"/>
              <a:t>Post-Condition 1: Array input[][] is modified as each element of the array is</a:t>
            </a:r>
          </a:p>
          <a:p>
            <a:r>
              <a:rPr lang="en-IN" sz="2800" dirty="0"/>
              <a:t>XOR-</a:t>
            </a:r>
            <a:r>
              <a:rPr lang="en-IN" sz="2800" dirty="0" err="1"/>
              <a:t>ed</a:t>
            </a:r>
            <a:r>
              <a:rPr lang="en-IN" sz="2800" dirty="0"/>
              <a:t> with each element of the array </a:t>
            </a:r>
            <a:r>
              <a:rPr lang="en-IN" sz="2800" dirty="0" err="1"/>
              <a:t>extended_key</a:t>
            </a:r>
            <a:r>
              <a:rPr lang="en-IN" sz="2800" dirty="0"/>
              <a:t>[][].</a:t>
            </a:r>
          </a:p>
          <a:p>
            <a:r>
              <a:rPr lang="en-IN" sz="2800" b="1" dirty="0"/>
              <a:t>Process: Final Round</a:t>
            </a:r>
          </a:p>
          <a:p>
            <a:r>
              <a:rPr lang="en-IN" sz="2800" dirty="0"/>
              <a:t>Pre-Condition 1: All previously mentioned processes have successfully executed.</a:t>
            </a:r>
          </a:p>
          <a:p>
            <a:r>
              <a:rPr lang="en-IN" sz="2800" dirty="0"/>
              <a:t>Post-Condition 1: The cipher text is generated and made ready to be passed on</a:t>
            </a:r>
          </a:p>
          <a:p>
            <a:r>
              <a:rPr lang="en-IN" sz="2800" dirty="0"/>
              <a:t>to the processes involved in decryption.</a:t>
            </a:r>
          </a:p>
        </p:txBody>
      </p:sp>
      <p:sp>
        <p:nvSpPr>
          <p:cNvPr id="5" name="TextBox 4"/>
          <p:cNvSpPr txBox="1"/>
          <p:nvPr/>
        </p:nvSpPr>
        <p:spPr>
          <a:xfrm>
            <a:off x="15965996" y="1088709"/>
            <a:ext cx="14581620" cy="14373165"/>
          </a:xfrm>
          <a:prstGeom prst="rect">
            <a:avLst/>
          </a:prstGeom>
          <a:noFill/>
        </p:spPr>
        <p:txBody>
          <a:bodyPr wrap="square" rtlCol="0">
            <a:spAutoFit/>
          </a:bodyPr>
          <a:lstStyle/>
          <a:p>
            <a:r>
              <a:rPr lang="en-IN" sz="3200" dirty="0"/>
              <a:t>The Pre/Post conditions for the processes that build up the algorithms of</a:t>
            </a:r>
          </a:p>
          <a:p>
            <a:r>
              <a:rPr lang="en-IN" sz="3200" b="1" dirty="0"/>
              <a:t>decryption </a:t>
            </a:r>
            <a:r>
              <a:rPr lang="en-IN" sz="3200" dirty="0"/>
              <a:t>are detailed below</a:t>
            </a:r>
            <a:r>
              <a:rPr lang="en-IN" sz="3200" dirty="0" smtClean="0"/>
              <a:t>:</a:t>
            </a:r>
          </a:p>
          <a:p>
            <a:endParaRPr lang="en-IN" sz="3200" dirty="0"/>
          </a:p>
          <a:p>
            <a:r>
              <a:rPr lang="en-IN" sz="3200" b="1" dirty="0"/>
              <a:t>Process: Expand Key</a:t>
            </a:r>
          </a:p>
          <a:p>
            <a:r>
              <a:rPr lang="en-IN" sz="3200" dirty="0"/>
              <a:t>Pre-Condition 1: 2-dimensional array key[][] and </a:t>
            </a:r>
            <a:r>
              <a:rPr lang="en-IN" sz="3200" dirty="0" err="1"/>
              <a:t>extended_key</a:t>
            </a:r>
            <a:r>
              <a:rPr lang="en-IN" sz="3200" dirty="0"/>
              <a:t>[][] must be</a:t>
            </a:r>
          </a:p>
          <a:p>
            <a:r>
              <a:rPr lang="en-IN" sz="3200" dirty="0"/>
              <a:t>declared.</a:t>
            </a:r>
          </a:p>
          <a:p>
            <a:r>
              <a:rPr lang="en-IN" sz="3200" dirty="0"/>
              <a:t>Post-Condition 1: Array </a:t>
            </a:r>
            <a:r>
              <a:rPr lang="en-IN" sz="3200" dirty="0" err="1"/>
              <a:t>extended_key</a:t>
            </a:r>
            <a:r>
              <a:rPr lang="en-IN" sz="3200" dirty="0"/>
              <a:t>[][] is filled with calculated values and</a:t>
            </a:r>
          </a:p>
          <a:p>
            <a:r>
              <a:rPr lang="en-IN" sz="3200" dirty="0"/>
              <a:t>made ready for further operation.</a:t>
            </a:r>
          </a:p>
          <a:p>
            <a:r>
              <a:rPr lang="en-IN" sz="3200" b="1" dirty="0"/>
              <a:t>Process: Add Round Key</a:t>
            </a:r>
          </a:p>
          <a:p>
            <a:r>
              <a:rPr lang="en-IN" sz="3200" dirty="0"/>
              <a:t>Pre-Condition 1: Array input[][] and Array </a:t>
            </a:r>
            <a:r>
              <a:rPr lang="en-IN" sz="3200" dirty="0" err="1"/>
              <a:t>extended_key</a:t>
            </a:r>
            <a:r>
              <a:rPr lang="en-IN" sz="3200" dirty="0"/>
              <a:t>[][] are filled with</a:t>
            </a:r>
          </a:p>
          <a:p>
            <a:r>
              <a:rPr lang="en-IN" sz="3200" dirty="0"/>
              <a:t>appropriate values from the previously executing processes.</a:t>
            </a:r>
          </a:p>
          <a:p>
            <a:r>
              <a:rPr lang="en-IN" sz="3200" dirty="0"/>
              <a:t>Post-Condition 1: Array input[][] is modified as each element of the array is</a:t>
            </a:r>
          </a:p>
          <a:p>
            <a:r>
              <a:rPr lang="en-IN" sz="3200" dirty="0"/>
              <a:t>XOR-</a:t>
            </a:r>
            <a:r>
              <a:rPr lang="en-IN" sz="3200" dirty="0" err="1"/>
              <a:t>ed</a:t>
            </a:r>
            <a:r>
              <a:rPr lang="en-IN" sz="3200" dirty="0"/>
              <a:t> with each element of the array </a:t>
            </a:r>
            <a:r>
              <a:rPr lang="en-IN" sz="3200" dirty="0" err="1"/>
              <a:t>extended_key</a:t>
            </a:r>
            <a:r>
              <a:rPr lang="en-IN" sz="3200" dirty="0"/>
              <a:t>[][].</a:t>
            </a:r>
          </a:p>
          <a:p>
            <a:r>
              <a:rPr lang="en-IN" sz="3200" b="1" dirty="0"/>
              <a:t>Process: Inverse Shift Rows</a:t>
            </a:r>
          </a:p>
          <a:p>
            <a:r>
              <a:rPr lang="en-IN" sz="3200" dirty="0"/>
              <a:t>Pre-Condition 1: Array input[][] is modified by XOR operation of each element</a:t>
            </a:r>
          </a:p>
          <a:p>
            <a:r>
              <a:rPr lang="en-IN" sz="3200" dirty="0"/>
              <a:t>with each element of Array </a:t>
            </a:r>
            <a:r>
              <a:rPr lang="en-IN" sz="3200" dirty="0" err="1"/>
              <a:t>extended_key</a:t>
            </a:r>
            <a:r>
              <a:rPr lang="en-IN" sz="3200" dirty="0"/>
              <a:t>[][] in the previous process.</a:t>
            </a:r>
          </a:p>
          <a:p>
            <a:r>
              <a:rPr lang="en-IN" sz="3200" dirty="0"/>
              <a:t>Post-Condition 1: Array input[][] is further modified by shifting of rows.</a:t>
            </a:r>
          </a:p>
          <a:p>
            <a:r>
              <a:rPr lang="en-IN" sz="3200" b="1" dirty="0"/>
              <a:t>Process: Inverse Substitute Bytes</a:t>
            </a:r>
          </a:p>
          <a:p>
            <a:r>
              <a:rPr lang="en-IN" sz="3200" dirty="0"/>
              <a:t>Pre-Condition 1: 2-dimensional array </a:t>
            </a:r>
            <a:r>
              <a:rPr lang="en-IN" sz="3200" dirty="0" err="1"/>
              <a:t>Invsbox</a:t>
            </a:r>
            <a:r>
              <a:rPr lang="en-IN" sz="3200" dirty="0"/>
              <a:t>[][] should be declared.</a:t>
            </a:r>
          </a:p>
          <a:p>
            <a:r>
              <a:rPr lang="en-IN" sz="3200" dirty="0"/>
              <a:t>Post-Condition 1: 1-dimensional array </a:t>
            </a:r>
            <a:r>
              <a:rPr lang="en-IN" sz="3200" dirty="0" err="1"/>
              <a:t>inp</a:t>
            </a:r>
            <a:r>
              <a:rPr lang="en-IN" sz="3200" dirty="0"/>
              <a:t>[] is filled with specific elements of</a:t>
            </a:r>
          </a:p>
          <a:p>
            <a:r>
              <a:rPr lang="en-IN" sz="3200" dirty="0"/>
              <a:t>array </a:t>
            </a:r>
            <a:r>
              <a:rPr lang="en-IN" sz="3200" dirty="0" err="1"/>
              <a:t>Invsbox</a:t>
            </a:r>
            <a:r>
              <a:rPr lang="en-IN" sz="3200" dirty="0"/>
              <a:t>[][].</a:t>
            </a:r>
          </a:p>
          <a:p>
            <a:r>
              <a:rPr lang="en-IN" sz="3200" b="1" dirty="0"/>
              <a:t>Process: Inverse Mix Columns</a:t>
            </a:r>
          </a:p>
          <a:p>
            <a:r>
              <a:rPr lang="en-IN" sz="3200" dirty="0"/>
              <a:t>Pre-Condition 1: 1-dimensional array word[] is declared and 2-dimensional array</a:t>
            </a:r>
          </a:p>
          <a:p>
            <a:r>
              <a:rPr lang="en-IN" sz="3200" dirty="0"/>
              <a:t>input[][] is available for operations.</a:t>
            </a:r>
          </a:p>
          <a:p>
            <a:r>
              <a:rPr lang="en-IN" sz="3200" dirty="0"/>
              <a:t>Post-Condition 1: Array word[] is filled with appropriate values and specific</a:t>
            </a:r>
          </a:p>
          <a:p>
            <a:r>
              <a:rPr lang="en-IN" sz="3200" dirty="0"/>
              <a:t>elements of array input[][] are replaced with elements of array word[].</a:t>
            </a:r>
          </a:p>
          <a:p>
            <a:r>
              <a:rPr lang="en-IN" sz="3200" b="1" dirty="0"/>
              <a:t>Process: Final Round</a:t>
            </a:r>
          </a:p>
          <a:p>
            <a:r>
              <a:rPr lang="en-IN" sz="3200" dirty="0"/>
              <a:t>Pre-Condition 1: All previously mentioned processes have successfully executed.</a:t>
            </a:r>
          </a:p>
          <a:p>
            <a:r>
              <a:rPr lang="en-IN" sz="3200" dirty="0"/>
              <a:t>Post-Condition 1: The plaintext is generated.</a:t>
            </a:r>
          </a:p>
        </p:txBody>
      </p:sp>
    </p:spTree>
    <p:extLst>
      <p:ext uri="{BB962C8B-B14F-4D97-AF65-F5344CB8AC3E}">
        <p14:creationId xmlns:p14="http://schemas.microsoft.com/office/powerpoint/2010/main" val="848961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A20E"/>
        </a:solidFill>
        <a:effectLst/>
      </p:bgPr>
    </p:bg>
    <p:spTree>
      <p:nvGrpSpPr>
        <p:cNvPr id="1" name=""/>
        <p:cNvGrpSpPr/>
        <p:nvPr/>
      </p:nvGrpSpPr>
      <p:grpSpPr>
        <a:xfrm>
          <a:off x="0" y="0"/>
          <a:ext cx="0" cy="0"/>
          <a:chOff x="0" y="0"/>
          <a:chExt cx="0" cy="0"/>
        </a:xfrm>
      </p:grpSpPr>
      <p:sp>
        <p:nvSpPr>
          <p:cNvPr id="2" name="Rectangle 1"/>
          <p:cNvSpPr/>
          <p:nvPr/>
        </p:nvSpPr>
        <p:spPr>
          <a:xfrm>
            <a:off x="1064284" y="934542"/>
            <a:ext cx="29955328" cy="15481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4336704" y="1182077"/>
            <a:ext cx="22394488" cy="938719"/>
          </a:xfrm>
          <a:prstGeom prst="rect">
            <a:avLst/>
          </a:prstGeom>
          <a:noFill/>
        </p:spPr>
        <p:txBody>
          <a:bodyPr wrap="square" rtlCol="0">
            <a:spAutoFit/>
          </a:bodyPr>
          <a:lstStyle/>
          <a:p>
            <a:pPr algn="ctr"/>
            <a:r>
              <a:rPr lang="en-US" b="1" dirty="0" smtClean="0">
                <a:latin typeface="Bookman Old Style" panose="02050604050505020204" pitchFamily="18" charset="0"/>
              </a:rPr>
              <a:t>DATA DICTIONARY</a:t>
            </a:r>
            <a:endParaRPr lang="en-IN" b="1" dirty="0">
              <a:latin typeface="Bookman Old Style" panose="02050604050505020204" pitchFamily="18" charset="0"/>
            </a:endParaRPr>
          </a:p>
        </p:txBody>
      </p:sp>
      <p:sp>
        <p:nvSpPr>
          <p:cNvPr id="4" name="TextBox 3"/>
          <p:cNvSpPr txBox="1"/>
          <p:nvPr/>
        </p:nvSpPr>
        <p:spPr>
          <a:xfrm>
            <a:off x="4336704" y="2172762"/>
            <a:ext cx="21890432" cy="13388280"/>
          </a:xfrm>
          <a:prstGeom prst="rect">
            <a:avLst/>
          </a:prstGeom>
          <a:noFill/>
        </p:spPr>
        <p:txBody>
          <a:bodyPr wrap="square" rtlCol="0">
            <a:spAutoFit/>
          </a:bodyPr>
          <a:lstStyle/>
          <a:p>
            <a:pPr algn="just"/>
            <a:r>
              <a:rPr lang="en-IN" sz="4800" dirty="0"/>
              <a:t>The data dictionary for the entire system (metadata) has been depicted in </a:t>
            </a:r>
            <a:r>
              <a:rPr lang="en-IN" sz="4800" dirty="0" smtClean="0"/>
              <a:t>the following </a:t>
            </a:r>
            <a:r>
              <a:rPr lang="en-IN" sz="4800" dirty="0"/>
              <a:t>table:</a:t>
            </a:r>
          </a:p>
          <a:p>
            <a:r>
              <a:rPr lang="en-IN" sz="4800" b="1" dirty="0"/>
              <a:t>Data </a:t>
            </a:r>
            <a:r>
              <a:rPr lang="en-IN" sz="4800" b="1" dirty="0" smtClean="0"/>
              <a:t>Item                  </a:t>
            </a:r>
            <a:r>
              <a:rPr lang="en-IN" sz="4800" b="1" dirty="0"/>
              <a:t>Data Type </a:t>
            </a:r>
            <a:r>
              <a:rPr lang="en-IN" sz="4800" b="1" dirty="0" smtClean="0"/>
              <a:t>                  Bytes </a:t>
            </a:r>
            <a:r>
              <a:rPr lang="en-IN" sz="4800" b="1" dirty="0"/>
              <a:t>of storage </a:t>
            </a:r>
            <a:r>
              <a:rPr lang="en-IN" sz="4800" b="1" dirty="0" smtClean="0"/>
              <a:t>             Size </a:t>
            </a:r>
            <a:r>
              <a:rPr lang="en-IN" sz="4800" b="1" dirty="0"/>
              <a:t>for </a:t>
            </a:r>
            <a:r>
              <a:rPr lang="en-IN" sz="4800" b="1" dirty="0" smtClean="0"/>
              <a:t>display(bytes</a:t>
            </a:r>
            <a:r>
              <a:rPr lang="en-IN" sz="4800" dirty="0"/>
              <a:t>)</a:t>
            </a:r>
          </a:p>
          <a:p>
            <a:r>
              <a:rPr lang="en-IN" sz="4800" dirty="0"/>
              <a:t>key </a:t>
            </a:r>
            <a:r>
              <a:rPr lang="en-IN" sz="4800" dirty="0" smtClean="0"/>
              <a:t>                               uint8_t                       1 </a:t>
            </a:r>
            <a:r>
              <a:rPr lang="en-IN" sz="4800" dirty="0"/>
              <a:t>X size </a:t>
            </a:r>
            <a:r>
              <a:rPr lang="en-IN" sz="4800" dirty="0" smtClean="0"/>
              <a:t>of array                       1 </a:t>
            </a:r>
            <a:r>
              <a:rPr lang="en-IN" sz="4800" dirty="0"/>
              <a:t>X size of array</a:t>
            </a:r>
          </a:p>
          <a:p>
            <a:r>
              <a:rPr lang="fr-FR" sz="4800" dirty="0"/>
              <a:t>input </a:t>
            </a:r>
            <a:r>
              <a:rPr lang="fr-FR" sz="4800" dirty="0" smtClean="0"/>
              <a:t>                            uint8_t                      1 </a:t>
            </a:r>
            <a:r>
              <a:rPr lang="fr-FR" sz="4800" dirty="0"/>
              <a:t>X 4 X 4 = </a:t>
            </a:r>
            <a:r>
              <a:rPr lang="fr-FR" sz="4800" dirty="0" smtClean="0"/>
              <a:t>16                            </a:t>
            </a:r>
            <a:r>
              <a:rPr lang="fr-FR" sz="4800" dirty="0"/>
              <a:t>1 X 4 X 4 = 16</a:t>
            </a:r>
          </a:p>
          <a:p>
            <a:r>
              <a:rPr lang="en-IN" sz="4800" dirty="0" err="1" smtClean="0"/>
              <a:t>extended_key</a:t>
            </a:r>
            <a:r>
              <a:rPr lang="en-IN" sz="4800" dirty="0" smtClean="0"/>
              <a:t>              </a:t>
            </a:r>
            <a:r>
              <a:rPr lang="en-IN" sz="4800" dirty="0"/>
              <a:t>uint8_t </a:t>
            </a:r>
            <a:r>
              <a:rPr lang="en-IN" sz="4800" dirty="0" smtClean="0"/>
              <a:t>                     1 </a:t>
            </a:r>
            <a:r>
              <a:rPr lang="en-IN" sz="4800" dirty="0"/>
              <a:t>X 4 X 44 = 176 </a:t>
            </a:r>
            <a:r>
              <a:rPr lang="en-IN" sz="4800" dirty="0" smtClean="0"/>
              <a:t>                      1 </a:t>
            </a:r>
            <a:r>
              <a:rPr lang="en-IN" sz="4800" dirty="0"/>
              <a:t>X 4 X 44 = 176</a:t>
            </a:r>
          </a:p>
          <a:p>
            <a:r>
              <a:rPr lang="fr-FR" sz="4800" dirty="0" err="1" smtClean="0"/>
              <a:t>Invsbox</a:t>
            </a:r>
            <a:r>
              <a:rPr lang="fr-FR" sz="4800" dirty="0" smtClean="0"/>
              <a:t>                         uint8_t                      </a:t>
            </a:r>
            <a:r>
              <a:rPr lang="fr-FR" sz="4800" dirty="0"/>
              <a:t>1 X 16 X 16= </a:t>
            </a:r>
            <a:r>
              <a:rPr lang="fr-FR" sz="4800" dirty="0" smtClean="0"/>
              <a:t>256                     </a:t>
            </a:r>
            <a:r>
              <a:rPr lang="fr-FR" sz="4800" dirty="0"/>
              <a:t>1 X 16 X 16= 256</a:t>
            </a:r>
          </a:p>
          <a:p>
            <a:r>
              <a:rPr lang="fr-FR" sz="4800" dirty="0" err="1"/>
              <a:t>Sbox</a:t>
            </a:r>
            <a:r>
              <a:rPr lang="fr-FR" sz="4800" dirty="0"/>
              <a:t> </a:t>
            </a:r>
            <a:r>
              <a:rPr lang="fr-FR" sz="4800" dirty="0" smtClean="0"/>
              <a:t>                             uint8_t                       1 </a:t>
            </a:r>
            <a:r>
              <a:rPr lang="fr-FR" sz="4800" dirty="0"/>
              <a:t>X 16 X 16= 256 </a:t>
            </a:r>
            <a:r>
              <a:rPr lang="fr-FR" sz="4800" dirty="0" smtClean="0"/>
              <a:t>                   1 </a:t>
            </a:r>
            <a:r>
              <a:rPr lang="fr-FR" sz="4800" dirty="0"/>
              <a:t>X 16 X 16= </a:t>
            </a:r>
            <a:r>
              <a:rPr lang="fr-FR" sz="4800" dirty="0" smtClean="0"/>
              <a:t>256</a:t>
            </a:r>
          </a:p>
          <a:p>
            <a:endParaRPr lang="fr-FR" sz="4800" dirty="0"/>
          </a:p>
          <a:p>
            <a:pPr algn="ctr"/>
            <a:r>
              <a:rPr lang="en-IN" sz="4800" b="1" dirty="0"/>
              <a:t>Table 2: Metadata</a:t>
            </a:r>
          </a:p>
          <a:p>
            <a:pPr algn="just"/>
            <a:r>
              <a:rPr lang="en-IN" sz="4800" dirty="0"/>
              <a:t>The above table represents the metadata of the entire </a:t>
            </a:r>
            <a:r>
              <a:rPr lang="en-IN" sz="4800" dirty="0" smtClean="0"/>
              <a:t>system. The </a:t>
            </a:r>
            <a:r>
              <a:rPr lang="en-IN" sz="4800" dirty="0"/>
              <a:t>relation AES Key Schedule is as follows:</a:t>
            </a:r>
          </a:p>
          <a:p>
            <a:pPr lvl="1" algn="ctr"/>
            <a:r>
              <a:rPr lang="en-IN" sz="4800" b="1" dirty="0" err="1"/>
              <a:t>AES_Key_Schedule</a:t>
            </a:r>
            <a:r>
              <a:rPr lang="en-IN" sz="4800" b="1" dirty="0"/>
              <a:t> (key, Type)</a:t>
            </a:r>
          </a:p>
          <a:p>
            <a:pPr lvl="1" algn="ctr"/>
            <a:r>
              <a:rPr lang="en-IN" sz="4800" dirty="0" err="1"/>
              <a:t>AES_Key_Schedule</a:t>
            </a:r>
            <a:r>
              <a:rPr lang="en-IN" sz="4800" dirty="0"/>
              <a:t> = @key + Type</a:t>
            </a:r>
          </a:p>
          <a:p>
            <a:pPr lvl="1" algn="ctr"/>
            <a:r>
              <a:rPr lang="en-IN" sz="4800" dirty="0"/>
              <a:t>key = alpha + numeric * Key Field *</a:t>
            </a:r>
          </a:p>
          <a:p>
            <a:pPr lvl="1" algn="ctr"/>
            <a:r>
              <a:rPr lang="en-IN" sz="4800" dirty="0"/>
              <a:t>Type = [string | integer]</a:t>
            </a:r>
          </a:p>
          <a:p>
            <a:pPr lvl="1" algn="ctr"/>
            <a:r>
              <a:rPr lang="en-IN" sz="4800" dirty="0"/>
              <a:t>alpha = 0 { }</a:t>
            </a:r>
          </a:p>
          <a:p>
            <a:pPr lvl="1" algn="ctr"/>
            <a:r>
              <a:rPr lang="en-IN" sz="4800" dirty="0"/>
              <a:t>numeric = 1 { }</a:t>
            </a:r>
          </a:p>
        </p:txBody>
      </p:sp>
    </p:spTree>
    <p:extLst>
      <p:ext uri="{BB962C8B-B14F-4D97-AF65-F5344CB8AC3E}">
        <p14:creationId xmlns:p14="http://schemas.microsoft.com/office/powerpoint/2010/main" val="2571953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TotalTime>
  <Words>3059</Words>
  <Application>Microsoft Office PowerPoint</Application>
  <PresentationFormat>Custom</PresentationFormat>
  <Paragraphs>454</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61</cp:revision>
  <dcterms:created xsi:type="dcterms:W3CDTF">2020-06-27T12:24:19Z</dcterms:created>
  <dcterms:modified xsi:type="dcterms:W3CDTF">2020-06-29T05:33:02Z</dcterms:modified>
</cp:coreProperties>
</file>