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</p:sldIdLst>
  <p:sldSz cx="108013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26"/>
    <a:srgbClr val="1C1C1C"/>
    <a:srgbClr val="111111"/>
    <a:srgbClr val="5408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3033" autoAdjust="0"/>
  </p:normalViewPr>
  <p:slideViewPr>
    <p:cSldViewPr>
      <p:cViewPr>
        <p:scale>
          <a:sx n="72" d="100"/>
          <a:sy n="72" d="100"/>
        </p:scale>
        <p:origin x="-720" y="-48"/>
      </p:cViewPr>
      <p:guideLst>
        <p:guide orient="horz" pos="2160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3CF5B-9726-45D8-B7C6-697BCE88FB8D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02E11-B83E-4BA1-93ED-6B29BA41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0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02E11-B83E-4BA1-93ED-6B29BA4168C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2130427"/>
            <a:ext cx="9181148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203" y="3886200"/>
            <a:ext cx="75609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1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0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30979" y="274640"/>
            <a:ext cx="243030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0068" y="274640"/>
            <a:ext cx="711088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3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70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32" y="4406902"/>
            <a:ext cx="918114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32" y="2906713"/>
            <a:ext cx="918114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9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0068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0686" y="1600202"/>
            <a:ext cx="477059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4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5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1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20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9" y="273050"/>
            <a:ext cx="355356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28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69" y="1435102"/>
            <a:ext cx="355356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1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rgbClr val="1C1C1C"/>
            </a:gs>
            <a:gs pos="97500">
              <a:schemeClr val="tx2">
                <a:lumMod val="7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68" y="1600202"/>
            <a:ext cx="972121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79636-1B7A-4A16-917E-EDD8D035E65B}" type="datetimeFigureOut">
              <a:rPr lang="en-IN" smtClean="0"/>
              <a:t>11-07-2021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0461" y="6356352"/>
            <a:ext cx="3420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0968" y="6356352"/>
            <a:ext cx="25203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F6CC-9E79-4C0F-AFD9-28CB2D9AD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8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80095" y="2996952"/>
            <a:ext cx="10441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Presented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By</a:t>
            </a:r>
          </a:p>
          <a:p>
            <a:pPr algn="ctr"/>
            <a:endParaRPr lang="en-IN" sz="32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PRERNA SHARMA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0" name="Rectangle 29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26"/>
                  </a:solidFill>
                  <a:latin typeface="Book Antiqua" panose="02040602050305030304" pitchFamily="18" charset="0"/>
                </a:rPr>
                <a:t>MORPHOLOGICAL CLASSIFICATION OF GALAXIES</a:t>
              </a:r>
              <a:endParaRPr lang="en-IN" sz="3200" b="1" dirty="0">
                <a:solidFill>
                  <a:srgbClr val="000026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8288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solidFill>
              <a:srgbClr val="00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IMAGE AUGMENTATION</a:t>
              </a:r>
              <a:endParaRPr lang="en-IN" sz="4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/>
          <p:cNvSpPr txBox="1"/>
          <p:nvPr/>
        </p:nvSpPr>
        <p:spPr>
          <a:xfrm>
            <a:off x="576139" y="4849415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26"/>
                </a:solidFill>
                <a:latin typeface="Bookman Old Style" panose="02050604050505020204" pitchFamily="18" charset="0"/>
              </a:rPr>
              <a:t>Random Rotation</a:t>
            </a:r>
            <a:endParaRPr lang="en-IN" sz="1600" dirty="0">
              <a:solidFill>
                <a:srgbClr val="000026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87" y="1916832"/>
            <a:ext cx="4104666" cy="168403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" y="5157192"/>
            <a:ext cx="4088195" cy="1692904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40" y="5157192"/>
            <a:ext cx="4434419" cy="1700808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19" y="3501008"/>
            <a:ext cx="4033311" cy="1728192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1" y="1916832"/>
            <a:ext cx="3888432" cy="168403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0155" y="162880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26"/>
                </a:solidFill>
                <a:latin typeface="Bookman Old Style" panose="02050604050505020204" pitchFamily="18" charset="0"/>
              </a:rPr>
              <a:t>Horizontal Flip</a:t>
            </a:r>
            <a:endParaRPr lang="en-IN" sz="1600" dirty="0">
              <a:solidFill>
                <a:srgbClr val="00002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88507" y="3286543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26"/>
                </a:solidFill>
                <a:latin typeface="Bookman Old Style" panose="02050604050505020204" pitchFamily="18" charset="0"/>
              </a:rPr>
              <a:t>Brightness Enhancement</a:t>
            </a:r>
            <a:endParaRPr lang="en-IN" sz="1600" dirty="0">
              <a:solidFill>
                <a:srgbClr val="00002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48841" y="1628800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26"/>
                </a:solidFill>
                <a:latin typeface="Bookman Old Style" panose="02050604050505020204" pitchFamily="18" charset="0"/>
              </a:rPr>
              <a:t>Vertical Flip</a:t>
            </a:r>
            <a:endParaRPr lang="en-IN" sz="1600" dirty="0">
              <a:solidFill>
                <a:srgbClr val="00002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2883" y="4847265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26"/>
                </a:solidFill>
                <a:latin typeface="Bookman Old Style" panose="02050604050505020204" pitchFamily="18" charset="0"/>
              </a:rPr>
              <a:t>Zoom-In</a:t>
            </a:r>
            <a:endParaRPr lang="en-IN" sz="1600" dirty="0">
              <a:solidFill>
                <a:srgbClr val="000026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16632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solidFill>
              <a:srgbClr val="00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TRAINING: PROGRESS SUMMARY</a:t>
              </a:r>
              <a:endParaRPr lang="en-IN" sz="4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3" t="50158" r="34763" b="18536"/>
          <a:stretch/>
        </p:blipFill>
        <p:spPr bwMode="auto">
          <a:xfrm>
            <a:off x="144091" y="4435996"/>
            <a:ext cx="7488832" cy="2305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Picture 1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 t="38910" r="35595" b="30729"/>
          <a:stretch/>
        </p:blipFill>
        <p:spPr bwMode="auto">
          <a:xfrm>
            <a:off x="3312443" y="1916832"/>
            <a:ext cx="7334774" cy="2077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Picture 1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77" y="4365104"/>
            <a:ext cx="3021140" cy="2664296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3168427" cy="24482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6339" y="1556792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1.</a:t>
            </a:r>
            <a:r>
              <a:rPr lang="en-US" sz="2000" b="1" dirty="0" smtClean="0">
                <a:latin typeface="Book Antiqua" panose="02040602050305030304" pitchFamily="18" charset="0"/>
              </a:rPr>
              <a:t>	ResNet without data augmentation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32323" y="4077072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Book Antiqua" panose="02040602050305030304" pitchFamily="18" charset="0"/>
              </a:rPr>
              <a:t>2.</a:t>
            </a:r>
            <a:r>
              <a:rPr lang="en-US" sz="2000" b="1" dirty="0" smtClean="0">
                <a:latin typeface="Book Antiqua" panose="02040602050305030304" pitchFamily="18" charset="0"/>
              </a:rPr>
              <a:t>	ResNet with data augmentation</a:t>
            </a:r>
            <a:endParaRPr lang="en-IN" sz="2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16632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solidFill>
              <a:srgbClr val="000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TESTING: RMSE SCORE</a:t>
              </a:r>
              <a:endParaRPr lang="en-IN" sz="4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93933"/>
              </p:ext>
            </p:extLst>
          </p:nvPr>
        </p:nvGraphicFramePr>
        <p:xfrm>
          <a:off x="1476239" y="1554836"/>
          <a:ext cx="7848872" cy="52585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25179"/>
                <a:gridCol w="2230299"/>
                <a:gridCol w="1793490"/>
                <a:gridCol w="1999904"/>
              </a:tblGrid>
              <a:tr h="1101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Book Antiqua" panose="02040602050305030304" pitchFamily="18" charset="0"/>
                        </a:rPr>
                        <a:t>Model</a:t>
                      </a:r>
                      <a:endParaRPr lang="en-IN" sz="1800" b="1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Book Antiqua" panose="02040602050305030304" pitchFamily="18" charset="0"/>
                        </a:rPr>
                        <a:t>Data Augmentation</a:t>
                      </a:r>
                      <a:endParaRPr lang="en-IN" sz="1800" b="1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Book Antiqua" panose="02040602050305030304" pitchFamily="18" charset="0"/>
                        </a:rPr>
                        <a:t>Image Color Mode</a:t>
                      </a:r>
                      <a:endParaRPr lang="en-IN" sz="1800" b="1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Book Antiqua" panose="02040602050305030304" pitchFamily="18" charset="0"/>
                        </a:rPr>
                        <a:t>RMSE</a:t>
                      </a:r>
                      <a:endParaRPr lang="en-IN" sz="1800" b="1" dirty="0">
                        <a:effectLst/>
                        <a:latin typeface="Book Antiqua" panose="0204060205030503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  <a:latin typeface="Book Antiqua" panose="02040602050305030304" pitchFamily="18" charset="0"/>
                        </a:rPr>
                        <a:t>(Root Mean Square Error)</a:t>
                      </a:r>
                      <a:endParaRPr lang="en-IN" sz="1800" b="1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MLP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Grayscale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0.0897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MLP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Yes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Grayscale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0.0555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78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MLP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No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RGB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0.0756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6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MLP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RGB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0.0498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Resnet50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RGB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0.0450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Resnet50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Yes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RGB</a:t>
                      </a:r>
                      <a:endParaRPr lang="en-IN" sz="140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0.0289</a:t>
                      </a:r>
                      <a:endParaRPr lang="en-IN" sz="1400" dirty="0">
                        <a:effectLst/>
                        <a:latin typeface="Book Antiqua" panose="02040602050305030304" pitchFamily="18" charset="0"/>
                        <a:ea typeface="Times New Roman"/>
                        <a:cs typeface="Mangal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rgbClr val="000026"/>
                  </a:solidFill>
                  <a:latin typeface="Book Antiqua" panose="02040602050305030304" pitchFamily="18" charset="0"/>
                </a:rPr>
                <a:t>FUTURE SCOPE &amp; CONCLUSION</a:t>
              </a:r>
              <a:endParaRPr lang="en-IN" sz="4400" b="1" dirty="0">
                <a:solidFill>
                  <a:srgbClr val="000026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576139" y="2636912"/>
            <a:ext cx="97930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ResNet-50 performed well with data augmentation</a:t>
            </a:r>
          </a:p>
          <a:p>
            <a:pPr algn="just"/>
            <a:endParaRPr lang="en-US" sz="24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This project can be extended to distinguishes galaxies in DES DR2</a:t>
            </a:r>
          </a:p>
          <a:p>
            <a:pPr algn="just"/>
            <a:endParaRPr lang="en-US" sz="24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It can also be extended to classify large number of classes as shown in  Hubble Turing Fork Diagram.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sz="24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628800"/>
            <a:ext cx="10801425" cy="244827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solidFill>
                    <a:srgbClr val="000026"/>
                  </a:solidFill>
                  <a:latin typeface="Algerian" panose="04020705040A02060702" pitchFamily="82" charset="0"/>
                </a:rPr>
                <a:t>Thank you</a:t>
              </a:r>
              <a:endParaRPr lang="en-IN" sz="6000" b="1" dirty="0">
                <a:solidFill>
                  <a:srgbClr val="000026"/>
                </a:solidFill>
                <a:latin typeface="Algerian" panose="04020705040A02060702" pitchFamily="82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81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INTRODUCTION</a:t>
              </a:r>
              <a:endParaRPr lang="en-IN" sz="4400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108087" y="1843272"/>
            <a:ext cx="1058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OBJECTIVE:  </a:t>
            </a:r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Implement  a machine learning model that can classify galaxies.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114" y="2315886"/>
            <a:ext cx="1000911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Why Galaxy Classification is important</a:t>
            </a:r>
            <a:r>
              <a:rPr lang="en-US" sz="200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?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It helps to unveil the evolution of galaxies after big bang.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It helps to detect gravitational lensing effect which in turn can be a huge sign of existence of dark matter.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1502" y="4149080"/>
            <a:ext cx="9937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Fundamental Classification of galaxy</a:t>
            </a:r>
            <a:endParaRPr lang="en-IN" sz="28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3" t="33219" r="31351" b="32101"/>
          <a:stretch/>
        </p:blipFill>
        <p:spPr>
          <a:xfrm>
            <a:off x="2952403" y="4842738"/>
            <a:ext cx="2088232" cy="1800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667" y="4842737"/>
            <a:ext cx="2088232" cy="180020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1502" y="5229200"/>
            <a:ext cx="228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Name: Messier-89</a:t>
            </a:r>
          </a:p>
          <a:p>
            <a:endParaRPr lang="en-US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Class: Elliptical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704931" y="5229200"/>
            <a:ext cx="2284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Name: Milky Way</a:t>
            </a:r>
          </a:p>
          <a:p>
            <a:endParaRPr lang="en-US" sz="20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Class: Spiral</a:t>
            </a: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73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DATASET</a:t>
              </a:r>
              <a:endParaRPr lang="en-IN" sz="4400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>
            <a:off x="576139" y="1959218"/>
            <a:ext cx="9793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Dataset Used</a:t>
            </a:r>
          </a:p>
          <a:p>
            <a:endParaRPr lang="en-US" sz="2800" b="1" i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The dataset is drawn from Galaxy Zoo 2 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GZ2 is one of the most </a:t>
            </a:r>
            <a:r>
              <a:rPr lang="en-IN" sz="2400" dirty="0">
                <a:solidFill>
                  <a:schemeClr val="bg1"/>
                </a:solidFill>
                <a:latin typeface="Book Antiqua" panose="02040602050305030304" pitchFamily="18" charset="0"/>
              </a:rPr>
              <a:t>successful crowdsourcing projects in astronomy </a:t>
            </a:r>
            <a:r>
              <a:rPr lang="en-IN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ook Antiqua" panose="02040602050305030304" pitchFamily="18" charset="0"/>
              </a:rPr>
              <a:t>L</a:t>
            </a:r>
            <a:r>
              <a:rPr lang="en-IN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arge-scale </a:t>
            </a:r>
            <a:r>
              <a:rPr lang="en-IN" sz="2400" dirty="0">
                <a:solidFill>
                  <a:schemeClr val="bg1"/>
                </a:solidFill>
                <a:latin typeface="Book Antiqua" panose="02040602050305030304" pitchFamily="18" charset="0"/>
              </a:rPr>
              <a:t>morphological classification with more than 16 million objects, </a:t>
            </a:r>
            <a:r>
              <a:rPr lang="en-IN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classified in 304,122 co-added images of galaxies.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from </a:t>
            </a:r>
            <a:r>
              <a:rPr lang="en-IN" sz="2400" dirty="0">
                <a:solidFill>
                  <a:schemeClr val="bg1"/>
                </a:solidFill>
                <a:latin typeface="Book Antiqua" panose="02040602050305030304" pitchFamily="18" charset="0"/>
              </a:rPr>
              <a:t>both DR7 Legacy survey having apparent magnitude (m &gt; 17), and SDSS Stripe 82 [4].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b="1" i="1" dirty="0" err="1" smtClean="0">
                <a:solidFill>
                  <a:schemeClr val="bg1"/>
                </a:solidFill>
                <a:latin typeface="Book Antiqua" panose="02040602050305030304" pitchFamily="18" charset="0"/>
              </a:rPr>
              <a:t>gri</a:t>
            </a:r>
            <a:r>
              <a:rPr lang="en-IN" sz="2400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 </a:t>
            </a:r>
            <a:r>
              <a:rPr lang="en-IN" sz="2400" dirty="0">
                <a:solidFill>
                  <a:schemeClr val="bg1"/>
                </a:solidFill>
                <a:latin typeface="Book Antiqua" panose="02040602050305030304" pitchFamily="18" charset="0"/>
              </a:rPr>
              <a:t>color composite images, each of size (424 × 424) pixels. </a:t>
            </a:r>
            <a:endParaRPr lang="en-IN" sz="24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22986"/>
              </p:ext>
            </p:extLst>
          </p:nvPr>
        </p:nvGraphicFramePr>
        <p:xfrm>
          <a:off x="144092" y="132110"/>
          <a:ext cx="6696744" cy="66812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03507"/>
                <a:gridCol w="3123204"/>
                <a:gridCol w="2150844"/>
                <a:gridCol w="719189"/>
              </a:tblGrid>
              <a:tr h="2095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j-lt"/>
                        </a:rPr>
                        <a:t>Task</a:t>
                      </a:r>
                      <a:endParaRPr lang="en-IN" sz="1200" b="1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j-lt"/>
                        </a:rPr>
                        <a:t>Question </a:t>
                      </a:r>
                      <a:endParaRPr lang="en-IN" sz="1200" b="1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j-lt"/>
                        </a:rPr>
                        <a:t>Response </a:t>
                      </a:r>
                      <a:endParaRPr lang="en-IN" sz="1200" b="1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>
                          <a:effectLst/>
                          <a:latin typeface="+mj-lt"/>
                        </a:rPr>
                        <a:t>Next</a:t>
                      </a:r>
                      <a:endParaRPr lang="en-IN" sz="1200" b="1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90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Times New Roman"/>
                          <a:cs typeface="Mangal"/>
                        </a:rPr>
                        <a:t>01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Is the galaxy simply smooth and rounded, with no sign of features or a disk? </a:t>
                      </a:r>
                      <a:endParaRPr lang="en-IN" sz="6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smooth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disk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star or artifact</a:t>
                      </a:r>
                      <a:endParaRPr lang="en-IN" sz="800" dirty="0" smtClean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Times New Roman"/>
                          <a:cs typeface="Mangal"/>
                        </a:rPr>
                        <a:t>07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Times New Roman"/>
                          <a:cs typeface="Mangal"/>
                        </a:rPr>
                        <a:t>02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effectLst/>
                          <a:latin typeface="+mj-lt"/>
                          <a:ea typeface="Times New Roman"/>
                          <a:cs typeface="Mangal"/>
                        </a:rPr>
                        <a:t>end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0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02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Could this be a disk viewed edge-on?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Yes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No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09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03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706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03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Is there a sign of a bar feature through the centre of the galaxy?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Yes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No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04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04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0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04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Is there any sign of a spiral arm pattern?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Yes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No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10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05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701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05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How prominent is the central bulge, compared with the rest of the galaxy?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 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no bulge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just noticeable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obvious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dominant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70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Is there anything odd?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 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yes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no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08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end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3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07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How rounded is it?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 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completely round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in between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cigar-shaped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06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7360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08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Is the odd feature a ring, or is the galaxy disturbed or irregular?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ring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lens or arc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disturbed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irregular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other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merger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dust lane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end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end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end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end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end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end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601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09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Does the galaxy have a bulge at its centre? If so, what shape?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rounded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boxy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 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06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06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037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10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How </a:t>
                      </a:r>
                      <a:r>
                        <a:rPr lang="en-IN" sz="1000" dirty="0" smtClean="0">
                          <a:effectLst/>
                          <a:latin typeface="+mj-lt"/>
                        </a:rPr>
                        <a:t>tightly wound </a:t>
                      </a:r>
                      <a:r>
                        <a:rPr lang="en-IN" sz="1000" dirty="0">
                          <a:effectLst/>
                          <a:latin typeface="+mj-lt"/>
                        </a:rPr>
                        <a:t>do the Spiral arms appear?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tight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medium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loose</a:t>
                      </a:r>
                      <a:endParaRPr lang="en-IN" sz="100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11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11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11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9029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>
                          <a:effectLst/>
                          <a:latin typeface="+mj-lt"/>
                        </a:rPr>
                        <a:t>11</a:t>
                      </a:r>
                      <a:endParaRPr lang="en-IN" sz="100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How many spiral arms are there?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1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2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3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4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more than four 05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can't tell 05</a:t>
                      </a:r>
                      <a:endParaRPr lang="en-IN" sz="1000" dirty="0">
                        <a:effectLst/>
                        <a:latin typeface="+mj-lt"/>
                        <a:ea typeface="Calibri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05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000" dirty="0">
                          <a:effectLst/>
                          <a:latin typeface="+mj-lt"/>
                        </a:rPr>
                        <a:t>05</a:t>
                      </a:r>
                      <a:endParaRPr lang="en-IN" sz="1000" dirty="0">
                        <a:effectLst/>
                        <a:latin typeface="+mj-lt"/>
                        <a:ea typeface="Times New Roman"/>
                        <a:cs typeface="Mangal"/>
                      </a:endParaRPr>
                    </a:p>
                  </a:txBody>
                  <a:tcPr marL="40974" marR="409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60316"/>
              </p:ext>
            </p:extLst>
          </p:nvPr>
        </p:nvGraphicFramePr>
        <p:xfrm>
          <a:off x="7056859" y="116635"/>
          <a:ext cx="3423920" cy="66247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11960"/>
                <a:gridCol w="1711960"/>
              </a:tblGrid>
              <a:tr h="556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Task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Previous Task</a:t>
                      </a:r>
                      <a:endParaRPr lang="en-IN" sz="1600" b="1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</a:tr>
              <a:tr h="53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01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03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01,02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3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04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01,02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05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01,02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06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3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07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08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06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567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09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01,02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381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01,02,04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  <a:tr h="5753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11</a:t>
                      </a:r>
                      <a:endParaRPr lang="en-IN" sz="120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01,02,04</a:t>
                      </a:r>
                      <a:endParaRPr lang="en-IN" sz="1200" dirty="0">
                        <a:effectLst/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84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1" t="24262" r="28602" b="14063"/>
          <a:stretch/>
        </p:blipFill>
        <p:spPr bwMode="auto">
          <a:xfrm>
            <a:off x="576139" y="0"/>
            <a:ext cx="9649072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349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  <a:latin typeface="Book Antiqua" panose="02040602050305030304" pitchFamily="18" charset="0"/>
                </a:rPr>
                <a:t>APPROACH USED</a:t>
              </a:r>
              <a:endParaRPr lang="en-IN" sz="4400" b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1027861" y="5992832"/>
            <a:ext cx="87928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4</a:t>
            </a:r>
            <a:r>
              <a:rPr lang="en-US" sz="1600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.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Training Models ( 6*61578 = 369468 images )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5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. Testing (</a:t>
            </a:r>
            <a:r>
              <a:rPr lang="en-IN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79975)</a:t>
            </a:r>
            <a:endParaRPr lang="en-US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 algn="just">
              <a:buAutoNum type="arabicPeriod" startAt="3"/>
            </a:pPr>
            <a:endParaRPr lang="en-US" sz="1600" dirty="0" smtClean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179" y="1772816"/>
            <a:ext cx="1029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1.    </a:t>
            </a:r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Model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Architectures: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ResNet50, Multilayer Perceptron with following Variations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MLP: Without and With Image Augmentation (each with RGB &amp; Grayscale Images)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ResNet50: With and Without Image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Augmentation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179" y="2908101"/>
            <a:ext cx="9001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2.   </a:t>
            </a:r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Data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Preprocessing: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By applying transformations on each image (</a:t>
            </a:r>
            <a:r>
              <a:rPr lang="en-IN" dirty="0">
                <a:solidFill>
                  <a:schemeClr val="bg1"/>
                </a:solidFill>
                <a:latin typeface="Book Antiqua" panose="02040602050305030304" pitchFamily="18" charset="0"/>
              </a:rPr>
              <a:t>61578 images)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Crop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Resize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Rescale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08187" y="4204826"/>
            <a:ext cx="842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3.  </a:t>
            </a:r>
            <a:r>
              <a:rPr lang="en-US" sz="2000" b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Image </a:t>
            </a:r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Augmentation: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To reduce overfitting</a:t>
            </a:r>
          </a:p>
          <a:p>
            <a:pPr lvl="1" algn="just"/>
            <a:r>
              <a:rPr lang="en-US" sz="1600" dirty="0">
                <a:solidFill>
                  <a:schemeClr val="bg1"/>
                </a:solidFill>
                <a:latin typeface="Book Antiqua" panose="02040602050305030304" pitchFamily="18" charset="0"/>
              </a:rPr>
              <a:t>1.    </a:t>
            </a: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Horizontal Flip</a:t>
            </a:r>
          </a:p>
          <a:p>
            <a:pPr marL="800100" lvl="1" indent="-342900" algn="just">
              <a:buAutoNum type="arabicPeriod" startAt="2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Vertical Flip</a:t>
            </a:r>
          </a:p>
          <a:p>
            <a:pPr marL="800100" lvl="1" indent="-342900" algn="just">
              <a:buAutoNum type="arabicPeriod" startAt="2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Random Rotation within provided range</a:t>
            </a:r>
          </a:p>
          <a:p>
            <a:pPr marL="800100" lvl="1" indent="-342900" algn="just">
              <a:buAutoNum type="arabicPeriod" startAt="2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Zoom</a:t>
            </a:r>
          </a:p>
          <a:p>
            <a:pPr marL="800100" lvl="1" indent="-342900" algn="just">
              <a:buAutoNum type="arabicPeriod" startAt="2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Increased </a:t>
            </a:r>
            <a:r>
              <a:rPr lang="en-US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Brightness</a:t>
            </a:r>
          </a:p>
          <a:p>
            <a:pPr marL="800100" lvl="1" indent="-342900" algn="just">
              <a:buAutoNum type="arabicPeriod" startAt="2"/>
            </a:pP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14263" y="1916832"/>
            <a:ext cx="1226282" cy="47313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ea typeface="Calibri"/>
                <a:cs typeface="Mangal"/>
              </a:rPr>
              <a:t>Input Layer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effectLst/>
                <a:ea typeface="Calibri"/>
                <a:cs typeface="Mangal"/>
              </a:rPr>
              <a:t> 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ea typeface="Calibri"/>
                <a:cs typeface="Mangal"/>
              </a:rPr>
              <a:t>Neurons = Image shape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ea typeface="Calibri"/>
                <a:cs typeface="Mangal"/>
              </a:rPr>
              <a:t> 16384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ea typeface="Calibri"/>
                <a:cs typeface="Mangal"/>
              </a:rPr>
              <a:t>or,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dirty="0">
                <a:effectLst/>
                <a:ea typeface="Calibri"/>
                <a:cs typeface="Mangal"/>
              </a:rPr>
              <a:t>49512</a:t>
            </a:r>
            <a:endParaRPr lang="en-IN" sz="1400" dirty="0">
              <a:effectLst/>
              <a:ea typeface="Calibri"/>
              <a:cs typeface="Mangal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207754" y="2268043"/>
            <a:ext cx="1144113" cy="39919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Hidden layer 1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4096 </a:t>
            </a:r>
            <a:r>
              <a:rPr lang="en-US" sz="12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Neurons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ea typeface="Calibri"/>
                <a:cs typeface="Mangal"/>
              </a:rPr>
              <a:t>Activation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‘Relu’</a:t>
            </a:r>
            <a:endParaRPr lang="en-IN" sz="1200" dirty="0">
              <a:effectLst/>
              <a:ea typeface="Calibri"/>
              <a:cs typeface="Mang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72043" y="2554557"/>
            <a:ext cx="1214671" cy="332659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Hidden layer 2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512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Neurons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 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ea typeface="Calibri"/>
                <a:cs typeface="Mangal"/>
              </a:rPr>
              <a:t>Activation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‘Relu’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/>
                <a:cs typeface="Mangal"/>
              </a:rPr>
              <a:t> </a:t>
            </a:r>
            <a:endParaRPr lang="en-IN" sz="1100" dirty="0">
              <a:effectLst/>
              <a:ea typeface="Calibri"/>
              <a:cs typeface="Mang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71728" y="2868799"/>
            <a:ext cx="1179839" cy="26703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Hidden layer 3 with dropout rate 0.5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256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Neurons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ea typeface="Calibri"/>
                <a:cs typeface="Mangal"/>
              </a:rPr>
              <a:t> 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000000"/>
                </a:solidFill>
                <a:effectLst/>
                <a:ea typeface="Calibri"/>
                <a:cs typeface="Mangal"/>
              </a:rPr>
              <a:t>Activation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‘Relu’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/>
                <a:cs typeface="Mangal"/>
              </a:rPr>
              <a:t> </a:t>
            </a:r>
            <a:endParaRPr lang="en-IN" sz="1100" dirty="0">
              <a:effectLst/>
              <a:ea typeface="Calibri"/>
              <a:cs typeface="Mangal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01784" y="3173798"/>
            <a:ext cx="1154298" cy="2042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ea typeface="Calibri"/>
                <a:cs typeface="Mangal"/>
              </a:rPr>
              <a:t>Hidden layer 4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/>
                <a:cs typeface="Mangal"/>
              </a:rPr>
              <a:t>37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Mangal"/>
              </a:rPr>
              <a:t>Neurons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Mangal"/>
              </a:rPr>
              <a:t>Activation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ea typeface="Calibri"/>
                <a:cs typeface="Mangal"/>
              </a:rPr>
              <a:t>‘Relu’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000" dirty="0">
                <a:solidFill>
                  <a:srgbClr val="FFFFFF"/>
                </a:solidFill>
                <a:effectLst/>
                <a:ea typeface="Calibri"/>
                <a:cs typeface="Mangal"/>
              </a:rPr>
              <a:t> </a:t>
            </a:r>
            <a:endParaRPr lang="en-IN" sz="11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ea typeface="Calibri"/>
                <a:cs typeface="Mangal"/>
              </a:rPr>
              <a:t> 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41389" y="4255159"/>
            <a:ext cx="53052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64084" y="4218190"/>
            <a:ext cx="6725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99169" y="4199705"/>
            <a:ext cx="62536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51657" y="4208947"/>
            <a:ext cx="519169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9133938" y="3192283"/>
            <a:ext cx="1108388" cy="204212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ea typeface="Calibri"/>
                <a:cs typeface="Mangal"/>
              </a:rPr>
              <a:t>Custom Output Layer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/>
                <a:cs typeface="Mangal"/>
              </a:rPr>
              <a:t>37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FFFFFF"/>
                </a:solidFill>
                <a:effectLst/>
                <a:ea typeface="Calibri"/>
                <a:cs typeface="Mangal"/>
              </a:rPr>
              <a:t>Neurons</a:t>
            </a:r>
            <a:endParaRPr lang="en-IN" sz="12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100" dirty="0">
                <a:effectLst/>
                <a:ea typeface="Calibri"/>
                <a:cs typeface="Mangal"/>
              </a:rPr>
              <a:t> 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756360" y="4218190"/>
            <a:ext cx="37757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083" y="4199705"/>
            <a:ext cx="3421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43071" y="4199705"/>
            <a:ext cx="3421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rgbClr val="00002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MODEL ARCHITECTURE: MLP</a:t>
              </a:r>
              <a:endParaRPr lang="en-IN" sz="4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0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524679" y="1916832"/>
            <a:ext cx="3073154" cy="446449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ResNet-50 without top layers</a:t>
            </a:r>
            <a:endParaRPr lang="en-IN" sz="16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Pooling: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Mangal"/>
              </a:rPr>
              <a:t> Average</a:t>
            </a:r>
            <a:endParaRPr lang="en-IN" sz="16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Last layer: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Mangal"/>
              </a:rPr>
              <a:t> 2048 neurons with dropout rate 0.5</a:t>
            </a:r>
            <a:endParaRPr lang="en-IN" sz="16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Weights:</a:t>
            </a:r>
            <a:r>
              <a:rPr lang="en-US" sz="1600" dirty="0">
                <a:solidFill>
                  <a:srgbClr val="000000"/>
                </a:solidFill>
                <a:effectLst/>
                <a:ea typeface="Calibri"/>
                <a:cs typeface="Mangal"/>
              </a:rPr>
              <a:t> Imagenet</a:t>
            </a:r>
            <a:endParaRPr lang="en-IN" sz="1600" dirty="0">
              <a:effectLst/>
              <a:ea typeface="Calibri"/>
              <a:cs typeface="Mangal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607347" y="4119232"/>
            <a:ext cx="9570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549274" y="2467432"/>
            <a:ext cx="1506072" cy="33066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FFFF"/>
                </a:solidFill>
                <a:effectLst/>
                <a:ea typeface="Calibri"/>
                <a:cs typeface="Mangal"/>
              </a:rPr>
              <a:t>Hidden layer 4</a:t>
            </a:r>
            <a:endParaRPr lang="en-IN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Calibri"/>
                <a:cs typeface="Mangal"/>
              </a:rPr>
              <a:t>37</a:t>
            </a:r>
            <a:endParaRPr lang="en-IN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Calibri"/>
                <a:cs typeface="Mangal"/>
              </a:rPr>
              <a:t>Neurons</a:t>
            </a:r>
            <a:endParaRPr lang="en-IN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Calibri"/>
                <a:cs typeface="Mangal"/>
              </a:rPr>
              <a:t> </a:t>
            </a:r>
            <a:endParaRPr lang="en-IN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effectLst/>
                <a:ea typeface="Calibri"/>
                <a:cs typeface="Mangal"/>
              </a:rPr>
              <a:t>Activation</a:t>
            </a:r>
            <a:endParaRPr lang="en-IN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b="1" dirty="0">
                <a:solidFill>
                  <a:srgbClr val="FFFFFF"/>
                </a:solidFill>
                <a:effectLst/>
                <a:ea typeface="Calibri"/>
                <a:cs typeface="Mangal"/>
              </a:rPr>
              <a:t>‘Relu’</a:t>
            </a:r>
            <a:endParaRPr lang="en-IN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1000" dirty="0">
                <a:effectLst/>
                <a:ea typeface="Calibri"/>
                <a:cs typeface="Mangal"/>
              </a:rPr>
              <a:t> </a:t>
            </a:r>
            <a:endParaRPr lang="en-IN" sz="1100" dirty="0">
              <a:effectLst/>
              <a:ea typeface="Calibri"/>
              <a:cs typeface="Mang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981157" y="2467432"/>
            <a:ext cx="1608887" cy="328948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Custom Output Layer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/>
                <a:cs typeface="Mangal"/>
              </a:rPr>
              <a:t>37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/>
                <a:cs typeface="Mangal"/>
              </a:rPr>
              <a:t>Neurons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/>
                <a:cs typeface="Mangal"/>
              </a:rPr>
              <a:t>&amp;</a:t>
            </a:r>
            <a:endParaRPr lang="en-IN" sz="1400" dirty="0">
              <a:effectLst/>
              <a:ea typeface="Calibri"/>
              <a:cs typeface="Mangal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IN" sz="1400" b="1" dirty="0">
                <a:solidFill>
                  <a:srgbClr val="000000"/>
                </a:solidFill>
                <a:effectLst/>
                <a:ea typeface="Calibri"/>
                <a:cs typeface="Mangal"/>
              </a:rPr>
              <a:t>Custom</a:t>
            </a:r>
            <a:r>
              <a:rPr lang="en-IN" sz="1400" dirty="0">
                <a:solidFill>
                  <a:srgbClr val="000000"/>
                </a:solidFill>
                <a:effectLst/>
                <a:ea typeface="Calibri"/>
                <a:cs typeface="Mangal"/>
              </a:rPr>
              <a:t> activation</a:t>
            </a:r>
            <a:endParaRPr lang="en-IN" sz="1400" dirty="0">
              <a:effectLst/>
              <a:ea typeface="Calibri"/>
              <a:cs typeface="Mang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056356" y="4119232"/>
            <a:ext cx="95703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590995" y="4119232"/>
            <a:ext cx="9942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60115" y="4151620"/>
            <a:ext cx="116551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rgbClr val="00002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7" name="Rectangle 26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MODEL ARCHITECTURE: ResNet-50</a:t>
              </a:r>
              <a:endParaRPr lang="en-IN" sz="4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60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75" y="188640"/>
            <a:ext cx="10801425" cy="1368152"/>
            <a:chOff x="-75" y="188640"/>
            <a:chExt cx="10801425" cy="1368152"/>
          </a:xfrm>
          <a:solidFill>
            <a:srgbClr val="00002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ectangle 10"/>
            <p:cNvSpPr/>
            <p:nvPr/>
          </p:nvSpPr>
          <p:spPr>
            <a:xfrm>
              <a:off x="0" y="332656"/>
              <a:ext cx="10801350" cy="1071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Book Antiqua" panose="02040602050305030304" pitchFamily="18" charset="0"/>
                </a:rPr>
                <a:t>DATA PREPROCESSING</a:t>
              </a:r>
              <a:endParaRPr lang="en-IN" sz="4400" b="1" dirty="0">
                <a:solidFill>
                  <a:schemeClr val="bg1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5" y="188640"/>
              <a:ext cx="10801350" cy="72008"/>
              <a:chOff x="-75" y="188640"/>
              <a:chExt cx="10801350" cy="72008"/>
            </a:xfrm>
            <a:grpFill/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-75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-75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-75" y="1484784"/>
              <a:ext cx="10801350" cy="72008"/>
              <a:chOff x="16591" y="188640"/>
              <a:chExt cx="10801350" cy="72008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6591" y="188640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591" y="260648"/>
                <a:ext cx="10801350" cy="0"/>
              </a:xfrm>
              <a:prstGeom prst="line">
                <a:avLst/>
              </a:prstGeom>
              <a:grpFill/>
              <a:ln>
                <a:solidFill>
                  <a:srgbClr val="000026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Picture 1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94" y="1772816"/>
            <a:ext cx="3168353" cy="2649024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739" y="1700808"/>
            <a:ext cx="3168352" cy="266872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296220" y="4369531"/>
            <a:ext cx="2330020" cy="1579749"/>
            <a:chOff x="0" y="0"/>
            <a:chExt cx="1718783" cy="133604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914400" y="0"/>
              <a:ext cx="0" cy="13360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925033" y="1318437"/>
              <a:ext cx="7937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 Box 55"/>
            <p:cNvSpPr txBox="1"/>
            <p:nvPr/>
          </p:nvSpPr>
          <p:spPr>
            <a:xfrm>
              <a:off x="0" y="520996"/>
              <a:ext cx="1097280" cy="2743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b="1" dirty="0">
                  <a:effectLst/>
                  <a:latin typeface="Bookman Old Style"/>
                  <a:ea typeface="Calibri"/>
                  <a:cs typeface="Mangal"/>
                </a:rPr>
                <a:t>Crop</a:t>
              </a:r>
              <a:endParaRPr lang="en-IN" sz="1100" dirty="0">
                <a:effectLst/>
                <a:ea typeface="Calibri"/>
                <a:cs typeface="Mangal"/>
              </a:endParaRPr>
            </a:p>
          </p:txBody>
        </p:sp>
      </p:grpSp>
      <p:pic>
        <p:nvPicPr>
          <p:cNvPr id="24" name="Picture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00" y="4369531"/>
            <a:ext cx="2888170" cy="2488469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6574370" y="4421841"/>
            <a:ext cx="2354697" cy="1533438"/>
            <a:chOff x="0" y="0"/>
            <a:chExt cx="1767132" cy="131508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0" y="1307804"/>
              <a:ext cx="822276" cy="24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18707" y="0"/>
              <a:ext cx="0" cy="13150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54"/>
            <p:cNvSpPr txBox="1"/>
            <p:nvPr/>
          </p:nvSpPr>
          <p:spPr>
            <a:xfrm>
              <a:off x="669852" y="542260"/>
              <a:ext cx="1097280" cy="27432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b="1" dirty="0">
                  <a:effectLst/>
                  <a:latin typeface="Bookman Old Style"/>
                  <a:ea typeface="Calibri"/>
                  <a:cs typeface="Mangal"/>
                </a:rPr>
                <a:t>Resize</a:t>
              </a:r>
              <a:endParaRPr lang="en-IN" sz="1100" dirty="0">
                <a:effectLst/>
                <a:ea typeface="Calibri"/>
                <a:cs typeface="Mang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58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679</Words>
  <Application>Microsoft Office PowerPoint</Application>
  <PresentationFormat>Custom</PresentationFormat>
  <Paragraphs>272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Prerna</dc:creator>
  <cp:lastModifiedBy>Prerna</cp:lastModifiedBy>
  <cp:revision>32</cp:revision>
  <dcterms:created xsi:type="dcterms:W3CDTF">2021-06-18T05:07:58Z</dcterms:created>
  <dcterms:modified xsi:type="dcterms:W3CDTF">2021-07-11T17:35:26Z</dcterms:modified>
</cp:coreProperties>
</file>