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Lst>
  <p:sldSz cx="31824613" cy="17422813"/>
  <p:notesSz cx="6858000" cy="9144000"/>
  <p:defaultTextStyle>
    <a:defPPr>
      <a:defRPr lang="en-US"/>
    </a:defPPr>
    <a:lvl1pPr marL="0" algn="l" defTabSz="2814066" rtl="0" eaLnBrk="1" latinLnBrk="0" hangingPunct="1">
      <a:defRPr sz="5500" kern="1200">
        <a:solidFill>
          <a:schemeClr val="tx1"/>
        </a:solidFill>
        <a:latin typeface="+mn-lt"/>
        <a:ea typeface="+mn-ea"/>
        <a:cs typeface="+mn-cs"/>
      </a:defRPr>
    </a:lvl1pPr>
    <a:lvl2pPr marL="1407033" algn="l" defTabSz="2814066" rtl="0" eaLnBrk="1" latinLnBrk="0" hangingPunct="1">
      <a:defRPr sz="5500" kern="1200">
        <a:solidFill>
          <a:schemeClr val="tx1"/>
        </a:solidFill>
        <a:latin typeface="+mn-lt"/>
        <a:ea typeface="+mn-ea"/>
        <a:cs typeface="+mn-cs"/>
      </a:defRPr>
    </a:lvl2pPr>
    <a:lvl3pPr marL="2814066" algn="l" defTabSz="2814066" rtl="0" eaLnBrk="1" latinLnBrk="0" hangingPunct="1">
      <a:defRPr sz="5500" kern="1200">
        <a:solidFill>
          <a:schemeClr val="tx1"/>
        </a:solidFill>
        <a:latin typeface="+mn-lt"/>
        <a:ea typeface="+mn-ea"/>
        <a:cs typeface="+mn-cs"/>
      </a:defRPr>
    </a:lvl3pPr>
    <a:lvl4pPr marL="4221099" algn="l" defTabSz="2814066" rtl="0" eaLnBrk="1" latinLnBrk="0" hangingPunct="1">
      <a:defRPr sz="5500" kern="1200">
        <a:solidFill>
          <a:schemeClr val="tx1"/>
        </a:solidFill>
        <a:latin typeface="+mn-lt"/>
        <a:ea typeface="+mn-ea"/>
        <a:cs typeface="+mn-cs"/>
      </a:defRPr>
    </a:lvl4pPr>
    <a:lvl5pPr marL="5628132" algn="l" defTabSz="2814066" rtl="0" eaLnBrk="1" latinLnBrk="0" hangingPunct="1">
      <a:defRPr sz="5500" kern="1200">
        <a:solidFill>
          <a:schemeClr val="tx1"/>
        </a:solidFill>
        <a:latin typeface="+mn-lt"/>
        <a:ea typeface="+mn-ea"/>
        <a:cs typeface="+mn-cs"/>
      </a:defRPr>
    </a:lvl5pPr>
    <a:lvl6pPr marL="7035165" algn="l" defTabSz="2814066" rtl="0" eaLnBrk="1" latinLnBrk="0" hangingPunct="1">
      <a:defRPr sz="5500" kern="1200">
        <a:solidFill>
          <a:schemeClr val="tx1"/>
        </a:solidFill>
        <a:latin typeface="+mn-lt"/>
        <a:ea typeface="+mn-ea"/>
        <a:cs typeface="+mn-cs"/>
      </a:defRPr>
    </a:lvl6pPr>
    <a:lvl7pPr marL="8442198" algn="l" defTabSz="2814066" rtl="0" eaLnBrk="1" latinLnBrk="0" hangingPunct="1">
      <a:defRPr sz="5500" kern="1200">
        <a:solidFill>
          <a:schemeClr val="tx1"/>
        </a:solidFill>
        <a:latin typeface="+mn-lt"/>
        <a:ea typeface="+mn-ea"/>
        <a:cs typeface="+mn-cs"/>
      </a:defRPr>
    </a:lvl7pPr>
    <a:lvl8pPr marL="9849231" algn="l" defTabSz="2814066" rtl="0" eaLnBrk="1" latinLnBrk="0" hangingPunct="1">
      <a:defRPr sz="5500" kern="1200">
        <a:solidFill>
          <a:schemeClr val="tx1"/>
        </a:solidFill>
        <a:latin typeface="+mn-lt"/>
        <a:ea typeface="+mn-ea"/>
        <a:cs typeface="+mn-cs"/>
      </a:defRPr>
    </a:lvl8pPr>
    <a:lvl9pPr marL="11256264" algn="l" defTabSz="2814066" rtl="0" eaLnBrk="1" latinLnBrk="0" hangingPunct="1">
      <a:defRPr sz="5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3" d="100"/>
          <a:sy n="23" d="100"/>
        </p:scale>
        <p:origin x="-880" y="-164"/>
      </p:cViewPr>
      <p:guideLst>
        <p:guide orient="horz" pos="5488"/>
        <p:guide pos="10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86846" y="5412366"/>
            <a:ext cx="27050921" cy="3734612"/>
          </a:xfrm>
        </p:spPr>
        <p:txBody>
          <a:bodyPr/>
          <a:lstStyle/>
          <a:p>
            <a:r>
              <a:rPr lang="en-US" smtClean="0"/>
              <a:t>Click to edit Master title style</a:t>
            </a:r>
            <a:endParaRPr lang="en-IN"/>
          </a:p>
        </p:txBody>
      </p:sp>
      <p:sp>
        <p:nvSpPr>
          <p:cNvPr id="3" name="Subtitle 2"/>
          <p:cNvSpPr>
            <a:spLocks noGrp="1"/>
          </p:cNvSpPr>
          <p:nvPr>
            <p:ph type="subTitle" idx="1"/>
          </p:nvPr>
        </p:nvSpPr>
        <p:spPr>
          <a:xfrm>
            <a:off x="4773692" y="9872927"/>
            <a:ext cx="22277229" cy="4452497"/>
          </a:xfrm>
        </p:spPr>
        <p:txBody>
          <a:bodyPr/>
          <a:lstStyle>
            <a:lvl1pPr marL="0" indent="0" algn="ctr">
              <a:buNone/>
              <a:defRPr>
                <a:solidFill>
                  <a:schemeClr val="tx1">
                    <a:tint val="75000"/>
                  </a:schemeClr>
                </a:solidFill>
              </a:defRPr>
            </a:lvl1pPr>
            <a:lvl2pPr marL="1407033" indent="0" algn="ctr">
              <a:buNone/>
              <a:defRPr>
                <a:solidFill>
                  <a:schemeClr val="tx1">
                    <a:tint val="75000"/>
                  </a:schemeClr>
                </a:solidFill>
              </a:defRPr>
            </a:lvl2pPr>
            <a:lvl3pPr marL="2814066" indent="0" algn="ctr">
              <a:buNone/>
              <a:defRPr>
                <a:solidFill>
                  <a:schemeClr val="tx1">
                    <a:tint val="75000"/>
                  </a:schemeClr>
                </a:solidFill>
              </a:defRPr>
            </a:lvl3pPr>
            <a:lvl4pPr marL="4221099" indent="0" algn="ctr">
              <a:buNone/>
              <a:defRPr>
                <a:solidFill>
                  <a:schemeClr val="tx1">
                    <a:tint val="75000"/>
                  </a:schemeClr>
                </a:solidFill>
              </a:defRPr>
            </a:lvl4pPr>
            <a:lvl5pPr marL="5628132" indent="0" algn="ctr">
              <a:buNone/>
              <a:defRPr>
                <a:solidFill>
                  <a:schemeClr val="tx1">
                    <a:tint val="75000"/>
                  </a:schemeClr>
                </a:solidFill>
              </a:defRPr>
            </a:lvl5pPr>
            <a:lvl6pPr marL="7035165" indent="0" algn="ctr">
              <a:buNone/>
              <a:defRPr>
                <a:solidFill>
                  <a:schemeClr val="tx1">
                    <a:tint val="75000"/>
                  </a:schemeClr>
                </a:solidFill>
              </a:defRPr>
            </a:lvl6pPr>
            <a:lvl7pPr marL="8442198" indent="0" algn="ctr">
              <a:buNone/>
              <a:defRPr>
                <a:solidFill>
                  <a:schemeClr val="tx1">
                    <a:tint val="75000"/>
                  </a:schemeClr>
                </a:solidFill>
              </a:defRPr>
            </a:lvl7pPr>
            <a:lvl8pPr marL="9849231" indent="0" algn="ctr">
              <a:buNone/>
              <a:defRPr>
                <a:solidFill>
                  <a:schemeClr val="tx1">
                    <a:tint val="75000"/>
                  </a:schemeClr>
                </a:solidFill>
              </a:defRPr>
            </a:lvl8pPr>
            <a:lvl9pPr marL="11256264"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E94EC8-D536-4C98-A298-E70DF3E52751}"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3754069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94EC8-D536-4C98-A298-E70DF3E52751}"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409671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072844" y="697722"/>
            <a:ext cx="7160538" cy="1486585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591230" y="697722"/>
            <a:ext cx="20951204" cy="148658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94EC8-D536-4C98-A298-E70DF3E52751}"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280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94EC8-D536-4C98-A298-E70DF3E52751}"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73227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13925" y="11195772"/>
            <a:ext cx="27050921" cy="3460364"/>
          </a:xfrm>
        </p:spPr>
        <p:txBody>
          <a:bodyPr anchor="t"/>
          <a:lstStyle>
            <a:lvl1pPr algn="l">
              <a:defRPr sz="12300" b="1" cap="all"/>
            </a:lvl1pPr>
          </a:lstStyle>
          <a:p>
            <a:r>
              <a:rPr lang="en-US" smtClean="0"/>
              <a:t>Click to edit Master title style</a:t>
            </a:r>
            <a:endParaRPr lang="en-IN"/>
          </a:p>
        </p:txBody>
      </p:sp>
      <p:sp>
        <p:nvSpPr>
          <p:cNvPr id="3" name="Text Placeholder 2"/>
          <p:cNvSpPr>
            <a:spLocks noGrp="1"/>
          </p:cNvSpPr>
          <p:nvPr>
            <p:ph type="body" idx="1"/>
          </p:nvPr>
        </p:nvSpPr>
        <p:spPr>
          <a:xfrm>
            <a:off x="2513925" y="7384533"/>
            <a:ext cx="27050921" cy="3811239"/>
          </a:xfrm>
        </p:spPr>
        <p:txBody>
          <a:bodyPr anchor="b"/>
          <a:lstStyle>
            <a:lvl1pPr marL="0" indent="0">
              <a:buNone/>
              <a:defRPr sz="6200">
                <a:solidFill>
                  <a:schemeClr val="tx1">
                    <a:tint val="75000"/>
                  </a:schemeClr>
                </a:solidFill>
              </a:defRPr>
            </a:lvl1pPr>
            <a:lvl2pPr marL="1407033" indent="0">
              <a:buNone/>
              <a:defRPr sz="5500">
                <a:solidFill>
                  <a:schemeClr val="tx1">
                    <a:tint val="75000"/>
                  </a:schemeClr>
                </a:solidFill>
              </a:defRPr>
            </a:lvl2pPr>
            <a:lvl3pPr marL="2814066" indent="0">
              <a:buNone/>
              <a:defRPr sz="4900">
                <a:solidFill>
                  <a:schemeClr val="tx1">
                    <a:tint val="75000"/>
                  </a:schemeClr>
                </a:solidFill>
              </a:defRPr>
            </a:lvl3pPr>
            <a:lvl4pPr marL="4221099" indent="0">
              <a:buNone/>
              <a:defRPr sz="4300">
                <a:solidFill>
                  <a:schemeClr val="tx1">
                    <a:tint val="75000"/>
                  </a:schemeClr>
                </a:solidFill>
              </a:defRPr>
            </a:lvl4pPr>
            <a:lvl5pPr marL="5628132" indent="0">
              <a:buNone/>
              <a:defRPr sz="4300">
                <a:solidFill>
                  <a:schemeClr val="tx1">
                    <a:tint val="75000"/>
                  </a:schemeClr>
                </a:solidFill>
              </a:defRPr>
            </a:lvl5pPr>
            <a:lvl6pPr marL="7035165" indent="0">
              <a:buNone/>
              <a:defRPr sz="4300">
                <a:solidFill>
                  <a:schemeClr val="tx1">
                    <a:tint val="75000"/>
                  </a:schemeClr>
                </a:solidFill>
              </a:defRPr>
            </a:lvl6pPr>
            <a:lvl7pPr marL="8442198" indent="0">
              <a:buNone/>
              <a:defRPr sz="4300">
                <a:solidFill>
                  <a:schemeClr val="tx1">
                    <a:tint val="75000"/>
                  </a:schemeClr>
                </a:solidFill>
              </a:defRPr>
            </a:lvl7pPr>
            <a:lvl8pPr marL="9849231" indent="0">
              <a:buNone/>
              <a:defRPr sz="4300">
                <a:solidFill>
                  <a:schemeClr val="tx1">
                    <a:tint val="75000"/>
                  </a:schemeClr>
                </a:solidFill>
              </a:defRPr>
            </a:lvl8pPr>
            <a:lvl9pPr marL="11256264" indent="0">
              <a:buNone/>
              <a:defRPr sz="4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94EC8-D536-4C98-A298-E70DF3E52751}"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308964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591231" y="4065324"/>
            <a:ext cx="14055871" cy="11498251"/>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16177511" y="4065324"/>
            <a:ext cx="14055871" cy="11498251"/>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E94EC8-D536-4C98-A298-E70DF3E52751}"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35871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1591230" y="3899969"/>
            <a:ext cx="14061398" cy="1625321"/>
          </a:xfrm>
        </p:spPr>
        <p:txBody>
          <a:bodyPr anchor="b"/>
          <a:lstStyle>
            <a:lvl1pPr marL="0" indent="0">
              <a:buNone/>
              <a:defRPr sz="7400" b="1"/>
            </a:lvl1pPr>
            <a:lvl2pPr marL="1407033" indent="0">
              <a:buNone/>
              <a:defRPr sz="6200" b="1"/>
            </a:lvl2pPr>
            <a:lvl3pPr marL="2814066" indent="0">
              <a:buNone/>
              <a:defRPr sz="5500" b="1"/>
            </a:lvl3pPr>
            <a:lvl4pPr marL="4221099" indent="0">
              <a:buNone/>
              <a:defRPr sz="4900" b="1"/>
            </a:lvl4pPr>
            <a:lvl5pPr marL="5628132" indent="0">
              <a:buNone/>
              <a:defRPr sz="4900" b="1"/>
            </a:lvl5pPr>
            <a:lvl6pPr marL="7035165" indent="0">
              <a:buNone/>
              <a:defRPr sz="4900" b="1"/>
            </a:lvl6pPr>
            <a:lvl7pPr marL="8442198" indent="0">
              <a:buNone/>
              <a:defRPr sz="4900" b="1"/>
            </a:lvl7pPr>
            <a:lvl8pPr marL="9849231" indent="0">
              <a:buNone/>
              <a:defRPr sz="4900" b="1"/>
            </a:lvl8pPr>
            <a:lvl9pPr marL="11256264" indent="0">
              <a:buNone/>
              <a:defRPr sz="4900" b="1"/>
            </a:lvl9pPr>
          </a:lstStyle>
          <a:p>
            <a:pPr lvl="0"/>
            <a:r>
              <a:rPr lang="en-US" smtClean="0"/>
              <a:t>Click to edit Master text styles</a:t>
            </a:r>
          </a:p>
        </p:txBody>
      </p:sp>
      <p:sp>
        <p:nvSpPr>
          <p:cNvPr id="4" name="Content Placeholder 3"/>
          <p:cNvSpPr>
            <a:spLocks noGrp="1"/>
          </p:cNvSpPr>
          <p:nvPr>
            <p:ph sz="half" idx="2"/>
          </p:nvPr>
        </p:nvSpPr>
        <p:spPr>
          <a:xfrm>
            <a:off x="1591230" y="5525290"/>
            <a:ext cx="14061398" cy="10038284"/>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16166463" y="3899969"/>
            <a:ext cx="14066921" cy="1625321"/>
          </a:xfrm>
        </p:spPr>
        <p:txBody>
          <a:bodyPr anchor="b"/>
          <a:lstStyle>
            <a:lvl1pPr marL="0" indent="0">
              <a:buNone/>
              <a:defRPr sz="7400" b="1"/>
            </a:lvl1pPr>
            <a:lvl2pPr marL="1407033" indent="0">
              <a:buNone/>
              <a:defRPr sz="6200" b="1"/>
            </a:lvl2pPr>
            <a:lvl3pPr marL="2814066" indent="0">
              <a:buNone/>
              <a:defRPr sz="5500" b="1"/>
            </a:lvl3pPr>
            <a:lvl4pPr marL="4221099" indent="0">
              <a:buNone/>
              <a:defRPr sz="4900" b="1"/>
            </a:lvl4pPr>
            <a:lvl5pPr marL="5628132" indent="0">
              <a:buNone/>
              <a:defRPr sz="4900" b="1"/>
            </a:lvl5pPr>
            <a:lvl6pPr marL="7035165" indent="0">
              <a:buNone/>
              <a:defRPr sz="4900" b="1"/>
            </a:lvl6pPr>
            <a:lvl7pPr marL="8442198" indent="0">
              <a:buNone/>
              <a:defRPr sz="4900" b="1"/>
            </a:lvl7pPr>
            <a:lvl8pPr marL="9849231" indent="0">
              <a:buNone/>
              <a:defRPr sz="4900" b="1"/>
            </a:lvl8pPr>
            <a:lvl9pPr marL="11256264" indent="0">
              <a:buNone/>
              <a:defRPr sz="4900" b="1"/>
            </a:lvl9pPr>
          </a:lstStyle>
          <a:p>
            <a:pPr lvl="0"/>
            <a:r>
              <a:rPr lang="en-US" smtClean="0"/>
              <a:t>Click to edit Master text styles</a:t>
            </a:r>
          </a:p>
        </p:txBody>
      </p:sp>
      <p:sp>
        <p:nvSpPr>
          <p:cNvPr id="6" name="Content Placeholder 5"/>
          <p:cNvSpPr>
            <a:spLocks noGrp="1"/>
          </p:cNvSpPr>
          <p:nvPr>
            <p:ph sz="quarter" idx="4"/>
          </p:nvPr>
        </p:nvSpPr>
        <p:spPr>
          <a:xfrm>
            <a:off x="16166463" y="5525290"/>
            <a:ext cx="14066921" cy="10038284"/>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E94EC8-D536-4C98-A298-E70DF3E52751}" type="datetimeFigureOut">
              <a:rPr lang="en-IN" smtClean="0"/>
              <a:t>29-12-2020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4001095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E94EC8-D536-4C98-A298-E70DF3E52751}" type="datetimeFigureOut">
              <a:rPr lang="en-IN" smtClean="0"/>
              <a:t>29-12-2020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299538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94EC8-D536-4C98-A298-E70DF3E52751}" type="datetimeFigureOut">
              <a:rPr lang="en-IN" smtClean="0"/>
              <a:t>29-12-2020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103780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91233" y="693686"/>
            <a:ext cx="10470078" cy="2952199"/>
          </a:xfrm>
        </p:spPr>
        <p:txBody>
          <a:bodyPr anchor="b"/>
          <a:lstStyle>
            <a:lvl1pPr algn="l">
              <a:defRPr sz="6200" b="1"/>
            </a:lvl1pPr>
          </a:lstStyle>
          <a:p>
            <a:r>
              <a:rPr lang="en-US" smtClean="0"/>
              <a:t>Click to edit Master title style</a:t>
            </a:r>
            <a:endParaRPr lang="en-IN"/>
          </a:p>
        </p:txBody>
      </p:sp>
      <p:sp>
        <p:nvSpPr>
          <p:cNvPr id="3" name="Content Placeholder 2"/>
          <p:cNvSpPr>
            <a:spLocks noGrp="1"/>
          </p:cNvSpPr>
          <p:nvPr>
            <p:ph idx="1"/>
          </p:nvPr>
        </p:nvSpPr>
        <p:spPr>
          <a:xfrm>
            <a:off x="12442540" y="693687"/>
            <a:ext cx="17790843" cy="14869888"/>
          </a:xfrm>
        </p:spPr>
        <p:txBody>
          <a:bodyPr/>
          <a:lstStyle>
            <a:lvl1pPr>
              <a:defRPr sz="98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591233" y="3645886"/>
            <a:ext cx="10470078" cy="11917689"/>
          </a:xfrm>
        </p:spPr>
        <p:txBody>
          <a:bodyPr/>
          <a:lstStyle>
            <a:lvl1pPr marL="0" indent="0">
              <a:buNone/>
              <a:defRPr sz="4300"/>
            </a:lvl1pPr>
            <a:lvl2pPr marL="1407033" indent="0">
              <a:buNone/>
              <a:defRPr sz="3700"/>
            </a:lvl2pPr>
            <a:lvl3pPr marL="2814066" indent="0">
              <a:buNone/>
              <a:defRPr sz="3100"/>
            </a:lvl3pPr>
            <a:lvl4pPr marL="4221099" indent="0">
              <a:buNone/>
              <a:defRPr sz="2800"/>
            </a:lvl4pPr>
            <a:lvl5pPr marL="5628132" indent="0">
              <a:buNone/>
              <a:defRPr sz="2800"/>
            </a:lvl5pPr>
            <a:lvl6pPr marL="7035165" indent="0">
              <a:buNone/>
              <a:defRPr sz="2800"/>
            </a:lvl6pPr>
            <a:lvl7pPr marL="8442198" indent="0">
              <a:buNone/>
              <a:defRPr sz="2800"/>
            </a:lvl7pPr>
            <a:lvl8pPr marL="9849231" indent="0">
              <a:buNone/>
              <a:defRPr sz="2800"/>
            </a:lvl8pPr>
            <a:lvl9pPr marL="11256264"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94EC8-D536-4C98-A298-E70DF3E52751}"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385288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37847" y="12195969"/>
            <a:ext cx="19094768" cy="1439803"/>
          </a:xfrm>
        </p:spPr>
        <p:txBody>
          <a:bodyPr anchor="b"/>
          <a:lstStyle>
            <a:lvl1pPr algn="l">
              <a:defRPr sz="6200" b="1"/>
            </a:lvl1pPr>
          </a:lstStyle>
          <a:p>
            <a:r>
              <a:rPr lang="en-US" smtClean="0"/>
              <a:t>Click to edit Master title style</a:t>
            </a:r>
            <a:endParaRPr lang="en-IN"/>
          </a:p>
        </p:txBody>
      </p:sp>
      <p:sp>
        <p:nvSpPr>
          <p:cNvPr id="3" name="Picture Placeholder 2"/>
          <p:cNvSpPr>
            <a:spLocks noGrp="1"/>
          </p:cNvSpPr>
          <p:nvPr>
            <p:ph type="pic" idx="1"/>
          </p:nvPr>
        </p:nvSpPr>
        <p:spPr>
          <a:xfrm>
            <a:off x="6237847" y="1556761"/>
            <a:ext cx="19094768" cy="10453688"/>
          </a:xfrm>
        </p:spPr>
        <p:txBody>
          <a:bodyPr/>
          <a:lstStyle>
            <a:lvl1pPr marL="0" indent="0">
              <a:buNone/>
              <a:defRPr sz="9800"/>
            </a:lvl1pPr>
            <a:lvl2pPr marL="1407033" indent="0">
              <a:buNone/>
              <a:defRPr sz="8600"/>
            </a:lvl2pPr>
            <a:lvl3pPr marL="2814066" indent="0">
              <a:buNone/>
              <a:defRPr sz="7400"/>
            </a:lvl3pPr>
            <a:lvl4pPr marL="4221099" indent="0">
              <a:buNone/>
              <a:defRPr sz="6200"/>
            </a:lvl4pPr>
            <a:lvl5pPr marL="5628132" indent="0">
              <a:buNone/>
              <a:defRPr sz="6200"/>
            </a:lvl5pPr>
            <a:lvl6pPr marL="7035165" indent="0">
              <a:buNone/>
              <a:defRPr sz="6200"/>
            </a:lvl6pPr>
            <a:lvl7pPr marL="8442198" indent="0">
              <a:buNone/>
              <a:defRPr sz="6200"/>
            </a:lvl7pPr>
            <a:lvl8pPr marL="9849231" indent="0">
              <a:buNone/>
              <a:defRPr sz="6200"/>
            </a:lvl8pPr>
            <a:lvl9pPr marL="11256264" indent="0">
              <a:buNone/>
              <a:defRPr sz="6200"/>
            </a:lvl9pPr>
          </a:lstStyle>
          <a:p>
            <a:endParaRPr lang="en-IN"/>
          </a:p>
        </p:txBody>
      </p:sp>
      <p:sp>
        <p:nvSpPr>
          <p:cNvPr id="4" name="Text Placeholder 3"/>
          <p:cNvSpPr>
            <a:spLocks noGrp="1"/>
          </p:cNvSpPr>
          <p:nvPr>
            <p:ph type="body" sz="half" idx="2"/>
          </p:nvPr>
        </p:nvSpPr>
        <p:spPr>
          <a:xfrm>
            <a:off x="6237847" y="13635772"/>
            <a:ext cx="19094768" cy="2044759"/>
          </a:xfrm>
        </p:spPr>
        <p:txBody>
          <a:bodyPr/>
          <a:lstStyle>
            <a:lvl1pPr marL="0" indent="0">
              <a:buNone/>
              <a:defRPr sz="4300"/>
            </a:lvl1pPr>
            <a:lvl2pPr marL="1407033" indent="0">
              <a:buNone/>
              <a:defRPr sz="3700"/>
            </a:lvl2pPr>
            <a:lvl3pPr marL="2814066" indent="0">
              <a:buNone/>
              <a:defRPr sz="3100"/>
            </a:lvl3pPr>
            <a:lvl4pPr marL="4221099" indent="0">
              <a:buNone/>
              <a:defRPr sz="2800"/>
            </a:lvl4pPr>
            <a:lvl5pPr marL="5628132" indent="0">
              <a:buNone/>
              <a:defRPr sz="2800"/>
            </a:lvl5pPr>
            <a:lvl6pPr marL="7035165" indent="0">
              <a:buNone/>
              <a:defRPr sz="2800"/>
            </a:lvl6pPr>
            <a:lvl7pPr marL="8442198" indent="0">
              <a:buNone/>
              <a:defRPr sz="2800"/>
            </a:lvl7pPr>
            <a:lvl8pPr marL="9849231" indent="0">
              <a:buNone/>
              <a:defRPr sz="2800"/>
            </a:lvl8pPr>
            <a:lvl9pPr marL="11256264" indent="0">
              <a:buNone/>
              <a:defRPr sz="2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94EC8-D536-4C98-A298-E70DF3E52751}"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5C3B3F-9EEC-4044-91E5-035935C1BA79}" type="slidenum">
              <a:rPr lang="en-IN" smtClean="0"/>
              <a:t>‹#›</a:t>
            </a:fld>
            <a:endParaRPr lang="en-IN"/>
          </a:p>
        </p:txBody>
      </p:sp>
    </p:spTree>
    <p:extLst>
      <p:ext uri="{BB962C8B-B14F-4D97-AF65-F5344CB8AC3E}">
        <p14:creationId xmlns:p14="http://schemas.microsoft.com/office/powerpoint/2010/main" val="159752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91231" y="697720"/>
            <a:ext cx="28642152" cy="2903802"/>
          </a:xfrm>
          <a:prstGeom prst="rect">
            <a:avLst/>
          </a:prstGeom>
        </p:spPr>
        <p:txBody>
          <a:bodyPr vert="horz" lIns="281407" tIns="140703" rIns="281407" bIns="140703"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1591231" y="4065324"/>
            <a:ext cx="28642152" cy="11498251"/>
          </a:xfrm>
          <a:prstGeom prst="rect">
            <a:avLst/>
          </a:prstGeom>
        </p:spPr>
        <p:txBody>
          <a:bodyPr vert="horz" lIns="281407" tIns="140703" rIns="281407" bIns="14070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1591231" y="16148368"/>
            <a:ext cx="7425743" cy="927603"/>
          </a:xfrm>
          <a:prstGeom prst="rect">
            <a:avLst/>
          </a:prstGeom>
        </p:spPr>
        <p:txBody>
          <a:bodyPr vert="horz" lIns="281407" tIns="140703" rIns="281407" bIns="140703" rtlCol="0" anchor="ctr"/>
          <a:lstStyle>
            <a:lvl1pPr algn="l">
              <a:defRPr sz="3700">
                <a:solidFill>
                  <a:schemeClr val="tx1">
                    <a:tint val="75000"/>
                  </a:schemeClr>
                </a:solidFill>
              </a:defRPr>
            </a:lvl1pPr>
          </a:lstStyle>
          <a:p>
            <a:fld id="{00E94EC8-D536-4C98-A298-E70DF3E52751}" type="datetimeFigureOut">
              <a:rPr lang="en-IN" smtClean="0"/>
              <a:t>29-12-2020</a:t>
            </a:fld>
            <a:endParaRPr lang="en-IN"/>
          </a:p>
        </p:txBody>
      </p:sp>
      <p:sp>
        <p:nvSpPr>
          <p:cNvPr id="5" name="Footer Placeholder 4"/>
          <p:cNvSpPr>
            <a:spLocks noGrp="1"/>
          </p:cNvSpPr>
          <p:nvPr>
            <p:ph type="ftr" sz="quarter" idx="3"/>
          </p:nvPr>
        </p:nvSpPr>
        <p:spPr>
          <a:xfrm>
            <a:off x="10873410" y="16148368"/>
            <a:ext cx="10077794" cy="927603"/>
          </a:xfrm>
          <a:prstGeom prst="rect">
            <a:avLst/>
          </a:prstGeom>
        </p:spPr>
        <p:txBody>
          <a:bodyPr vert="horz" lIns="281407" tIns="140703" rIns="281407" bIns="140703" rtlCol="0" anchor="ctr"/>
          <a:lstStyle>
            <a:lvl1pPr algn="ctr">
              <a:defRPr sz="37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2807639" y="16148368"/>
            <a:ext cx="7425743" cy="927603"/>
          </a:xfrm>
          <a:prstGeom prst="rect">
            <a:avLst/>
          </a:prstGeom>
        </p:spPr>
        <p:txBody>
          <a:bodyPr vert="horz" lIns="281407" tIns="140703" rIns="281407" bIns="140703" rtlCol="0" anchor="ctr"/>
          <a:lstStyle>
            <a:lvl1pPr algn="r">
              <a:defRPr sz="3700">
                <a:solidFill>
                  <a:schemeClr val="tx1">
                    <a:tint val="75000"/>
                  </a:schemeClr>
                </a:solidFill>
              </a:defRPr>
            </a:lvl1pPr>
          </a:lstStyle>
          <a:p>
            <a:fld id="{935C3B3F-9EEC-4044-91E5-035935C1BA79}" type="slidenum">
              <a:rPr lang="en-IN" smtClean="0"/>
              <a:t>‹#›</a:t>
            </a:fld>
            <a:endParaRPr lang="en-IN"/>
          </a:p>
        </p:txBody>
      </p:sp>
    </p:spTree>
    <p:extLst>
      <p:ext uri="{BB962C8B-B14F-4D97-AF65-F5344CB8AC3E}">
        <p14:creationId xmlns:p14="http://schemas.microsoft.com/office/powerpoint/2010/main" val="39993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14066" rtl="0" eaLnBrk="1" latinLnBrk="0" hangingPunct="1">
        <a:spcBef>
          <a:spcPct val="0"/>
        </a:spcBef>
        <a:buNone/>
        <a:defRPr sz="13500" kern="1200">
          <a:solidFill>
            <a:schemeClr val="tx1"/>
          </a:solidFill>
          <a:latin typeface="+mj-lt"/>
          <a:ea typeface="+mj-ea"/>
          <a:cs typeface="+mj-cs"/>
        </a:defRPr>
      </a:lvl1pPr>
    </p:titleStyle>
    <p:bodyStyle>
      <a:lvl1pPr marL="1055275" indent="-1055275" algn="l" defTabSz="2814066" rtl="0" eaLnBrk="1" latinLnBrk="0" hangingPunct="1">
        <a:spcBef>
          <a:spcPct val="20000"/>
        </a:spcBef>
        <a:buFont typeface="Arial" panose="020B0604020202020204" pitchFamily="34" charset="0"/>
        <a:buChar char="•"/>
        <a:defRPr sz="9800" kern="1200">
          <a:solidFill>
            <a:schemeClr val="tx1"/>
          </a:solidFill>
          <a:latin typeface="+mn-lt"/>
          <a:ea typeface="+mn-ea"/>
          <a:cs typeface="+mn-cs"/>
        </a:defRPr>
      </a:lvl1pPr>
      <a:lvl2pPr marL="2286429" indent="-879396" algn="l" defTabSz="281406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2pPr>
      <a:lvl3pPr marL="3517583" indent="-703517" algn="l" defTabSz="2814066" rtl="0" eaLnBrk="1" latinLnBrk="0" hangingPunct="1">
        <a:spcBef>
          <a:spcPct val="20000"/>
        </a:spcBef>
        <a:buFont typeface="Arial" panose="020B0604020202020204" pitchFamily="34" charset="0"/>
        <a:buChar char="•"/>
        <a:defRPr sz="7400" kern="1200">
          <a:solidFill>
            <a:schemeClr val="tx1"/>
          </a:solidFill>
          <a:latin typeface="+mn-lt"/>
          <a:ea typeface="+mn-ea"/>
          <a:cs typeface="+mn-cs"/>
        </a:defRPr>
      </a:lvl3pPr>
      <a:lvl4pPr marL="4924616" indent="-703517" algn="l" defTabSz="2814066"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4pPr>
      <a:lvl5pPr marL="6331649" indent="-703517" algn="l" defTabSz="2814066"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5pPr>
      <a:lvl6pPr marL="7738682" indent="-703517" algn="l" defTabSz="2814066"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6pPr>
      <a:lvl7pPr marL="9145715" indent="-703517" algn="l" defTabSz="2814066"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7pPr>
      <a:lvl8pPr marL="10552748" indent="-703517" algn="l" defTabSz="2814066"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8pPr>
      <a:lvl9pPr marL="11959781" indent="-703517" algn="l" defTabSz="2814066" rtl="0" eaLnBrk="1" latinLnBrk="0" hangingPunct="1">
        <a:spcBef>
          <a:spcPct val="20000"/>
        </a:spcBef>
        <a:buFont typeface="Arial" panose="020B0604020202020204" pitchFamily="34" charset="0"/>
        <a:buChar char="•"/>
        <a:defRPr sz="6200" kern="1200">
          <a:solidFill>
            <a:schemeClr val="tx1"/>
          </a:solidFill>
          <a:latin typeface="+mn-lt"/>
          <a:ea typeface="+mn-ea"/>
          <a:cs typeface="+mn-cs"/>
        </a:defRPr>
      </a:lvl9pPr>
    </p:bodyStyle>
    <p:otherStyle>
      <a:defPPr>
        <a:defRPr lang="en-US"/>
      </a:defPPr>
      <a:lvl1pPr marL="0" algn="l" defTabSz="2814066" rtl="0" eaLnBrk="1" latinLnBrk="0" hangingPunct="1">
        <a:defRPr sz="5500" kern="1200">
          <a:solidFill>
            <a:schemeClr val="tx1"/>
          </a:solidFill>
          <a:latin typeface="+mn-lt"/>
          <a:ea typeface="+mn-ea"/>
          <a:cs typeface="+mn-cs"/>
        </a:defRPr>
      </a:lvl1pPr>
      <a:lvl2pPr marL="1407033" algn="l" defTabSz="2814066" rtl="0" eaLnBrk="1" latinLnBrk="0" hangingPunct="1">
        <a:defRPr sz="5500" kern="1200">
          <a:solidFill>
            <a:schemeClr val="tx1"/>
          </a:solidFill>
          <a:latin typeface="+mn-lt"/>
          <a:ea typeface="+mn-ea"/>
          <a:cs typeface="+mn-cs"/>
        </a:defRPr>
      </a:lvl2pPr>
      <a:lvl3pPr marL="2814066" algn="l" defTabSz="2814066" rtl="0" eaLnBrk="1" latinLnBrk="0" hangingPunct="1">
        <a:defRPr sz="5500" kern="1200">
          <a:solidFill>
            <a:schemeClr val="tx1"/>
          </a:solidFill>
          <a:latin typeface="+mn-lt"/>
          <a:ea typeface="+mn-ea"/>
          <a:cs typeface="+mn-cs"/>
        </a:defRPr>
      </a:lvl3pPr>
      <a:lvl4pPr marL="4221099" algn="l" defTabSz="2814066" rtl="0" eaLnBrk="1" latinLnBrk="0" hangingPunct="1">
        <a:defRPr sz="5500" kern="1200">
          <a:solidFill>
            <a:schemeClr val="tx1"/>
          </a:solidFill>
          <a:latin typeface="+mn-lt"/>
          <a:ea typeface="+mn-ea"/>
          <a:cs typeface="+mn-cs"/>
        </a:defRPr>
      </a:lvl4pPr>
      <a:lvl5pPr marL="5628132" algn="l" defTabSz="2814066" rtl="0" eaLnBrk="1" latinLnBrk="0" hangingPunct="1">
        <a:defRPr sz="5500" kern="1200">
          <a:solidFill>
            <a:schemeClr val="tx1"/>
          </a:solidFill>
          <a:latin typeface="+mn-lt"/>
          <a:ea typeface="+mn-ea"/>
          <a:cs typeface="+mn-cs"/>
        </a:defRPr>
      </a:lvl5pPr>
      <a:lvl6pPr marL="7035165" algn="l" defTabSz="2814066" rtl="0" eaLnBrk="1" latinLnBrk="0" hangingPunct="1">
        <a:defRPr sz="5500" kern="1200">
          <a:solidFill>
            <a:schemeClr val="tx1"/>
          </a:solidFill>
          <a:latin typeface="+mn-lt"/>
          <a:ea typeface="+mn-ea"/>
          <a:cs typeface="+mn-cs"/>
        </a:defRPr>
      </a:lvl6pPr>
      <a:lvl7pPr marL="8442198" algn="l" defTabSz="2814066" rtl="0" eaLnBrk="1" latinLnBrk="0" hangingPunct="1">
        <a:defRPr sz="5500" kern="1200">
          <a:solidFill>
            <a:schemeClr val="tx1"/>
          </a:solidFill>
          <a:latin typeface="+mn-lt"/>
          <a:ea typeface="+mn-ea"/>
          <a:cs typeface="+mn-cs"/>
        </a:defRPr>
      </a:lvl7pPr>
      <a:lvl8pPr marL="9849231" algn="l" defTabSz="2814066" rtl="0" eaLnBrk="1" latinLnBrk="0" hangingPunct="1">
        <a:defRPr sz="5500" kern="1200">
          <a:solidFill>
            <a:schemeClr val="tx1"/>
          </a:solidFill>
          <a:latin typeface="+mn-lt"/>
          <a:ea typeface="+mn-ea"/>
          <a:cs typeface="+mn-cs"/>
        </a:defRPr>
      </a:lvl8pPr>
      <a:lvl9pPr marL="11256264" algn="l" defTabSz="2814066"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8" name="Rectangle 7"/>
          <p:cNvSpPr/>
          <p:nvPr/>
        </p:nvSpPr>
        <p:spPr>
          <a:xfrm>
            <a:off x="934642" y="862534"/>
            <a:ext cx="30099344" cy="157950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1407" tIns="140703" rIns="281407" bIns="140703" spcCol="0" rtlCol="0" anchor="ctr"/>
          <a:lstStyle/>
          <a:p>
            <a:pPr algn="ctr"/>
            <a:endParaRPr lang="en-IN" dirty="0"/>
          </a:p>
        </p:txBody>
      </p:sp>
      <p:grpSp>
        <p:nvGrpSpPr>
          <p:cNvPr id="18" name="Group 17"/>
          <p:cNvGrpSpPr/>
          <p:nvPr/>
        </p:nvGrpSpPr>
        <p:grpSpPr>
          <a:xfrm>
            <a:off x="1294682" y="1221463"/>
            <a:ext cx="16201800" cy="15215424"/>
            <a:chOff x="1294682" y="1221463"/>
            <a:chExt cx="16201800" cy="15215424"/>
          </a:xfrm>
          <a:solidFill>
            <a:schemeClr val="bg1">
              <a:lumMod val="95000"/>
            </a:schemeClr>
          </a:solidFill>
        </p:grpSpPr>
        <p:sp>
          <p:nvSpPr>
            <p:cNvPr id="16" name="Rectangle 15"/>
            <p:cNvSpPr/>
            <p:nvPr/>
          </p:nvSpPr>
          <p:spPr>
            <a:xfrm>
              <a:off x="1294682" y="1221463"/>
              <a:ext cx="16201800" cy="15049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1510706" y="1325058"/>
              <a:ext cx="15769752" cy="15111829"/>
            </a:xfrm>
            <a:prstGeom prst="rect">
              <a:avLst/>
            </a:prstGeom>
            <a:grpFill/>
          </p:spPr>
          <p:txBody>
            <a:bodyPr wrap="square" rtlCol="0">
              <a:spAutoFit/>
            </a:bodyPr>
            <a:lstStyle/>
            <a:p>
              <a:r>
                <a:rPr lang="en-IN" sz="4400" b="1" dirty="0" smtClean="0">
                  <a:solidFill>
                    <a:srgbClr val="002060"/>
                  </a:solidFill>
                  <a:latin typeface="Bookman Old Style" panose="02050604050505020204" pitchFamily="18" charset="0"/>
                </a:rPr>
                <a:t>Why not a standard network?</a:t>
              </a:r>
              <a:r>
                <a:rPr lang="en-IN" sz="4400" dirty="0" smtClean="0">
                  <a:solidFill>
                    <a:srgbClr val="002060"/>
                  </a:solidFill>
                  <a:latin typeface="Bookman Old Style" panose="02050604050505020204" pitchFamily="18" charset="0"/>
                </a:rPr>
                <a:t> </a:t>
              </a:r>
            </a:p>
            <a:p>
              <a:pPr algn="just"/>
              <a:r>
                <a:rPr lang="en-IN" sz="4000" dirty="0" smtClean="0">
                  <a:latin typeface="Bookman Old Style" panose="02050604050505020204" pitchFamily="18" charset="0"/>
                </a:rPr>
                <a:t>Traditional feed forward neural networks do not share features across different positions of the network. In other words, these models assume that all inputs (and outputs) are independent of each other. This model would not work in sequence prediction since the previous inputs are inherently important in predicting the next output. For example, if you were predicting the next word in a stream of text, you would want to know at least a couple of words before the target word.</a:t>
              </a:r>
            </a:p>
            <a:p>
              <a:pPr algn="just"/>
              <a:r>
                <a:rPr lang="en-IN" sz="4000" dirty="0" smtClean="0">
                  <a:latin typeface="Bookman Old Style" panose="02050604050505020204" pitchFamily="18" charset="0"/>
                </a:rPr>
                <a:t>Traditional neural networks require the input and output sequence lengths to be constant across all predictions</a:t>
              </a:r>
            </a:p>
            <a:p>
              <a:r>
                <a:rPr lang="en-IN" sz="4400" b="1" dirty="0" smtClean="0">
                  <a:solidFill>
                    <a:srgbClr val="002060"/>
                  </a:solidFill>
                  <a:latin typeface="Bookman Old Style" panose="02050604050505020204" pitchFamily="18" charset="0"/>
                </a:rPr>
                <a:t>How do language models and sequence generation work:</a:t>
              </a:r>
            </a:p>
            <a:p>
              <a:pPr algn="just"/>
              <a:r>
                <a:rPr lang="en-IN" sz="4000" dirty="0" smtClean="0">
                  <a:latin typeface="Bookman Old Style" panose="02050604050505020204" pitchFamily="18" charset="0"/>
                </a:rPr>
                <a:t>Language models make predictions by estimating the probability of the next word given the words that precede it. After you’ve trained a language model, the conditional distributions you’ve estimated may be used to sample novel sequences.</a:t>
              </a:r>
            </a:p>
            <a:p>
              <a:pPr algn="just"/>
              <a:r>
                <a:rPr lang="en-IN" sz="4000" dirty="0" smtClean="0">
                  <a:latin typeface="Bookman Old Style" panose="02050604050505020204" pitchFamily="18" charset="0"/>
                </a:rPr>
                <a:t> there are various other applications in other fields. In finance, for example, you may use this type of model to generate sample stock paths. You could train the network on various 3 minute tick-by-tick intervals for a single name and then use the network to generate sample paths</a:t>
              </a:r>
              <a:r>
                <a:rPr lang="en-IN" sz="4400" dirty="0" smtClean="0">
                  <a:latin typeface="Bookman Old Style" panose="02050604050505020204" pitchFamily="18" charset="0"/>
                </a:rPr>
                <a:t>.</a:t>
              </a:r>
            </a:p>
          </p:txBody>
        </p:sp>
      </p:grpSp>
      <p:sp>
        <p:nvSpPr>
          <p:cNvPr id="19" name="Rectangle 18"/>
          <p:cNvSpPr/>
          <p:nvPr/>
        </p:nvSpPr>
        <p:spPr>
          <a:xfrm>
            <a:off x="17784514" y="1221463"/>
            <a:ext cx="12961440" cy="150496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An unrolled recurrent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5687" y="2302694"/>
            <a:ext cx="12169352" cy="223224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8468590" y="1325058"/>
            <a:ext cx="11593288" cy="769441"/>
          </a:xfrm>
          <a:prstGeom prst="rect">
            <a:avLst/>
          </a:prstGeom>
          <a:noFill/>
        </p:spPr>
        <p:txBody>
          <a:bodyPr wrap="square" rtlCol="0">
            <a:spAutoFit/>
          </a:bodyPr>
          <a:lstStyle/>
          <a:p>
            <a:pPr algn="ctr"/>
            <a:r>
              <a:rPr lang="en-US" sz="4400" b="1" dirty="0" smtClean="0">
                <a:latin typeface="Bookman Old Style" panose="02050604050505020204" pitchFamily="18" charset="0"/>
              </a:rPr>
              <a:t>Recurrent Neural Network (RNN)</a:t>
            </a:r>
          </a:p>
        </p:txBody>
      </p:sp>
      <p:sp>
        <p:nvSpPr>
          <p:cNvPr id="21" name="TextBox 20"/>
          <p:cNvSpPr txBox="1"/>
          <p:nvPr/>
        </p:nvSpPr>
        <p:spPr>
          <a:xfrm>
            <a:off x="18211279" y="4644182"/>
            <a:ext cx="12393760" cy="6247864"/>
          </a:xfrm>
          <a:prstGeom prst="rect">
            <a:avLst/>
          </a:prstGeom>
          <a:noFill/>
        </p:spPr>
        <p:txBody>
          <a:bodyPr wrap="square" rtlCol="0">
            <a:spAutoFit/>
          </a:bodyPr>
          <a:lstStyle/>
          <a:p>
            <a:r>
              <a:rPr lang="en-IN" sz="4000" b="1" dirty="0" smtClean="0">
                <a:latin typeface="Bookman Old Style" panose="02050604050505020204" pitchFamily="18" charset="0"/>
              </a:rPr>
              <a:t>Problem of </a:t>
            </a:r>
            <a:r>
              <a:rPr lang="en-IN" sz="4000" b="1" dirty="0">
                <a:latin typeface="Bookman Old Style" panose="02050604050505020204" pitchFamily="18" charset="0"/>
              </a:rPr>
              <a:t> Vanishing gradients with </a:t>
            </a:r>
            <a:r>
              <a:rPr lang="en-IN" sz="4000" b="1" dirty="0" smtClean="0">
                <a:latin typeface="Bookman Old Style" panose="02050604050505020204" pitchFamily="18" charset="0"/>
              </a:rPr>
              <a:t>RNNs:</a:t>
            </a:r>
          </a:p>
          <a:p>
            <a:r>
              <a:rPr lang="en-IN" sz="4000" dirty="0">
                <a:latin typeface="Bookman Old Style" panose="02050604050505020204" pitchFamily="18" charset="0"/>
              </a:rPr>
              <a:t>RNNs may have gradients that vanish exponentially fast making it difficult for the network to learn long-term dependencies. Exploding gradients are less of the problem since you could easily apply a simple gradient clipping algorithm. </a:t>
            </a:r>
            <a:endParaRPr lang="en-IN" sz="4000" dirty="0" smtClean="0">
              <a:latin typeface="Bookman Old Style" panose="02050604050505020204" pitchFamily="18" charset="0"/>
            </a:endParaRPr>
          </a:p>
          <a:p>
            <a:r>
              <a:rPr lang="en-IN" sz="4000" b="1" dirty="0" smtClean="0">
                <a:latin typeface="Bookman Old Style" panose="02050604050505020204" pitchFamily="18" charset="0"/>
              </a:rPr>
              <a:t>Problem of long </a:t>
            </a:r>
            <a:r>
              <a:rPr lang="en-IN" sz="4000" b="1" dirty="0">
                <a:latin typeface="Bookman Old Style" panose="02050604050505020204" pitchFamily="18" charset="0"/>
              </a:rPr>
              <a:t>term </a:t>
            </a:r>
            <a:r>
              <a:rPr lang="en-IN" sz="4000" b="1" dirty="0" smtClean="0">
                <a:latin typeface="Bookman Old Style" panose="02050604050505020204" pitchFamily="18" charset="0"/>
              </a:rPr>
              <a:t>dependencies:</a:t>
            </a:r>
          </a:p>
          <a:p>
            <a:r>
              <a:rPr lang="en-IN" sz="4000" dirty="0"/>
              <a:t>as that gap grows, RNNs become unable to learn to connect the information. </a:t>
            </a:r>
            <a:endParaRPr lang="en-IN" sz="4000" dirty="0">
              <a:latin typeface="Bookman Old Style" panose="02050604050505020204" pitchFamily="18" charset="0"/>
            </a:endParaRPr>
          </a:p>
        </p:txBody>
      </p:sp>
      <p:pic>
        <p:nvPicPr>
          <p:cNvPr id="1030" name="Picture 6" descr="https://colah.github.io/posts/2015-08-Understanding-LSTMs/img/RNN-shorttermdepdenci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0539" y="11159678"/>
            <a:ext cx="5616624" cy="2592288"/>
          </a:xfrm>
          <a:prstGeom prst="rect">
            <a:avLst/>
          </a:prstGeom>
          <a:solidFill>
            <a:schemeClr val="tx1">
              <a:lumMod val="65000"/>
              <a:lumOff val="35000"/>
            </a:schemeClr>
          </a:solidFill>
          <a:effectLst>
            <a:outerShdw blurRad="50800" dist="38100" dir="2700000" algn="tl" rotWithShape="0">
              <a:prstClr val="black">
                <a:alpha val="40000"/>
              </a:prstClr>
            </a:outerShdw>
          </a:effectLst>
        </p:spPr>
      </p:pic>
      <p:pic>
        <p:nvPicPr>
          <p:cNvPr id="1032" name="Picture 8" descr="Neural networks struggle with long term dependenci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90184" y="11159678"/>
            <a:ext cx="6588732" cy="2592288"/>
          </a:xfrm>
          <a:prstGeom prst="rect">
            <a:avLst/>
          </a:prstGeom>
          <a:solidFill>
            <a:schemeClr val="tx1">
              <a:lumMod val="65000"/>
              <a:lumOff val="35000"/>
            </a:schemeClr>
          </a:solidFill>
          <a:effectLst>
            <a:outerShdw blurRad="50800" dist="38100" dir="2700000" algn="tl" rotWithShape="0">
              <a:prstClr val="black">
                <a:alpha val="40000"/>
              </a:prstClr>
            </a:outerShdw>
          </a:effectLst>
        </p:spPr>
      </p:pic>
      <p:sp>
        <p:nvSpPr>
          <p:cNvPr id="22" name="TextBox 21"/>
          <p:cNvSpPr txBox="1"/>
          <p:nvPr/>
        </p:nvSpPr>
        <p:spPr>
          <a:xfrm>
            <a:off x="18000539" y="14039998"/>
            <a:ext cx="5616623" cy="1938992"/>
          </a:xfrm>
          <a:prstGeom prst="rect">
            <a:avLst/>
          </a:prstGeom>
          <a:noFill/>
        </p:spPr>
        <p:txBody>
          <a:bodyPr wrap="square" rtlCol="0">
            <a:spAutoFit/>
          </a:bodyPr>
          <a:lstStyle/>
          <a:p>
            <a:r>
              <a:rPr lang="en-US" sz="4000" dirty="0" smtClean="0">
                <a:latin typeface="Bookman Old Style" panose="02050604050505020204" pitchFamily="18" charset="0"/>
              </a:rPr>
              <a:t>Example:</a:t>
            </a:r>
          </a:p>
          <a:p>
            <a:pPr algn="just"/>
            <a:r>
              <a:rPr lang="en-IN" sz="4000" b="1" dirty="0">
                <a:latin typeface="Bookman Old Style" panose="02050604050505020204" pitchFamily="18" charset="0"/>
              </a:rPr>
              <a:t>T</a:t>
            </a:r>
            <a:r>
              <a:rPr lang="en-IN" sz="4000" b="1" dirty="0" smtClean="0">
                <a:latin typeface="Bookman Old Style" panose="02050604050505020204" pitchFamily="18" charset="0"/>
              </a:rPr>
              <a:t>he </a:t>
            </a:r>
            <a:r>
              <a:rPr lang="en-IN" sz="4000" b="1" dirty="0">
                <a:latin typeface="Bookman Old Style" panose="02050604050505020204" pitchFamily="18" charset="0"/>
              </a:rPr>
              <a:t>clouds are in the </a:t>
            </a:r>
            <a:r>
              <a:rPr lang="en-IN" sz="4000" b="1" i="1" dirty="0" smtClean="0">
                <a:latin typeface="Bookman Old Style" panose="02050604050505020204" pitchFamily="18" charset="0"/>
              </a:rPr>
              <a:t>sky</a:t>
            </a:r>
            <a:endParaRPr lang="en-IN" sz="4000" b="1" dirty="0">
              <a:latin typeface="Bookman Old Style" panose="02050604050505020204" pitchFamily="18" charset="0"/>
            </a:endParaRPr>
          </a:p>
        </p:txBody>
      </p:sp>
      <p:sp>
        <p:nvSpPr>
          <p:cNvPr id="24" name="TextBox 23"/>
          <p:cNvSpPr txBox="1"/>
          <p:nvPr/>
        </p:nvSpPr>
        <p:spPr>
          <a:xfrm>
            <a:off x="23850649" y="14039998"/>
            <a:ext cx="6895305" cy="2000548"/>
          </a:xfrm>
          <a:prstGeom prst="rect">
            <a:avLst/>
          </a:prstGeom>
          <a:noFill/>
        </p:spPr>
        <p:txBody>
          <a:bodyPr wrap="square" rtlCol="0">
            <a:spAutoFit/>
          </a:bodyPr>
          <a:lstStyle/>
          <a:p>
            <a:r>
              <a:rPr lang="en-US" sz="4000" dirty="0" smtClean="0">
                <a:latin typeface="Bookman Old Style" panose="02050604050505020204" pitchFamily="18" charset="0"/>
              </a:rPr>
              <a:t>Example:</a:t>
            </a:r>
          </a:p>
          <a:p>
            <a:pPr algn="just"/>
            <a:r>
              <a:rPr lang="en-IN" sz="4000" b="1" dirty="0" smtClean="0">
                <a:latin typeface="Bookman Old Style" panose="02050604050505020204" pitchFamily="18" charset="0"/>
              </a:rPr>
              <a:t>I </a:t>
            </a:r>
            <a:r>
              <a:rPr lang="en-IN" sz="4000" b="1" dirty="0">
                <a:latin typeface="Bookman Old Style" panose="02050604050505020204" pitchFamily="18" charset="0"/>
              </a:rPr>
              <a:t>grew up in </a:t>
            </a:r>
            <a:r>
              <a:rPr lang="en-IN" sz="4000" b="1" dirty="0" smtClean="0">
                <a:latin typeface="Bookman Old Style" panose="02050604050505020204" pitchFamily="18" charset="0"/>
              </a:rPr>
              <a:t>India… </a:t>
            </a:r>
            <a:r>
              <a:rPr lang="en-IN" sz="4000" b="1" dirty="0">
                <a:latin typeface="Bookman Old Style" panose="02050604050505020204" pitchFamily="18" charset="0"/>
              </a:rPr>
              <a:t>I speak fluent </a:t>
            </a:r>
            <a:r>
              <a:rPr lang="en-IN" sz="4000" b="1" i="1" dirty="0" smtClean="0">
                <a:latin typeface="Bookman Old Style" panose="02050604050505020204" pitchFamily="18" charset="0"/>
              </a:rPr>
              <a:t>Hindi</a:t>
            </a:r>
            <a:r>
              <a:rPr lang="en-IN" sz="4000" b="1" dirty="0" smtClean="0">
                <a:latin typeface="Bookman Old Style" panose="02050604050505020204" pitchFamily="18" charset="0"/>
              </a:rPr>
              <a:t>.</a:t>
            </a:r>
            <a:endParaRPr lang="en-IN" sz="4000" b="1" dirty="0">
              <a:latin typeface="Bookman Old Style" panose="02050604050505020204" pitchFamily="18" charset="0"/>
            </a:endParaRPr>
          </a:p>
        </p:txBody>
      </p:sp>
    </p:spTree>
    <p:extLst>
      <p:ext uri="{BB962C8B-B14F-4D97-AF65-F5344CB8AC3E}">
        <p14:creationId xmlns:p14="http://schemas.microsoft.com/office/powerpoint/2010/main" val="3798000458"/>
      </p:ext>
    </p:extLst>
  </p:cSld>
  <p:clrMapOvr>
    <a:masterClrMapping/>
  </p:clrMapOvr>
  <mc:AlternateContent xmlns:mc="http://schemas.openxmlformats.org/markup-compatibility/2006" xmlns:p14="http://schemas.microsoft.com/office/powerpoint/2010/main">
    <mc:Choice Requires="p14">
      <p:transition spd="slow" p14:dur="25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5482315" y="1"/>
            <a:ext cx="25903832" cy="9556728"/>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81407" tIns="140703" rIns="281407" bIns="140703" rtlCol="0" anchor="ctr">
            <a:noAutofit/>
          </a:bodyPr>
          <a:lstStyle/>
          <a:p>
            <a:pPr algn="ctr"/>
            <a:endParaRPr lang="en-US" dirty="0"/>
          </a:p>
        </p:txBody>
      </p:sp>
      <p:sp>
        <p:nvSpPr>
          <p:cNvPr id="6" name="Isosceles Triangle 5">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2871901" y="39466993"/>
            <a:ext cx="13653873" cy="4791792"/>
          </a:xfrm>
          <a:prstGeom prst="triangle">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1407" tIns="140703" rIns="281407" bIns="140703" rtlCol="0" anchor="ctr"/>
          <a:lstStyle/>
          <a:p>
            <a:pPr algn="ctr"/>
            <a:endParaRPr lang="en-US"/>
          </a:p>
        </p:txBody>
      </p:sp>
      <p:sp>
        <p:nvSpPr>
          <p:cNvPr id="7" name="Isosceles Triangle 6">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9470896" y="41645998"/>
            <a:ext cx="7444955" cy="2612787"/>
          </a:xfrm>
          <a:prstGeom prst="triangle">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1407" tIns="140703" rIns="281407" bIns="140703" rtlCol="0" anchor="ctr"/>
          <a:lstStyle/>
          <a:p>
            <a:pPr algn="ctr"/>
            <a:endParaRPr lang="en-US"/>
          </a:p>
        </p:txBody>
      </p:sp>
      <p:sp>
        <p:nvSpPr>
          <p:cNvPr id="10"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987409" y="-644392"/>
            <a:ext cx="4797549" cy="3497934"/>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rgbClr val="0020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340557" y="1072368"/>
            <a:ext cx="1694091" cy="1639414"/>
          </a:xfrm>
          <a:prstGeom prst="rect">
            <a:avLst/>
          </a:prstGeom>
          <a:solidFill>
            <a:srgbClr val="0020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4561187" y="0"/>
            <a:ext cx="7442813" cy="37617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Isosceles Triangle 12">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0937903" y="15535071"/>
            <a:ext cx="3923096" cy="1886154"/>
          </a:xfrm>
          <a:prstGeom prst="triangle">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9960710" y="16392775"/>
            <a:ext cx="2139120" cy="1028450"/>
          </a:xfrm>
          <a:prstGeom prst="triangle">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6364140" y="1664237"/>
            <a:ext cx="1804614" cy="174637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864272" y="732750"/>
            <a:ext cx="29955327" cy="15679271"/>
            <a:chOff x="1006650" y="713503"/>
            <a:chExt cx="29955327" cy="15679271"/>
          </a:xfrm>
        </p:grpSpPr>
        <p:sp>
          <p:nvSpPr>
            <p:cNvPr id="16" name="Rectangle 15"/>
            <p:cNvSpPr/>
            <p:nvPr/>
          </p:nvSpPr>
          <p:spPr>
            <a:xfrm>
              <a:off x="1006650" y="713503"/>
              <a:ext cx="29955327" cy="1567927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411365" y="1104575"/>
              <a:ext cx="14572948" cy="14951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440207" y="1917456"/>
              <a:ext cx="11593288" cy="1785104"/>
            </a:xfrm>
            <a:prstGeom prst="rect">
              <a:avLst/>
            </a:prstGeom>
            <a:noFill/>
          </p:spPr>
          <p:txBody>
            <a:bodyPr wrap="square" rtlCol="0">
              <a:spAutoFit/>
            </a:bodyPr>
            <a:lstStyle/>
            <a:p>
              <a:pPr algn="ctr"/>
              <a:r>
                <a:rPr lang="en-US" b="1" dirty="0" smtClean="0">
                  <a:latin typeface="Bookman Old Style" panose="02050604050505020204" pitchFamily="18" charset="0"/>
                </a:rPr>
                <a:t>Long-short term memory (LSTM)</a:t>
              </a:r>
              <a:endParaRPr lang="en-IN" b="1" dirty="0">
                <a:latin typeface="Bookman Old Style" panose="02050604050505020204" pitchFamily="18" charset="0"/>
              </a:endParaRPr>
            </a:p>
          </p:txBody>
        </p:sp>
        <p:pic>
          <p:nvPicPr>
            <p:cNvPr id="19" name="Picture 4" descr="A LSTM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030" y="4037472"/>
              <a:ext cx="12529392" cy="48249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798738" y="9556184"/>
              <a:ext cx="13681520" cy="6186309"/>
            </a:xfrm>
            <a:prstGeom prst="rect">
              <a:avLst/>
            </a:prstGeom>
            <a:noFill/>
          </p:spPr>
          <p:txBody>
            <a:bodyPr wrap="square" rtlCol="0">
              <a:spAutoFit/>
            </a:bodyPr>
            <a:lstStyle/>
            <a:p>
              <a:pPr algn="ctr"/>
              <a:r>
                <a:rPr lang="en-IN" sz="4400" b="1" dirty="0">
                  <a:latin typeface="Bookman Old Style" panose="02050604050505020204" pitchFamily="18" charset="0"/>
                </a:rPr>
                <a:t>LSTM </a:t>
              </a:r>
              <a:r>
                <a:rPr lang="en-IN" sz="4400" b="1" dirty="0" smtClean="0">
                  <a:latin typeface="Bookman Old Style" panose="02050604050505020204" pitchFamily="18" charset="0"/>
                </a:rPr>
                <a:t>Networks</a:t>
              </a:r>
              <a:endParaRPr lang="en-IN" sz="4400" b="1" dirty="0">
                <a:latin typeface="Bookman Old Style" panose="02050604050505020204" pitchFamily="18" charset="0"/>
              </a:endParaRPr>
            </a:p>
            <a:p>
              <a:pPr algn="just"/>
              <a:r>
                <a:rPr lang="en-IN" sz="4400" dirty="0" smtClean="0">
                  <a:latin typeface="Bookman Old Style" panose="02050604050505020204" pitchFamily="18" charset="0"/>
                </a:rPr>
                <a:t>Long </a:t>
              </a:r>
              <a:r>
                <a:rPr lang="en-IN" sz="4400" dirty="0">
                  <a:latin typeface="Bookman Old Style" panose="02050604050505020204" pitchFamily="18" charset="0"/>
                </a:rPr>
                <a:t>Short Term Memory networks – usually just called “LSTMs” – are a special kind of RNN, capable of learning long-term dependencies</a:t>
              </a:r>
              <a:r>
                <a:rPr lang="en-IN" sz="4400" dirty="0" smtClean="0">
                  <a:latin typeface="Bookman Old Style" panose="02050604050505020204" pitchFamily="18" charset="0"/>
                </a:rPr>
                <a:t>.</a:t>
              </a:r>
            </a:p>
            <a:p>
              <a:pPr algn="just"/>
              <a:r>
                <a:rPr lang="en-IN" sz="4400" dirty="0">
                  <a:latin typeface="Bookman Old Style" panose="02050604050505020204" pitchFamily="18" charset="0"/>
                </a:rPr>
                <a:t>LSTMs are explicitly designed to avoid the long-term dependency problem. Remembering information for long periods of time is practically their default </a:t>
              </a:r>
              <a:r>
                <a:rPr lang="en-IN" sz="4400" dirty="0" smtClean="0">
                  <a:latin typeface="Bookman Old Style" panose="02050604050505020204" pitchFamily="18" charset="0"/>
                </a:rPr>
                <a:t>behaviour, </a:t>
              </a:r>
              <a:r>
                <a:rPr lang="en-IN" sz="4400" dirty="0">
                  <a:latin typeface="Bookman Old Style" panose="02050604050505020204" pitchFamily="18" charset="0"/>
                </a:rPr>
                <a:t>not something they struggle to learn!</a:t>
              </a:r>
            </a:p>
          </p:txBody>
        </p:sp>
        <p:sp>
          <p:nvSpPr>
            <p:cNvPr id="21" name="Rectangle 20"/>
            <p:cNvSpPr/>
            <p:nvPr/>
          </p:nvSpPr>
          <p:spPr>
            <a:xfrm>
              <a:off x="16384966" y="1077314"/>
              <a:ext cx="14216972" cy="14951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6848410" y="1880868"/>
              <a:ext cx="13321480" cy="2631490"/>
            </a:xfrm>
            <a:prstGeom prst="rect">
              <a:avLst/>
            </a:prstGeom>
            <a:noFill/>
          </p:spPr>
          <p:txBody>
            <a:bodyPr wrap="square" rtlCol="0">
              <a:spAutoFit/>
            </a:bodyPr>
            <a:lstStyle/>
            <a:p>
              <a:pPr algn="just"/>
              <a:r>
                <a:rPr lang="en-IN" dirty="0"/>
                <a:t>An LSTM has three of these gates, to protect and control the cell </a:t>
              </a:r>
              <a:r>
                <a:rPr lang="en-IN" dirty="0" smtClean="0"/>
                <a:t>state, an input and an output.</a:t>
              </a:r>
            </a:p>
          </p:txBody>
        </p:sp>
        <p:grpSp>
          <p:nvGrpSpPr>
            <p:cNvPr id="28" name="Group 27"/>
            <p:cNvGrpSpPr/>
            <p:nvPr/>
          </p:nvGrpSpPr>
          <p:grpSpPr>
            <a:xfrm>
              <a:off x="17136442" y="5183014"/>
              <a:ext cx="12457384" cy="10074972"/>
              <a:chOff x="17870251" y="4008148"/>
              <a:chExt cx="10058400" cy="8196267"/>
            </a:xfrm>
            <a:solidFill>
              <a:schemeClr val="bg1"/>
            </a:solidFill>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0251" y="4008148"/>
                <a:ext cx="10058400" cy="2344903"/>
              </a:xfrm>
              <a:prstGeom prst="rect">
                <a:avLst/>
              </a:prstGeom>
              <a:grpFill/>
              <a:ln>
                <a:noFill/>
              </a:ln>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70251" y="6562772"/>
                <a:ext cx="10058400" cy="1487428"/>
              </a:xfrm>
              <a:prstGeom prst="rect">
                <a:avLst/>
              </a:prstGeom>
              <a:grpFill/>
              <a:ln>
                <a:noFill/>
              </a:ln>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70251" y="8337359"/>
                <a:ext cx="10058400" cy="1470257"/>
              </a:xfrm>
              <a:prstGeom prst="rect">
                <a:avLst/>
              </a:prstGeom>
              <a:grpFill/>
              <a:ln>
                <a:noFill/>
              </a:ln>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0251" y="10041938"/>
                <a:ext cx="10058400" cy="2162477"/>
              </a:xfrm>
              <a:prstGeom prst="rect">
                <a:avLst/>
              </a:prstGeom>
              <a:grpFill/>
              <a:ln>
                <a:noFill/>
              </a:ln>
            </p:spPr>
          </p:pic>
        </p:grpSp>
      </p:grpSp>
    </p:spTree>
    <p:extLst>
      <p:ext uri="{BB962C8B-B14F-4D97-AF65-F5344CB8AC3E}">
        <p14:creationId xmlns:p14="http://schemas.microsoft.com/office/powerpoint/2010/main" val="2060360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Rectangle 1"/>
          <p:cNvSpPr/>
          <p:nvPr/>
        </p:nvSpPr>
        <p:spPr>
          <a:xfrm>
            <a:off x="1006650" y="790526"/>
            <a:ext cx="30027336" cy="15697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294682" y="1078558"/>
            <a:ext cx="29379264" cy="6924973"/>
          </a:xfrm>
          <a:prstGeom prst="rect">
            <a:avLst/>
          </a:prstGeom>
          <a:noFill/>
        </p:spPr>
        <p:txBody>
          <a:bodyPr wrap="square" rtlCol="0">
            <a:spAutoFit/>
          </a:bodyPr>
          <a:lstStyle/>
          <a:p>
            <a:pPr algn="ctr"/>
            <a:r>
              <a:rPr lang="en-US" sz="4800" b="1" dirty="0" smtClean="0">
                <a:solidFill>
                  <a:srgbClr val="002060"/>
                </a:solidFill>
                <a:latin typeface="Bookman Old Style" panose="02050604050505020204" pitchFamily="18" charset="0"/>
              </a:rPr>
              <a:t>Image Captioning Generator</a:t>
            </a:r>
            <a:endParaRPr lang="en-US" sz="4400" b="1" u="sng" dirty="0" smtClean="0">
              <a:latin typeface="Bookman Old Style" panose="02050604050505020204" pitchFamily="18" charset="0"/>
            </a:endParaRPr>
          </a:p>
          <a:p>
            <a:pPr algn="just"/>
            <a:r>
              <a:rPr lang="en-IN" sz="4400" dirty="0">
                <a:latin typeface="Bookman Old Style" panose="02050604050505020204" pitchFamily="18" charset="0"/>
              </a:rPr>
              <a:t>Image caption Generator is a popular research area of Artificial Intelligence that deals with image understanding and a language description for that image. Generating well-formed sentences requires both syntactic and semantic understanding of the language. Being able to describe the content of an image using accurately formed sentences is a very challenging task, but it could also have a great impact, by helping visually impaired people better understand the content of images. </a:t>
            </a:r>
          </a:p>
          <a:p>
            <a:pPr algn="just"/>
            <a:r>
              <a:rPr lang="en-IN" sz="4400" dirty="0">
                <a:latin typeface="Bookman Old Style" panose="02050604050505020204" pitchFamily="18" charset="0"/>
              </a:rPr>
              <a:t>This task is significantly harder in comparison to the image classification or object recognition tasks that have been well researched. </a:t>
            </a:r>
          </a:p>
          <a:p>
            <a:pPr algn="just"/>
            <a:r>
              <a:rPr lang="en-IN" sz="4400" dirty="0">
                <a:latin typeface="Bookman Old Style" panose="02050604050505020204" pitchFamily="18" charset="0"/>
              </a:rPr>
              <a:t>The biggest challenge is most definitely being able to create a description that must capture not only the objects contained in an image, but also express how these objects relate to each </a:t>
            </a:r>
            <a:r>
              <a:rPr lang="en-IN" sz="4400" dirty="0" smtClean="0">
                <a:latin typeface="Bookman Old Style" panose="02050604050505020204" pitchFamily="18" charset="0"/>
              </a:rPr>
              <a:t>other</a:t>
            </a:r>
            <a:endParaRPr lang="en-IN" sz="4400" dirty="0">
              <a:latin typeface="Bookman Old Style" panose="02050604050505020204" pitchFamily="18" charset="0"/>
            </a:endParaRPr>
          </a:p>
        </p:txBody>
      </p:sp>
      <p:sp>
        <p:nvSpPr>
          <p:cNvPr id="5" name="TextBox 4"/>
          <p:cNvSpPr txBox="1"/>
          <p:nvPr/>
        </p:nvSpPr>
        <p:spPr>
          <a:xfrm>
            <a:off x="1294682" y="8639398"/>
            <a:ext cx="29379264" cy="6863417"/>
          </a:xfrm>
          <a:prstGeom prst="rect">
            <a:avLst/>
          </a:prstGeom>
          <a:noFill/>
        </p:spPr>
        <p:txBody>
          <a:bodyPr wrap="square" rtlCol="0">
            <a:spAutoFit/>
          </a:bodyPr>
          <a:lstStyle/>
          <a:p>
            <a:pPr algn="ctr"/>
            <a:r>
              <a:rPr lang="en-IN" sz="4800" b="1" dirty="0" smtClean="0">
                <a:latin typeface="Bookman Old Style" panose="02050604050505020204" pitchFamily="18" charset="0"/>
              </a:rPr>
              <a:t>Approach </a:t>
            </a:r>
            <a:r>
              <a:rPr lang="en-IN" sz="4800" b="1" dirty="0">
                <a:latin typeface="Bookman Old Style" panose="02050604050505020204" pitchFamily="18" charset="0"/>
              </a:rPr>
              <a:t>to the problem </a:t>
            </a:r>
            <a:r>
              <a:rPr lang="en-IN" sz="4800" b="1" dirty="0" smtClean="0">
                <a:latin typeface="Bookman Old Style" panose="02050604050505020204" pitchFamily="18" charset="0"/>
              </a:rPr>
              <a:t>statement</a:t>
            </a:r>
          </a:p>
          <a:p>
            <a:pPr algn="ctr"/>
            <a:endParaRPr lang="en-IN" sz="4400" b="1" dirty="0">
              <a:latin typeface="Bookman Old Style" panose="02050604050505020204" pitchFamily="18" charset="0"/>
            </a:endParaRPr>
          </a:p>
          <a:p>
            <a:r>
              <a:rPr lang="en-IN" sz="4400" dirty="0">
                <a:latin typeface="Bookman Old Style" panose="02050604050505020204" pitchFamily="18" charset="0"/>
              </a:rPr>
              <a:t>We will tackle this problem using an Encoder-Decoder model. Here our encoder model will combine both the encoded form of the image and the encoded form of the text caption and feed to the decoder.</a:t>
            </a:r>
          </a:p>
          <a:p>
            <a:r>
              <a:rPr lang="en-IN" sz="4400" dirty="0">
                <a:latin typeface="Bookman Old Style" panose="02050604050505020204" pitchFamily="18" charset="0"/>
              </a:rPr>
              <a:t>Our model will treat CNN as the ‘image model’ and the RNN/LSTM as the ‘language model’ to encode the text sequences of varying length. The vectors resulting from both the encodings are then merged and processed by a Dense layer to make a final prediction.</a:t>
            </a:r>
          </a:p>
          <a:p>
            <a:r>
              <a:rPr lang="en-IN" sz="4400" dirty="0">
                <a:latin typeface="Bookman Old Style" panose="02050604050505020204" pitchFamily="18" charset="0"/>
              </a:rPr>
              <a:t>We will create a merge architecture in order to keep the image out of the RNN/LSTM and thus be able to train the part of the neural network that handles images and the part that handles language separately, using images and sentences from separate training sets</a:t>
            </a:r>
            <a:r>
              <a:rPr lang="en-IN" sz="4400" dirty="0" smtClean="0">
                <a:latin typeface="Bookman Old Style" panose="02050604050505020204" pitchFamily="18" charset="0"/>
              </a:rPr>
              <a:t>.</a:t>
            </a:r>
            <a:endParaRPr lang="en-IN" sz="4400" dirty="0">
              <a:latin typeface="Bookman Old Style" panose="02050604050505020204" pitchFamily="18" charset="0"/>
            </a:endParaRPr>
          </a:p>
        </p:txBody>
      </p:sp>
    </p:spTree>
    <p:extLst>
      <p:ext uri="{BB962C8B-B14F-4D97-AF65-F5344CB8AC3E}">
        <p14:creationId xmlns:p14="http://schemas.microsoft.com/office/powerpoint/2010/main" val="3595300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987409" y="-644392"/>
            <a:ext cx="4797549" cy="3497934"/>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4000" dirty="0"/>
          </a:p>
        </p:txBody>
      </p:sp>
      <p:sp>
        <p:nvSpPr>
          <p:cNvPr id="3" name="Rectangle 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340557" y="1072368"/>
            <a:ext cx="1694091" cy="1639414"/>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4561187" y="0"/>
            <a:ext cx="7442813" cy="37617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Isosceles Triangle 4">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0937903" y="15535071"/>
            <a:ext cx="3923096" cy="1886154"/>
          </a:xfrm>
          <a:prstGeom prst="triangl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9960710" y="16392775"/>
            <a:ext cx="2139120" cy="1028450"/>
          </a:xfrm>
          <a:prstGeom prst="triangl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6364140" y="1664237"/>
            <a:ext cx="1804614" cy="1746370"/>
          </a:xfrm>
          <a:prstGeom prst="rect">
            <a:avLst/>
          </a:pr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4642" y="713503"/>
            <a:ext cx="29883320" cy="1567927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390944" y="5471046"/>
            <a:ext cx="28875208" cy="6247864"/>
          </a:xfrm>
          <a:prstGeom prst="rect">
            <a:avLst/>
          </a:prstGeom>
          <a:noFill/>
        </p:spPr>
        <p:txBody>
          <a:bodyPr wrap="square" rtlCol="0">
            <a:spAutoFit/>
          </a:bodyPr>
          <a:lstStyle/>
          <a:p>
            <a:pPr algn="just"/>
            <a:r>
              <a:rPr lang="en-IN" sz="4000" dirty="0" smtClean="0">
                <a:latin typeface="Bookman Old Style" panose="02050604050505020204" pitchFamily="18" charset="0"/>
              </a:rPr>
              <a:t>The </a:t>
            </a:r>
            <a:r>
              <a:rPr lang="en-IN" sz="4000" dirty="0">
                <a:latin typeface="Bookman Old Style" panose="02050604050505020204" pitchFamily="18" charset="0"/>
              </a:rPr>
              <a:t>above diagram is a visual representation of our </a:t>
            </a:r>
            <a:r>
              <a:rPr lang="en-IN" sz="4000" dirty="0" smtClean="0">
                <a:latin typeface="Bookman Old Style" panose="02050604050505020204" pitchFamily="18" charset="0"/>
              </a:rPr>
              <a:t>approach. The </a:t>
            </a:r>
            <a:r>
              <a:rPr lang="en-IN" sz="4000" dirty="0">
                <a:latin typeface="Bookman Old Style" panose="02050604050505020204" pitchFamily="18" charset="0"/>
              </a:rPr>
              <a:t>merging of image features with text encodings to a later stage in the architecture is advantageous and can generate better quality captions with smaller layers than the traditional inject architecture (CNN as encoder and RNN as a decoder</a:t>
            </a:r>
            <a:r>
              <a:rPr lang="en-IN" sz="4000" dirty="0" smtClean="0">
                <a:latin typeface="Bookman Old Style" panose="02050604050505020204" pitchFamily="18" charset="0"/>
              </a:rPr>
              <a:t>).</a:t>
            </a:r>
          </a:p>
          <a:p>
            <a:pPr algn="just"/>
            <a:r>
              <a:rPr lang="en-IN" sz="4000" dirty="0" smtClean="0">
                <a:latin typeface="Bookman Old Style" panose="02050604050505020204" pitchFamily="18" charset="0"/>
              </a:rPr>
              <a:t>To </a:t>
            </a:r>
            <a:r>
              <a:rPr lang="en-IN" sz="4000" dirty="0">
                <a:latin typeface="Bookman Old Style" panose="02050604050505020204" pitchFamily="18" charset="0"/>
              </a:rPr>
              <a:t>encode our image features we will make use of transfer learning. There are a lot of models that we can use like VGG-16, InceptionV3, </a:t>
            </a:r>
            <a:r>
              <a:rPr lang="en-IN" sz="4000" dirty="0" err="1">
                <a:latin typeface="Bookman Old Style" panose="02050604050505020204" pitchFamily="18" charset="0"/>
              </a:rPr>
              <a:t>ResNet</a:t>
            </a:r>
            <a:r>
              <a:rPr lang="en-IN" sz="4000" dirty="0">
                <a:latin typeface="Bookman Old Style" panose="02050604050505020204" pitchFamily="18" charset="0"/>
              </a:rPr>
              <a:t>, </a:t>
            </a:r>
            <a:r>
              <a:rPr lang="en-IN" sz="4000" dirty="0" smtClean="0">
                <a:latin typeface="Bookman Old Style" panose="02050604050505020204" pitchFamily="18" charset="0"/>
              </a:rPr>
              <a:t>etc. We </a:t>
            </a:r>
            <a:r>
              <a:rPr lang="en-IN" sz="4000" dirty="0">
                <a:latin typeface="Bookman Old Style" panose="02050604050505020204" pitchFamily="18" charset="0"/>
              </a:rPr>
              <a:t>will make use of the inceptionV3 model which has the least number of training parameters in comparison to the others and also outperforms </a:t>
            </a:r>
            <a:r>
              <a:rPr lang="en-IN" sz="4000" dirty="0" smtClean="0">
                <a:latin typeface="Bookman Old Style" panose="02050604050505020204" pitchFamily="18" charset="0"/>
              </a:rPr>
              <a:t>them. To </a:t>
            </a:r>
            <a:r>
              <a:rPr lang="en-IN" sz="4000" dirty="0">
                <a:latin typeface="Bookman Old Style" panose="02050604050505020204" pitchFamily="18" charset="0"/>
              </a:rPr>
              <a:t>encode our text sequence we will map every word to a 200-dimensional vector. For this will use a pre-trained Glove model. This mapping will be done in a separate layer after the input layer called the embedding </a:t>
            </a:r>
            <a:r>
              <a:rPr lang="en-IN" sz="4000" dirty="0" smtClean="0">
                <a:latin typeface="Bookman Old Style" panose="02050604050505020204" pitchFamily="18" charset="0"/>
              </a:rPr>
              <a:t>layer. To </a:t>
            </a:r>
            <a:r>
              <a:rPr lang="en-IN" sz="4000" dirty="0">
                <a:latin typeface="Bookman Old Style" panose="02050604050505020204" pitchFamily="18" charset="0"/>
              </a:rPr>
              <a:t>generate the caption we will be using two popular methods which are Greedy Search and Beam Search. These methods will help us in picking the best words to accurately define the image</a:t>
            </a:r>
            <a:r>
              <a:rPr lang="en-IN" sz="4000" dirty="0" smtClean="0">
                <a:latin typeface="Bookman Old Style" panose="02050604050505020204" pitchFamily="18" charset="0"/>
              </a:rPr>
              <a:t>.</a:t>
            </a:r>
            <a:endParaRPr lang="en-IN" sz="4000" dirty="0">
              <a:latin typeface="Bookman Old Style" panose="02050604050505020204" pitchFamily="18" charset="0"/>
            </a:endParaRPr>
          </a:p>
        </p:txBody>
      </p:sp>
      <p:sp>
        <p:nvSpPr>
          <p:cNvPr id="10" name="Rectangle 1"/>
          <p:cNvSpPr>
            <a:spLocks noChangeArrowheads="1"/>
          </p:cNvSpPr>
          <p:nvPr/>
        </p:nvSpPr>
        <p:spPr bwMode="auto">
          <a:xfrm>
            <a:off x="0" y="0"/>
            <a:ext cx="31824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595858"/>
                </a:solidFill>
                <a:effectLst/>
                <a:latin typeface="roboto"/>
                <a:cs typeface="Arial" pitchFamily="34" charset="0"/>
              </a:rPr>
              <a:t/>
            </a:r>
            <a:br>
              <a:rPr kumimoji="0" lang="en-US" altLang="en-US" sz="1100" b="0" i="0" u="none" strike="noStrike" cap="none" normalizeH="0" baseline="0" smtClean="0">
                <a:ln>
                  <a:noFill/>
                </a:ln>
                <a:solidFill>
                  <a:srgbClr val="595858"/>
                </a:solidFill>
                <a:effectLst/>
                <a:latin typeface="roboto"/>
                <a:cs typeface="Arial" pitchFamily="34" charset="0"/>
              </a:rPr>
            </a:br>
            <a:r>
              <a:rPr kumimoji="0" lang="en-US" altLang="en-US" sz="1100" b="0" i="0" u="none" strike="noStrike" cap="none" normalizeH="0" baseline="0" smtClean="0">
                <a:ln>
                  <a:noFill/>
                </a:ln>
                <a:solidFill>
                  <a:srgbClr val="595858"/>
                </a:solidFill>
                <a:effectLst/>
                <a:latin typeface="roboto"/>
                <a:cs typeface="Arial" pitchFamily="34" charset="0"/>
              </a:rPr>
              <a:t>  </a:t>
            </a:r>
            <a:endParaRPr kumimoji="0" lang="en-US" altLang="en-US" sz="20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595858"/>
                </a:solidFill>
                <a:effectLst/>
                <a:latin typeface="roboto"/>
                <a:cs typeface="Arial" pitchFamily="34" charset="0"/>
              </a:rPr>
              <a:t>The</a:t>
            </a:r>
            <a:endParaRPr kumimoji="0" lang="en-US" altLang="en-US" sz="10200" b="0" i="0" u="none" strike="noStrike" cap="none" normalizeH="0" baseline="0" smtClean="0">
              <a:ln>
                <a:noFill/>
              </a:ln>
              <a:solidFill>
                <a:srgbClr val="595858"/>
              </a:solidFill>
              <a:effectLst/>
              <a:latin typeface="roboto"/>
              <a:cs typeface="Arial" pitchFamily="34" charset="0"/>
            </a:endParaRPr>
          </a:p>
        </p:txBody>
      </p:sp>
      <p:pic>
        <p:nvPicPr>
          <p:cNvPr id="2050" name="Picture 2" descr="Image Caption Gen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394" y="1892075"/>
            <a:ext cx="14185576" cy="35789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411365" y="988316"/>
            <a:ext cx="28875208" cy="1323439"/>
          </a:xfrm>
          <a:prstGeom prst="rect">
            <a:avLst/>
          </a:prstGeom>
          <a:noFill/>
        </p:spPr>
        <p:txBody>
          <a:bodyPr wrap="square" rtlCol="0">
            <a:spAutoFit/>
          </a:bodyPr>
          <a:lstStyle/>
          <a:p>
            <a:r>
              <a:rPr lang="en-IN" sz="4000" dirty="0" smtClean="0">
                <a:latin typeface="Bookman Old Style" panose="02050604050505020204" pitchFamily="18" charset="0"/>
              </a:rPr>
              <a:t>In our merge model, a different representation of the image can be combined with the final RNN state before each prediction.</a:t>
            </a:r>
          </a:p>
        </p:txBody>
      </p:sp>
      <p:sp>
        <p:nvSpPr>
          <p:cNvPr id="14" name="TextBox 13"/>
          <p:cNvSpPr txBox="1"/>
          <p:nvPr/>
        </p:nvSpPr>
        <p:spPr>
          <a:xfrm>
            <a:off x="1411365" y="12057196"/>
            <a:ext cx="28875208" cy="4154984"/>
          </a:xfrm>
          <a:prstGeom prst="rect">
            <a:avLst/>
          </a:prstGeom>
          <a:noFill/>
        </p:spPr>
        <p:txBody>
          <a:bodyPr wrap="square" rtlCol="0">
            <a:spAutoFit/>
          </a:bodyPr>
          <a:lstStyle/>
          <a:p>
            <a:r>
              <a:rPr lang="en-US" sz="4400" b="1" dirty="0" smtClean="0">
                <a:solidFill>
                  <a:srgbClr val="002060"/>
                </a:solidFill>
                <a:latin typeface="Bookman Old Style" panose="02050604050505020204" pitchFamily="18" charset="0"/>
              </a:rPr>
              <a:t>Dataset Used: </a:t>
            </a:r>
            <a:r>
              <a:rPr lang="en-US" sz="4400" dirty="0" smtClean="0">
                <a:latin typeface="Bookman Old Style" panose="02050604050505020204" pitchFamily="18" charset="0"/>
              </a:rPr>
              <a:t>Flickr8k Image dataset </a:t>
            </a:r>
          </a:p>
          <a:p>
            <a:r>
              <a:rPr lang="en-IN" sz="4400" dirty="0" smtClean="0">
                <a:latin typeface="Bookman Old Style" panose="02050604050505020204" pitchFamily="18" charset="0"/>
              </a:rPr>
              <a:t>Our </a:t>
            </a:r>
            <a:r>
              <a:rPr lang="en-IN" sz="4400" dirty="0">
                <a:latin typeface="Bookman Old Style" panose="02050604050505020204" pitchFamily="18" charset="0"/>
              </a:rPr>
              <a:t>dataset structure is as follows:-</a:t>
            </a:r>
          </a:p>
          <a:p>
            <a:pPr marL="571500" indent="-571500">
              <a:buFont typeface="Wingdings" panose="05000000000000000000" pitchFamily="2" charset="2"/>
              <a:buChar char="§"/>
            </a:pPr>
            <a:r>
              <a:rPr lang="en-IN" sz="4400" dirty="0" smtClean="0">
                <a:latin typeface="Bookman Old Style" panose="02050604050505020204" pitchFamily="18" charset="0"/>
              </a:rPr>
              <a:t>Images : contains </a:t>
            </a:r>
            <a:r>
              <a:rPr lang="en-IN" sz="4400" dirty="0">
                <a:latin typeface="Bookman Old Style" panose="02050604050505020204" pitchFamily="18" charset="0"/>
              </a:rPr>
              <a:t>the 8000 images</a:t>
            </a:r>
          </a:p>
          <a:p>
            <a:pPr marL="571500" indent="-571500">
              <a:buFont typeface="Wingdings" panose="05000000000000000000" pitchFamily="2" charset="2"/>
              <a:buChar char="§"/>
            </a:pPr>
            <a:r>
              <a:rPr lang="en-IN" sz="4400" dirty="0" smtClean="0">
                <a:latin typeface="Bookman Old Style" panose="02050604050505020204" pitchFamily="18" charset="0"/>
              </a:rPr>
              <a:t>Flickr8k.token.txt</a:t>
            </a:r>
            <a:r>
              <a:rPr lang="en-IN" sz="4400" dirty="0">
                <a:latin typeface="Bookman Old Style" panose="02050604050505020204" pitchFamily="18" charset="0"/>
              </a:rPr>
              <a:t>:- contains the image id along with the 5 captions</a:t>
            </a:r>
          </a:p>
          <a:p>
            <a:pPr marL="571500" indent="-571500">
              <a:buFont typeface="Wingdings" panose="05000000000000000000" pitchFamily="2" charset="2"/>
              <a:buChar char="§"/>
            </a:pPr>
            <a:r>
              <a:rPr lang="en-IN" sz="4400" dirty="0">
                <a:latin typeface="Bookman Old Style" panose="02050604050505020204" pitchFamily="18" charset="0"/>
              </a:rPr>
              <a:t>Flickr8k.trainImages.txt:- contains the training image id’s</a:t>
            </a:r>
          </a:p>
          <a:p>
            <a:pPr marL="571500" indent="-571500">
              <a:buFont typeface="Wingdings" panose="05000000000000000000" pitchFamily="2" charset="2"/>
              <a:buChar char="§"/>
            </a:pPr>
            <a:r>
              <a:rPr lang="en-IN" sz="4400" dirty="0">
                <a:latin typeface="Bookman Old Style" panose="02050604050505020204" pitchFamily="18" charset="0"/>
              </a:rPr>
              <a:t>Flickr8k.testImages.txt:- contains the test image </a:t>
            </a:r>
            <a:r>
              <a:rPr lang="en-IN" sz="4400" dirty="0" smtClean="0">
                <a:latin typeface="Bookman Old Style" panose="02050604050505020204" pitchFamily="18" charset="0"/>
              </a:rPr>
              <a:t>id’s</a:t>
            </a:r>
            <a:endParaRPr lang="en-IN" sz="4400" dirty="0">
              <a:latin typeface="Bookman Old Style" panose="02050604050505020204" pitchFamily="18" charset="0"/>
            </a:endParaRPr>
          </a:p>
        </p:txBody>
      </p:sp>
    </p:spTree>
    <p:extLst>
      <p:ext uri="{BB962C8B-B14F-4D97-AF65-F5344CB8AC3E}">
        <p14:creationId xmlns:p14="http://schemas.microsoft.com/office/powerpoint/2010/main" val="244300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8832" y="6479158"/>
            <a:ext cx="20954328" cy="3770263"/>
          </a:xfrm>
          <a:prstGeom prst="rect">
            <a:avLst/>
          </a:prstGeom>
          <a:noFill/>
        </p:spPr>
        <p:txBody>
          <a:bodyPr wrap="square" rtlCol="0">
            <a:spAutoFit/>
          </a:bodyPr>
          <a:lstStyle/>
          <a:p>
            <a:pPr algn="ctr"/>
            <a:r>
              <a:rPr lang="en-US" sz="23900" b="1" dirty="0" smtClean="0">
                <a:solidFill>
                  <a:srgbClr val="1D344F"/>
                </a:solidFill>
                <a:latin typeface="Algerian" panose="04020705040A02060702" pitchFamily="82" charset="0"/>
              </a:rPr>
              <a:t>THE END</a:t>
            </a:r>
            <a:endParaRPr lang="en-IN" sz="23900" b="1" dirty="0">
              <a:solidFill>
                <a:srgbClr val="1D344F"/>
              </a:solidFill>
              <a:latin typeface="Algerian" panose="04020705040A02060702" pitchFamily="82" charset="0"/>
            </a:endParaRPr>
          </a:p>
        </p:txBody>
      </p:sp>
      <p:sp>
        <p:nvSpPr>
          <p:cNvPr id="3"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987409" y="-644392"/>
            <a:ext cx="4797549" cy="3497934"/>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340557" y="1072368"/>
            <a:ext cx="1694091" cy="1639414"/>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4561187" y="0"/>
            <a:ext cx="7442813" cy="37617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Isosceles Triangle 5">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0937903" y="15535071"/>
            <a:ext cx="3923096" cy="1886154"/>
          </a:xfrm>
          <a:prstGeom prst="triangl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9960710" y="16392775"/>
            <a:ext cx="2139120" cy="1028450"/>
          </a:xfrm>
          <a:prstGeom prst="triangl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26364140" y="1664237"/>
            <a:ext cx="1804614" cy="1746370"/>
          </a:xfrm>
          <a:prstGeom prst="rect">
            <a:avLst/>
          </a:prstGeom>
          <a:solidFill>
            <a:srgbClr val="7030A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284767"/>
      </p:ext>
    </p:extLst>
  </p:cSld>
  <p:clrMapOvr>
    <a:masterClrMapping/>
  </p:clrMapOvr>
  <mc:AlternateContent xmlns:mc="http://schemas.openxmlformats.org/markup-compatibility/2006" xmlns:p14="http://schemas.microsoft.com/office/powerpoint/2010/main">
    <mc:Choice Requires="p14">
      <p:transition spd="slow" p14:dur="6750" advClick="0" advTm="1000"/>
    </mc:Choice>
    <mc:Fallback xmlns="">
      <p:transition spd="slow"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689</Words>
  <Application>Microsoft Office PowerPoint</Application>
  <PresentationFormat>Custom</PresentationFormat>
  <Paragraphs>41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13</cp:revision>
  <dcterms:created xsi:type="dcterms:W3CDTF">2020-12-28T10:59:27Z</dcterms:created>
  <dcterms:modified xsi:type="dcterms:W3CDTF">2020-12-29T02:27:07Z</dcterms:modified>
</cp:coreProperties>
</file>