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4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71AAB5-7DA3-42E2-BD60-27AD56D8E50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63F0C13-2E05-49C7-BD79-78AC264A6C23}">
      <dgm:prSet/>
      <dgm:spPr/>
      <dgm:t>
        <a:bodyPr/>
        <a:lstStyle/>
        <a:p>
          <a:r>
            <a:rPr lang="en-US"/>
            <a:t>Load Data from bronzelayer container</a:t>
          </a:r>
        </a:p>
      </dgm:t>
    </dgm:pt>
    <dgm:pt modelId="{9CF63CA3-AB54-48BF-A48F-D86C427BD16D}" type="parTrans" cxnId="{59A60DE0-1ECD-40D2-9230-3CC099441384}">
      <dgm:prSet/>
      <dgm:spPr/>
      <dgm:t>
        <a:bodyPr/>
        <a:lstStyle/>
        <a:p>
          <a:endParaRPr lang="en-US"/>
        </a:p>
      </dgm:t>
    </dgm:pt>
    <dgm:pt modelId="{579D761F-032A-4216-8C12-8D3FFC52B38B}" type="sibTrans" cxnId="{59A60DE0-1ECD-40D2-9230-3CC099441384}">
      <dgm:prSet/>
      <dgm:spPr/>
      <dgm:t>
        <a:bodyPr/>
        <a:lstStyle/>
        <a:p>
          <a:endParaRPr lang="en-US"/>
        </a:p>
      </dgm:t>
    </dgm:pt>
    <dgm:pt modelId="{760213B8-57B8-4113-89B2-A4066F09DF50}">
      <dgm:prSet/>
      <dgm:spPr/>
      <dgm:t>
        <a:bodyPr/>
        <a:lstStyle/>
        <a:p>
          <a:r>
            <a:rPr lang="en-IN"/>
            <a:t>Drop Null values</a:t>
          </a:r>
          <a:endParaRPr lang="en-US"/>
        </a:p>
      </dgm:t>
    </dgm:pt>
    <dgm:pt modelId="{2D74817D-1DBB-45FA-AB5D-EA3F0255FC2B}" type="parTrans" cxnId="{DC899F7C-5932-478D-BDA2-A4F8CB02C71C}">
      <dgm:prSet/>
      <dgm:spPr/>
      <dgm:t>
        <a:bodyPr/>
        <a:lstStyle/>
        <a:p>
          <a:endParaRPr lang="en-US"/>
        </a:p>
      </dgm:t>
    </dgm:pt>
    <dgm:pt modelId="{5E005209-5005-4463-B699-7C3B0CC3BB2C}" type="sibTrans" cxnId="{DC899F7C-5932-478D-BDA2-A4F8CB02C71C}">
      <dgm:prSet/>
      <dgm:spPr/>
      <dgm:t>
        <a:bodyPr/>
        <a:lstStyle/>
        <a:p>
          <a:endParaRPr lang="en-US"/>
        </a:p>
      </dgm:t>
    </dgm:pt>
    <dgm:pt modelId="{F4E1206D-37D5-41CB-B516-22C4EF620054}">
      <dgm:prSet/>
      <dgm:spPr/>
      <dgm:t>
        <a:bodyPr/>
        <a:lstStyle/>
        <a:p>
          <a:r>
            <a:rPr lang="en-IN" dirty="0"/>
            <a:t>Drop Duplicated</a:t>
          </a:r>
          <a:endParaRPr lang="en-US" dirty="0"/>
        </a:p>
      </dgm:t>
    </dgm:pt>
    <dgm:pt modelId="{E2A623CA-DE49-4701-AD20-372716FEDADB}" type="parTrans" cxnId="{C1E2CACB-C5EE-4EF6-8226-035E419AC038}">
      <dgm:prSet/>
      <dgm:spPr/>
      <dgm:t>
        <a:bodyPr/>
        <a:lstStyle/>
        <a:p>
          <a:endParaRPr lang="en-US"/>
        </a:p>
      </dgm:t>
    </dgm:pt>
    <dgm:pt modelId="{55D021B1-11B0-4FF1-A5A4-09B85D28FBCA}" type="sibTrans" cxnId="{C1E2CACB-C5EE-4EF6-8226-035E419AC038}">
      <dgm:prSet/>
      <dgm:spPr/>
      <dgm:t>
        <a:bodyPr/>
        <a:lstStyle/>
        <a:p>
          <a:endParaRPr lang="en-US"/>
        </a:p>
      </dgm:t>
    </dgm:pt>
    <dgm:pt modelId="{5AF7CF8A-2842-46F9-BDC2-0268627A43D3}">
      <dgm:prSet/>
      <dgm:spPr/>
      <dgm:t>
        <a:bodyPr/>
        <a:lstStyle/>
        <a:p>
          <a:r>
            <a:rPr lang="en-IN"/>
            <a:t>Filter invalid data</a:t>
          </a:r>
          <a:endParaRPr lang="en-US"/>
        </a:p>
      </dgm:t>
    </dgm:pt>
    <dgm:pt modelId="{D618094C-DF94-4285-9562-EEEC99B03912}" type="parTrans" cxnId="{10EA4C43-E688-458C-A48C-1B99D84B611D}">
      <dgm:prSet/>
      <dgm:spPr/>
      <dgm:t>
        <a:bodyPr/>
        <a:lstStyle/>
        <a:p>
          <a:endParaRPr lang="en-US"/>
        </a:p>
      </dgm:t>
    </dgm:pt>
    <dgm:pt modelId="{062A0E27-C4F2-49C4-A2AE-DBFC3C77C2B6}" type="sibTrans" cxnId="{10EA4C43-E688-458C-A48C-1B99D84B611D}">
      <dgm:prSet/>
      <dgm:spPr/>
      <dgm:t>
        <a:bodyPr/>
        <a:lstStyle/>
        <a:p>
          <a:endParaRPr lang="en-US"/>
        </a:p>
      </dgm:t>
    </dgm:pt>
    <dgm:pt modelId="{863DEF01-2E20-4620-87BB-41635DABA1BC}">
      <dgm:prSet/>
      <dgm:spPr/>
      <dgm:t>
        <a:bodyPr/>
        <a:lstStyle/>
        <a:p>
          <a:r>
            <a:rPr lang="en-IN"/>
            <a:t>Create  a column for number of purchases for each customer</a:t>
          </a:r>
          <a:endParaRPr lang="en-US"/>
        </a:p>
      </dgm:t>
    </dgm:pt>
    <dgm:pt modelId="{30F1B031-BC6E-42B0-8A8F-152AC71B0DDF}" type="parTrans" cxnId="{EBE5ABF4-929D-4E17-8C3C-4A740E62FD2B}">
      <dgm:prSet/>
      <dgm:spPr/>
      <dgm:t>
        <a:bodyPr/>
        <a:lstStyle/>
        <a:p>
          <a:endParaRPr lang="en-US"/>
        </a:p>
      </dgm:t>
    </dgm:pt>
    <dgm:pt modelId="{BEE949F0-46D4-4F3E-BBD8-63BC5646B688}" type="sibTrans" cxnId="{EBE5ABF4-929D-4E17-8C3C-4A740E62FD2B}">
      <dgm:prSet/>
      <dgm:spPr/>
      <dgm:t>
        <a:bodyPr/>
        <a:lstStyle/>
        <a:p>
          <a:endParaRPr lang="en-US"/>
        </a:p>
      </dgm:t>
    </dgm:pt>
    <dgm:pt modelId="{8F1AE366-44B3-4FA9-A766-5C9A50A1C737}">
      <dgm:prSet/>
      <dgm:spPr/>
      <dgm:t>
        <a:bodyPr/>
        <a:lstStyle/>
        <a:p>
          <a:r>
            <a:rPr lang="en-IN"/>
            <a:t>Create a Flag column for customer being one time or regular customer</a:t>
          </a:r>
          <a:endParaRPr lang="en-US"/>
        </a:p>
      </dgm:t>
    </dgm:pt>
    <dgm:pt modelId="{1D8FFE7B-D37C-49DD-A3EA-AA7E5EE2C2FB}" type="parTrans" cxnId="{4A8AFA1B-C7A0-4A1D-AE8F-10D07B0521DA}">
      <dgm:prSet/>
      <dgm:spPr/>
      <dgm:t>
        <a:bodyPr/>
        <a:lstStyle/>
        <a:p>
          <a:endParaRPr lang="en-US"/>
        </a:p>
      </dgm:t>
    </dgm:pt>
    <dgm:pt modelId="{71926DEC-03AB-4569-A868-7B1702A62DAF}" type="sibTrans" cxnId="{4A8AFA1B-C7A0-4A1D-AE8F-10D07B0521DA}">
      <dgm:prSet/>
      <dgm:spPr/>
      <dgm:t>
        <a:bodyPr/>
        <a:lstStyle/>
        <a:p>
          <a:endParaRPr lang="en-US"/>
        </a:p>
      </dgm:t>
    </dgm:pt>
    <dgm:pt modelId="{D1BE59ED-6518-49CA-8DFB-98875ED5502E}">
      <dgm:prSet/>
      <dgm:spPr/>
      <dgm:t>
        <a:bodyPr/>
        <a:lstStyle/>
        <a:p>
          <a:r>
            <a:rPr lang="en-IN"/>
            <a:t>Load the data in silverlayer container</a:t>
          </a:r>
          <a:endParaRPr lang="en-US"/>
        </a:p>
      </dgm:t>
    </dgm:pt>
    <dgm:pt modelId="{5E9A69AD-B91F-4F4C-9B1F-F260A1865720}" type="parTrans" cxnId="{66DEBB77-AAA4-474D-8CF6-85A087434B55}">
      <dgm:prSet/>
      <dgm:spPr/>
      <dgm:t>
        <a:bodyPr/>
        <a:lstStyle/>
        <a:p>
          <a:endParaRPr lang="en-US"/>
        </a:p>
      </dgm:t>
    </dgm:pt>
    <dgm:pt modelId="{80CF6DFC-4B28-44E5-BAE2-B570F0CE4498}" type="sibTrans" cxnId="{66DEBB77-AAA4-474D-8CF6-85A087434B55}">
      <dgm:prSet/>
      <dgm:spPr/>
      <dgm:t>
        <a:bodyPr/>
        <a:lstStyle/>
        <a:p>
          <a:endParaRPr lang="en-US"/>
        </a:p>
      </dgm:t>
    </dgm:pt>
    <dgm:pt modelId="{B6678010-8292-4FB2-83C0-7CBE06756A08}" type="pres">
      <dgm:prSet presAssocID="{8C71AAB5-7DA3-42E2-BD60-27AD56D8E50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3574DC-D07A-4E06-B4BB-6AC50E666CA1}" type="pres">
      <dgm:prSet presAssocID="{163F0C13-2E05-49C7-BD79-78AC264A6C23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F21FBA-830F-4D7E-A6E8-642E7FD921A1}" type="pres">
      <dgm:prSet presAssocID="{579D761F-032A-4216-8C12-8D3FFC52B38B}" presName="sibTrans" presStyleLbl="sibTrans1D1" presStyleIdx="0" presStyleCnt="6"/>
      <dgm:spPr/>
      <dgm:t>
        <a:bodyPr/>
        <a:lstStyle/>
        <a:p>
          <a:endParaRPr lang="en-US"/>
        </a:p>
      </dgm:t>
    </dgm:pt>
    <dgm:pt modelId="{6D44A093-AA5B-4F8A-AFA3-F93C47FDA8F1}" type="pres">
      <dgm:prSet presAssocID="{579D761F-032A-4216-8C12-8D3FFC52B38B}" presName="connectorText" presStyleLbl="sibTrans1D1" presStyleIdx="0" presStyleCnt="6"/>
      <dgm:spPr/>
      <dgm:t>
        <a:bodyPr/>
        <a:lstStyle/>
        <a:p>
          <a:endParaRPr lang="en-US"/>
        </a:p>
      </dgm:t>
    </dgm:pt>
    <dgm:pt modelId="{0A0BD808-8206-4AE7-83E7-4BEBD8FE58EB}" type="pres">
      <dgm:prSet presAssocID="{760213B8-57B8-4113-89B2-A4066F09DF5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E37ECF-5008-4D35-B9A0-F65F6ED63576}" type="pres">
      <dgm:prSet presAssocID="{5E005209-5005-4463-B699-7C3B0CC3BB2C}" presName="sibTrans" presStyleLbl="sibTrans1D1" presStyleIdx="1" presStyleCnt="6"/>
      <dgm:spPr/>
      <dgm:t>
        <a:bodyPr/>
        <a:lstStyle/>
        <a:p>
          <a:endParaRPr lang="en-US"/>
        </a:p>
      </dgm:t>
    </dgm:pt>
    <dgm:pt modelId="{2D1FD482-3789-49B9-BA7D-26467A8A1833}" type="pres">
      <dgm:prSet presAssocID="{5E005209-5005-4463-B699-7C3B0CC3BB2C}" presName="connectorText" presStyleLbl="sibTrans1D1" presStyleIdx="1" presStyleCnt="6"/>
      <dgm:spPr/>
      <dgm:t>
        <a:bodyPr/>
        <a:lstStyle/>
        <a:p>
          <a:endParaRPr lang="en-US"/>
        </a:p>
      </dgm:t>
    </dgm:pt>
    <dgm:pt modelId="{4E0F49EC-D066-4ED9-B7E3-E2164C344D00}" type="pres">
      <dgm:prSet presAssocID="{F4E1206D-37D5-41CB-B516-22C4EF620054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597152-38DB-4F9F-B7DB-BF4D081CBA41}" type="pres">
      <dgm:prSet presAssocID="{55D021B1-11B0-4FF1-A5A4-09B85D28FBCA}" presName="sibTrans" presStyleLbl="sibTrans1D1" presStyleIdx="2" presStyleCnt="6"/>
      <dgm:spPr/>
      <dgm:t>
        <a:bodyPr/>
        <a:lstStyle/>
        <a:p>
          <a:endParaRPr lang="en-US"/>
        </a:p>
      </dgm:t>
    </dgm:pt>
    <dgm:pt modelId="{5DAE981F-9BC0-44BF-AD37-AB05B37255F9}" type="pres">
      <dgm:prSet presAssocID="{55D021B1-11B0-4FF1-A5A4-09B85D28FBCA}" presName="connectorText" presStyleLbl="sibTrans1D1" presStyleIdx="2" presStyleCnt="6"/>
      <dgm:spPr/>
      <dgm:t>
        <a:bodyPr/>
        <a:lstStyle/>
        <a:p>
          <a:endParaRPr lang="en-US"/>
        </a:p>
      </dgm:t>
    </dgm:pt>
    <dgm:pt modelId="{F5C36D3F-0980-4D5C-A34F-D3015143CA7A}" type="pres">
      <dgm:prSet presAssocID="{5AF7CF8A-2842-46F9-BDC2-0268627A43D3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2D04F-AA67-4BE5-B979-81E5D1AFB43C}" type="pres">
      <dgm:prSet presAssocID="{062A0E27-C4F2-49C4-A2AE-DBFC3C77C2B6}" presName="sibTrans" presStyleLbl="sibTrans1D1" presStyleIdx="3" presStyleCnt="6"/>
      <dgm:spPr/>
      <dgm:t>
        <a:bodyPr/>
        <a:lstStyle/>
        <a:p>
          <a:endParaRPr lang="en-US"/>
        </a:p>
      </dgm:t>
    </dgm:pt>
    <dgm:pt modelId="{3AD9C255-B5A3-4520-B0A1-17ADA397A469}" type="pres">
      <dgm:prSet presAssocID="{062A0E27-C4F2-49C4-A2AE-DBFC3C77C2B6}" presName="connectorText" presStyleLbl="sibTrans1D1" presStyleIdx="3" presStyleCnt="6"/>
      <dgm:spPr/>
      <dgm:t>
        <a:bodyPr/>
        <a:lstStyle/>
        <a:p>
          <a:endParaRPr lang="en-US"/>
        </a:p>
      </dgm:t>
    </dgm:pt>
    <dgm:pt modelId="{8914D2A2-90F5-44D5-AA79-700409477162}" type="pres">
      <dgm:prSet presAssocID="{863DEF01-2E20-4620-87BB-41635DABA1BC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48A668-6F9E-4945-B2A3-B2D8B2DF361B}" type="pres">
      <dgm:prSet presAssocID="{BEE949F0-46D4-4F3E-BBD8-63BC5646B688}" presName="sibTrans" presStyleLbl="sibTrans1D1" presStyleIdx="4" presStyleCnt="6"/>
      <dgm:spPr/>
      <dgm:t>
        <a:bodyPr/>
        <a:lstStyle/>
        <a:p>
          <a:endParaRPr lang="en-US"/>
        </a:p>
      </dgm:t>
    </dgm:pt>
    <dgm:pt modelId="{CB6B6C00-0C51-45FD-BB90-C3CC4185D269}" type="pres">
      <dgm:prSet presAssocID="{BEE949F0-46D4-4F3E-BBD8-63BC5646B688}" presName="connectorText" presStyleLbl="sibTrans1D1" presStyleIdx="4" presStyleCnt="6"/>
      <dgm:spPr/>
      <dgm:t>
        <a:bodyPr/>
        <a:lstStyle/>
        <a:p>
          <a:endParaRPr lang="en-US"/>
        </a:p>
      </dgm:t>
    </dgm:pt>
    <dgm:pt modelId="{CE3C1A79-3846-4A61-A53C-234281EE1DAD}" type="pres">
      <dgm:prSet presAssocID="{8F1AE366-44B3-4FA9-A766-5C9A50A1C737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6DF985-6D11-4E65-9254-85B92CC0FF2C}" type="pres">
      <dgm:prSet presAssocID="{71926DEC-03AB-4569-A868-7B1702A62DAF}" presName="sibTrans" presStyleLbl="sibTrans1D1" presStyleIdx="5" presStyleCnt="6"/>
      <dgm:spPr/>
      <dgm:t>
        <a:bodyPr/>
        <a:lstStyle/>
        <a:p>
          <a:endParaRPr lang="en-US"/>
        </a:p>
      </dgm:t>
    </dgm:pt>
    <dgm:pt modelId="{0A7E09CA-7B85-4898-8FC7-7E8B6BB6D3ED}" type="pres">
      <dgm:prSet presAssocID="{71926DEC-03AB-4569-A868-7B1702A62DAF}" presName="connectorText" presStyleLbl="sibTrans1D1" presStyleIdx="5" presStyleCnt="6"/>
      <dgm:spPr/>
      <dgm:t>
        <a:bodyPr/>
        <a:lstStyle/>
        <a:p>
          <a:endParaRPr lang="en-US"/>
        </a:p>
      </dgm:t>
    </dgm:pt>
    <dgm:pt modelId="{17E75E40-62FC-4A92-8132-D819309580F0}" type="pres">
      <dgm:prSet presAssocID="{D1BE59ED-6518-49CA-8DFB-98875ED5502E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8AFA1B-C7A0-4A1D-AE8F-10D07B0521DA}" srcId="{8C71AAB5-7DA3-42E2-BD60-27AD56D8E508}" destId="{8F1AE366-44B3-4FA9-A766-5C9A50A1C737}" srcOrd="5" destOrd="0" parTransId="{1D8FFE7B-D37C-49DD-A3EA-AA7E5EE2C2FB}" sibTransId="{71926DEC-03AB-4569-A868-7B1702A62DAF}"/>
    <dgm:cxn modelId="{756BA3E7-3F29-4C1C-8F87-25412A547E43}" type="presOf" srcId="{71926DEC-03AB-4569-A868-7B1702A62DAF}" destId="{096DF985-6D11-4E65-9254-85B92CC0FF2C}" srcOrd="0" destOrd="0" presId="urn:microsoft.com/office/officeart/2016/7/layout/RepeatingBendingProcessNew"/>
    <dgm:cxn modelId="{8EF85A95-4AED-45F3-AE1D-7A0EF0FC1A8C}" type="presOf" srcId="{71926DEC-03AB-4569-A868-7B1702A62DAF}" destId="{0A7E09CA-7B85-4898-8FC7-7E8B6BB6D3ED}" srcOrd="1" destOrd="0" presId="urn:microsoft.com/office/officeart/2016/7/layout/RepeatingBendingProcessNew"/>
    <dgm:cxn modelId="{3BF6E849-EACD-45A7-9709-1390E456A2E8}" type="presOf" srcId="{062A0E27-C4F2-49C4-A2AE-DBFC3C77C2B6}" destId="{97B2D04F-AA67-4BE5-B979-81E5D1AFB43C}" srcOrd="0" destOrd="0" presId="urn:microsoft.com/office/officeart/2016/7/layout/RepeatingBendingProcessNew"/>
    <dgm:cxn modelId="{527C5757-825F-4F6F-8FA6-559465693E8C}" type="presOf" srcId="{760213B8-57B8-4113-89B2-A4066F09DF50}" destId="{0A0BD808-8206-4AE7-83E7-4BEBD8FE58EB}" srcOrd="0" destOrd="0" presId="urn:microsoft.com/office/officeart/2016/7/layout/RepeatingBendingProcessNew"/>
    <dgm:cxn modelId="{DF6ED48C-8D0A-451D-BBC8-89D4423950F0}" type="presOf" srcId="{062A0E27-C4F2-49C4-A2AE-DBFC3C77C2B6}" destId="{3AD9C255-B5A3-4520-B0A1-17ADA397A469}" srcOrd="1" destOrd="0" presId="urn:microsoft.com/office/officeart/2016/7/layout/RepeatingBendingProcessNew"/>
    <dgm:cxn modelId="{4BDBD2B2-BD27-45BB-AA03-A9772FB52BEC}" type="presOf" srcId="{579D761F-032A-4216-8C12-8D3FFC52B38B}" destId="{6D44A093-AA5B-4F8A-AFA3-F93C47FDA8F1}" srcOrd="1" destOrd="0" presId="urn:microsoft.com/office/officeart/2016/7/layout/RepeatingBendingProcessNew"/>
    <dgm:cxn modelId="{F78B4AC5-8958-4E6D-BB31-7DAF89E7EF97}" type="presOf" srcId="{863DEF01-2E20-4620-87BB-41635DABA1BC}" destId="{8914D2A2-90F5-44D5-AA79-700409477162}" srcOrd="0" destOrd="0" presId="urn:microsoft.com/office/officeart/2016/7/layout/RepeatingBendingProcessNew"/>
    <dgm:cxn modelId="{648913A1-6113-4C18-AB43-324D7A848E3E}" type="presOf" srcId="{5AF7CF8A-2842-46F9-BDC2-0268627A43D3}" destId="{F5C36D3F-0980-4D5C-A34F-D3015143CA7A}" srcOrd="0" destOrd="0" presId="urn:microsoft.com/office/officeart/2016/7/layout/RepeatingBendingProcessNew"/>
    <dgm:cxn modelId="{C1E2CACB-C5EE-4EF6-8226-035E419AC038}" srcId="{8C71AAB5-7DA3-42E2-BD60-27AD56D8E508}" destId="{F4E1206D-37D5-41CB-B516-22C4EF620054}" srcOrd="2" destOrd="0" parTransId="{E2A623CA-DE49-4701-AD20-372716FEDADB}" sibTransId="{55D021B1-11B0-4FF1-A5A4-09B85D28FBCA}"/>
    <dgm:cxn modelId="{E247F640-DB53-401E-8579-A38E53A1DF20}" type="presOf" srcId="{579D761F-032A-4216-8C12-8D3FFC52B38B}" destId="{5BF21FBA-830F-4D7E-A6E8-642E7FD921A1}" srcOrd="0" destOrd="0" presId="urn:microsoft.com/office/officeart/2016/7/layout/RepeatingBendingProcessNew"/>
    <dgm:cxn modelId="{9A11A976-1B76-4B72-9034-BBB1F554DA75}" type="presOf" srcId="{5E005209-5005-4463-B699-7C3B0CC3BB2C}" destId="{2D1FD482-3789-49B9-BA7D-26467A8A1833}" srcOrd="1" destOrd="0" presId="urn:microsoft.com/office/officeart/2016/7/layout/RepeatingBendingProcessNew"/>
    <dgm:cxn modelId="{DC899F7C-5932-478D-BDA2-A4F8CB02C71C}" srcId="{8C71AAB5-7DA3-42E2-BD60-27AD56D8E508}" destId="{760213B8-57B8-4113-89B2-A4066F09DF50}" srcOrd="1" destOrd="0" parTransId="{2D74817D-1DBB-45FA-AB5D-EA3F0255FC2B}" sibTransId="{5E005209-5005-4463-B699-7C3B0CC3BB2C}"/>
    <dgm:cxn modelId="{66DEBB77-AAA4-474D-8CF6-85A087434B55}" srcId="{8C71AAB5-7DA3-42E2-BD60-27AD56D8E508}" destId="{D1BE59ED-6518-49CA-8DFB-98875ED5502E}" srcOrd="6" destOrd="0" parTransId="{5E9A69AD-B91F-4F4C-9B1F-F260A1865720}" sibTransId="{80CF6DFC-4B28-44E5-BAE2-B570F0CE4498}"/>
    <dgm:cxn modelId="{EBE5ABF4-929D-4E17-8C3C-4A740E62FD2B}" srcId="{8C71AAB5-7DA3-42E2-BD60-27AD56D8E508}" destId="{863DEF01-2E20-4620-87BB-41635DABA1BC}" srcOrd="4" destOrd="0" parTransId="{30F1B031-BC6E-42B0-8A8F-152AC71B0DDF}" sibTransId="{BEE949F0-46D4-4F3E-BBD8-63BC5646B688}"/>
    <dgm:cxn modelId="{0C7DDCEC-902A-419C-AECB-6160190A9665}" type="presOf" srcId="{F4E1206D-37D5-41CB-B516-22C4EF620054}" destId="{4E0F49EC-D066-4ED9-B7E3-E2164C344D00}" srcOrd="0" destOrd="0" presId="urn:microsoft.com/office/officeart/2016/7/layout/RepeatingBendingProcessNew"/>
    <dgm:cxn modelId="{5610446F-1471-47B6-9EA3-6D6286CCFF8A}" type="presOf" srcId="{163F0C13-2E05-49C7-BD79-78AC264A6C23}" destId="{113574DC-D07A-4E06-B4BB-6AC50E666CA1}" srcOrd="0" destOrd="0" presId="urn:microsoft.com/office/officeart/2016/7/layout/RepeatingBendingProcessNew"/>
    <dgm:cxn modelId="{1CDFFDE1-2520-403F-BFA6-39DAD7F45778}" type="presOf" srcId="{BEE949F0-46D4-4F3E-BBD8-63BC5646B688}" destId="{6648A668-6F9E-4945-B2A3-B2D8B2DF361B}" srcOrd="0" destOrd="0" presId="urn:microsoft.com/office/officeart/2016/7/layout/RepeatingBendingProcessNew"/>
    <dgm:cxn modelId="{91AD0396-BCA3-4EDB-83FD-09AEDC60C5E0}" type="presOf" srcId="{D1BE59ED-6518-49CA-8DFB-98875ED5502E}" destId="{17E75E40-62FC-4A92-8132-D819309580F0}" srcOrd="0" destOrd="0" presId="urn:microsoft.com/office/officeart/2016/7/layout/RepeatingBendingProcessNew"/>
    <dgm:cxn modelId="{E11377D7-A88F-4506-8B9B-0ACD9180D474}" type="presOf" srcId="{55D021B1-11B0-4FF1-A5A4-09B85D28FBCA}" destId="{59597152-38DB-4F9F-B7DB-BF4D081CBA41}" srcOrd="0" destOrd="0" presId="urn:microsoft.com/office/officeart/2016/7/layout/RepeatingBendingProcessNew"/>
    <dgm:cxn modelId="{59A60DE0-1ECD-40D2-9230-3CC099441384}" srcId="{8C71AAB5-7DA3-42E2-BD60-27AD56D8E508}" destId="{163F0C13-2E05-49C7-BD79-78AC264A6C23}" srcOrd="0" destOrd="0" parTransId="{9CF63CA3-AB54-48BF-A48F-D86C427BD16D}" sibTransId="{579D761F-032A-4216-8C12-8D3FFC52B38B}"/>
    <dgm:cxn modelId="{1C77CB04-D081-4033-873C-2275DB303146}" type="presOf" srcId="{55D021B1-11B0-4FF1-A5A4-09B85D28FBCA}" destId="{5DAE981F-9BC0-44BF-AD37-AB05B37255F9}" srcOrd="1" destOrd="0" presId="urn:microsoft.com/office/officeart/2016/7/layout/RepeatingBendingProcessNew"/>
    <dgm:cxn modelId="{E413933A-493E-4B9E-9048-8A3F95E2B6A3}" type="presOf" srcId="{8F1AE366-44B3-4FA9-A766-5C9A50A1C737}" destId="{CE3C1A79-3846-4A61-A53C-234281EE1DAD}" srcOrd="0" destOrd="0" presId="urn:microsoft.com/office/officeart/2016/7/layout/RepeatingBendingProcessNew"/>
    <dgm:cxn modelId="{C22C7036-C7D5-4FFA-A7A4-E30AF7AAF732}" type="presOf" srcId="{BEE949F0-46D4-4F3E-BBD8-63BC5646B688}" destId="{CB6B6C00-0C51-45FD-BB90-C3CC4185D269}" srcOrd="1" destOrd="0" presId="urn:microsoft.com/office/officeart/2016/7/layout/RepeatingBendingProcessNew"/>
    <dgm:cxn modelId="{10EA4C43-E688-458C-A48C-1B99D84B611D}" srcId="{8C71AAB5-7DA3-42E2-BD60-27AD56D8E508}" destId="{5AF7CF8A-2842-46F9-BDC2-0268627A43D3}" srcOrd="3" destOrd="0" parTransId="{D618094C-DF94-4285-9562-EEEC99B03912}" sibTransId="{062A0E27-C4F2-49C4-A2AE-DBFC3C77C2B6}"/>
    <dgm:cxn modelId="{5A6BE8AA-3B5E-47FA-9596-2E219DE7A725}" type="presOf" srcId="{8C71AAB5-7DA3-42E2-BD60-27AD56D8E508}" destId="{B6678010-8292-4FB2-83C0-7CBE06756A08}" srcOrd="0" destOrd="0" presId="urn:microsoft.com/office/officeart/2016/7/layout/RepeatingBendingProcessNew"/>
    <dgm:cxn modelId="{5F9AEADD-AABA-445D-BDC6-6D6D8A15E4C4}" type="presOf" srcId="{5E005209-5005-4463-B699-7C3B0CC3BB2C}" destId="{44E37ECF-5008-4D35-B9A0-F65F6ED63576}" srcOrd="0" destOrd="0" presId="urn:microsoft.com/office/officeart/2016/7/layout/RepeatingBendingProcessNew"/>
    <dgm:cxn modelId="{A7DF1EAA-DECA-46F1-9E38-98418EDC145E}" type="presParOf" srcId="{B6678010-8292-4FB2-83C0-7CBE06756A08}" destId="{113574DC-D07A-4E06-B4BB-6AC50E666CA1}" srcOrd="0" destOrd="0" presId="urn:microsoft.com/office/officeart/2016/7/layout/RepeatingBendingProcessNew"/>
    <dgm:cxn modelId="{690A3D83-FE05-44D0-BC7E-3B3E2CCED48F}" type="presParOf" srcId="{B6678010-8292-4FB2-83C0-7CBE06756A08}" destId="{5BF21FBA-830F-4D7E-A6E8-642E7FD921A1}" srcOrd="1" destOrd="0" presId="urn:microsoft.com/office/officeart/2016/7/layout/RepeatingBendingProcessNew"/>
    <dgm:cxn modelId="{C9F5CBE9-861B-4110-88B5-2F6C2671AFD1}" type="presParOf" srcId="{5BF21FBA-830F-4D7E-A6E8-642E7FD921A1}" destId="{6D44A093-AA5B-4F8A-AFA3-F93C47FDA8F1}" srcOrd="0" destOrd="0" presId="urn:microsoft.com/office/officeart/2016/7/layout/RepeatingBendingProcessNew"/>
    <dgm:cxn modelId="{82AC9EE4-37EF-460B-88A3-04997D73C700}" type="presParOf" srcId="{B6678010-8292-4FB2-83C0-7CBE06756A08}" destId="{0A0BD808-8206-4AE7-83E7-4BEBD8FE58EB}" srcOrd="2" destOrd="0" presId="urn:microsoft.com/office/officeart/2016/7/layout/RepeatingBendingProcessNew"/>
    <dgm:cxn modelId="{99FE72EC-2B7C-4219-BBD1-85E67FC8CD71}" type="presParOf" srcId="{B6678010-8292-4FB2-83C0-7CBE06756A08}" destId="{44E37ECF-5008-4D35-B9A0-F65F6ED63576}" srcOrd="3" destOrd="0" presId="urn:microsoft.com/office/officeart/2016/7/layout/RepeatingBendingProcessNew"/>
    <dgm:cxn modelId="{DB7B1F3A-58A8-41AC-9AF3-5DFEF834EB5E}" type="presParOf" srcId="{44E37ECF-5008-4D35-B9A0-F65F6ED63576}" destId="{2D1FD482-3789-49B9-BA7D-26467A8A1833}" srcOrd="0" destOrd="0" presId="urn:microsoft.com/office/officeart/2016/7/layout/RepeatingBendingProcessNew"/>
    <dgm:cxn modelId="{FC198293-D078-4A92-B562-78E4B8B5183A}" type="presParOf" srcId="{B6678010-8292-4FB2-83C0-7CBE06756A08}" destId="{4E0F49EC-D066-4ED9-B7E3-E2164C344D00}" srcOrd="4" destOrd="0" presId="urn:microsoft.com/office/officeart/2016/7/layout/RepeatingBendingProcessNew"/>
    <dgm:cxn modelId="{7A0137D1-AEF3-402F-AE4C-AA00FF688FCA}" type="presParOf" srcId="{B6678010-8292-4FB2-83C0-7CBE06756A08}" destId="{59597152-38DB-4F9F-B7DB-BF4D081CBA41}" srcOrd="5" destOrd="0" presId="urn:microsoft.com/office/officeart/2016/7/layout/RepeatingBendingProcessNew"/>
    <dgm:cxn modelId="{44A8D716-82BC-4C34-90E9-594BF517C4B1}" type="presParOf" srcId="{59597152-38DB-4F9F-B7DB-BF4D081CBA41}" destId="{5DAE981F-9BC0-44BF-AD37-AB05B37255F9}" srcOrd="0" destOrd="0" presId="urn:microsoft.com/office/officeart/2016/7/layout/RepeatingBendingProcessNew"/>
    <dgm:cxn modelId="{A2A83B55-515A-436A-A1DD-E6520D4B455B}" type="presParOf" srcId="{B6678010-8292-4FB2-83C0-7CBE06756A08}" destId="{F5C36D3F-0980-4D5C-A34F-D3015143CA7A}" srcOrd="6" destOrd="0" presId="urn:microsoft.com/office/officeart/2016/7/layout/RepeatingBendingProcessNew"/>
    <dgm:cxn modelId="{FBFAAA91-F53A-47F2-B42E-D3FCE9EB588A}" type="presParOf" srcId="{B6678010-8292-4FB2-83C0-7CBE06756A08}" destId="{97B2D04F-AA67-4BE5-B979-81E5D1AFB43C}" srcOrd="7" destOrd="0" presId="urn:microsoft.com/office/officeart/2016/7/layout/RepeatingBendingProcessNew"/>
    <dgm:cxn modelId="{84B60D4B-2D1A-450A-9134-62AA813D2982}" type="presParOf" srcId="{97B2D04F-AA67-4BE5-B979-81E5D1AFB43C}" destId="{3AD9C255-B5A3-4520-B0A1-17ADA397A469}" srcOrd="0" destOrd="0" presId="urn:microsoft.com/office/officeart/2016/7/layout/RepeatingBendingProcessNew"/>
    <dgm:cxn modelId="{3005A795-D6D8-42EF-A626-5438ED8DDB7F}" type="presParOf" srcId="{B6678010-8292-4FB2-83C0-7CBE06756A08}" destId="{8914D2A2-90F5-44D5-AA79-700409477162}" srcOrd="8" destOrd="0" presId="urn:microsoft.com/office/officeart/2016/7/layout/RepeatingBendingProcessNew"/>
    <dgm:cxn modelId="{1771B434-0225-4921-9A8F-CEA3E73B48FC}" type="presParOf" srcId="{B6678010-8292-4FB2-83C0-7CBE06756A08}" destId="{6648A668-6F9E-4945-B2A3-B2D8B2DF361B}" srcOrd="9" destOrd="0" presId="urn:microsoft.com/office/officeart/2016/7/layout/RepeatingBendingProcessNew"/>
    <dgm:cxn modelId="{5FCE6423-927F-4921-9ADC-14A2F55BE79A}" type="presParOf" srcId="{6648A668-6F9E-4945-B2A3-B2D8B2DF361B}" destId="{CB6B6C00-0C51-45FD-BB90-C3CC4185D269}" srcOrd="0" destOrd="0" presId="urn:microsoft.com/office/officeart/2016/7/layout/RepeatingBendingProcessNew"/>
    <dgm:cxn modelId="{C02953A1-FD43-4D54-80D1-221CE0E4FFF0}" type="presParOf" srcId="{B6678010-8292-4FB2-83C0-7CBE06756A08}" destId="{CE3C1A79-3846-4A61-A53C-234281EE1DAD}" srcOrd="10" destOrd="0" presId="urn:microsoft.com/office/officeart/2016/7/layout/RepeatingBendingProcessNew"/>
    <dgm:cxn modelId="{2C5EB74A-E8F7-41F3-9255-8993F7565831}" type="presParOf" srcId="{B6678010-8292-4FB2-83C0-7CBE06756A08}" destId="{096DF985-6D11-4E65-9254-85B92CC0FF2C}" srcOrd="11" destOrd="0" presId="urn:microsoft.com/office/officeart/2016/7/layout/RepeatingBendingProcessNew"/>
    <dgm:cxn modelId="{3003274B-8CBA-4AA5-A0F1-0DCC6DD2FD45}" type="presParOf" srcId="{096DF985-6D11-4E65-9254-85B92CC0FF2C}" destId="{0A7E09CA-7B85-4898-8FC7-7E8B6BB6D3ED}" srcOrd="0" destOrd="0" presId="urn:microsoft.com/office/officeart/2016/7/layout/RepeatingBendingProcessNew"/>
    <dgm:cxn modelId="{6562F863-3037-44AA-8DD7-0BF80F241FDA}" type="presParOf" srcId="{B6678010-8292-4FB2-83C0-7CBE06756A08}" destId="{17E75E40-62FC-4A92-8132-D819309580F0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D3F5A1-4C88-4746-98B2-15C57B17E9C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62F5C96-2A16-4610-9840-80CA2FA76954}">
      <dgm:prSet/>
      <dgm:spPr/>
      <dgm:t>
        <a:bodyPr/>
        <a:lstStyle/>
        <a:p>
          <a:r>
            <a:rPr lang="en-IN" dirty="0"/>
            <a:t>Creating a logistic regression model to predict if a customer will be returning customer or a one time customer only</a:t>
          </a:r>
          <a:endParaRPr lang="en-US" dirty="0"/>
        </a:p>
      </dgm:t>
    </dgm:pt>
    <dgm:pt modelId="{55019967-8A94-4C78-A817-CDA75772DACA}" type="parTrans" cxnId="{92C47E62-8ED0-4A3D-8CF9-56853D6D952E}">
      <dgm:prSet/>
      <dgm:spPr/>
      <dgm:t>
        <a:bodyPr/>
        <a:lstStyle/>
        <a:p>
          <a:endParaRPr lang="en-US"/>
        </a:p>
      </dgm:t>
    </dgm:pt>
    <dgm:pt modelId="{C88B1047-9F2E-46F6-B81D-A4034336571F}" type="sibTrans" cxnId="{92C47E62-8ED0-4A3D-8CF9-56853D6D952E}">
      <dgm:prSet/>
      <dgm:spPr/>
      <dgm:t>
        <a:bodyPr/>
        <a:lstStyle/>
        <a:p>
          <a:endParaRPr lang="en-US"/>
        </a:p>
      </dgm:t>
    </dgm:pt>
    <dgm:pt modelId="{C0255AA9-0A36-4BEF-820F-262A228AE18D}">
      <dgm:prSet/>
      <dgm:spPr/>
      <dgm:t>
        <a:bodyPr/>
        <a:lstStyle/>
        <a:p>
          <a:r>
            <a:rPr lang="en-IN"/>
            <a:t>Dropping unnecessary columns </a:t>
          </a:r>
          <a:endParaRPr lang="en-US"/>
        </a:p>
      </dgm:t>
    </dgm:pt>
    <dgm:pt modelId="{81742A25-EA52-4FA7-B9D3-2AD4AFB12F9B}" type="parTrans" cxnId="{2A0DF434-D517-4E6C-B7D5-6D795A1D24D8}">
      <dgm:prSet/>
      <dgm:spPr/>
      <dgm:t>
        <a:bodyPr/>
        <a:lstStyle/>
        <a:p>
          <a:endParaRPr lang="en-US"/>
        </a:p>
      </dgm:t>
    </dgm:pt>
    <dgm:pt modelId="{C304B108-3CD8-4D4A-9D7C-5A1C8F4F5A50}" type="sibTrans" cxnId="{2A0DF434-D517-4E6C-B7D5-6D795A1D24D8}">
      <dgm:prSet/>
      <dgm:spPr/>
      <dgm:t>
        <a:bodyPr/>
        <a:lstStyle/>
        <a:p>
          <a:endParaRPr lang="en-US"/>
        </a:p>
      </dgm:t>
    </dgm:pt>
    <dgm:pt modelId="{BA7A9007-DE95-4B3B-BBBC-841E9F59EEC9}">
      <dgm:prSet/>
      <dgm:spPr/>
      <dgm:t>
        <a:bodyPr/>
        <a:lstStyle/>
        <a:p>
          <a:r>
            <a:rPr lang="en-IN"/>
            <a:t>Indexing string columns (Country Name and StockCode)</a:t>
          </a:r>
          <a:endParaRPr lang="en-US"/>
        </a:p>
      </dgm:t>
    </dgm:pt>
    <dgm:pt modelId="{59529331-2C65-4FD2-B908-920E36F21067}" type="parTrans" cxnId="{6F03579D-BE98-4BB2-BAA5-6EF222D97FB7}">
      <dgm:prSet/>
      <dgm:spPr/>
      <dgm:t>
        <a:bodyPr/>
        <a:lstStyle/>
        <a:p>
          <a:endParaRPr lang="en-US"/>
        </a:p>
      </dgm:t>
    </dgm:pt>
    <dgm:pt modelId="{B29482EB-67B3-4595-B267-AA5562FDCEC7}" type="sibTrans" cxnId="{6F03579D-BE98-4BB2-BAA5-6EF222D97FB7}">
      <dgm:prSet/>
      <dgm:spPr/>
      <dgm:t>
        <a:bodyPr/>
        <a:lstStyle/>
        <a:p>
          <a:endParaRPr lang="en-US"/>
        </a:p>
      </dgm:t>
    </dgm:pt>
    <dgm:pt modelId="{C6B7D951-B663-405A-990D-3056ABBD4063}">
      <dgm:prSet/>
      <dgm:spPr/>
      <dgm:t>
        <a:bodyPr/>
        <a:lstStyle/>
        <a:p>
          <a:r>
            <a:rPr lang="en-IN"/>
            <a:t>Vectorizing the columns as features</a:t>
          </a:r>
          <a:endParaRPr lang="en-US"/>
        </a:p>
      </dgm:t>
    </dgm:pt>
    <dgm:pt modelId="{16374C90-D112-46B6-AA34-666D9872ABD6}" type="parTrans" cxnId="{22335950-96CA-438E-87C0-DDA15DE10395}">
      <dgm:prSet/>
      <dgm:spPr/>
      <dgm:t>
        <a:bodyPr/>
        <a:lstStyle/>
        <a:p>
          <a:endParaRPr lang="en-US"/>
        </a:p>
      </dgm:t>
    </dgm:pt>
    <dgm:pt modelId="{FA6B1DB3-2EA4-4332-BEBC-AB49221864CB}" type="sibTrans" cxnId="{22335950-96CA-438E-87C0-DDA15DE10395}">
      <dgm:prSet/>
      <dgm:spPr/>
      <dgm:t>
        <a:bodyPr/>
        <a:lstStyle/>
        <a:p>
          <a:endParaRPr lang="en-US"/>
        </a:p>
      </dgm:t>
    </dgm:pt>
    <dgm:pt modelId="{BC9AAA28-1213-4F73-892E-133988A698BF}">
      <dgm:prSet/>
      <dgm:spPr/>
      <dgm:t>
        <a:bodyPr/>
        <a:lstStyle/>
        <a:p>
          <a:r>
            <a:rPr lang="en-IN"/>
            <a:t>Creating a LogisticRegression function</a:t>
          </a:r>
          <a:endParaRPr lang="en-US"/>
        </a:p>
      </dgm:t>
    </dgm:pt>
    <dgm:pt modelId="{50653004-B64B-4158-AADB-FCF101DFE987}" type="parTrans" cxnId="{63D1C1B7-3D90-458B-8F0F-3FA170DEE035}">
      <dgm:prSet/>
      <dgm:spPr/>
      <dgm:t>
        <a:bodyPr/>
        <a:lstStyle/>
        <a:p>
          <a:endParaRPr lang="en-US"/>
        </a:p>
      </dgm:t>
    </dgm:pt>
    <dgm:pt modelId="{09E4A957-2229-4160-8566-814B5D8119EB}" type="sibTrans" cxnId="{63D1C1B7-3D90-458B-8F0F-3FA170DEE035}">
      <dgm:prSet/>
      <dgm:spPr/>
      <dgm:t>
        <a:bodyPr/>
        <a:lstStyle/>
        <a:p>
          <a:endParaRPr lang="en-US"/>
        </a:p>
      </dgm:t>
    </dgm:pt>
    <dgm:pt modelId="{C6FE59E5-C6DE-46CB-BD55-ECD1BF72D3AF}">
      <dgm:prSet/>
      <dgm:spPr/>
      <dgm:t>
        <a:bodyPr/>
        <a:lstStyle/>
        <a:p>
          <a:r>
            <a:rPr lang="en-IN" dirty="0"/>
            <a:t>Creating a pipeline to ensure sequential and serial execution</a:t>
          </a:r>
          <a:endParaRPr lang="en-US" dirty="0"/>
        </a:p>
      </dgm:t>
    </dgm:pt>
    <dgm:pt modelId="{85BE21C2-FFCC-454D-986E-0B86F763721C}" type="parTrans" cxnId="{40761079-CE14-4115-BD8A-6C3E2DC8D2B9}">
      <dgm:prSet/>
      <dgm:spPr/>
      <dgm:t>
        <a:bodyPr/>
        <a:lstStyle/>
        <a:p>
          <a:endParaRPr lang="en-US"/>
        </a:p>
      </dgm:t>
    </dgm:pt>
    <dgm:pt modelId="{BD9827C3-D8D4-47A2-8924-F49E87A5945F}" type="sibTrans" cxnId="{40761079-CE14-4115-BD8A-6C3E2DC8D2B9}">
      <dgm:prSet/>
      <dgm:spPr/>
      <dgm:t>
        <a:bodyPr/>
        <a:lstStyle/>
        <a:p>
          <a:endParaRPr lang="en-US"/>
        </a:p>
      </dgm:t>
    </dgm:pt>
    <dgm:pt modelId="{DD892EE3-7AC8-4FBA-847B-F3398C022E85}">
      <dgm:prSet/>
      <dgm:spPr/>
      <dgm:t>
        <a:bodyPr/>
        <a:lstStyle/>
        <a:p>
          <a:r>
            <a:rPr lang="en-IN"/>
            <a:t>Split dataset into train and test</a:t>
          </a:r>
          <a:endParaRPr lang="en-US"/>
        </a:p>
      </dgm:t>
    </dgm:pt>
    <dgm:pt modelId="{F0EE3ACE-A7FC-4E6D-844F-595F41A37253}" type="parTrans" cxnId="{5ABE3864-C975-48C6-A7A7-CF3AB7354E00}">
      <dgm:prSet/>
      <dgm:spPr/>
      <dgm:t>
        <a:bodyPr/>
        <a:lstStyle/>
        <a:p>
          <a:endParaRPr lang="en-US"/>
        </a:p>
      </dgm:t>
    </dgm:pt>
    <dgm:pt modelId="{CA757300-D5EC-4BDF-979F-0B02B41E7DB9}" type="sibTrans" cxnId="{5ABE3864-C975-48C6-A7A7-CF3AB7354E00}">
      <dgm:prSet/>
      <dgm:spPr/>
      <dgm:t>
        <a:bodyPr/>
        <a:lstStyle/>
        <a:p>
          <a:endParaRPr lang="en-US"/>
        </a:p>
      </dgm:t>
    </dgm:pt>
    <dgm:pt modelId="{95DF465E-6DC1-41B4-BC97-F3238A745000}">
      <dgm:prSet/>
      <dgm:spPr/>
      <dgm:t>
        <a:bodyPr/>
        <a:lstStyle/>
        <a:p>
          <a:r>
            <a:rPr lang="en-IN"/>
            <a:t>Train the model and test it to get accuracy</a:t>
          </a:r>
          <a:endParaRPr lang="en-US"/>
        </a:p>
      </dgm:t>
    </dgm:pt>
    <dgm:pt modelId="{9E6BFA2C-5E91-41F2-ABDC-31B3181225BF}" type="parTrans" cxnId="{FFADB051-8383-4C33-BDDE-149F59D2E77B}">
      <dgm:prSet/>
      <dgm:spPr/>
      <dgm:t>
        <a:bodyPr/>
        <a:lstStyle/>
        <a:p>
          <a:endParaRPr lang="en-US"/>
        </a:p>
      </dgm:t>
    </dgm:pt>
    <dgm:pt modelId="{809E3846-EC73-4E6E-8FFA-83D0611D85F0}" type="sibTrans" cxnId="{FFADB051-8383-4C33-BDDE-149F59D2E77B}">
      <dgm:prSet/>
      <dgm:spPr/>
      <dgm:t>
        <a:bodyPr/>
        <a:lstStyle/>
        <a:p>
          <a:endParaRPr lang="en-US"/>
        </a:p>
      </dgm:t>
    </dgm:pt>
    <dgm:pt modelId="{51DCA2E3-B690-4E7E-9107-B412AD04B16B}" type="pres">
      <dgm:prSet presAssocID="{77D3F5A1-4C88-4746-98B2-15C57B17E9C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419995-4620-4A81-BD56-E1C0ABAAEF9F}" type="pres">
      <dgm:prSet presAssocID="{D62F5C96-2A16-4610-9840-80CA2FA7695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C73680-4550-4B1E-A974-D2A3C8FC1F04}" type="pres">
      <dgm:prSet presAssocID="{D62F5C96-2A16-4610-9840-80CA2FA7695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27821A-F286-4184-8B48-C1019D387200}" type="presOf" srcId="{95DF465E-6DC1-41B4-BC97-F3238A745000}" destId="{D1C73680-4550-4B1E-A974-D2A3C8FC1F04}" srcOrd="0" destOrd="6" presId="urn:microsoft.com/office/officeart/2005/8/layout/vList2"/>
    <dgm:cxn modelId="{40761079-CE14-4115-BD8A-6C3E2DC8D2B9}" srcId="{D62F5C96-2A16-4610-9840-80CA2FA76954}" destId="{C6FE59E5-C6DE-46CB-BD55-ECD1BF72D3AF}" srcOrd="4" destOrd="0" parTransId="{85BE21C2-FFCC-454D-986E-0B86F763721C}" sibTransId="{BD9827C3-D8D4-47A2-8924-F49E87A5945F}"/>
    <dgm:cxn modelId="{22335950-96CA-438E-87C0-DDA15DE10395}" srcId="{D62F5C96-2A16-4610-9840-80CA2FA76954}" destId="{C6B7D951-B663-405A-990D-3056ABBD4063}" srcOrd="2" destOrd="0" parTransId="{16374C90-D112-46B6-AA34-666D9872ABD6}" sibTransId="{FA6B1DB3-2EA4-4332-BEBC-AB49221864CB}"/>
    <dgm:cxn modelId="{6F03579D-BE98-4BB2-BAA5-6EF222D97FB7}" srcId="{D62F5C96-2A16-4610-9840-80CA2FA76954}" destId="{BA7A9007-DE95-4B3B-BBBC-841E9F59EEC9}" srcOrd="1" destOrd="0" parTransId="{59529331-2C65-4FD2-B908-920E36F21067}" sibTransId="{B29482EB-67B3-4595-B267-AA5562FDCEC7}"/>
    <dgm:cxn modelId="{2A0DF434-D517-4E6C-B7D5-6D795A1D24D8}" srcId="{D62F5C96-2A16-4610-9840-80CA2FA76954}" destId="{C0255AA9-0A36-4BEF-820F-262A228AE18D}" srcOrd="0" destOrd="0" parTransId="{81742A25-EA52-4FA7-B9D3-2AD4AFB12F9B}" sibTransId="{C304B108-3CD8-4D4A-9D7C-5A1C8F4F5A50}"/>
    <dgm:cxn modelId="{3F8512C0-AE86-4A40-A09A-1364669E11E1}" type="presOf" srcId="{C6FE59E5-C6DE-46CB-BD55-ECD1BF72D3AF}" destId="{D1C73680-4550-4B1E-A974-D2A3C8FC1F04}" srcOrd="0" destOrd="4" presId="urn:microsoft.com/office/officeart/2005/8/layout/vList2"/>
    <dgm:cxn modelId="{63D1C1B7-3D90-458B-8F0F-3FA170DEE035}" srcId="{D62F5C96-2A16-4610-9840-80CA2FA76954}" destId="{BC9AAA28-1213-4F73-892E-133988A698BF}" srcOrd="3" destOrd="0" parTransId="{50653004-B64B-4158-AADB-FCF101DFE987}" sibTransId="{09E4A957-2229-4160-8566-814B5D8119EB}"/>
    <dgm:cxn modelId="{FFADB051-8383-4C33-BDDE-149F59D2E77B}" srcId="{D62F5C96-2A16-4610-9840-80CA2FA76954}" destId="{95DF465E-6DC1-41B4-BC97-F3238A745000}" srcOrd="6" destOrd="0" parTransId="{9E6BFA2C-5E91-41F2-ABDC-31B3181225BF}" sibTransId="{809E3846-EC73-4E6E-8FFA-83D0611D85F0}"/>
    <dgm:cxn modelId="{FE148429-2625-47BB-92AC-838EA5B26174}" type="presOf" srcId="{D62F5C96-2A16-4610-9840-80CA2FA76954}" destId="{BB419995-4620-4A81-BD56-E1C0ABAAEF9F}" srcOrd="0" destOrd="0" presId="urn:microsoft.com/office/officeart/2005/8/layout/vList2"/>
    <dgm:cxn modelId="{244D41D7-3D8C-4410-B42F-DA3296A556C7}" type="presOf" srcId="{DD892EE3-7AC8-4FBA-847B-F3398C022E85}" destId="{D1C73680-4550-4B1E-A974-D2A3C8FC1F04}" srcOrd="0" destOrd="5" presId="urn:microsoft.com/office/officeart/2005/8/layout/vList2"/>
    <dgm:cxn modelId="{9CBFDA50-35E0-4096-8D03-8A15BDD1BE05}" type="presOf" srcId="{77D3F5A1-4C88-4746-98B2-15C57B17E9CC}" destId="{51DCA2E3-B690-4E7E-9107-B412AD04B16B}" srcOrd="0" destOrd="0" presId="urn:microsoft.com/office/officeart/2005/8/layout/vList2"/>
    <dgm:cxn modelId="{A1DF6464-1F7F-46DE-92C7-37EA77EB60F9}" type="presOf" srcId="{C0255AA9-0A36-4BEF-820F-262A228AE18D}" destId="{D1C73680-4550-4B1E-A974-D2A3C8FC1F04}" srcOrd="0" destOrd="0" presId="urn:microsoft.com/office/officeart/2005/8/layout/vList2"/>
    <dgm:cxn modelId="{92C47E62-8ED0-4A3D-8CF9-56853D6D952E}" srcId="{77D3F5A1-4C88-4746-98B2-15C57B17E9CC}" destId="{D62F5C96-2A16-4610-9840-80CA2FA76954}" srcOrd="0" destOrd="0" parTransId="{55019967-8A94-4C78-A817-CDA75772DACA}" sibTransId="{C88B1047-9F2E-46F6-B81D-A4034336571F}"/>
    <dgm:cxn modelId="{709584F4-76FD-4606-BEEC-E59ABE17E700}" type="presOf" srcId="{BC9AAA28-1213-4F73-892E-133988A698BF}" destId="{D1C73680-4550-4B1E-A974-D2A3C8FC1F04}" srcOrd="0" destOrd="3" presId="urn:microsoft.com/office/officeart/2005/8/layout/vList2"/>
    <dgm:cxn modelId="{5ABE3864-C975-48C6-A7A7-CF3AB7354E00}" srcId="{D62F5C96-2A16-4610-9840-80CA2FA76954}" destId="{DD892EE3-7AC8-4FBA-847B-F3398C022E85}" srcOrd="5" destOrd="0" parTransId="{F0EE3ACE-A7FC-4E6D-844F-595F41A37253}" sibTransId="{CA757300-D5EC-4BDF-979F-0B02B41E7DB9}"/>
    <dgm:cxn modelId="{CBC53B7D-F651-495D-AD94-36CC9359A585}" type="presOf" srcId="{BA7A9007-DE95-4B3B-BBBC-841E9F59EEC9}" destId="{D1C73680-4550-4B1E-A974-D2A3C8FC1F04}" srcOrd="0" destOrd="1" presId="urn:microsoft.com/office/officeart/2005/8/layout/vList2"/>
    <dgm:cxn modelId="{F6C60816-EC3E-49CF-97DE-DC1CEF0E95FE}" type="presOf" srcId="{C6B7D951-B663-405A-990D-3056ABBD4063}" destId="{D1C73680-4550-4B1E-A974-D2A3C8FC1F04}" srcOrd="0" destOrd="2" presId="urn:microsoft.com/office/officeart/2005/8/layout/vList2"/>
    <dgm:cxn modelId="{8528809F-44B4-4F75-B8D2-4544CE2A782B}" type="presParOf" srcId="{51DCA2E3-B690-4E7E-9107-B412AD04B16B}" destId="{BB419995-4620-4A81-BD56-E1C0ABAAEF9F}" srcOrd="0" destOrd="0" presId="urn:microsoft.com/office/officeart/2005/8/layout/vList2"/>
    <dgm:cxn modelId="{071EC4F4-3BEE-41F7-B6D7-C2F61E7A058B}" type="presParOf" srcId="{51DCA2E3-B690-4E7E-9107-B412AD04B16B}" destId="{D1C73680-4550-4B1E-A974-D2A3C8FC1F0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EE8EB5-E235-4455-BBA9-341100AB9760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E5F80B8-27A8-4E87-80CE-A20827BCAB83}">
      <dgm:prSet/>
      <dgm:spPr/>
      <dgm:t>
        <a:bodyPr/>
        <a:lstStyle/>
        <a:p>
          <a:r>
            <a:rPr lang="en-US" b="0" i="0"/>
            <a:t>The project provides a scalable and efficient ETL workflow for customer behavior analysis using the Medallion architecture (Bronze, Silver, Gold layers).</a:t>
          </a:r>
          <a:endParaRPr lang="en-US"/>
        </a:p>
      </dgm:t>
    </dgm:pt>
    <dgm:pt modelId="{9A8AAC71-7C3C-424B-906E-46C8607993A4}" type="parTrans" cxnId="{A5967F0F-F8FE-43B9-9525-10FED3910901}">
      <dgm:prSet/>
      <dgm:spPr/>
      <dgm:t>
        <a:bodyPr/>
        <a:lstStyle/>
        <a:p>
          <a:endParaRPr lang="en-US"/>
        </a:p>
      </dgm:t>
    </dgm:pt>
    <dgm:pt modelId="{7915A76A-B98F-4C17-9D73-54A72CA571EA}" type="sibTrans" cxnId="{A5967F0F-F8FE-43B9-9525-10FED3910901}">
      <dgm:prSet/>
      <dgm:spPr/>
      <dgm:t>
        <a:bodyPr/>
        <a:lstStyle/>
        <a:p>
          <a:endParaRPr lang="en-US"/>
        </a:p>
      </dgm:t>
    </dgm:pt>
    <dgm:pt modelId="{4F3051DD-70B3-49C5-84A3-CEE2D14EF0BE}">
      <dgm:prSet/>
      <dgm:spPr/>
      <dgm:t>
        <a:bodyPr/>
        <a:lstStyle/>
        <a:p>
          <a:r>
            <a:rPr lang="en-US" b="0" i="0"/>
            <a:t>Key business insights, such as customer purchase trends and churn likelihood, empower data-driven decision-making for improving customer retention.</a:t>
          </a:r>
          <a:endParaRPr lang="en-US"/>
        </a:p>
      </dgm:t>
    </dgm:pt>
    <dgm:pt modelId="{7E589AEC-88A1-49F4-B109-13CAA673B7AA}" type="parTrans" cxnId="{25464B97-6DD8-4EFF-B7C1-9F2B970AD7F5}">
      <dgm:prSet/>
      <dgm:spPr/>
      <dgm:t>
        <a:bodyPr/>
        <a:lstStyle/>
        <a:p>
          <a:endParaRPr lang="en-US"/>
        </a:p>
      </dgm:t>
    </dgm:pt>
    <dgm:pt modelId="{230F92B3-3AC4-437D-B2F1-4793550A5AF5}" type="sibTrans" cxnId="{25464B97-6DD8-4EFF-B7C1-9F2B970AD7F5}">
      <dgm:prSet/>
      <dgm:spPr/>
      <dgm:t>
        <a:bodyPr/>
        <a:lstStyle/>
        <a:p>
          <a:endParaRPr lang="en-US"/>
        </a:p>
      </dgm:t>
    </dgm:pt>
    <dgm:pt modelId="{0D2B9BD9-D8EE-4A57-A9AC-0BC6A023D085}">
      <dgm:prSet/>
      <dgm:spPr/>
      <dgm:t>
        <a:bodyPr/>
        <a:lstStyle/>
        <a:p>
          <a:r>
            <a:rPr lang="en-US" b="0" i="0"/>
            <a:t>The use of Azure Data Factory and Databricks ensures seamless orchestration and powerful transformations, enabling efficient data processing and predictive analytics.</a:t>
          </a:r>
          <a:endParaRPr lang="en-US"/>
        </a:p>
      </dgm:t>
    </dgm:pt>
    <dgm:pt modelId="{9EFAE6BA-E757-4243-8E5A-09990653ABB7}" type="parTrans" cxnId="{F2D0DCAD-FBA8-40D6-BC17-88A78BA2C9F2}">
      <dgm:prSet/>
      <dgm:spPr/>
      <dgm:t>
        <a:bodyPr/>
        <a:lstStyle/>
        <a:p>
          <a:endParaRPr lang="en-US"/>
        </a:p>
      </dgm:t>
    </dgm:pt>
    <dgm:pt modelId="{F23E9044-39C0-46C6-A7B7-08E2422EA9A6}" type="sibTrans" cxnId="{F2D0DCAD-FBA8-40D6-BC17-88A78BA2C9F2}">
      <dgm:prSet/>
      <dgm:spPr/>
      <dgm:t>
        <a:bodyPr/>
        <a:lstStyle/>
        <a:p>
          <a:endParaRPr lang="en-US"/>
        </a:p>
      </dgm:t>
    </dgm:pt>
    <dgm:pt modelId="{107F9C69-6268-4DE3-9BB8-1751A2A22863}">
      <dgm:prSet/>
      <dgm:spPr/>
      <dgm:t>
        <a:bodyPr/>
        <a:lstStyle/>
        <a:p>
          <a:r>
            <a:rPr lang="en-US" b="0" i="0"/>
            <a:t>By incorporating CI/CD pipelines, the workflow achieves operational reliability and streamlined deployment across environments.</a:t>
          </a:r>
          <a:endParaRPr lang="en-US"/>
        </a:p>
      </dgm:t>
    </dgm:pt>
    <dgm:pt modelId="{A37FCAF2-A581-4478-96ED-FBB2ED55A860}" type="parTrans" cxnId="{961DCD5B-C59F-4B7B-9A87-66CADE144B62}">
      <dgm:prSet/>
      <dgm:spPr/>
      <dgm:t>
        <a:bodyPr/>
        <a:lstStyle/>
        <a:p>
          <a:endParaRPr lang="en-US"/>
        </a:p>
      </dgm:t>
    </dgm:pt>
    <dgm:pt modelId="{38B4F5A1-3947-47B8-93BE-2C782FBD2844}" type="sibTrans" cxnId="{961DCD5B-C59F-4B7B-9A87-66CADE144B62}">
      <dgm:prSet/>
      <dgm:spPr/>
      <dgm:t>
        <a:bodyPr/>
        <a:lstStyle/>
        <a:p>
          <a:endParaRPr lang="en-US"/>
        </a:p>
      </dgm:t>
    </dgm:pt>
    <dgm:pt modelId="{1EC78FB3-5D96-4BBD-AAD0-EFD68180D63A}">
      <dgm:prSet/>
      <dgm:spPr/>
      <dgm:t>
        <a:bodyPr/>
        <a:lstStyle/>
        <a:p>
          <a:r>
            <a:rPr lang="en-US" b="0" i="0"/>
            <a:t>The methodology can be extended to similar retail datasets, offering a robust framework for customer analytics in other industries.</a:t>
          </a:r>
          <a:endParaRPr lang="en-US"/>
        </a:p>
      </dgm:t>
    </dgm:pt>
    <dgm:pt modelId="{56CB053D-2B4B-4DF3-8508-70D894CF87A8}" type="parTrans" cxnId="{2116F8A8-6CF2-49F1-8A00-B7C90BDF7AE9}">
      <dgm:prSet/>
      <dgm:spPr/>
      <dgm:t>
        <a:bodyPr/>
        <a:lstStyle/>
        <a:p>
          <a:endParaRPr lang="en-US"/>
        </a:p>
      </dgm:t>
    </dgm:pt>
    <dgm:pt modelId="{247680AE-D99E-41B1-B2A1-E4C2E9034BD7}" type="sibTrans" cxnId="{2116F8A8-6CF2-49F1-8A00-B7C90BDF7AE9}">
      <dgm:prSet/>
      <dgm:spPr/>
      <dgm:t>
        <a:bodyPr/>
        <a:lstStyle/>
        <a:p>
          <a:endParaRPr lang="en-US"/>
        </a:p>
      </dgm:t>
    </dgm:pt>
    <dgm:pt modelId="{F8032C6E-4BCA-4656-868E-AA4FD66FBDA6}" type="pres">
      <dgm:prSet presAssocID="{EFEE8EB5-E235-4455-BBA9-341100AB976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ED851E-A7E4-4D5E-9085-59A4E8088243}" type="pres">
      <dgm:prSet presAssocID="{EFEE8EB5-E235-4455-BBA9-341100AB9760}" presName="dummyMaxCanvas" presStyleCnt="0">
        <dgm:presLayoutVars/>
      </dgm:prSet>
      <dgm:spPr/>
    </dgm:pt>
    <dgm:pt modelId="{DD855C2B-D800-4AFE-BE96-1D65FB98AC1E}" type="pres">
      <dgm:prSet presAssocID="{EFEE8EB5-E235-4455-BBA9-341100AB9760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04626-A784-4B26-A9D3-ACFFB1F8579A}" type="pres">
      <dgm:prSet presAssocID="{EFEE8EB5-E235-4455-BBA9-341100AB9760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13C238-D841-418D-8B9C-8BBBEE78CD54}" type="pres">
      <dgm:prSet presAssocID="{EFEE8EB5-E235-4455-BBA9-341100AB9760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14FFB-47D4-40CA-A45D-FA404BA8DD4F}" type="pres">
      <dgm:prSet presAssocID="{EFEE8EB5-E235-4455-BBA9-341100AB9760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D62EEA-E944-4F32-A0DE-AC5393BCEE0D}" type="pres">
      <dgm:prSet presAssocID="{EFEE8EB5-E235-4455-BBA9-341100AB9760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F4D070-2EE7-4942-B2FF-62BCE5668128}" type="pres">
      <dgm:prSet presAssocID="{EFEE8EB5-E235-4455-BBA9-341100AB9760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8F4ABD-4694-4235-85D6-225CE6815B53}" type="pres">
      <dgm:prSet presAssocID="{EFEE8EB5-E235-4455-BBA9-341100AB9760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1450DE-ADAB-42A4-BEC5-4D04AAB6AE27}" type="pres">
      <dgm:prSet presAssocID="{EFEE8EB5-E235-4455-BBA9-341100AB9760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50CCCE-10BA-4CFA-A689-A14C5164B15A}" type="pres">
      <dgm:prSet presAssocID="{EFEE8EB5-E235-4455-BBA9-341100AB9760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866905-51F0-4537-BC38-4D87D4B3A70D}" type="pres">
      <dgm:prSet presAssocID="{EFEE8EB5-E235-4455-BBA9-341100AB9760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AFF244-F6EE-41AF-8D25-8992E63F347A}" type="pres">
      <dgm:prSet presAssocID="{EFEE8EB5-E235-4455-BBA9-341100AB9760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A27C2-D9F2-426D-B6F6-D190AC24A8E7}" type="pres">
      <dgm:prSet presAssocID="{EFEE8EB5-E235-4455-BBA9-341100AB9760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AC4E77-08D1-45BF-9A18-6BA24CA34099}" type="pres">
      <dgm:prSet presAssocID="{EFEE8EB5-E235-4455-BBA9-341100AB9760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94CDBF-505C-4337-AC09-A3873BBC38FD}" type="pres">
      <dgm:prSet presAssocID="{EFEE8EB5-E235-4455-BBA9-341100AB9760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18CC14-F793-4862-BB8D-AE5F906057C6}" type="presOf" srcId="{1EC78FB3-5D96-4BBD-AAD0-EFD68180D63A}" destId="{4694CDBF-505C-4337-AC09-A3873BBC38FD}" srcOrd="1" destOrd="0" presId="urn:microsoft.com/office/officeart/2005/8/layout/vProcess5"/>
    <dgm:cxn modelId="{F2D0DCAD-FBA8-40D6-BC17-88A78BA2C9F2}" srcId="{EFEE8EB5-E235-4455-BBA9-341100AB9760}" destId="{0D2B9BD9-D8EE-4A57-A9AC-0BC6A023D085}" srcOrd="2" destOrd="0" parTransId="{9EFAE6BA-E757-4243-8E5A-09990653ABB7}" sibTransId="{F23E9044-39C0-46C6-A7B7-08E2422EA9A6}"/>
    <dgm:cxn modelId="{15A3F916-FB26-4966-A3EE-CF6480E03C16}" type="presOf" srcId="{38B4F5A1-3947-47B8-93BE-2C782FBD2844}" destId="{6850CCCE-10BA-4CFA-A689-A14C5164B15A}" srcOrd="0" destOrd="0" presId="urn:microsoft.com/office/officeart/2005/8/layout/vProcess5"/>
    <dgm:cxn modelId="{7DF6F075-315F-4486-86F1-E0A1C496835D}" type="presOf" srcId="{7915A76A-B98F-4C17-9D73-54A72CA571EA}" destId="{92F4D070-2EE7-4942-B2FF-62BCE5668128}" srcOrd="0" destOrd="0" presId="urn:microsoft.com/office/officeart/2005/8/layout/vProcess5"/>
    <dgm:cxn modelId="{7F4756B7-643D-4B92-B368-B64981CF66B5}" type="presOf" srcId="{0D2B9BD9-D8EE-4A57-A9AC-0BC6A023D085}" destId="{287A27C2-D9F2-426D-B6F6-D190AC24A8E7}" srcOrd="1" destOrd="0" presId="urn:microsoft.com/office/officeart/2005/8/layout/vProcess5"/>
    <dgm:cxn modelId="{9A0699EB-E7A6-4CDB-9187-674AB389C40B}" type="presOf" srcId="{107F9C69-6268-4DE3-9BB8-1751A2A22863}" destId="{2BF14FFB-47D4-40CA-A45D-FA404BA8DD4F}" srcOrd="0" destOrd="0" presId="urn:microsoft.com/office/officeart/2005/8/layout/vProcess5"/>
    <dgm:cxn modelId="{2116F8A8-6CF2-49F1-8A00-B7C90BDF7AE9}" srcId="{EFEE8EB5-E235-4455-BBA9-341100AB9760}" destId="{1EC78FB3-5D96-4BBD-AAD0-EFD68180D63A}" srcOrd="4" destOrd="0" parTransId="{56CB053D-2B4B-4DF3-8508-70D894CF87A8}" sibTransId="{247680AE-D99E-41B1-B2A1-E4C2E9034BD7}"/>
    <dgm:cxn modelId="{961DCD5B-C59F-4B7B-9A87-66CADE144B62}" srcId="{EFEE8EB5-E235-4455-BBA9-341100AB9760}" destId="{107F9C69-6268-4DE3-9BB8-1751A2A22863}" srcOrd="3" destOrd="0" parTransId="{A37FCAF2-A581-4478-96ED-FBB2ED55A860}" sibTransId="{38B4F5A1-3947-47B8-93BE-2C782FBD2844}"/>
    <dgm:cxn modelId="{C192EA70-97A4-4BD9-8305-EC2A99F078BF}" type="presOf" srcId="{8E5F80B8-27A8-4E87-80CE-A20827BCAB83}" destId="{65866905-51F0-4537-BC38-4D87D4B3A70D}" srcOrd="1" destOrd="0" presId="urn:microsoft.com/office/officeart/2005/8/layout/vProcess5"/>
    <dgm:cxn modelId="{C2BA741A-1577-4947-8676-52CF8456E69A}" type="presOf" srcId="{4F3051DD-70B3-49C5-84A3-CEE2D14EF0BE}" destId="{CAAFF244-F6EE-41AF-8D25-8992E63F347A}" srcOrd="1" destOrd="0" presId="urn:microsoft.com/office/officeart/2005/8/layout/vProcess5"/>
    <dgm:cxn modelId="{674DD089-27DD-42E2-A897-4BB81D386C33}" type="presOf" srcId="{8E5F80B8-27A8-4E87-80CE-A20827BCAB83}" destId="{DD855C2B-D800-4AFE-BE96-1D65FB98AC1E}" srcOrd="0" destOrd="0" presId="urn:microsoft.com/office/officeart/2005/8/layout/vProcess5"/>
    <dgm:cxn modelId="{411D5452-8940-4635-B98E-1CD2AE5A18DD}" type="presOf" srcId="{EFEE8EB5-E235-4455-BBA9-341100AB9760}" destId="{F8032C6E-4BCA-4656-868E-AA4FD66FBDA6}" srcOrd="0" destOrd="0" presId="urn:microsoft.com/office/officeart/2005/8/layout/vProcess5"/>
    <dgm:cxn modelId="{CC35EE76-EB7F-4D93-8330-ADA83436AB04}" type="presOf" srcId="{4F3051DD-70B3-49C5-84A3-CEE2D14EF0BE}" destId="{B5B04626-A784-4B26-A9D3-ACFFB1F8579A}" srcOrd="0" destOrd="0" presId="urn:microsoft.com/office/officeart/2005/8/layout/vProcess5"/>
    <dgm:cxn modelId="{25464B97-6DD8-4EFF-B7C1-9F2B970AD7F5}" srcId="{EFEE8EB5-E235-4455-BBA9-341100AB9760}" destId="{4F3051DD-70B3-49C5-84A3-CEE2D14EF0BE}" srcOrd="1" destOrd="0" parTransId="{7E589AEC-88A1-49F4-B109-13CAA673B7AA}" sibTransId="{230F92B3-3AC4-437D-B2F1-4793550A5AF5}"/>
    <dgm:cxn modelId="{A5967F0F-F8FE-43B9-9525-10FED3910901}" srcId="{EFEE8EB5-E235-4455-BBA9-341100AB9760}" destId="{8E5F80B8-27A8-4E87-80CE-A20827BCAB83}" srcOrd="0" destOrd="0" parTransId="{9A8AAC71-7C3C-424B-906E-46C8607993A4}" sibTransId="{7915A76A-B98F-4C17-9D73-54A72CA571EA}"/>
    <dgm:cxn modelId="{1461013F-63B9-4C84-8424-2FA6F55768D2}" type="presOf" srcId="{230F92B3-3AC4-437D-B2F1-4793550A5AF5}" destId="{E98F4ABD-4694-4235-85D6-225CE6815B53}" srcOrd="0" destOrd="0" presId="urn:microsoft.com/office/officeart/2005/8/layout/vProcess5"/>
    <dgm:cxn modelId="{4E1FFDB3-350C-4D8F-A006-0D9BE2482676}" type="presOf" srcId="{1EC78FB3-5D96-4BBD-AAD0-EFD68180D63A}" destId="{F5D62EEA-E944-4F32-A0DE-AC5393BCEE0D}" srcOrd="0" destOrd="0" presId="urn:microsoft.com/office/officeart/2005/8/layout/vProcess5"/>
    <dgm:cxn modelId="{C524654E-8BC9-40C0-A409-E38FBECCD2F3}" type="presOf" srcId="{107F9C69-6268-4DE3-9BB8-1751A2A22863}" destId="{54AC4E77-08D1-45BF-9A18-6BA24CA34099}" srcOrd="1" destOrd="0" presId="urn:microsoft.com/office/officeart/2005/8/layout/vProcess5"/>
    <dgm:cxn modelId="{9DEB8696-6856-4649-B396-6F9F90BAFE5E}" type="presOf" srcId="{0D2B9BD9-D8EE-4A57-A9AC-0BC6A023D085}" destId="{4D13C238-D841-418D-8B9C-8BBBEE78CD54}" srcOrd="0" destOrd="0" presId="urn:microsoft.com/office/officeart/2005/8/layout/vProcess5"/>
    <dgm:cxn modelId="{02CEFA79-D291-4877-9F6B-96E50866FD60}" type="presOf" srcId="{F23E9044-39C0-46C6-A7B7-08E2422EA9A6}" destId="{E71450DE-ADAB-42A4-BEC5-4D04AAB6AE27}" srcOrd="0" destOrd="0" presId="urn:microsoft.com/office/officeart/2005/8/layout/vProcess5"/>
    <dgm:cxn modelId="{B88C99A6-438A-4816-9657-752090CA0B4C}" type="presParOf" srcId="{F8032C6E-4BCA-4656-868E-AA4FD66FBDA6}" destId="{ACED851E-A7E4-4D5E-9085-59A4E8088243}" srcOrd="0" destOrd="0" presId="urn:microsoft.com/office/officeart/2005/8/layout/vProcess5"/>
    <dgm:cxn modelId="{5DC50E27-6F3C-4032-9D22-D6B3FEF0E50A}" type="presParOf" srcId="{F8032C6E-4BCA-4656-868E-AA4FD66FBDA6}" destId="{DD855C2B-D800-4AFE-BE96-1D65FB98AC1E}" srcOrd="1" destOrd="0" presId="urn:microsoft.com/office/officeart/2005/8/layout/vProcess5"/>
    <dgm:cxn modelId="{368E2810-EFC2-4179-AC24-728CC4113A1E}" type="presParOf" srcId="{F8032C6E-4BCA-4656-868E-AA4FD66FBDA6}" destId="{B5B04626-A784-4B26-A9D3-ACFFB1F8579A}" srcOrd="2" destOrd="0" presId="urn:microsoft.com/office/officeart/2005/8/layout/vProcess5"/>
    <dgm:cxn modelId="{10F4C014-45DE-4C52-B859-120BDA7B0F87}" type="presParOf" srcId="{F8032C6E-4BCA-4656-868E-AA4FD66FBDA6}" destId="{4D13C238-D841-418D-8B9C-8BBBEE78CD54}" srcOrd="3" destOrd="0" presId="urn:microsoft.com/office/officeart/2005/8/layout/vProcess5"/>
    <dgm:cxn modelId="{AB53902D-B071-4127-ADA2-63EC64735A41}" type="presParOf" srcId="{F8032C6E-4BCA-4656-868E-AA4FD66FBDA6}" destId="{2BF14FFB-47D4-40CA-A45D-FA404BA8DD4F}" srcOrd="4" destOrd="0" presId="urn:microsoft.com/office/officeart/2005/8/layout/vProcess5"/>
    <dgm:cxn modelId="{40DA7F6B-F410-44AB-90E5-EC96AD45FD48}" type="presParOf" srcId="{F8032C6E-4BCA-4656-868E-AA4FD66FBDA6}" destId="{F5D62EEA-E944-4F32-A0DE-AC5393BCEE0D}" srcOrd="5" destOrd="0" presId="urn:microsoft.com/office/officeart/2005/8/layout/vProcess5"/>
    <dgm:cxn modelId="{EAD24BC1-B2EE-4553-970E-A40EC4E241BF}" type="presParOf" srcId="{F8032C6E-4BCA-4656-868E-AA4FD66FBDA6}" destId="{92F4D070-2EE7-4942-B2FF-62BCE5668128}" srcOrd="6" destOrd="0" presId="urn:microsoft.com/office/officeart/2005/8/layout/vProcess5"/>
    <dgm:cxn modelId="{E7BFAA26-6853-4DE4-A133-C9059C2F2985}" type="presParOf" srcId="{F8032C6E-4BCA-4656-868E-AA4FD66FBDA6}" destId="{E98F4ABD-4694-4235-85D6-225CE6815B53}" srcOrd="7" destOrd="0" presId="urn:microsoft.com/office/officeart/2005/8/layout/vProcess5"/>
    <dgm:cxn modelId="{B3EAD04F-7B74-4C51-B321-E4C244CFB6C4}" type="presParOf" srcId="{F8032C6E-4BCA-4656-868E-AA4FD66FBDA6}" destId="{E71450DE-ADAB-42A4-BEC5-4D04AAB6AE27}" srcOrd="8" destOrd="0" presId="urn:microsoft.com/office/officeart/2005/8/layout/vProcess5"/>
    <dgm:cxn modelId="{ED006AF4-C6AE-4789-8021-DEA9474A63E6}" type="presParOf" srcId="{F8032C6E-4BCA-4656-868E-AA4FD66FBDA6}" destId="{6850CCCE-10BA-4CFA-A689-A14C5164B15A}" srcOrd="9" destOrd="0" presId="urn:microsoft.com/office/officeart/2005/8/layout/vProcess5"/>
    <dgm:cxn modelId="{0F9F4937-C609-4E32-AE0A-655553A487A4}" type="presParOf" srcId="{F8032C6E-4BCA-4656-868E-AA4FD66FBDA6}" destId="{65866905-51F0-4537-BC38-4D87D4B3A70D}" srcOrd="10" destOrd="0" presId="urn:microsoft.com/office/officeart/2005/8/layout/vProcess5"/>
    <dgm:cxn modelId="{A9FB4AEF-E2BE-4DC9-86E3-396AD72B1404}" type="presParOf" srcId="{F8032C6E-4BCA-4656-868E-AA4FD66FBDA6}" destId="{CAAFF244-F6EE-41AF-8D25-8992E63F347A}" srcOrd="11" destOrd="0" presId="urn:microsoft.com/office/officeart/2005/8/layout/vProcess5"/>
    <dgm:cxn modelId="{F8D3E983-B119-449C-BC85-BD98CDAD7F7F}" type="presParOf" srcId="{F8032C6E-4BCA-4656-868E-AA4FD66FBDA6}" destId="{287A27C2-D9F2-426D-B6F6-D190AC24A8E7}" srcOrd="12" destOrd="0" presId="urn:microsoft.com/office/officeart/2005/8/layout/vProcess5"/>
    <dgm:cxn modelId="{30FA96F5-F639-4E7C-9B0B-76E16C3213E3}" type="presParOf" srcId="{F8032C6E-4BCA-4656-868E-AA4FD66FBDA6}" destId="{54AC4E77-08D1-45BF-9A18-6BA24CA34099}" srcOrd="13" destOrd="0" presId="urn:microsoft.com/office/officeart/2005/8/layout/vProcess5"/>
    <dgm:cxn modelId="{AFD9E87B-0A00-4358-9454-57D9FF0B5724}" type="presParOf" srcId="{F8032C6E-4BCA-4656-868E-AA4FD66FBDA6}" destId="{4694CDBF-505C-4337-AC09-A3873BBC38F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21FBA-830F-4D7E-A6E8-642E7FD921A1}">
      <dsp:nvSpPr>
        <dsp:cNvPr id="0" name=""/>
        <dsp:cNvSpPr/>
      </dsp:nvSpPr>
      <dsp:spPr>
        <a:xfrm>
          <a:off x="1851387" y="1069588"/>
          <a:ext cx="3952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23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38359" y="1113179"/>
        <a:ext cx="21291" cy="4258"/>
      </dsp:txXfrm>
    </dsp:sp>
    <dsp:sp modelId="{113574DC-D07A-4E06-B4BB-6AC50E666CA1}">
      <dsp:nvSpPr>
        <dsp:cNvPr id="0" name=""/>
        <dsp:cNvSpPr/>
      </dsp:nvSpPr>
      <dsp:spPr>
        <a:xfrm>
          <a:off x="1728" y="559870"/>
          <a:ext cx="1851459" cy="1110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723" tIns="95230" rIns="90723" bIns="9523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Load Data from bronzelayer container</a:t>
          </a:r>
        </a:p>
      </dsp:txBody>
      <dsp:txXfrm>
        <a:off x="1728" y="559870"/>
        <a:ext cx="1851459" cy="1110875"/>
      </dsp:txXfrm>
    </dsp:sp>
    <dsp:sp modelId="{44E37ECF-5008-4D35-B9A0-F65F6ED63576}">
      <dsp:nvSpPr>
        <dsp:cNvPr id="0" name=""/>
        <dsp:cNvSpPr/>
      </dsp:nvSpPr>
      <dsp:spPr>
        <a:xfrm>
          <a:off x="4128682" y="1069588"/>
          <a:ext cx="3952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23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15654" y="1113179"/>
        <a:ext cx="21291" cy="4258"/>
      </dsp:txXfrm>
    </dsp:sp>
    <dsp:sp modelId="{0A0BD808-8206-4AE7-83E7-4BEBD8FE58EB}">
      <dsp:nvSpPr>
        <dsp:cNvPr id="0" name=""/>
        <dsp:cNvSpPr/>
      </dsp:nvSpPr>
      <dsp:spPr>
        <a:xfrm>
          <a:off x="2279023" y="559870"/>
          <a:ext cx="1851459" cy="1110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723" tIns="95230" rIns="90723" bIns="9523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/>
            <a:t>Drop Null values</a:t>
          </a:r>
          <a:endParaRPr lang="en-US" sz="1400" kern="1200"/>
        </a:p>
      </dsp:txBody>
      <dsp:txXfrm>
        <a:off x="2279023" y="559870"/>
        <a:ext cx="1851459" cy="1110875"/>
      </dsp:txXfrm>
    </dsp:sp>
    <dsp:sp modelId="{59597152-38DB-4F9F-B7DB-BF4D081CBA41}">
      <dsp:nvSpPr>
        <dsp:cNvPr id="0" name=""/>
        <dsp:cNvSpPr/>
      </dsp:nvSpPr>
      <dsp:spPr>
        <a:xfrm>
          <a:off x="6405976" y="1069588"/>
          <a:ext cx="3952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23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92948" y="1113179"/>
        <a:ext cx="21291" cy="4258"/>
      </dsp:txXfrm>
    </dsp:sp>
    <dsp:sp modelId="{4E0F49EC-D066-4ED9-B7E3-E2164C344D00}">
      <dsp:nvSpPr>
        <dsp:cNvPr id="0" name=""/>
        <dsp:cNvSpPr/>
      </dsp:nvSpPr>
      <dsp:spPr>
        <a:xfrm>
          <a:off x="4556317" y="559870"/>
          <a:ext cx="1851459" cy="1110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723" tIns="95230" rIns="90723" bIns="9523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/>
            <a:t>Drop Duplicated</a:t>
          </a:r>
          <a:endParaRPr lang="en-US" sz="1400" kern="1200" dirty="0"/>
        </a:p>
      </dsp:txBody>
      <dsp:txXfrm>
        <a:off x="4556317" y="559870"/>
        <a:ext cx="1851459" cy="1110875"/>
      </dsp:txXfrm>
    </dsp:sp>
    <dsp:sp modelId="{97B2D04F-AA67-4BE5-B979-81E5D1AFB43C}">
      <dsp:nvSpPr>
        <dsp:cNvPr id="0" name=""/>
        <dsp:cNvSpPr/>
      </dsp:nvSpPr>
      <dsp:spPr>
        <a:xfrm>
          <a:off x="927457" y="1668946"/>
          <a:ext cx="6831884" cy="395235"/>
        </a:xfrm>
        <a:custGeom>
          <a:avLst/>
          <a:gdLst/>
          <a:ahLst/>
          <a:cxnLst/>
          <a:rect l="0" t="0" r="0" b="0"/>
          <a:pathLst>
            <a:path>
              <a:moveTo>
                <a:pt x="6831884" y="0"/>
              </a:moveTo>
              <a:lnTo>
                <a:pt x="6831884" y="214717"/>
              </a:lnTo>
              <a:lnTo>
                <a:pt x="0" y="214717"/>
              </a:lnTo>
              <a:lnTo>
                <a:pt x="0" y="39523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72271" y="1864434"/>
        <a:ext cx="342257" cy="4258"/>
      </dsp:txXfrm>
    </dsp:sp>
    <dsp:sp modelId="{F5C36D3F-0980-4D5C-A34F-D3015143CA7A}">
      <dsp:nvSpPr>
        <dsp:cNvPr id="0" name=""/>
        <dsp:cNvSpPr/>
      </dsp:nvSpPr>
      <dsp:spPr>
        <a:xfrm>
          <a:off x="6833612" y="559870"/>
          <a:ext cx="1851459" cy="1110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723" tIns="95230" rIns="90723" bIns="9523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/>
            <a:t>Filter invalid data</a:t>
          </a:r>
          <a:endParaRPr lang="en-US" sz="1400" kern="1200"/>
        </a:p>
      </dsp:txBody>
      <dsp:txXfrm>
        <a:off x="6833612" y="559870"/>
        <a:ext cx="1851459" cy="1110875"/>
      </dsp:txXfrm>
    </dsp:sp>
    <dsp:sp modelId="{6648A668-6F9E-4945-B2A3-B2D8B2DF361B}">
      <dsp:nvSpPr>
        <dsp:cNvPr id="0" name=""/>
        <dsp:cNvSpPr/>
      </dsp:nvSpPr>
      <dsp:spPr>
        <a:xfrm>
          <a:off x="1851387" y="2606299"/>
          <a:ext cx="3952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23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38359" y="2649890"/>
        <a:ext cx="21291" cy="4258"/>
      </dsp:txXfrm>
    </dsp:sp>
    <dsp:sp modelId="{8914D2A2-90F5-44D5-AA79-700409477162}">
      <dsp:nvSpPr>
        <dsp:cNvPr id="0" name=""/>
        <dsp:cNvSpPr/>
      </dsp:nvSpPr>
      <dsp:spPr>
        <a:xfrm>
          <a:off x="1728" y="2096581"/>
          <a:ext cx="1851459" cy="1110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723" tIns="95230" rIns="90723" bIns="9523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/>
            <a:t>Create  a column for number of purchases for each customer</a:t>
          </a:r>
          <a:endParaRPr lang="en-US" sz="1400" kern="1200"/>
        </a:p>
      </dsp:txBody>
      <dsp:txXfrm>
        <a:off x="1728" y="2096581"/>
        <a:ext cx="1851459" cy="1110875"/>
      </dsp:txXfrm>
    </dsp:sp>
    <dsp:sp modelId="{096DF985-6D11-4E65-9254-85B92CC0FF2C}">
      <dsp:nvSpPr>
        <dsp:cNvPr id="0" name=""/>
        <dsp:cNvSpPr/>
      </dsp:nvSpPr>
      <dsp:spPr>
        <a:xfrm>
          <a:off x="4128682" y="2606299"/>
          <a:ext cx="3952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23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15654" y="2649890"/>
        <a:ext cx="21291" cy="4258"/>
      </dsp:txXfrm>
    </dsp:sp>
    <dsp:sp modelId="{CE3C1A79-3846-4A61-A53C-234281EE1DAD}">
      <dsp:nvSpPr>
        <dsp:cNvPr id="0" name=""/>
        <dsp:cNvSpPr/>
      </dsp:nvSpPr>
      <dsp:spPr>
        <a:xfrm>
          <a:off x="2279023" y="2096581"/>
          <a:ext cx="1851459" cy="1110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723" tIns="95230" rIns="90723" bIns="9523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/>
            <a:t>Create a Flag column for customer being one time or regular customer</a:t>
          </a:r>
          <a:endParaRPr lang="en-US" sz="1400" kern="1200"/>
        </a:p>
      </dsp:txBody>
      <dsp:txXfrm>
        <a:off x="2279023" y="2096581"/>
        <a:ext cx="1851459" cy="1110875"/>
      </dsp:txXfrm>
    </dsp:sp>
    <dsp:sp modelId="{17E75E40-62FC-4A92-8132-D819309580F0}">
      <dsp:nvSpPr>
        <dsp:cNvPr id="0" name=""/>
        <dsp:cNvSpPr/>
      </dsp:nvSpPr>
      <dsp:spPr>
        <a:xfrm>
          <a:off x="4556317" y="2096581"/>
          <a:ext cx="1851459" cy="1110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723" tIns="95230" rIns="90723" bIns="9523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/>
            <a:t>Load the data in silverlayer container</a:t>
          </a:r>
          <a:endParaRPr lang="en-US" sz="1400" kern="1200"/>
        </a:p>
      </dsp:txBody>
      <dsp:txXfrm>
        <a:off x="4556317" y="2096581"/>
        <a:ext cx="1851459" cy="1110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19995-4620-4A81-BD56-E1C0ABAAEF9F}">
      <dsp:nvSpPr>
        <dsp:cNvPr id="0" name=""/>
        <dsp:cNvSpPr/>
      </dsp:nvSpPr>
      <dsp:spPr>
        <a:xfrm>
          <a:off x="0" y="136481"/>
          <a:ext cx="8260370" cy="1539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/>
            <a:t>Creating a logistic regression model to predict if a customer will be returning customer or a one time customer only</a:t>
          </a:r>
          <a:endParaRPr lang="en-US" sz="2800" kern="1200" dirty="0"/>
        </a:p>
      </dsp:txBody>
      <dsp:txXfrm>
        <a:off x="75163" y="211644"/>
        <a:ext cx="8110044" cy="1389393"/>
      </dsp:txXfrm>
    </dsp:sp>
    <dsp:sp modelId="{D1C73680-4550-4B1E-A974-D2A3C8FC1F04}">
      <dsp:nvSpPr>
        <dsp:cNvPr id="0" name=""/>
        <dsp:cNvSpPr/>
      </dsp:nvSpPr>
      <dsp:spPr>
        <a:xfrm>
          <a:off x="0" y="1676201"/>
          <a:ext cx="8260370" cy="2608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267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200" kern="1200"/>
            <a:t>Dropping unnecessary columns 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200" kern="1200"/>
            <a:t>Indexing string columns (Country Name and StockCode)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200" kern="1200"/>
            <a:t>Vectorizing the columns as features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200" kern="1200"/>
            <a:t>Creating a LogisticRegression function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200" kern="1200" dirty="0"/>
            <a:t>Creating a pipeline to ensure sequential and serial execution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200" kern="1200"/>
            <a:t>Split dataset into train and test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200" kern="1200"/>
            <a:t>Train the model and test it to get accuracy</a:t>
          </a:r>
          <a:endParaRPr lang="en-US" sz="2200" kern="1200"/>
        </a:p>
      </dsp:txBody>
      <dsp:txXfrm>
        <a:off x="0" y="1676201"/>
        <a:ext cx="8260370" cy="2608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55C2B-D800-4AFE-BE96-1D65FB98AC1E}">
      <dsp:nvSpPr>
        <dsp:cNvPr id="0" name=""/>
        <dsp:cNvSpPr/>
      </dsp:nvSpPr>
      <dsp:spPr>
        <a:xfrm>
          <a:off x="0" y="0"/>
          <a:ext cx="8643477" cy="7992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/>
            <a:t>The project provides a scalable and efficient ETL workflow for customer behavior analysis using the Medallion architecture (Bronze, Silver, Gold layers).</a:t>
          </a:r>
          <a:endParaRPr lang="en-US" sz="1500" kern="1200"/>
        </a:p>
      </dsp:txBody>
      <dsp:txXfrm>
        <a:off x="23408" y="23408"/>
        <a:ext cx="7687544" cy="752408"/>
      </dsp:txXfrm>
    </dsp:sp>
    <dsp:sp modelId="{B5B04626-A784-4B26-A9D3-ACFFB1F8579A}">
      <dsp:nvSpPr>
        <dsp:cNvPr id="0" name=""/>
        <dsp:cNvSpPr/>
      </dsp:nvSpPr>
      <dsp:spPr>
        <a:xfrm>
          <a:off x="645454" y="910227"/>
          <a:ext cx="8643477" cy="7992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/>
            <a:t>Key business insights, such as customer purchase trends and churn likelihood, empower data-driven decision-making for improving customer retention.</a:t>
          </a:r>
          <a:endParaRPr lang="en-US" sz="1500" kern="1200"/>
        </a:p>
      </dsp:txBody>
      <dsp:txXfrm>
        <a:off x="668862" y="933635"/>
        <a:ext cx="7431711" cy="752408"/>
      </dsp:txXfrm>
    </dsp:sp>
    <dsp:sp modelId="{4D13C238-D841-418D-8B9C-8BBBEE78CD54}">
      <dsp:nvSpPr>
        <dsp:cNvPr id="0" name=""/>
        <dsp:cNvSpPr/>
      </dsp:nvSpPr>
      <dsp:spPr>
        <a:xfrm>
          <a:off x="1290909" y="1820454"/>
          <a:ext cx="8643477" cy="7992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/>
            <a:t>The use of Azure Data Factory and Databricks ensures seamless orchestration and powerful transformations, enabling efficient data processing and predictive analytics.</a:t>
          </a:r>
          <a:endParaRPr lang="en-US" sz="1500" kern="1200"/>
        </a:p>
      </dsp:txBody>
      <dsp:txXfrm>
        <a:off x="1314317" y="1843862"/>
        <a:ext cx="7431711" cy="752408"/>
      </dsp:txXfrm>
    </dsp:sp>
    <dsp:sp modelId="{2BF14FFB-47D4-40CA-A45D-FA404BA8DD4F}">
      <dsp:nvSpPr>
        <dsp:cNvPr id="0" name=""/>
        <dsp:cNvSpPr/>
      </dsp:nvSpPr>
      <dsp:spPr>
        <a:xfrm>
          <a:off x="1936363" y="2730682"/>
          <a:ext cx="8643477" cy="7992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/>
            <a:t>By incorporating CI/CD pipelines, the workflow achieves operational reliability and streamlined deployment across environments.</a:t>
          </a:r>
          <a:endParaRPr lang="en-US" sz="1500" kern="1200"/>
        </a:p>
      </dsp:txBody>
      <dsp:txXfrm>
        <a:off x="1959771" y="2754090"/>
        <a:ext cx="7431711" cy="752408"/>
      </dsp:txXfrm>
    </dsp:sp>
    <dsp:sp modelId="{F5D62EEA-E944-4F32-A0DE-AC5393BCEE0D}">
      <dsp:nvSpPr>
        <dsp:cNvPr id="0" name=""/>
        <dsp:cNvSpPr/>
      </dsp:nvSpPr>
      <dsp:spPr>
        <a:xfrm>
          <a:off x="2581818" y="3640909"/>
          <a:ext cx="8643477" cy="7992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/>
            <a:t>The methodology can be extended to similar retail datasets, offering a robust framework for customer analytics in other industries.</a:t>
          </a:r>
          <a:endParaRPr lang="en-US" sz="1500" kern="1200"/>
        </a:p>
      </dsp:txBody>
      <dsp:txXfrm>
        <a:off x="2605226" y="3664317"/>
        <a:ext cx="7431711" cy="752408"/>
      </dsp:txXfrm>
    </dsp:sp>
    <dsp:sp modelId="{92F4D070-2EE7-4942-B2FF-62BCE5668128}">
      <dsp:nvSpPr>
        <dsp:cNvPr id="0" name=""/>
        <dsp:cNvSpPr/>
      </dsp:nvSpPr>
      <dsp:spPr>
        <a:xfrm>
          <a:off x="8123982" y="583877"/>
          <a:ext cx="519495" cy="51949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8240868" y="583877"/>
        <a:ext cx="285723" cy="390920"/>
      </dsp:txXfrm>
    </dsp:sp>
    <dsp:sp modelId="{E98F4ABD-4694-4235-85D6-225CE6815B53}">
      <dsp:nvSpPr>
        <dsp:cNvPr id="0" name=""/>
        <dsp:cNvSpPr/>
      </dsp:nvSpPr>
      <dsp:spPr>
        <a:xfrm>
          <a:off x="8769436" y="1494105"/>
          <a:ext cx="519495" cy="51949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8886322" y="1494105"/>
        <a:ext cx="285723" cy="390920"/>
      </dsp:txXfrm>
    </dsp:sp>
    <dsp:sp modelId="{E71450DE-ADAB-42A4-BEC5-4D04AAB6AE27}">
      <dsp:nvSpPr>
        <dsp:cNvPr id="0" name=""/>
        <dsp:cNvSpPr/>
      </dsp:nvSpPr>
      <dsp:spPr>
        <a:xfrm>
          <a:off x="9414891" y="2391012"/>
          <a:ext cx="519495" cy="51949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9531777" y="2391012"/>
        <a:ext cx="285723" cy="390920"/>
      </dsp:txXfrm>
    </dsp:sp>
    <dsp:sp modelId="{6850CCCE-10BA-4CFA-A689-A14C5164B15A}">
      <dsp:nvSpPr>
        <dsp:cNvPr id="0" name=""/>
        <dsp:cNvSpPr/>
      </dsp:nvSpPr>
      <dsp:spPr>
        <a:xfrm>
          <a:off x="10060345" y="3310119"/>
          <a:ext cx="519495" cy="51949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10177231" y="3310119"/>
        <a:ext cx="285723" cy="390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8530A-0227-4FE8-8420-9DA51AFF5FB9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3AA68-5C36-4128-BDFF-B9E4613BB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458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3AA68-5C36-4128-BDFF-B9E4613BBEF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493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6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3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7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7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0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1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6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9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9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2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bea1e6fx1u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2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olorful lights on a dark background&#10;&#10;Description automatically generated">
            <a:extLst>
              <a:ext uri="{FF2B5EF4-FFF2-40B4-BE49-F238E27FC236}">
                <a16:creationId xmlns:a16="http://schemas.microsoft.com/office/drawing/2014/main" id="{85DB7465-4379-67F2-D424-862D26F336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10708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AB476BF-4EE2-5243-CABB-6CC72C39BF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246BD-D7D5-2B45-EF8F-9569142A1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6780" y="978409"/>
            <a:ext cx="4496529" cy="367826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/>
              <a:t>Project 2: Customer Behavior Analysis</a:t>
            </a:r>
            <a:endParaRPr lang="en-IN" sz="6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2EEA2-FF22-F3F9-D2C4-652C05739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3288" y="4729138"/>
            <a:ext cx="4488812" cy="1150453"/>
          </a:xfrm>
        </p:spPr>
        <p:txBody>
          <a:bodyPr anchor="b">
            <a:normAutofit/>
          </a:bodyPr>
          <a:lstStyle/>
          <a:p>
            <a:r>
              <a:rPr lang="en-US"/>
              <a:t>Performed by Ansh Ranjan &amp; Sarvesh Sharma</a:t>
            </a:r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D28EA4-6F96-F7C6-1D07-5BA5C27387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6781" y="508090"/>
            <a:ext cx="449275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FF93C5-0576-D227-80A7-4CFBA8791A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0119" y="6209925"/>
            <a:ext cx="44927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Picture 2" descr="Share Price of Hexaware Technologies Unlisted Shares, Buy Sell Online">
            <a:extLst>
              <a:ext uri="{FF2B5EF4-FFF2-40B4-BE49-F238E27FC236}">
                <a16:creationId xmlns:a16="http://schemas.microsoft.com/office/drawing/2014/main" id="{318B7918-FF1A-4B84-AD6E-2C5CD4107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0" y="179827"/>
            <a:ext cx="686763" cy="80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033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8BB58-CCB4-C306-7A68-42D53629B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9BFD8-6648-81D0-E8C6-F301CEFC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8686800" cy="1463040"/>
          </a:xfrm>
        </p:spPr>
        <p:txBody>
          <a:bodyPr>
            <a:normAutofit/>
          </a:bodyPr>
          <a:lstStyle/>
          <a:p>
            <a:r>
              <a:rPr lang="en-US" sz="4400" dirty="0"/>
              <a:t>CI/CD pipeline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8B0CC-102E-31F6-B697-C2301156B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578608"/>
            <a:ext cx="8686800" cy="3767328"/>
          </a:xfrm>
        </p:spPr>
        <p:txBody>
          <a:bodyPr>
            <a:normAutofit/>
          </a:bodyPr>
          <a:lstStyle/>
          <a:p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 a CI/CD pipeline to perform 2 functionalities</a:t>
            </a:r>
          </a:p>
          <a:p>
            <a:r>
              <a:rPr lang="en-IN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IN" sz="1800" kern="100" baseline="30000" dirty="0">
                <a:latin typeface="Aptos" panose="020B0004020202020204" pitchFamily="34" charset="0"/>
                <a:cs typeface="Times New Roman" panose="02020603050405020304" pitchFamily="18" charset="0"/>
              </a:rPr>
              <a:t>st</a:t>
            </a:r>
            <a:r>
              <a:rPr lang="en-IN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Functionality: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Detect when there are changes in main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Automatically pull and merge the changes to production branch</a:t>
            </a:r>
          </a:p>
          <a:p>
            <a:r>
              <a:rPr lang="en-IN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IN" sz="1800" kern="100" baseline="30000" dirty="0">
                <a:latin typeface="Aptos" panose="020B0004020202020204" pitchFamily="34" charset="0"/>
                <a:cs typeface="Times New Roman" panose="02020603050405020304" pitchFamily="18" charset="0"/>
              </a:rPr>
              <a:t>nd</a:t>
            </a:r>
            <a:r>
              <a:rPr lang="en-IN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Functionality: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Detect when there are changes in main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Auto deliver the latest artifacts from main branch to a folder in our </a:t>
            </a:r>
            <a:r>
              <a:rPr lang="en-IN" sz="18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databricks</a:t>
            </a:r>
            <a:r>
              <a:rPr lang="en-IN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workspace</a:t>
            </a:r>
          </a:p>
        </p:txBody>
      </p:sp>
      <p:pic>
        <p:nvPicPr>
          <p:cNvPr id="4" name="Picture 3" descr="A screenshot of a website&#10;&#10;Description automatically generated">
            <a:extLst>
              <a:ext uri="{FF2B5EF4-FFF2-40B4-BE49-F238E27FC236}">
                <a16:creationId xmlns:a16="http://schemas.microsoft.com/office/drawing/2014/main" id="{7BD9233C-33F3-D68D-2A81-1C95EB8D2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25824"/>
            <a:ext cx="2355850" cy="178308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AAAC57A-1CB4-6EA4-0887-B7F3DBF62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839" y="2272345"/>
            <a:ext cx="4104206" cy="103992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8E5F8E9-A616-7C1D-FCC9-12F443F7F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623" y="3735385"/>
            <a:ext cx="3745114" cy="1178575"/>
          </a:xfrm>
          <a:prstGeom prst="rect">
            <a:avLst/>
          </a:prstGeom>
        </p:spPr>
      </p:pic>
      <p:pic>
        <p:nvPicPr>
          <p:cNvPr id="7" name="Picture 2" descr="Share Price of Hexaware Technologies Unlisted Shares, Buy Sell Online">
            <a:extLst>
              <a:ext uri="{FF2B5EF4-FFF2-40B4-BE49-F238E27FC236}">
                <a16:creationId xmlns:a16="http://schemas.microsoft.com/office/drawing/2014/main" id="{65BAA9B7-B593-1A93-0CF3-827F4D762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189" y="-1"/>
            <a:ext cx="686763" cy="80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82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3117F-4DFA-C146-41E5-53474E28A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B2E0-1F35-8480-E367-1FB782E0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8686800" cy="1463040"/>
          </a:xfrm>
        </p:spPr>
        <p:txBody>
          <a:bodyPr>
            <a:normAutofit/>
          </a:bodyPr>
          <a:lstStyle/>
          <a:p>
            <a:r>
              <a:rPr lang="en-US" sz="4400" dirty="0"/>
              <a:t>Azure </a:t>
            </a:r>
            <a:r>
              <a:rPr lang="en-US" sz="4400" dirty="0" err="1"/>
              <a:t>DataFactory</a:t>
            </a:r>
            <a:r>
              <a:rPr lang="en-US" sz="4400" dirty="0"/>
              <a:t> Pipeline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89389-FF26-8BDA-A523-672F4347D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578608"/>
            <a:ext cx="8686800" cy="3767328"/>
          </a:xfrm>
        </p:spPr>
        <p:txBody>
          <a:bodyPr>
            <a:normAutofit/>
          </a:bodyPr>
          <a:lstStyle/>
          <a:p>
            <a:r>
              <a:rPr lang="en-US" sz="1800" dirty="0"/>
              <a:t>The notebooks we created do not need to be run manually</a:t>
            </a:r>
          </a:p>
          <a:p>
            <a:r>
              <a:rPr lang="en-US" sz="1800" dirty="0"/>
              <a:t>We can automate the execution of the notebook by using Azure </a:t>
            </a:r>
            <a:r>
              <a:rPr lang="en-US" sz="1800" dirty="0" err="1"/>
              <a:t>DataFactory</a:t>
            </a:r>
            <a:endParaRPr lang="en-US" sz="1800" dirty="0"/>
          </a:p>
          <a:p>
            <a:r>
              <a:rPr lang="en-IN" sz="1800" dirty="0"/>
              <a:t>- Create a pipeline</a:t>
            </a:r>
            <a:br>
              <a:rPr lang="en-IN" sz="1800" dirty="0"/>
            </a:br>
            <a:r>
              <a:rPr lang="en-IN" sz="1800" dirty="0"/>
              <a:t>- Grab 3 notebook activity blocks, one for silver, gold and Log Reg each</a:t>
            </a:r>
            <a:br>
              <a:rPr lang="en-IN" sz="1800" dirty="0"/>
            </a:br>
            <a:r>
              <a:rPr lang="en-IN" sz="1800" dirty="0"/>
              <a:t>- Link them by ‘on-success’ condition</a:t>
            </a:r>
            <a:br>
              <a:rPr lang="en-IN" sz="1800" dirty="0"/>
            </a:br>
            <a:r>
              <a:rPr lang="en-IN" sz="1800" dirty="0"/>
              <a:t>- Validate and Publish the pipeline</a:t>
            </a:r>
            <a:br>
              <a:rPr lang="en-IN" sz="1800" dirty="0"/>
            </a:br>
            <a:r>
              <a:rPr lang="en-IN" sz="1800" dirty="0"/>
              <a:t>- Trigger the execution</a:t>
            </a:r>
            <a:br>
              <a:rPr lang="en-IN" sz="1800" dirty="0"/>
            </a:br>
            <a:r>
              <a:rPr lang="en-IN" sz="1800" dirty="0"/>
              <a:t>- check the output in Job Run tab of </a:t>
            </a:r>
            <a:r>
              <a:rPr lang="en-IN" sz="1800" dirty="0" err="1"/>
              <a:t>databrick</a:t>
            </a:r>
            <a:r>
              <a:rPr lang="en-IN" sz="1800" dirty="0"/>
              <a:t> workspace</a:t>
            </a:r>
          </a:p>
        </p:txBody>
      </p:sp>
      <p:pic>
        <p:nvPicPr>
          <p:cNvPr id="4" name="Picture 2" descr="Share Price of Hexaware Technologies Unlisted Shares, Buy Sell Online">
            <a:extLst>
              <a:ext uri="{FF2B5EF4-FFF2-40B4-BE49-F238E27FC236}">
                <a16:creationId xmlns:a16="http://schemas.microsoft.com/office/drawing/2014/main" id="{1981FB8A-D13B-E3D0-982E-1264F4332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189" y="-1"/>
            <a:ext cx="686763" cy="80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15FDF8-DEBF-09FF-BE1C-905B6988F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660" y="1707680"/>
            <a:ext cx="5422296" cy="11600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77AFB2-3D41-A718-33B0-D06234F54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857" y="4188115"/>
            <a:ext cx="5777273" cy="6831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79A30B-F6C7-998F-355D-87551A0F8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1154" y="5449629"/>
            <a:ext cx="7801668" cy="102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14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159EA-97B4-8862-AA4D-30F433568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522C-6119-F07E-AF01-9F003E8A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8686800" cy="1463040"/>
          </a:xfrm>
        </p:spPr>
        <p:txBody>
          <a:bodyPr>
            <a:normAutofit/>
          </a:bodyPr>
          <a:lstStyle/>
          <a:p>
            <a:r>
              <a:rPr lang="en-US" sz="4400" dirty="0"/>
              <a:t>Results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628F2-5C5D-5909-06AA-788D2FE1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578608"/>
            <a:ext cx="8686800" cy="3767328"/>
          </a:xfrm>
        </p:spPr>
        <p:txBody>
          <a:bodyPr>
            <a:normAutofit/>
          </a:bodyPr>
          <a:lstStyle/>
          <a:p>
            <a:r>
              <a:rPr lang="en-US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The dataset contains Invoice and sales data in a period of 1 year of a store</a:t>
            </a:r>
          </a:p>
          <a:p>
            <a:r>
              <a:rPr lang="en-US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IN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n the Gold Layer we have calculated that the across this time period of 1 year</a:t>
            </a:r>
          </a:p>
          <a:p>
            <a:r>
              <a:rPr lang="en-IN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The store’s customer retention rate is </a:t>
            </a:r>
            <a:r>
              <a:rPr lang="en-IN" sz="18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65.54%</a:t>
            </a:r>
          </a:p>
          <a:p>
            <a:r>
              <a:rPr lang="en-IN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And churn rate is </a:t>
            </a:r>
            <a:r>
              <a:rPr lang="en-IN" sz="18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34.46%</a:t>
            </a:r>
          </a:p>
          <a:p>
            <a:endParaRPr lang="en-IN" sz="1800" b="1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Furthermore the Logistic Regression model we created had an accuracy of </a:t>
            </a:r>
            <a:r>
              <a:rPr lang="en-IN" sz="18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50%</a:t>
            </a:r>
          </a:p>
          <a:p>
            <a:endParaRPr lang="en-IN" sz="1800" b="1" dirty="0"/>
          </a:p>
        </p:txBody>
      </p:sp>
      <p:pic>
        <p:nvPicPr>
          <p:cNvPr id="5" name="Picture 2" descr="Share Price of Hexaware Technologies Unlisted Shares, Buy Sell Online">
            <a:extLst>
              <a:ext uri="{FF2B5EF4-FFF2-40B4-BE49-F238E27FC236}">
                <a16:creationId xmlns:a16="http://schemas.microsoft.com/office/drawing/2014/main" id="{30187315-6DBB-7035-A936-C401E100D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189" y="-1"/>
            <a:ext cx="686763" cy="80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146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00F2C9-7B91-62C1-FBFE-CE770F1D4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0B086-F4B8-98C2-57E4-D3A742B7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6" y="976160"/>
            <a:ext cx="8687143" cy="1463040"/>
          </a:xfrm>
        </p:spPr>
        <p:txBody>
          <a:bodyPr>
            <a:normAutofit/>
          </a:bodyPr>
          <a:lstStyle/>
          <a:p>
            <a:r>
              <a:rPr lang="en-US" sz="4400" dirty="0"/>
              <a:t>Conclusion</a:t>
            </a:r>
            <a:endParaRPr lang="en-IN" sz="4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F74692-AE31-4A00-B5F9-994E8D519F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68680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Share Price of Hexaware Technologies Unlisted Shares, Buy Sell Online">
            <a:extLst>
              <a:ext uri="{FF2B5EF4-FFF2-40B4-BE49-F238E27FC236}">
                <a16:creationId xmlns:a16="http://schemas.microsoft.com/office/drawing/2014/main" id="{831120D7-0AD7-F035-23A8-B0909BEE9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189" y="-1"/>
            <a:ext cx="686763" cy="80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384D8A0-B658-A054-A2CD-664CC341E8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373592"/>
              </p:ext>
            </p:extLst>
          </p:nvPr>
        </p:nvGraphicFramePr>
        <p:xfrm>
          <a:off x="517525" y="1905802"/>
          <a:ext cx="11225296" cy="4440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6683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5430E-390E-F0B2-E11E-6736E46E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35B04963-DF54-240F-C12B-3617E9B79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130496" y="657369"/>
            <a:ext cx="5642166" cy="564216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2050" name="Picture 2" descr="Share Price of Hexaware Technologies Unlisted Shares, Buy Sell Online">
            <a:extLst>
              <a:ext uri="{FF2B5EF4-FFF2-40B4-BE49-F238E27FC236}">
                <a16:creationId xmlns:a16="http://schemas.microsoft.com/office/drawing/2014/main" id="{AC2EF4D1-5D93-EBA5-0F8B-05549378C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189" y="-1"/>
            <a:ext cx="686763" cy="80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69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C91D93-014B-66D5-D263-730212C943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8DD5D-571F-E37C-1678-723D5B19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8686800" cy="1463040"/>
          </a:xfrm>
        </p:spPr>
        <p:txBody>
          <a:bodyPr>
            <a:normAutofit/>
          </a:bodyPr>
          <a:lstStyle/>
          <a:p>
            <a:r>
              <a:rPr lang="en-US" sz="4400" dirty="0"/>
              <a:t>Target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B2A9B-DDFD-E189-0519-B13B9E601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1906438"/>
            <a:ext cx="11464221" cy="4439498"/>
          </a:xfrm>
        </p:spPr>
        <p:txBody>
          <a:bodyPr>
            <a:normAutofit/>
          </a:bodyPr>
          <a:lstStyle/>
          <a:p>
            <a:pPr algn="just" rtl="0" fontAlgn="base">
              <a:spcBef>
                <a:spcPts val="1200"/>
              </a:spcBef>
            </a:pPr>
            <a:endParaRPr lang="en-US" sz="16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1200"/>
              </a:spcBef>
            </a:pP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To Analyze customer behavior and calculate Customer Retention Rates and Churn Rates</a:t>
            </a:r>
          </a:p>
          <a:p>
            <a:pPr algn="just" rtl="0" fontAlgn="base">
              <a:spcBef>
                <a:spcPts val="1200"/>
              </a:spcBef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Steps: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just" rtl="0" fontAlgn="base">
              <a:buFont typeface="+mj-lt"/>
              <a:buAutoNum type="arabicPeriod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Ingestion: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Use ADF to ingest raw data into the Bronze layer.</a:t>
            </a:r>
          </a:p>
          <a:p>
            <a:pPr marL="742950" lvl="1" indent="-285750" algn="just" rtl="0" fontAlgn="base">
              <a:buFont typeface="+mj-lt"/>
              <a:buAutoNum type="arabicPeriod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Transformation: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Use Databricks to group interactions by session and clean invalid entries, storing the result in the Silver layer.</a:t>
            </a:r>
          </a:p>
          <a:p>
            <a:pPr marL="742950" lvl="1" indent="-285750" algn="just" rtl="0" fontAlgn="base">
              <a:spcAft>
                <a:spcPts val="1200"/>
              </a:spcAft>
              <a:buFont typeface="+mj-lt"/>
              <a:buAutoNum type="arabicPeriod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Analysis: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Compute customer retention and churn rates in the Gold layer.</a:t>
            </a:r>
          </a:p>
          <a:p>
            <a:pPr algn="just"/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Predictive Model: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Use Databricks for logistic regression to predict likelihood of a customer to be single time or returning customer</a:t>
            </a:r>
          </a:p>
          <a:p>
            <a:pPr algn="just"/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a detailed walkthrough of the project, please refer to the </a:t>
            </a:r>
            <a:r>
              <a:rPr lang="en-US" sz="1800" b="1" i="1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project explanation video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1800" b="1" i="1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https://youtu.be/bea1e6fx1uo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8B8C9-6702-8441-0D92-220DE92C88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Share Price of Hexaware Technologies Unlisted Shares, Buy Sell Online">
            <a:extLst>
              <a:ext uri="{FF2B5EF4-FFF2-40B4-BE49-F238E27FC236}">
                <a16:creationId xmlns:a16="http://schemas.microsoft.com/office/drawing/2014/main" id="{BCF9941D-47FD-3C81-D2C0-0A606BFA7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189" y="-1"/>
            <a:ext cx="686763" cy="80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04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40283-CBB7-D814-3F40-550620DB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E173-F7DD-5B3C-FD69-4394F88E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8686800" cy="1463040"/>
          </a:xfrm>
        </p:spPr>
        <p:txBody>
          <a:bodyPr>
            <a:normAutofit/>
          </a:bodyPr>
          <a:lstStyle/>
          <a:p>
            <a:r>
              <a:rPr lang="en-US" sz="4400" dirty="0"/>
              <a:t>Architecture </a:t>
            </a:r>
            <a:endParaRPr lang="en-IN" sz="4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701069-35CA-168E-FDA0-5A833D1CA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23" y="1666291"/>
            <a:ext cx="10648754" cy="5191709"/>
          </a:xfrm>
          <a:prstGeom prst="rect">
            <a:avLst/>
          </a:prstGeom>
        </p:spPr>
      </p:pic>
      <p:pic>
        <p:nvPicPr>
          <p:cNvPr id="11" name="Picture 2" descr="Share Price of Hexaware Technologies Unlisted Shares, Buy Sell Online">
            <a:extLst>
              <a:ext uri="{FF2B5EF4-FFF2-40B4-BE49-F238E27FC236}">
                <a16:creationId xmlns:a16="http://schemas.microsoft.com/office/drawing/2014/main" id="{00742E0A-E08B-2BBE-B7C8-FF429AA58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189" y="-1"/>
            <a:ext cx="686763" cy="80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3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2C7DD-C2DE-6374-AC83-A456D16E7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3F31-25F0-FD05-9A0B-06D2BA8D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8686800" cy="1463040"/>
          </a:xfrm>
        </p:spPr>
        <p:txBody>
          <a:bodyPr>
            <a:normAutofit/>
          </a:bodyPr>
          <a:lstStyle/>
          <a:p>
            <a:r>
              <a:rPr lang="en-US" sz="4400" dirty="0"/>
              <a:t>Storage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B84A9-A5A0-B250-B853-F8AB99700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578608"/>
            <a:ext cx="8686800" cy="3767328"/>
          </a:xfrm>
        </p:spPr>
        <p:txBody>
          <a:bodyPr>
            <a:normAutofit/>
          </a:bodyPr>
          <a:lstStyle/>
          <a:p>
            <a:r>
              <a:rPr lang="en-US" sz="1800" dirty="0"/>
              <a:t>Create a storage account with 4 containers</a:t>
            </a:r>
          </a:p>
          <a:p>
            <a:pPr marL="285750" indent="-285750">
              <a:buFontTx/>
              <a:buChar char="-"/>
            </a:pPr>
            <a:r>
              <a:rPr lang="en-US" sz="1800" b="1" dirty="0" err="1"/>
              <a:t>Rawdata</a:t>
            </a:r>
            <a:r>
              <a:rPr lang="en-US" sz="1800" dirty="0"/>
              <a:t> : Raw data of outside source</a:t>
            </a:r>
          </a:p>
          <a:p>
            <a:pPr marL="285750" indent="-285750">
              <a:buFontTx/>
              <a:buChar char="-"/>
            </a:pPr>
            <a:r>
              <a:rPr lang="en-US" sz="1800" b="1" dirty="0" err="1"/>
              <a:t>Bronzelayer</a:t>
            </a:r>
            <a:r>
              <a:rPr lang="en-US" sz="1800" dirty="0"/>
              <a:t> : Ingested raw data</a:t>
            </a:r>
          </a:p>
          <a:p>
            <a:pPr marL="285750" indent="-285750">
              <a:buFontTx/>
              <a:buChar char="-"/>
            </a:pPr>
            <a:r>
              <a:rPr lang="en-US" sz="1800" b="1" dirty="0" err="1"/>
              <a:t>Silverlayer</a:t>
            </a:r>
            <a:r>
              <a:rPr lang="en-US" sz="1800" b="1" dirty="0"/>
              <a:t> : </a:t>
            </a:r>
            <a:r>
              <a:rPr lang="en-US" sz="1800" dirty="0"/>
              <a:t>Cleaned, filtered and transformed data</a:t>
            </a:r>
          </a:p>
          <a:p>
            <a:pPr marL="285750" indent="-285750">
              <a:buFontTx/>
              <a:buChar char="-"/>
            </a:pPr>
            <a:r>
              <a:rPr lang="en-US" sz="1800" b="1" dirty="0" err="1"/>
              <a:t>Goldlayer</a:t>
            </a:r>
            <a:r>
              <a:rPr lang="en-US" sz="1800" b="1" dirty="0"/>
              <a:t> : </a:t>
            </a:r>
            <a:r>
              <a:rPr lang="en-US" sz="1800" dirty="0"/>
              <a:t>Data to use business logic on</a:t>
            </a:r>
            <a:endParaRPr lang="en-IN" sz="18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59CCBA5-8AD0-839F-47ED-899C9E241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590" y="2050021"/>
            <a:ext cx="4293307" cy="2757958"/>
          </a:xfrm>
          <a:prstGeom prst="rect">
            <a:avLst/>
          </a:prstGeom>
        </p:spPr>
      </p:pic>
      <p:pic>
        <p:nvPicPr>
          <p:cNvPr id="5" name="Picture 2" descr="Share Price of Hexaware Technologies Unlisted Shares, Buy Sell Online">
            <a:extLst>
              <a:ext uri="{FF2B5EF4-FFF2-40B4-BE49-F238E27FC236}">
                <a16:creationId xmlns:a16="http://schemas.microsoft.com/office/drawing/2014/main" id="{2293448A-274E-BF6A-DFAD-D51F52FD8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189" y="-1"/>
            <a:ext cx="686763" cy="80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355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EFBC9-2FCD-4A17-E006-9B379A61C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616A-13FD-3E79-9314-B88FDDA7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8686800" cy="1463040"/>
          </a:xfrm>
        </p:spPr>
        <p:txBody>
          <a:bodyPr>
            <a:normAutofit/>
          </a:bodyPr>
          <a:lstStyle/>
          <a:p>
            <a:r>
              <a:rPr lang="en-US" sz="4400" dirty="0"/>
              <a:t>Ingestion – Bronze Layer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FDA46-3D54-EFE2-8818-7B9221934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55" y="2035144"/>
            <a:ext cx="8686800" cy="376732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Create a </a:t>
            </a:r>
            <a:r>
              <a:rPr lang="en-US" sz="1800" dirty="0" err="1"/>
              <a:t>DataFactory</a:t>
            </a:r>
            <a:r>
              <a:rPr lang="en-US" sz="1800" dirty="0"/>
              <a:t> pipeline to read data from source (</a:t>
            </a:r>
            <a:r>
              <a:rPr lang="en-US" sz="1800" dirty="0" err="1"/>
              <a:t>rawdata</a:t>
            </a:r>
            <a:r>
              <a:rPr lang="en-US" sz="1800" dirty="0"/>
              <a:t> container) and ingest it into our Bronze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Select the source and sink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Validate, Publish and Trigger the pipeline</a:t>
            </a:r>
            <a:endParaRPr lang="en-IN" sz="18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156EE7E-2A20-3790-9A83-62834861C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22" y="3993985"/>
            <a:ext cx="3393440" cy="1887855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A3CFDDB-1DD5-80BA-5F2E-713DEA599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857" y="3993985"/>
            <a:ext cx="3577304" cy="210429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3583876-8505-234E-E0B5-203B3477FE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9356" y="3933930"/>
            <a:ext cx="3927475" cy="222440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1F66903-7099-3D1A-681A-DB9F41032027}"/>
              </a:ext>
            </a:extLst>
          </p:cNvPr>
          <p:cNvSpPr txBox="1">
            <a:spLocks/>
          </p:cNvSpPr>
          <p:nvPr/>
        </p:nvSpPr>
        <p:spPr>
          <a:xfrm>
            <a:off x="0" y="6098281"/>
            <a:ext cx="12192000" cy="4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Activity					Source					Sink</a:t>
            </a:r>
            <a:endParaRPr lang="en-IN" sz="1800" dirty="0"/>
          </a:p>
        </p:txBody>
      </p:sp>
      <p:pic>
        <p:nvPicPr>
          <p:cNvPr id="11" name="Picture 2" descr="Share Price of Hexaware Technologies Unlisted Shares, Buy Sell Online">
            <a:extLst>
              <a:ext uri="{FF2B5EF4-FFF2-40B4-BE49-F238E27FC236}">
                <a16:creationId xmlns:a16="http://schemas.microsoft.com/office/drawing/2014/main" id="{CF7AD49C-392F-577B-4C89-C6FB0E5E4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189" y="-1"/>
            <a:ext cx="686763" cy="80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82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A849E-B0D1-8B68-12FC-D3EB8CF50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51D5-9C34-8713-0380-2706D99F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8686800" cy="1463040"/>
          </a:xfrm>
        </p:spPr>
        <p:txBody>
          <a:bodyPr>
            <a:normAutofit/>
          </a:bodyPr>
          <a:lstStyle/>
          <a:p>
            <a:r>
              <a:rPr lang="en-US" sz="4400" dirty="0"/>
              <a:t>Cleaning – Silver Layer</a:t>
            </a:r>
            <a:endParaRPr lang="en-IN" sz="4400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6CB06EB-FCD7-770E-6A5E-022242754A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631733"/>
              </p:ext>
            </p:extLst>
          </p:nvPr>
        </p:nvGraphicFramePr>
        <p:xfrm>
          <a:off x="517868" y="1456305"/>
          <a:ext cx="8686800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6D96E1B-8C35-35E6-21CB-ECD9274AC6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0316" y="4205891"/>
            <a:ext cx="4145254" cy="1113213"/>
          </a:xfrm>
          <a:prstGeom prst="rect">
            <a:avLst/>
          </a:prstGeom>
        </p:spPr>
      </p:pic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4509363B-A884-50EA-C1C1-D11A23FFD8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3908" y="3339969"/>
            <a:ext cx="2165790" cy="630048"/>
          </a:xfrm>
          <a:prstGeom prst="rect">
            <a:avLst/>
          </a:prstGeom>
        </p:spPr>
      </p:pic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C27B57F8-B3AA-227B-6300-E27B4A3DCA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27265" y="5703778"/>
            <a:ext cx="2582433" cy="718028"/>
          </a:xfrm>
          <a:prstGeom prst="rect">
            <a:avLst/>
          </a:prstGeom>
        </p:spPr>
      </p:pic>
      <p:pic>
        <p:nvPicPr>
          <p:cNvPr id="12" name="Picture 11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DC90826A-1E37-630C-1D71-96A3463302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64764" y="5703778"/>
            <a:ext cx="2582434" cy="808593"/>
          </a:xfrm>
          <a:prstGeom prst="rect">
            <a:avLst/>
          </a:prstGeom>
        </p:spPr>
      </p:pic>
      <p:pic>
        <p:nvPicPr>
          <p:cNvPr id="13" name="Picture 12" descr="A screen shot of a computer&#10;&#10;Description automatically generated">
            <a:extLst>
              <a:ext uri="{FF2B5EF4-FFF2-40B4-BE49-F238E27FC236}">
                <a16:creationId xmlns:a16="http://schemas.microsoft.com/office/drawing/2014/main" id="{AFABE8B9-2273-9CB7-4CCB-FFBF64097850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b="41086"/>
          <a:stretch/>
        </p:blipFill>
        <p:spPr>
          <a:xfrm>
            <a:off x="603596" y="5073317"/>
            <a:ext cx="5223642" cy="1463040"/>
          </a:xfrm>
          <a:prstGeom prst="rect">
            <a:avLst/>
          </a:prstGeom>
        </p:spPr>
      </p:pic>
      <p:pic>
        <p:nvPicPr>
          <p:cNvPr id="14" name="Picture 2" descr="Share Price of Hexaware Technologies Unlisted Shares, Buy Sell Online">
            <a:extLst>
              <a:ext uri="{FF2B5EF4-FFF2-40B4-BE49-F238E27FC236}">
                <a16:creationId xmlns:a16="http://schemas.microsoft.com/office/drawing/2014/main" id="{6FC67347-EF35-E7F3-1A32-455CCC76A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189" y="-1"/>
            <a:ext cx="686763" cy="80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497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83827-5076-5A60-0EFB-AD3F5F659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A5ED-980B-7AD6-928D-56F80E19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8686800" cy="1463040"/>
          </a:xfrm>
        </p:spPr>
        <p:txBody>
          <a:bodyPr>
            <a:normAutofit/>
          </a:bodyPr>
          <a:lstStyle/>
          <a:p>
            <a:r>
              <a:rPr lang="en-US" sz="4400" dirty="0"/>
              <a:t>Gold Layer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7E811-DDA6-F70F-7147-6E641D881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578608"/>
            <a:ext cx="8686800" cy="376732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Aggregate the data </a:t>
            </a:r>
            <a:r>
              <a:rPr lang="en-US" sz="1800"/>
              <a:t>by InvoiceNo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Aggregate the data </a:t>
            </a:r>
            <a:r>
              <a:rPr lang="en-US" sz="1800"/>
              <a:t>by CustomerID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Calculate the Retention Rate</a:t>
            </a:r>
          </a:p>
          <a:p>
            <a:r>
              <a:rPr lang="en-US" sz="1800"/>
              <a:t>	As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Churn Rate</a:t>
            </a:r>
          </a:p>
          <a:p>
            <a:r>
              <a:rPr lang="en-IN" sz="1800" dirty="0"/>
              <a:t>	As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6F4B2A1-7CB3-F0E2-BD51-C5F96A2A2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555" y="3895811"/>
            <a:ext cx="4966049" cy="900475"/>
          </a:xfrm>
          <a:prstGeom prst="rect">
            <a:avLst/>
          </a:prstGeom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8B9A661-3960-2728-F42F-86B48DB53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555" y="5508865"/>
            <a:ext cx="5150411" cy="837071"/>
          </a:xfrm>
          <a:prstGeom prst="rect">
            <a:avLst/>
          </a:prstGeom>
        </p:spPr>
      </p:pic>
      <p:pic>
        <p:nvPicPr>
          <p:cNvPr id="6" name="Picture 2" descr="Share Price of Hexaware Technologies Unlisted Shares, Buy Sell Online">
            <a:extLst>
              <a:ext uri="{FF2B5EF4-FFF2-40B4-BE49-F238E27FC236}">
                <a16:creationId xmlns:a16="http://schemas.microsoft.com/office/drawing/2014/main" id="{DE1DBB99-16A5-A45B-C190-B8A89F21C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189" y="-1"/>
            <a:ext cx="686763" cy="80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64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5471E-AC9C-BF80-3B0A-DF6A2A44D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5D507-9FF3-5081-8671-E800813D9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8686800" cy="1463040"/>
          </a:xfrm>
        </p:spPr>
        <p:txBody>
          <a:bodyPr>
            <a:normAutofit/>
          </a:bodyPr>
          <a:lstStyle/>
          <a:p>
            <a:r>
              <a:rPr lang="en-US" sz="4400" dirty="0"/>
              <a:t>Logistic Regression</a:t>
            </a:r>
            <a:endParaRPr lang="en-IN" sz="4400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C39646C-0468-208A-B5B6-F9C1C6CAC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725306"/>
              </p:ext>
            </p:extLst>
          </p:nvPr>
        </p:nvGraphicFramePr>
        <p:xfrm>
          <a:off x="517868" y="1707680"/>
          <a:ext cx="8260370" cy="442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8D23DD50-A56E-D125-CEC0-8A4BBF54B4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657" y="5216348"/>
            <a:ext cx="4566736" cy="1115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47B1F9-507A-EAAA-18FA-703571387C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7806" y="4418801"/>
            <a:ext cx="5299587" cy="365141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AE9874D-10AE-0F14-F9F0-7E7E4B565E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04668" y="3005726"/>
            <a:ext cx="2752725" cy="1104900"/>
          </a:xfrm>
          <a:prstGeom prst="rect">
            <a:avLst/>
          </a:prstGeom>
        </p:spPr>
      </p:pic>
      <p:pic>
        <p:nvPicPr>
          <p:cNvPr id="7" name="Picture 2" descr="Share Price of Hexaware Technologies Unlisted Shares, Buy Sell Online">
            <a:extLst>
              <a:ext uri="{FF2B5EF4-FFF2-40B4-BE49-F238E27FC236}">
                <a16:creationId xmlns:a16="http://schemas.microsoft.com/office/drawing/2014/main" id="{4304439F-F2FF-9B0C-014B-66CB73BF9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189" y="-1"/>
            <a:ext cx="686763" cy="80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58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73F0C7-05E6-467C-4743-010E49D0D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082E5AA-6E5F-4FCC-8C41-11E32F833B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0B7DD-4D4D-850B-6FD9-E947B4856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59"/>
            <a:ext cx="4032504" cy="2697480"/>
          </a:xfrm>
        </p:spPr>
        <p:txBody>
          <a:bodyPr>
            <a:normAutofit/>
          </a:bodyPr>
          <a:lstStyle/>
          <a:p>
            <a:r>
              <a:rPr lang="en-US" sz="4400" dirty="0"/>
              <a:t>Azure Git Repo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06BD6-A5E0-A563-1219-56192EC71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776" y="976160"/>
            <a:ext cx="6605304" cy="26974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 a Azure Git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 3 branches :</a:t>
            </a:r>
          </a:p>
          <a:p>
            <a:pPr marL="560070" lvl="1" indent="-285750"/>
            <a:r>
              <a:rPr lang="en-IN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Main : the main branch</a:t>
            </a:r>
          </a:p>
          <a:p>
            <a:pPr marL="560070" lvl="1" indent="-285750"/>
            <a:r>
              <a:rPr lang="en-IN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Development : Where we write and push code</a:t>
            </a:r>
          </a:p>
          <a:p>
            <a:pPr marL="560070" lvl="1" indent="-285750"/>
            <a:r>
              <a:rPr lang="en-IN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Production : The live branch where notebooks execute</a:t>
            </a:r>
            <a:endParaRPr lang="en-IN" kern="10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Clone the repo to your Azure Databricks 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11650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C7FBB09-FC2A-825B-4D61-926CBD6CA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911" y="4180660"/>
            <a:ext cx="3520440" cy="216534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FE7F9A3-7B18-4DE9-7358-62D79A3BF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391" y="5360288"/>
            <a:ext cx="3520440" cy="985723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01CDD7F-0B64-DF86-BA58-42BE5F705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71" y="5439496"/>
            <a:ext cx="3520440" cy="906513"/>
          </a:xfrm>
          <a:prstGeom prst="rect">
            <a:avLst/>
          </a:prstGeom>
        </p:spPr>
      </p:pic>
      <p:pic>
        <p:nvPicPr>
          <p:cNvPr id="10" name="Picture 2" descr="Share Price of Hexaware Technologies Unlisted Shares, Buy Sell Online">
            <a:extLst>
              <a:ext uri="{FF2B5EF4-FFF2-40B4-BE49-F238E27FC236}">
                <a16:creationId xmlns:a16="http://schemas.microsoft.com/office/drawing/2014/main" id="{E093FE1D-C589-FE2D-1DE2-7F16DE9FA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189" y="-1"/>
            <a:ext cx="686763" cy="80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66527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RegularSeedLeftStep">
      <a:dk1>
        <a:srgbClr val="000000"/>
      </a:dk1>
      <a:lt1>
        <a:srgbClr val="FFFFFF"/>
      </a:lt1>
      <a:dk2>
        <a:srgbClr val="1E1835"/>
      </a:dk2>
      <a:lt2>
        <a:srgbClr val="F1F0F3"/>
      </a:lt2>
      <a:accent1>
        <a:srgbClr val="7EAE36"/>
      </a:accent1>
      <a:accent2>
        <a:srgbClr val="A8A62A"/>
      </a:accent2>
      <a:accent3>
        <a:srgbClr val="CF9241"/>
      </a:accent3>
      <a:accent4>
        <a:srgbClr val="BD452F"/>
      </a:accent4>
      <a:accent5>
        <a:srgbClr val="CF4166"/>
      </a:accent5>
      <a:accent6>
        <a:srgbClr val="BD2F90"/>
      </a:accent6>
      <a:hlink>
        <a:srgbClr val="7D4EC4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684</Words>
  <Application>Microsoft Office PowerPoint</Application>
  <PresentationFormat>Widescreen</PresentationFormat>
  <Paragraphs>84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Bierstadt</vt:lpstr>
      <vt:lpstr>Neue Haas Grotesk Text Pro</vt:lpstr>
      <vt:lpstr>Times New Roman</vt:lpstr>
      <vt:lpstr>GestaltVTI</vt:lpstr>
      <vt:lpstr>Project 2: Customer Behavior Analysis</vt:lpstr>
      <vt:lpstr>Target</vt:lpstr>
      <vt:lpstr>Architecture </vt:lpstr>
      <vt:lpstr>Storage</vt:lpstr>
      <vt:lpstr>Ingestion – Bronze Layer</vt:lpstr>
      <vt:lpstr>Cleaning – Silver Layer</vt:lpstr>
      <vt:lpstr>Gold Layer</vt:lpstr>
      <vt:lpstr>Logistic Regression</vt:lpstr>
      <vt:lpstr>Azure Git Repo</vt:lpstr>
      <vt:lpstr>CI/CD pipeline</vt:lpstr>
      <vt:lpstr>Azure DataFactory Pipeline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Customer Behavior Analysis</dc:title>
  <dc:creator>Ansh Ranjan</dc:creator>
  <cp:lastModifiedBy>Sarvesh Sharma</cp:lastModifiedBy>
  <cp:revision>42</cp:revision>
  <dcterms:created xsi:type="dcterms:W3CDTF">2024-12-18T16:06:28Z</dcterms:created>
  <dcterms:modified xsi:type="dcterms:W3CDTF">2024-12-19T17:49:21Z</dcterms:modified>
</cp:coreProperties>
</file>