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23" r:id="rId6"/>
    <p:sldId id="304" r:id="rId7"/>
    <p:sldId id="307" r:id="rId8"/>
    <p:sldId id="281" r:id="rId9"/>
    <p:sldId id="282" r:id="rId10"/>
    <p:sldId id="314" r:id="rId11"/>
    <p:sldId id="324" r:id="rId12"/>
    <p:sldId id="317" r:id="rId13"/>
    <p:sldId id="325" r:id="rId14"/>
    <p:sldId id="318" r:id="rId15"/>
    <p:sldId id="326" r:id="rId16"/>
    <p:sldId id="321" r:id="rId17"/>
    <p:sldId id="327" r:id="rId18"/>
    <p:sldId id="329" r:id="rId19"/>
    <p:sldId id="328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DF03"/>
    <a:srgbClr val="6CDA00"/>
    <a:srgbClr val="6DCE07"/>
    <a:srgbClr val="1F2C8F"/>
    <a:srgbClr val="FC5430"/>
    <a:srgbClr val="FD4215"/>
    <a:srgbClr val="FC2302"/>
    <a:srgbClr val="5C8311"/>
    <a:srgbClr val="7AD410"/>
    <a:srgbClr val="69D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388" autoAdjust="0"/>
  </p:normalViewPr>
  <p:slideViewPr>
    <p:cSldViewPr snapToGrid="0" snapToObjects="1">
      <p:cViewPr varScale="1">
        <p:scale>
          <a:sx n="83" d="100"/>
          <a:sy n="83" d="100"/>
        </p:scale>
        <p:origin x="408" y="9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71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92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56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8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8" y="1252958"/>
            <a:ext cx="6392421" cy="3831221"/>
          </a:xfrm>
        </p:spPr>
        <p:txBody>
          <a:bodyPr anchor="ctr"/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BOOSTING ALGORITHM REGRESSION 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57FB1-4101-1898-A578-A0F3B973CF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98" t="5907" b="47342"/>
          <a:stretch/>
        </p:blipFill>
        <p:spPr>
          <a:xfrm>
            <a:off x="3245568" y="115747"/>
            <a:ext cx="5700863" cy="2654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XGBoost work?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 the model with a simple decision tree (a weak learner).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residuals (errors) based on the initial predictions.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a new decision tree to predict the residuals.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new tree’s predictions to the previous ones.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steps 2-4 until a specified number of trees are built.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 the predictions from all trees to create the final model.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Placeholder 8">
            <a:extLst>
              <a:ext uri="{FF2B5EF4-FFF2-40B4-BE49-F238E27FC236}">
                <a16:creationId xmlns:a16="http://schemas.microsoft.com/office/drawing/2014/main" id="{385E4991-BFD7-94BB-248B-7F71A1082B3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32780" t="1" r="31100" b="46857"/>
          <a:stretch/>
        </p:blipFill>
        <p:spPr>
          <a:xfrm>
            <a:off x="9159016" y="692943"/>
            <a:ext cx="2707773" cy="39832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77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XGBoost: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Exceptional predictive performance: XGBoost consistently outperforms other algorithms.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Scalability: It handles large datasets efficiently.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Flexibility: Suitable for regression, classification, and ranking tasks.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importance: XGBoost provides insights into feature importance.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E8C14AD-3043-DF74-D4FE-990E17D47C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32780" t="1" r="31100" b="46857"/>
          <a:stretch/>
        </p:blipFill>
        <p:spPr>
          <a:xfrm>
            <a:off x="9159016" y="692943"/>
            <a:ext cx="2707773" cy="39832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798" y="1059448"/>
            <a:ext cx="5723586" cy="4739104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b="1" kern="100" dirty="0">
                <a:solidFill>
                  <a:srgbClr val="69D30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 Boosting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(Light Gradient Boosting Machine)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5383EE-915C-D002-4EA9-D870D176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83" b="10939"/>
          <a:stretch/>
        </p:blipFill>
        <p:spPr>
          <a:xfrm>
            <a:off x="2161309" y="121532"/>
            <a:ext cx="2121324" cy="60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3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455" y="1879076"/>
            <a:ext cx="9875463" cy="999746"/>
          </a:xfrm>
        </p:spPr>
        <p:txBody>
          <a:bodyPr/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US" sz="2400" b="1" kern="100" dirty="0">
                <a:solidFill>
                  <a:srgbClr val="1F2C8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sz="2400" b="1" kern="100" dirty="0">
                <a:solidFill>
                  <a:srgbClr val="7CDF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75231" y="3287211"/>
            <a:ext cx="7561103" cy="3359375"/>
          </a:xfrm>
        </p:spPr>
        <p:txBody>
          <a:bodyPr>
            <a:norm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 is an ensemble learning framework, specifically a gradient boosting method.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constructs a strong learner by sequentially adding weak learners in a gradient descent manner.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designed for efficiency, scalability, and accuracy.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 is based on decision trees and aims to improve model efficiency while reducing memory usage.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16B0F31A-18DB-28B0-FD61-62FA1A2A8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73" t="-1" b="48358"/>
          <a:stretch/>
        </p:blipFill>
        <p:spPr>
          <a:xfrm>
            <a:off x="807522" y="1437385"/>
            <a:ext cx="2378405" cy="38708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448" y="572790"/>
            <a:ext cx="9875463" cy="999746"/>
          </a:xfrm>
        </p:spPr>
        <p:txBody>
          <a:bodyPr/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en-US" sz="2400" b="1" kern="100" dirty="0">
                <a:solidFill>
                  <a:srgbClr val="6DCE0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889093" y="4432946"/>
            <a:ext cx="8137003" cy="2106750"/>
          </a:xfrm>
        </p:spPr>
        <p:txBody>
          <a:bodyPr>
            <a:normAutofit fontScale="92500" lnSpcReduction="20000"/>
          </a:bodyPr>
          <a:lstStyle/>
          <a:p>
            <a:pPr marL="109728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Leaf-Wise Tree Growth: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 creates decision trees that grow leaf-wise. This means that given a condition, only one leaf is split, depending on the benefit.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Leaf-wise trees can sometimes overfit, especially with smaller datasets. To prevent overfitting, you can limit the tree depth.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Histogram-Based Binning: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 uses a histogram-based method to bucket data into bins.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16B0F31A-18DB-28B0-FD61-62FA1A2A8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73" t="-1" b="48358"/>
          <a:stretch/>
        </p:blipFill>
        <p:spPr>
          <a:xfrm>
            <a:off x="807522" y="1437385"/>
            <a:ext cx="2378405" cy="38708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24A197-DA3E-55D9-27EE-E7980E74B9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469" t="53866" r="4323" b="12161"/>
          <a:stretch/>
        </p:blipFill>
        <p:spPr>
          <a:xfrm>
            <a:off x="3889093" y="1804198"/>
            <a:ext cx="7017446" cy="23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9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448" y="572790"/>
            <a:ext cx="9875463" cy="999746"/>
          </a:xfrm>
        </p:spPr>
        <p:txBody>
          <a:bodyPr/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en-US" sz="2400" b="1" kern="100" dirty="0">
                <a:solidFill>
                  <a:srgbClr val="7CDF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LightGBM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993266" y="4432946"/>
            <a:ext cx="8198734" cy="2187773"/>
          </a:xfrm>
        </p:spPr>
        <p:txBody>
          <a:bodyPr>
            <a:normAutofit lnSpcReduction="10000"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Instead of using every data point, it iterates over the bins, calculates the gain, and splits the data.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approach can be optimized for sparse datasets as well.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Exclusive Feature Bundling: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 combines exclusive features to reduce dimensionality and speed up processing.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bundling related features, it can improve efficiency during training.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16B0F31A-18DB-28B0-FD61-62FA1A2A8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73" t="-1" b="48358"/>
          <a:stretch/>
        </p:blipFill>
        <p:spPr>
          <a:xfrm>
            <a:off x="807522" y="1437385"/>
            <a:ext cx="2378405" cy="38708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24A197-DA3E-55D9-27EE-E7980E74B9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469" t="53866" r="4323" b="12161"/>
          <a:stretch/>
        </p:blipFill>
        <p:spPr>
          <a:xfrm>
            <a:off x="3889093" y="1804198"/>
            <a:ext cx="7017446" cy="23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0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</a:t>
            </a:r>
            <a:r>
              <a:rPr lang="en-US" sz="3600" b="1" kern="100" dirty="0">
                <a:solidFill>
                  <a:srgbClr val="7AD41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Speed: LightGBM is fast due to its efficient algorithms.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It achieves high accuracy by optimizing the learning process.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Scalability: Supports parallel, distributed, and GPU learning.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 efficiency: Techniques like GOSS help reduce memory usage.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E8C14AD-3043-DF74-D4FE-990E17D47C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68311" r="1" b="49175"/>
          <a:stretch/>
        </p:blipFill>
        <p:spPr>
          <a:xfrm>
            <a:off x="9050479" y="1387424"/>
            <a:ext cx="2375548" cy="38096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433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7C91-B609-61F4-8B5D-44AEFF3E4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2" y="1484706"/>
            <a:ext cx="5715000" cy="111208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</a:t>
            </a:r>
            <a:r>
              <a:rPr lang="en-US" sz="18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Gradient Boosting?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34E3A-7B72-9859-A621-6132CE657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2311679"/>
            <a:ext cx="5715000" cy="2234642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is an ensemble learning method that combines several weak learners (often shallow decision trees) into a strong learner. It works on the principle that by sequentially training new models, each one tries to correct the errors made by the previous model.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are the key points about Gradient Boosting: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C82E4-9C90-E1A6-7E3F-B6D265F3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618" y="1484706"/>
            <a:ext cx="3432859" cy="3432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85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BOOSTING ALGORITHM REGRESSION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365" y="2834640"/>
            <a:ext cx="6583680" cy="3207344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kern="10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 Boosting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kern="100" dirty="0">
                <a:solidFill>
                  <a:srgbClr val="1F2C8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Adaptive Boosting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kern="100" dirty="0">
                <a:solidFill>
                  <a:schemeClr val="accent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 Boosting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(eXtreme Gradient Boosting)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kern="100" dirty="0">
                <a:solidFill>
                  <a:schemeClr val="accent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 Boosting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(Light Gradient Boosting Machine)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66760-A03A-7687-F0AC-FF04BB0BA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0" y="1174697"/>
            <a:ext cx="4115765" cy="41157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798" y="1059448"/>
            <a:ext cx="5723586" cy="4739104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kern="100" dirty="0">
                <a:solidFill>
                  <a:srgbClr val="F42E0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 Boost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kern="10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Adaptive Boosting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5383EE-915C-D002-4EA9-D870D176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66856" b="10939"/>
          <a:stretch/>
        </p:blipFill>
        <p:spPr>
          <a:xfrm>
            <a:off x="2030393" y="121532"/>
            <a:ext cx="2252240" cy="60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776" y="2077873"/>
            <a:ext cx="4976432" cy="1220912"/>
          </a:xfrm>
        </p:spPr>
        <p:txBody>
          <a:bodyPr/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</a:t>
            </a:r>
            <a:r>
              <a:rPr lang="en-US" sz="2400" b="1" kern="100" dirty="0">
                <a:solidFill>
                  <a:srgbClr val="FC23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 Boost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b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213" y="2956349"/>
            <a:ext cx="6791334" cy="3143509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 is an ensemble learning technique used for both classification and regression tasks.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combines multiple weak learners (often decision trees) to create a strong classifier.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idea is to iteratively train weak models, giving more weight to misclassified samples in each iteration.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B4F714-673A-1BD3-B97B-E046903349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8" r="66990" b="45612"/>
          <a:stretch/>
        </p:blipFill>
        <p:spPr>
          <a:xfrm>
            <a:off x="510734" y="1714500"/>
            <a:ext cx="2263815" cy="3429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332" y="3749766"/>
            <a:ext cx="6204297" cy="547069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</a:t>
            </a:r>
            <a:r>
              <a:rPr lang="en-US" sz="2400" b="1" kern="100" dirty="0">
                <a:solidFill>
                  <a:srgbClr val="FC543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Work?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0197" y="4023301"/>
            <a:ext cx="7432757" cy="2240397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 the dataset with equal weights for all data points.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the first weak model (e.g., a decision tree) on the weighted data.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misclassified points and increase their weights.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the next weak model, focusing on the misclassified points.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this process for a specified number of iterations.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 the weak models to create the final strong model.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1A66161-06C5-9A35-B201-030D456C9A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5"/>
          <a:stretch/>
        </p:blipFill>
        <p:spPr>
          <a:xfrm>
            <a:off x="4537924" y="259215"/>
            <a:ext cx="4443114" cy="3169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53E0A3-8210-31D2-9C65-9BA4005E2303}"/>
              </a:ext>
            </a:extLst>
          </p:cNvPr>
          <p:cNvSpPr txBox="1"/>
          <p:nvPr/>
        </p:nvSpPr>
        <p:spPr>
          <a:xfrm>
            <a:off x="6096000" y="3437077"/>
            <a:ext cx="198505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 diagram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804C32-2E4D-958F-B122-E5F5A34544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88" r="66990" b="45612"/>
          <a:stretch/>
        </p:blipFill>
        <p:spPr>
          <a:xfrm>
            <a:off x="510734" y="1714500"/>
            <a:ext cx="2263815" cy="3429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2" y="-701811"/>
            <a:ext cx="7043617" cy="2520217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</a:t>
            </a:r>
            <a:r>
              <a:rPr lang="en-US" sz="2000" b="1" kern="100" dirty="0">
                <a:solidFill>
                  <a:srgbClr val="FD42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66885" y="1681390"/>
            <a:ext cx="7789763" cy="517661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 Accuracy</a:t>
            </a:r>
            <a:r>
              <a:rPr lang="en-US" sz="1800" b="1" kern="100" dirty="0">
                <a:solidFill>
                  <a:srgbClr val="AAC3E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 combines weak models’ predictions to enhance overall accuracy.</a:t>
            </a:r>
            <a:endParaRPr lang="en-US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Robustness to Overfitting</a:t>
            </a:r>
            <a:r>
              <a:rPr 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It reduces overfitting by reweighting misclassified points.</a:t>
            </a:r>
            <a:endParaRPr lang="en-US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Imbalanced Data: AdaBoost can handle imbalanced datasets effectively.</a:t>
            </a:r>
            <a:endParaRPr lang="en-US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Interpretability: </a:t>
            </a:r>
            <a:r>
              <a:rPr 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breaks down the decision process into steps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32A03-168B-0464-ED37-A7111D55D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8" r="66990" b="45612"/>
          <a:stretch/>
        </p:blipFill>
        <p:spPr>
          <a:xfrm>
            <a:off x="510734" y="1714500"/>
            <a:ext cx="2263815" cy="3429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798" y="1059448"/>
            <a:ext cx="5723586" cy="4739104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kern="100" dirty="0">
                <a:solidFill>
                  <a:srgbClr val="0DC2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 Boosting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(eXtreme Gradient Boosting)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5383EE-915C-D002-4EA9-D870D176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97" t="864" r="32959" b="10075"/>
          <a:stretch/>
        </p:blipFill>
        <p:spPr>
          <a:xfrm>
            <a:off x="2030393" y="121532"/>
            <a:ext cx="2252240" cy="60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0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330" y="-52373"/>
            <a:ext cx="7631709" cy="1091627"/>
          </a:xfrm>
        </p:spPr>
        <p:txBody>
          <a:bodyPr/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 Boosting (eXtreme Gradient Boosting)</a:t>
            </a:r>
            <a:endParaRPr lang="en-US" sz="280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6668" y="3571013"/>
            <a:ext cx="6143094" cy="3110696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XGBoost?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 is an optimized distributed gradient boosting library designed for efficient and scalable training of machine learning models.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an ensemble learning method that combines the predictions of multiple weak models to produce a stronger prediction.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 stands for “Extreme Gradient Boosting.”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has become one of the most popular and widely used machine learning algorithms due to its ability to handle large datasets and achieve state-of-the-art performance in tasks such as classification and regression.  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1A95B1-5C0A-68A3-24FE-3D0AAFD759D4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 rotWithShape="1">
          <a:blip r:embed="rId3"/>
          <a:srcRect l="33364" t="9473" r="3043" b="49279"/>
          <a:stretch/>
        </p:blipFill>
        <p:spPr>
          <a:xfrm>
            <a:off x="3437689" y="1144295"/>
            <a:ext cx="4705350" cy="2142693"/>
          </a:xfrm>
        </p:spPr>
      </p:pic>
      <p:pic>
        <p:nvPicPr>
          <p:cNvPr id="15" name="Picture Placeholder 8">
            <a:extLst>
              <a:ext uri="{FF2B5EF4-FFF2-40B4-BE49-F238E27FC236}">
                <a16:creationId xmlns:a16="http://schemas.microsoft.com/office/drawing/2014/main" id="{0478F140-9308-57FB-1E4E-197642CD041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32780" t="1" r="31100" b="46857"/>
          <a:stretch/>
        </p:blipFill>
        <p:spPr>
          <a:xfrm>
            <a:off x="9159016" y="692943"/>
            <a:ext cx="2707773" cy="39832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{78EB733F-3115-40F6-8822-0E9060A5114C}tf78438558_win32</Template>
  <TotalTime>83</TotalTime>
  <Words>786</Words>
  <Application>Microsoft Office PowerPoint</Application>
  <PresentationFormat>Widescreen</PresentationFormat>
  <Paragraphs>90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Roboto</vt:lpstr>
      <vt:lpstr>Sabon Next LT</vt:lpstr>
      <vt:lpstr>Symbol</vt:lpstr>
      <vt:lpstr>Wingdings</vt:lpstr>
      <vt:lpstr>Custom</vt:lpstr>
      <vt:lpstr>BOOSTING ALGORITHM REGRESSION </vt:lpstr>
      <vt:lpstr>                                                                                                         What is Gradient Boosting? </vt:lpstr>
      <vt:lpstr>TYPE OF BOOSTING ALGORITHM REGRESSION </vt:lpstr>
      <vt:lpstr>Ada Boost (Adaptive Boosting)</vt:lpstr>
      <vt:lpstr>What is Ada Boost? </vt:lpstr>
      <vt:lpstr>How Does AdaBoost Work?</vt:lpstr>
      <vt:lpstr>Advantages of AdaBoost: </vt:lpstr>
      <vt:lpstr>XG Boosting (eXtreme Gradient Boosting)</vt:lpstr>
      <vt:lpstr>XG Boosting (eXtreme Gradient Boosting)</vt:lpstr>
      <vt:lpstr>How Does XGBoost work?</vt:lpstr>
      <vt:lpstr>Advantages of XGBoost:</vt:lpstr>
      <vt:lpstr>LG Boosting (Light Gradient Boosting Machine)</vt:lpstr>
      <vt:lpstr>What is LightGBM?</vt:lpstr>
      <vt:lpstr>How LightGBM Works</vt:lpstr>
      <vt:lpstr>How LightGBM Works</vt:lpstr>
      <vt:lpstr>Advantages of LightGBM: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 REGRESSION </dc:title>
  <dc:subject/>
  <dc:creator>sharma p</dc:creator>
  <cp:lastModifiedBy>sharma p</cp:lastModifiedBy>
  <cp:revision>1</cp:revision>
  <dcterms:created xsi:type="dcterms:W3CDTF">2024-05-28T10:54:11Z</dcterms:created>
  <dcterms:modified xsi:type="dcterms:W3CDTF">2024-05-28T12:17:56Z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