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934"/>
  </p:normalViewPr>
  <p:slideViewPr>
    <p:cSldViewPr snapToGrid="0" snapToObjects="1">
      <p:cViewPr varScale="1">
        <p:scale>
          <a:sx n="114" d="100"/>
          <a:sy n="114" d="100"/>
        </p:scale>
        <p:origin x="4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4/12/23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4/12/23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4/12/23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4/12/23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4/12/23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4/12/23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4/12/23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4/12/23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4/12/23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4/12/23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FD266-C2E0-DAD2-8ADF-834EC56EF2CD}"/>
              </a:ext>
            </a:extLst>
          </p:cNvPr>
          <p:cNvSpPr>
            <a:spLocks noGrp="1"/>
          </p:cNvSpPr>
          <p:nvPr>
            <p:ph type="ctrTitle"/>
          </p:nvPr>
        </p:nvSpPr>
        <p:spPr/>
        <p:txBody>
          <a:bodyPr/>
          <a:lstStyle/>
          <a:p>
            <a:r>
              <a:rPr lang="en-US" dirty="0"/>
              <a:t>Predicting death In the Hospital</a:t>
            </a:r>
          </a:p>
        </p:txBody>
      </p:sp>
      <p:sp>
        <p:nvSpPr>
          <p:cNvPr id="3" name="Subtitle 2">
            <a:extLst>
              <a:ext uri="{FF2B5EF4-FFF2-40B4-BE49-F238E27FC236}">
                <a16:creationId xmlns:a16="http://schemas.microsoft.com/office/drawing/2014/main" id="{35E5FBCC-4C02-D2A7-78CA-C9A81A503C1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60837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0FB18-4BAA-B730-05A3-F499B323023A}"/>
              </a:ext>
            </a:extLst>
          </p:cNvPr>
          <p:cNvSpPr>
            <a:spLocks noGrp="1"/>
          </p:cNvSpPr>
          <p:nvPr>
            <p:ph type="title"/>
          </p:nvPr>
        </p:nvSpPr>
        <p:spPr/>
        <p:txBody>
          <a:bodyPr/>
          <a:lstStyle/>
          <a:p>
            <a:r>
              <a:rPr lang="en-US" dirty="0"/>
              <a:t>Problem Identification</a:t>
            </a:r>
          </a:p>
        </p:txBody>
      </p:sp>
      <p:sp>
        <p:nvSpPr>
          <p:cNvPr id="3" name="Content Placeholder 2">
            <a:extLst>
              <a:ext uri="{FF2B5EF4-FFF2-40B4-BE49-F238E27FC236}">
                <a16:creationId xmlns:a16="http://schemas.microsoft.com/office/drawing/2014/main" id="{ADFC946C-089E-776C-0EF9-45FF40FD7FED}"/>
              </a:ext>
            </a:extLst>
          </p:cNvPr>
          <p:cNvSpPr>
            <a:spLocks noGrp="1"/>
          </p:cNvSpPr>
          <p:nvPr>
            <p:ph idx="1"/>
          </p:nvPr>
        </p:nvSpPr>
        <p:spPr/>
        <p:txBody>
          <a:bodyPr>
            <a:normAutofit fontScale="62500" lnSpcReduction="20000"/>
          </a:bodyPr>
          <a:lstStyle/>
          <a:p>
            <a:pPr marL="0" indent="0">
              <a:buNone/>
            </a:pPr>
            <a:r>
              <a:rPr lang="en-US" u="sng" dirty="0"/>
              <a:t>Context</a:t>
            </a:r>
            <a:r>
              <a:rPr lang="en-US" dirty="0"/>
              <a:t>:</a:t>
            </a:r>
          </a:p>
          <a:p>
            <a:pPr marL="0" indent="0">
              <a:buNone/>
            </a:pPr>
            <a:r>
              <a:rPr lang="en-US" dirty="0"/>
              <a:t>Ten percent of all healthcare spending in the U.S. goes toward end-of-life care.  Palliative care consultations lead to an average reduction in direct hospital costs of around $3,000 per admission.</a:t>
            </a:r>
          </a:p>
          <a:p>
            <a:pPr marL="0" indent="0">
              <a:buNone/>
            </a:pPr>
            <a:r>
              <a:rPr lang="en-US" dirty="0"/>
              <a:t>Identifying which patients are at high risk of mortality will allow for better allocation of resources for the patient and allow for a reduced number of unplanned cardiac arrests and rapid responses. </a:t>
            </a:r>
          </a:p>
          <a:p>
            <a:pPr marL="0" indent="0">
              <a:buNone/>
            </a:pPr>
            <a:r>
              <a:rPr lang="en-US" u="sng" dirty="0"/>
              <a:t>Criteria for Success</a:t>
            </a:r>
            <a:r>
              <a:rPr lang="en-US" dirty="0"/>
              <a:t>:</a:t>
            </a: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Identifying which patients are at high risk for inpatient mortality will allow for the palliative care team to intervene and start a discussion with the family to asses goals of care. This discussion will help with the treatment team to determine care plan that aligns with the goals of the patient and family.</a:t>
            </a:r>
          </a:p>
          <a:p>
            <a:pPr marL="0" indent="0">
              <a:buNone/>
            </a:pPr>
            <a:r>
              <a:rPr lang="en-US" dirty="0"/>
              <a:t> </a:t>
            </a:r>
            <a:r>
              <a:rPr lang="en-US" u="sng" dirty="0"/>
              <a:t>Scope of Solution</a:t>
            </a:r>
            <a:r>
              <a:rPr lang="en-US" dirty="0"/>
              <a:t>:</a:t>
            </a: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Identify patients on admission who are at high risk for dying. </a:t>
            </a:r>
          </a:p>
          <a:p>
            <a:pPr marL="0" indent="0">
              <a:buNone/>
            </a:pPr>
            <a:r>
              <a:rPr lang="en-US" u="sng" dirty="0"/>
              <a:t>Constraints</a:t>
            </a:r>
            <a:r>
              <a:rPr lang="en-US" dirty="0"/>
              <a:t>:</a:t>
            </a: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Obtaining enough data on expired and non-expired patients.  Getting </a:t>
            </a:r>
            <a:r>
              <a:rPr lang="en-US" dirty="0">
                <a:latin typeface="Calibri" panose="020F0502020204030204" pitchFamily="34" charset="0"/>
                <a:ea typeface="Calibri" panose="020F0502020204030204" pitchFamily="34" charset="0"/>
                <a:cs typeface="Times New Roman" panose="02020603050405020304" pitchFamily="18" charset="0"/>
              </a:rPr>
              <a:t>enough </a:t>
            </a:r>
            <a:r>
              <a:rPr lang="en-US" sz="1800" dirty="0">
                <a:effectLst/>
                <a:latin typeface="Calibri" panose="020F0502020204030204" pitchFamily="34" charset="0"/>
                <a:ea typeface="Calibri" panose="020F0502020204030204" pitchFamily="34" charset="0"/>
                <a:cs typeface="Times New Roman" panose="02020603050405020304" pitchFamily="18" charset="0"/>
              </a:rPr>
              <a:t>data to get a good representation from the general population</a:t>
            </a:r>
            <a:r>
              <a:rPr lang="en-US" sz="1800" dirty="0">
                <a:latin typeface="Calibri" panose="020F0502020204030204" pitchFamily="34" charset="0"/>
                <a:ea typeface="Calibri" panose="020F0502020204030204" pitchFamily="34" charset="0"/>
                <a:cs typeface="Times New Roman" panose="02020603050405020304" pitchFamily="18" charset="0"/>
              </a:rPr>
              <a:t>.</a:t>
            </a:r>
            <a:endParaRPr lang="en-US" dirty="0"/>
          </a:p>
          <a:p>
            <a:endParaRPr lang="en-US" dirty="0"/>
          </a:p>
        </p:txBody>
      </p:sp>
    </p:spTree>
    <p:extLst>
      <p:ext uri="{BB962C8B-B14F-4D97-AF65-F5344CB8AC3E}">
        <p14:creationId xmlns:p14="http://schemas.microsoft.com/office/powerpoint/2010/main" val="2142306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F5371-A316-8AF0-1B89-703F1ADEACCF}"/>
              </a:ext>
            </a:extLst>
          </p:cNvPr>
          <p:cNvSpPr>
            <a:spLocks noGrp="1"/>
          </p:cNvSpPr>
          <p:nvPr>
            <p:ph type="title"/>
          </p:nvPr>
        </p:nvSpPr>
        <p:spPr/>
        <p:txBody>
          <a:bodyPr/>
          <a:lstStyle/>
          <a:p>
            <a:r>
              <a:rPr lang="en-US" dirty="0"/>
              <a:t>Recommendation and key findings</a:t>
            </a:r>
          </a:p>
        </p:txBody>
      </p:sp>
      <p:sp>
        <p:nvSpPr>
          <p:cNvPr id="3" name="Content Placeholder 2">
            <a:extLst>
              <a:ext uri="{FF2B5EF4-FFF2-40B4-BE49-F238E27FC236}">
                <a16:creationId xmlns:a16="http://schemas.microsoft.com/office/drawing/2014/main" id="{F991A526-5A82-885D-6BE5-A80C7DA4D1BD}"/>
              </a:ext>
            </a:extLst>
          </p:cNvPr>
          <p:cNvSpPr>
            <a:spLocks noGrp="1"/>
          </p:cNvSpPr>
          <p:nvPr>
            <p:ph idx="1"/>
          </p:nvPr>
        </p:nvSpPr>
        <p:spPr/>
        <p:txBody>
          <a:bodyPr>
            <a:normAutofit fontScale="92500" lnSpcReduction="20000"/>
          </a:bodyPr>
          <a:lstStyle/>
          <a:p>
            <a:r>
              <a:rPr lang="en-US" dirty="0"/>
              <a:t>Based on our analysis we found the following features that have the highest correlation with inpatient mortality:</a:t>
            </a:r>
          </a:p>
          <a:p>
            <a:pPr lvl="1"/>
            <a:r>
              <a:rPr lang="en-US" dirty="0"/>
              <a:t>Age &gt; 70 </a:t>
            </a:r>
            <a:r>
              <a:rPr lang="en-US" dirty="0" err="1"/>
              <a:t>y.o</a:t>
            </a:r>
            <a:endParaRPr lang="en-US" dirty="0"/>
          </a:p>
          <a:p>
            <a:pPr lvl="1"/>
            <a:r>
              <a:rPr lang="en-US" dirty="0"/>
              <a:t>High number of medical problems</a:t>
            </a:r>
          </a:p>
          <a:p>
            <a:pPr lvl="1"/>
            <a:r>
              <a:rPr lang="en-US" dirty="0"/>
              <a:t>High number of medications</a:t>
            </a:r>
          </a:p>
          <a:p>
            <a:pPr lvl="1"/>
            <a:r>
              <a:rPr lang="en-US" dirty="0"/>
              <a:t>Cancer Diagnosis</a:t>
            </a:r>
          </a:p>
          <a:p>
            <a:pPr lvl="1"/>
            <a:r>
              <a:rPr lang="en-US" dirty="0"/>
              <a:t>Length of Stay &gt; 3 days</a:t>
            </a:r>
          </a:p>
          <a:p>
            <a:pPr marL="228600" lvl="1" indent="0">
              <a:buNone/>
            </a:pPr>
            <a:r>
              <a:rPr lang="en-US" dirty="0"/>
              <a:t>Recommendations:</a:t>
            </a:r>
          </a:p>
          <a:p>
            <a:pPr marL="228600" lvl="1" indent="0">
              <a:buNone/>
            </a:pPr>
            <a:r>
              <a:rPr lang="en-US" dirty="0"/>
              <a:t>I would recommend a screening patients for palliative care based on an age &gt; 75 years, with a Past Medical History of greater than 7 diagnoses and greater than 6 medications and diagnosis of either Lung, Colon, or Pancreatic Cancer.</a:t>
            </a:r>
          </a:p>
          <a:p>
            <a:pPr marL="228600" lvl="1" indent="0">
              <a:buNone/>
            </a:pPr>
            <a:endParaRPr lang="en-US" dirty="0"/>
          </a:p>
          <a:p>
            <a:endParaRPr lang="en-US" dirty="0"/>
          </a:p>
        </p:txBody>
      </p:sp>
    </p:spTree>
    <p:extLst>
      <p:ext uri="{BB962C8B-B14F-4D97-AF65-F5344CB8AC3E}">
        <p14:creationId xmlns:p14="http://schemas.microsoft.com/office/powerpoint/2010/main" val="909395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6BE4-F859-448C-01DB-91CCAF269DDD}"/>
              </a:ext>
            </a:extLst>
          </p:cNvPr>
          <p:cNvSpPr>
            <a:spLocks noGrp="1"/>
          </p:cNvSpPr>
          <p:nvPr>
            <p:ph type="title"/>
          </p:nvPr>
        </p:nvSpPr>
        <p:spPr/>
        <p:txBody>
          <a:bodyPr/>
          <a:lstStyle/>
          <a:p>
            <a:r>
              <a:rPr lang="en-US" dirty="0"/>
              <a:t>Modeling results and analysis </a:t>
            </a:r>
          </a:p>
        </p:txBody>
      </p:sp>
      <p:sp>
        <p:nvSpPr>
          <p:cNvPr id="3" name="Content Placeholder 2">
            <a:extLst>
              <a:ext uri="{FF2B5EF4-FFF2-40B4-BE49-F238E27FC236}">
                <a16:creationId xmlns:a16="http://schemas.microsoft.com/office/drawing/2014/main" id="{26219502-B32F-B73B-F584-07733E5C990D}"/>
              </a:ext>
            </a:extLst>
          </p:cNvPr>
          <p:cNvSpPr>
            <a:spLocks noGrp="1"/>
          </p:cNvSpPr>
          <p:nvPr>
            <p:ph idx="1"/>
          </p:nvPr>
        </p:nvSpPr>
        <p:spPr/>
        <p:txBody>
          <a:bodyPr>
            <a:normAutofit fontScale="92500" lnSpcReduction="10000"/>
          </a:bodyPr>
          <a:lstStyle/>
          <a:p>
            <a:pPr marL="0" indent="0">
              <a:buNone/>
            </a:pPr>
            <a:r>
              <a:rPr lang="en-US" dirty="0"/>
              <a:t>Based on feature importance of the Logistic and Random Forest Models, we can arrive at the following conclusions of predicting inpatient mortality:</a:t>
            </a:r>
          </a:p>
          <a:p>
            <a:pPr>
              <a:buFontTx/>
              <a:buChar char="-"/>
            </a:pPr>
            <a:r>
              <a:rPr lang="en-US" dirty="0"/>
              <a:t>Increased age is one of the most important factors and was the most important on both models.</a:t>
            </a:r>
          </a:p>
          <a:p>
            <a:pPr>
              <a:buFontTx/>
              <a:buChar char="-"/>
            </a:pPr>
            <a:r>
              <a:rPr lang="en-US" dirty="0"/>
              <a:t>Increased number of medications and number of medical problems is another strong indicator of morbidity.</a:t>
            </a:r>
          </a:p>
          <a:p>
            <a:pPr>
              <a:buFontTx/>
              <a:buChar char="-"/>
            </a:pPr>
            <a:r>
              <a:rPr lang="en-US" dirty="0"/>
              <a:t>A diagnoses related to malignancy is a high predicator of death. </a:t>
            </a:r>
          </a:p>
          <a:p>
            <a:pPr marL="0" indent="0">
              <a:buNone/>
            </a:pPr>
            <a:r>
              <a:rPr lang="en-US" dirty="0"/>
              <a:t>These patients should be alerted to the palliative care team.  Prospective studies should show a decrease in the number of unplanned cardiac arrests and rapid responses based on goals of care discussions regarding CPR status and hospice care.</a:t>
            </a:r>
          </a:p>
          <a:p>
            <a:pPr>
              <a:buFontTx/>
              <a:buChar char="-"/>
            </a:pPr>
            <a:endParaRPr lang="en-US" dirty="0"/>
          </a:p>
          <a:p>
            <a:endParaRPr lang="en-US" dirty="0"/>
          </a:p>
          <a:p>
            <a:endParaRPr lang="en-US" dirty="0"/>
          </a:p>
        </p:txBody>
      </p:sp>
    </p:spTree>
    <p:extLst>
      <p:ext uri="{BB962C8B-B14F-4D97-AF65-F5344CB8AC3E}">
        <p14:creationId xmlns:p14="http://schemas.microsoft.com/office/powerpoint/2010/main" val="2174592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B806E-F0BE-E7BC-A276-B11D42265410}"/>
              </a:ext>
            </a:extLst>
          </p:cNvPr>
          <p:cNvSpPr>
            <a:spLocks noGrp="1"/>
          </p:cNvSpPr>
          <p:nvPr>
            <p:ph type="title"/>
          </p:nvPr>
        </p:nvSpPr>
        <p:spPr/>
        <p:txBody>
          <a:bodyPr/>
          <a:lstStyle/>
          <a:p>
            <a:r>
              <a:rPr lang="en-US" dirty="0"/>
              <a:t>Modeling results and analysis </a:t>
            </a:r>
          </a:p>
        </p:txBody>
      </p:sp>
      <p:pic>
        <p:nvPicPr>
          <p:cNvPr id="7" name="Content Placeholder 6">
            <a:extLst>
              <a:ext uri="{FF2B5EF4-FFF2-40B4-BE49-F238E27FC236}">
                <a16:creationId xmlns:a16="http://schemas.microsoft.com/office/drawing/2014/main" id="{CADCDEC8-286B-4F39-1C5E-951463359932}"/>
              </a:ext>
            </a:extLst>
          </p:cNvPr>
          <p:cNvPicPr>
            <a:picLocks noGrp="1" noChangeAspect="1"/>
          </p:cNvPicPr>
          <p:nvPr>
            <p:ph idx="1"/>
          </p:nvPr>
        </p:nvPicPr>
        <p:blipFill>
          <a:blip r:embed="rId2"/>
          <a:stretch>
            <a:fillRect/>
          </a:stretch>
        </p:blipFill>
        <p:spPr>
          <a:xfrm>
            <a:off x="2635095" y="2629520"/>
            <a:ext cx="5918200" cy="1955800"/>
          </a:xfrm>
        </p:spPr>
      </p:pic>
      <p:sp>
        <p:nvSpPr>
          <p:cNvPr id="8" name="TextBox 7">
            <a:extLst>
              <a:ext uri="{FF2B5EF4-FFF2-40B4-BE49-F238E27FC236}">
                <a16:creationId xmlns:a16="http://schemas.microsoft.com/office/drawing/2014/main" id="{9A6D7E21-342A-EE0C-03ED-420B892F51BB}"/>
              </a:ext>
            </a:extLst>
          </p:cNvPr>
          <p:cNvSpPr txBox="1"/>
          <p:nvPr/>
        </p:nvSpPr>
        <p:spPr>
          <a:xfrm>
            <a:off x="2635095" y="2629520"/>
            <a:ext cx="1578894" cy="307777"/>
          </a:xfrm>
          <a:prstGeom prst="rect">
            <a:avLst/>
          </a:prstGeom>
          <a:noFill/>
        </p:spPr>
        <p:txBody>
          <a:bodyPr wrap="none" rtlCol="0">
            <a:spAutoFit/>
          </a:bodyPr>
          <a:lstStyle/>
          <a:p>
            <a:r>
              <a:rPr lang="en-US" sz="1400" dirty="0"/>
              <a:t>Logistic Regression</a:t>
            </a:r>
          </a:p>
        </p:txBody>
      </p:sp>
      <p:pic>
        <p:nvPicPr>
          <p:cNvPr id="10" name="Picture 9">
            <a:extLst>
              <a:ext uri="{FF2B5EF4-FFF2-40B4-BE49-F238E27FC236}">
                <a16:creationId xmlns:a16="http://schemas.microsoft.com/office/drawing/2014/main" id="{F3CAC252-BFA7-3B97-4C86-2ECC14AC42A8}"/>
              </a:ext>
            </a:extLst>
          </p:cNvPr>
          <p:cNvPicPr>
            <a:picLocks noChangeAspect="1"/>
          </p:cNvPicPr>
          <p:nvPr/>
        </p:nvPicPr>
        <p:blipFill>
          <a:blip r:embed="rId3"/>
          <a:stretch>
            <a:fillRect/>
          </a:stretch>
        </p:blipFill>
        <p:spPr>
          <a:xfrm>
            <a:off x="2635095" y="4658853"/>
            <a:ext cx="5918200" cy="1955800"/>
          </a:xfrm>
          <a:prstGeom prst="rect">
            <a:avLst/>
          </a:prstGeom>
        </p:spPr>
      </p:pic>
      <p:sp>
        <p:nvSpPr>
          <p:cNvPr id="11" name="TextBox 10">
            <a:extLst>
              <a:ext uri="{FF2B5EF4-FFF2-40B4-BE49-F238E27FC236}">
                <a16:creationId xmlns:a16="http://schemas.microsoft.com/office/drawing/2014/main" id="{75A54505-CD82-800F-9808-48EE8B2DC466}"/>
              </a:ext>
            </a:extLst>
          </p:cNvPr>
          <p:cNvSpPr txBox="1"/>
          <p:nvPr/>
        </p:nvSpPr>
        <p:spPr>
          <a:xfrm>
            <a:off x="2756055" y="4753651"/>
            <a:ext cx="1336974" cy="307777"/>
          </a:xfrm>
          <a:prstGeom prst="rect">
            <a:avLst/>
          </a:prstGeom>
          <a:noFill/>
        </p:spPr>
        <p:txBody>
          <a:bodyPr wrap="square" rtlCol="0">
            <a:spAutoFit/>
          </a:bodyPr>
          <a:lstStyle/>
          <a:p>
            <a:r>
              <a:rPr lang="en-US" sz="1400" dirty="0"/>
              <a:t>Random Forest</a:t>
            </a:r>
          </a:p>
        </p:txBody>
      </p:sp>
    </p:spTree>
    <p:extLst>
      <p:ext uri="{BB962C8B-B14F-4D97-AF65-F5344CB8AC3E}">
        <p14:creationId xmlns:p14="http://schemas.microsoft.com/office/powerpoint/2010/main" val="1242192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992E6-358F-C7E3-A054-E8C63DA21B03}"/>
              </a:ext>
            </a:extLst>
          </p:cNvPr>
          <p:cNvSpPr>
            <a:spLocks noGrp="1"/>
          </p:cNvSpPr>
          <p:nvPr>
            <p:ph type="title"/>
          </p:nvPr>
        </p:nvSpPr>
        <p:spPr/>
        <p:txBody>
          <a:bodyPr/>
          <a:lstStyle/>
          <a:p>
            <a:r>
              <a:rPr lang="en-US" dirty="0"/>
              <a:t>Modeling results and analysis </a:t>
            </a:r>
          </a:p>
        </p:txBody>
      </p:sp>
      <p:pic>
        <p:nvPicPr>
          <p:cNvPr id="7" name="Content Placeholder 6">
            <a:extLst>
              <a:ext uri="{FF2B5EF4-FFF2-40B4-BE49-F238E27FC236}">
                <a16:creationId xmlns:a16="http://schemas.microsoft.com/office/drawing/2014/main" id="{1CB25BC8-E717-1E7F-487B-C9AD51A05A00}"/>
              </a:ext>
            </a:extLst>
          </p:cNvPr>
          <p:cNvPicPr>
            <a:picLocks noGrp="1" noChangeAspect="1"/>
          </p:cNvPicPr>
          <p:nvPr>
            <p:ph idx="1"/>
          </p:nvPr>
        </p:nvPicPr>
        <p:blipFill>
          <a:blip r:embed="rId2"/>
          <a:stretch>
            <a:fillRect/>
          </a:stretch>
        </p:blipFill>
        <p:spPr>
          <a:xfrm>
            <a:off x="1963988" y="2627274"/>
            <a:ext cx="4405703" cy="3101975"/>
          </a:xfrm>
        </p:spPr>
      </p:pic>
      <p:pic>
        <p:nvPicPr>
          <p:cNvPr id="9" name="Picture 8">
            <a:extLst>
              <a:ext uri="{FF2B5EF4-FFF2-40B4-BE49-F238E27FC236}">
                <a16:creationId xmlns:a16="http://schemas.microsoft.com/office/drawing/2014/main" id="{1184571C-0E9D-1D46-E0A1-E4F4E97336D1}"/>
              </a:ext>
            </a:extLst>
          </p:cNvPr>
          <p:cNvPicPr>
            <a:picLocks noChangeAspect="1"/>
          </p:cNvPicPr>
          <p:nvPr/>
        </p:nvPicPr>
        <p:blipFill>
          <a:blip r:embed="rId3"/>
          <a:stretch>
            <a:fillRect/>
          </a:stretch>
        </p:blipFill>
        <p:spPr>
          <a:xfrm>
            <a:off x="6581564" y="2638967"/>
            <a:ext cx="4902200" cy="3505200"/>
          </a:xfrm>
          <a:prstGeom prst="rect">
            <a:avLst/>
          </a:prstGeom>
        </p:spPr>
      </p:pic>
      <p:sp>
        <p:nvSpPr>
          <p:cNvPr id="10" name="TextBox 9">
            <a:extLst>
              <a:ext uri="{FF2B5EF4-FFF2-40B4-BE49-F238E27FC236}">
                <a16:creationId xmlns:a16="http://schemas.microsoft.com/office/drawing/2014/main" id="{9DC11B4B-73F8-5752-12B0-0A1C91F97B1D}"/>
              </a:ext>
            </a:extLst>
          </p:cNvPr>
          <p:cNvSpPr txBox="1"/>
          <p:nvPr/>
        </p:nvSpPr>
        <p:spPr>
          <a:xfrm>
            <a:off x="1963988" y="2274940"/>
            <a:ext cx="1617687" cy="369332"/>
          </a:xfrm>
          <a:prstGeom prst="rect">
            <a:avLst/>
          </a:prstGeom>
          <a:noFill/>
        </p:spPr>
        <p:txBody>
          <a:bodyPr wrap="none" rtlCol="0">
            <a:spAutoFit/>
          </a:bodyPr>
          <a:lstStyle/>
          <a:p>
            <a:r>
              <a:rPr lang="en-US" dirty="0"/>
              <a:t>Random Forest</a:t>
            </a:r>
          </a:p>
        </p:txBody>
      </p:sp>
      <p:sp>
        <p:nvSpPr>
          <p:cNvPr id="11" name="TextBox 10">
            <a:extLst>
              <a:ext uri="{FF2B5EF4-FFF2-40B4-BE49-F238E27FC236}">
                <a16:creationId xmlns:a16="http://schemas.microsoft.com/office/drawing/2014/main" id="{DB64BDF4-3BC4-81B7-7EDB-95057C02D169}"/>
              </a:ext>
            </a:extLst>
          </p:cNvPr>
          <p:cNvSpPr txBox="1"/>
          <p:nvPr/>
        </p:nvSpPr>
        <p:spPr>
          <a:xfrm>
            <a:off x="6778397" y="2269635"/>
            <a:ext cx="1970604" cy="369332"/>
          </a:xfrm>
          <a:prstGeom prst="rect">
            <a:avLst/>
          </a:prstGeom>
          <a:noFill/>
        </p:spPr>
        <p:txBody>
          <a:bodyPr wrap="none" rtlCol="0">
            <a:spAutoFit/>
          </a:bodyPr>
          <a:lstStyle/>
          <a:p>
            <a:r>
              <a:rPr lang="en-US" dirty="0"/>
              <a:t>Logistic Regression</a:t>
            </a:r>
          </a:p>
        </p:txBody>
      </p:sp>
    </p:spTree>
    <p:extLst>
      <p:ext uri="{BB962C8B-B14F-4D97-AF65-F5344CB8AC3E}">
        <p14:creationId xmlns:p14="http://schemas.microsoft.com/office/powerpoint/2010/main" val="2957304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2A2CC-4D84-1E2E-3C26-7A94E048669E}"/>
              </a:ext>
            </a:extLst>
          </p:cNvPr>
          <p:cNvSpPr>
            <a:spLocks noGrp="1"/>
          </p:cNvSpPr>
          <p:nvPr>
            <p:ph type="title"/>
          </p:nvPr>
        </p:nvSpPr>
        <p:spPr/>
        <p:txBody>
          <a:bodyPr/>
          <a:lstStyle/>
          <a:p>
            <a:r>
              <a:rPr lang="en-US" dirty="0"/>
              <a:t>Summary and conclusion</a:t>
            </a:r>
          </a:p>
        </p:txBody>
      </p:sp>
      <p:sp>
        <p:nvSpPr>
          <p:cNvPr id="3" name="Content Placeholder 2">
            <a:extLst>
              <a:ext uri="{FF2B5EF4-FFF2-40B4-BE49-F238E27FC236}">
                <a16:creationId xmlns:a16="http://schemas.microsoft.com/office/drawing/2014/main" id="{E923D688-B654-7699-F761-35024A37E17B}"/>
              </a:ext>
            </a:extLst>
          </p:cNvPr>
          <p:cNvSpPr>
            <a:spLocks noGrp="1"/>
          </p:cNvSpPr>
          <p:nvPr>
            <p:ph idx="1"/>
          </p:nvPr>
        </p:nvSpPr>
        <p:spPr/>
        <p:txBody>
          <a:bodyPr/>
          <a:lstStyle/>
          <a:p>
            <a:pPr marL="0" indent="0">
              <a:buNone/>
            </a:pPr>
            <a:r>
              <a:rPr lang="en-US" dirty="0"/>
              <a:t>In conclusion, palliative screening for elderly patients with numerous medical problems and increased number of medications as well as a  malignancy diagnosis will result in decreased spending on end of life care, unplanned cardiac arrests and rapid responses.</a:t>
            </a:r>
          </a:p>
          <a:p>
            <a:pPr marL="0" indent="0">
              <a:buNone/>
            </a:pPr>
            <a:r>
              <a:rPr lang="en-US" dirty="0"/>
              <a:t>Using data that is not strictly due to chronic illness such a diabetes may help improve model accuracy.</a:t>
            </a:r>
          </a:p>
          <a:p>
            <a:pPr marL="0" indent="0">
              <a:buNone/>
            </a:pPr>
            <a:r>
              <a:rPr lang="en-US" dirty="0"/>
              <a:t>Next steps, would be due to get more expired patients records to get a more balanced data set. </a:t>
            </a:r>
          </a:p>
        </p:txBody>
      </p:sp>
    </p:spTree>
    <p:extLst>
      <p:ext uri="{BB962C8B-B14F-4D97-AF65-F5344CB8AC3E}">
        <p14:creationId xmlns:p14="http://schemas.microsoft.com/office/powerpoint/2010/main" val="85766075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80</TotalTime>
  <Words>482</Words>
  <Application>Microsoft Macintosh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Gill Sans MT</vt:lpstr>
      <vt:lpstr>Parcel</vt:lpstr>
      <vt:lpstr>Predicting death In the Hospital</vt:lpstr>
      <vt:lpstr>Problem Identification</vt:lpstr>
      <vt:lpstr>Recommendation and key findings</vt:lpstr>
      <vt:lpstr>Modeling results and analysis </vt:lpstr>
      <vt:lpstr>Modeling results and analysis </vt:lpstr>
      <vt:lpstr>Modeling results and analysis </vt:lpstr>
      <vt:lpstr>Summary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dc:title>
  <dc:creator>Sachin Sharma</dc:creator>
  <cp:lastModifiedBy>Sachin Sharma</cp:lastModifiedBy>
  <cp:revision>3</cp:revision>
  <dcterms:created xsi:type="dcterms:W3CDTF">2022-05-11T20:03:07Z</dcterms:created>
  <dcterms:modified xsi:type="dcterms:W3CDTF">2023-04-12T22:45:29Z</dcterms:modified>
</cp:coreProperties>
</file>