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34"/>
  </p:normalViewPr>
  <p:slideViewPr>
    <p:cSldViewPr snapToGrid="0" snapToObjects="1">
      <p:cViewPr varScale="1">
        <p:scale>
          <a:sx n="115" d="100"/>
          <a:sy n="115" d="100"/>
        </p:scale>
        <p:origin x="4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5/11/22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5/11/22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5/11/22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D266-C2E0-DAD2-8ADF-834EC56EF2CD}"/>
              </a:ext>
            </a:extLst>
          </p:cNvPr>
          <p:cNvSpPr>
            <a:spLocks noGrp="1"/>
          </p:cNvSpPr>
          <p:nvPr>
            <p:ph type="ctrTitle"/>
          </p:nvPr>
        </p:nvSpPr>
        <p:spPr/>
        <p:txBody>
          <a:bodyPr/>
          <a:lstStyle/>
          <a:p>
            <a:r>
              <a:rPr lang="en-US" dirty="0"/>
              <a:t>Big Mountain Resort</a:t>
            </a:r>
          </a:p>
        </p:txBody>
      </p:sp>
      <p:sp>
        <p:nvSpPr>
          <p:cNvPr id="3" name="Subtitle 2">
            <a:extLst>
              <a:ext uri="{FF2B5EF4-FFF2-40B4-BE49-F238E27FC236}">
                <a16:creationId xmlns:a16="http://schemas.microsoft.com/office/drawing/2014/main" id="{35E5FBCC-4C02-D2A7-78CA-C9A81A503C1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083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FB18-4BAA-B730-05A3-F499B323023A}"/>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ADFC946C-089E-776C-0EF9-45FF40FD7FED}"/>
              </a:ext>
            </a:extLst>
          </p:cNvPr>
          <p:cNvSpPr>
            <a:spLocks noGrp="1"/>
          </p:cNvSpPr>
          <p:nvPr>
            <p:ph idx="1"/>
          </p:nvPr>
        </p:nvSpPr>
        <p:spPr/>
        <p:txBody>
          <a:bodyPr>
            <a:normAutofit fontScale="77500" lnSpcReduction="20000"/>
          </a:bodyPr>
          <a:lstStyle/>
          <a:p>
            <a:pPr marL="0" indent="0">
              <a:buNone/>
            </a:pPr>
            <a:r>
              <a:rPr lang="en-US" u="sng" dirty="0"/>
              <a:t>Context</a:t>
            </a:r>
            <a:r>
              <a:rPr lang="en-US" dirty="0"/>
              <a:t>:</a:t>
            </a:r>
          </a:p>
          <a:p>
            <a:pPr marL="0" indent="0">
              <a:buNone/>
            </a:pPr>
            <a:r>
              <a:rPr lang="en-US" dirty="0"/>
              <a:t>Big Mountain Resort, a ski resort located in Montana.  Every year about 350,000 people ski or snowboard at Big Mountain  Due to increased competition from different ski resorts it is necessary to increase value and revenue for the ski resort.  This is going to be done by increasing revenue and decreasing costs.</a:t>
            </a:r>
          </a:p>
          <a:p>
            <a:pPr marL="0" indent="0">
              <a:buNone/>
            </a:pPr>
            <a:r>
              <a:rPr lang="en-US" u="sng" dirty="0"/>
              <a:t>Criteria for Success</a:t>
            </a:r>
            <a:r>
              <a:rPr lang="en-US" dirty="0"/>
              <a:t>:</a:t>
            </a:r>
          </a:p>
          <a:p>
            <a:pPr marL="0" indent="0">
              <a:buNone/>
            </a:pPr>
            <a:r>
              <a:rPr lang="en-US" dirty="0"/>
              <a:t>Increase revenue by 10%</a:t>
            </a:r>
          </a:p>
          <a:p>
            <a:pPr marL="0" indent="0">
              <a:buNone/>
            </a:pPr>
            <a:r>
              <a:rPr lang="en-US" u="sng" dirty="0"/>
              <a:t>Scope of Solution</a:t>
            </a:r>
            <a:r>
              <a:rPr lang="en-US" dirty="0"/>
              <a:t>:</a:t>
            </a:r>
          </a:p>
          <a:p>
            <a:pPr marL="0" indent="0">
              <a:buNone/>
            </a:pPr>
            <a:r>
              <a:rPr lang="en-US" dirty="0"/>
              <a:t>Increase adult ticket prices by 5% and increase number of days the resort is open by 10%.</a:t>
            </a:r>
          </a:p>
          <a:p>
            <a:pPr marL="0" indent="0">
              <a:buNone/>
            </a:pPr>
            <a:r>
              <a:rPr lang="en-US" u="sng" dirty="0"/>
              <a:t>Constraints</a:t>
            </a:r>
            <a:r>
              <a:rPr lang="en-US" dirty="0"/>
              <a:t>:</a:t>
            </a:r>
          </a:p>
          <a:p>
            <a:pPr marL="0" indent="0">
              <a:buNone/>
            </a:pPr>
            <a:r>
              <a:rPr lang="en-US" dirty="0"/>
              <a:t>Increase adult ticket prices not to exceed market rate but to be in alignment with them.  Increase number of days the resort is open per year to maximize revenue.</a:t>
            </a:r>
          </a:p>
          <a:p>
            <a:pPr marL="0" indent="0">
              <a:buNone/>
            </a:pPr>
            <a:endParaRPr lang="en-US" dirty="0"/>
          </a:p>
          <a:p>
            <a:endParaRPr lang="en-US" dirty="0"/>
          </a:p>
        </p:txBody>
      </p:sp>
    </p:spTree>
    <p:extLst>
      <p:ext uri="{BB962C8B-B14F-4D97-AF65-F5344CB8AC3E}">
        <p14:creationId xmlns:p14="http://schemas.microsoft.com/office/powerpoint/2010/main" val="214230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5371-A316-8AF0-1B89-703F1ADEACCF}"/>
              </a:ext>
            </a:extLst>
          </p:cNvPr>
          <p:cNvSpPr>
            <a:spLocks noGrp="1"/>
          </p:cNvSpPr>
          <p:nvPr>
            <p:ph type="title"/>
          </p:nvPr>
        </p:nvSpPr>
        <p:spPr/>
        <p:txBody>
          <a:bodyPr/>
          <a:lstStyle/>
          <a:p>
            <a:r>
              <a:rPr lang="en-US" dirty="0"/>
              <a:t>Recommendation and key findings</a:t>
            </a:r>
          </a:p>
        </p:txBody>
      </p:sp>
      <p:sp>
        <p:nvSpPr>
          <p:cNvPr id="3" name="Content Placeholder 2">
            <a:extLst>
              <a:ext uri="{FF2B5EF4-FFF2-40B4-BE49-F238E27FC236}">
                <a16:creationId xmlns:a16="http://schemas.microsoft.com/office/drawing/2014/main" id="{F991A526-5A82-885D-6BE5-A80C7DA4D1BD}"/>
              </a:ext>
            </a:extLst>
          </p:cNvPr>
          <p:cNvSpPr>
            <a:spLocks noGrp="1"/>
          </p:cNvSpPr>
          <p:nvPr>
            <p:ph idx="1"/>
          </p:nvPr>
        </p:nvSpPr>
        <p:spPr/>
        <p:txBody>
          <a:bodyPr>
            <a:normAutofit fontScale="85000" lnSpcReduction="20000"/>
          </a:bodyPr>
          <a:lstStyle/>
          <a:p>
            <a:r>
              <a:rPr lang="en-US" dirty="0"/>
              <a:t>Based on our analysis we found the following features that have the highest correlation with ticket price:</a:t>
            </a:r>
          </a:p>
          <a:p>
            <a:pPr lvl="1"/>
            <a:r>
              <a:rPr lang="en-US" dirty="0"/>
              <a:t>vertical drops</a:t>
            </a:r>
          </a:p>
          <a:p>
            <a:pPr lvl="1"/>
            <a:r>
              <a:rPr lang="en-US" dirty="0" err="1"/>
              <a:t>FastQuads</a:t>
            </a:r>
            <a:endParaRPr lang="en-US" dirty="0"/>
          </a:p>
          <a:p>
            <a:pPr lvl="1"/>
            <a:r>
              <a:rPr lang="en-US" dirty="0"/>
              <a:t>Snow making area</a:t>
            </a:r>
          </a:p>
          <a:p>
            <a:pPr lvl="1"/>
            <a:r>
              <a:rPr lang="en-US" dirty="0"/>
              <a:t>night skiing capacity</a:t>
            </a:r>
          </a:p>
          <a:p>
            <a:pPr lvl="1"/>
            <a:r>
              <a:rPr lang="en-US" dirty="0"/>
              <a:t>Runs</a:t>
            </a:r>
          </a:p>
          <a:p>
            <a:pPr lvl="1"/>
            <a:r>
              <a:rPr lang="en-US" dirty="0"/>
              <a:t>Total number of Chairs </a:t>
            </a:r>
          </a:p>
          <a:p>
            <a:pPr marL="228600" lvl="1" indent="0">
              <a:buNone/>
            </a:pPr>
            <a:r>
              <a:rPr lang="en-US" dirty="0"/>
              <a:t>Recommendations:</a:t>
            </a:r>
          </a:p>
          <a:p>
            <a:pPr marL="228600" lvl="1" indent="0">
              <a:buNone/>
            </a:pPr>
            <a:r>
              <a:rPr lang="en-US" dirty="0"/>
              <a:t>I would recommend a Run and increasing vertical drop by 150ft and installing an additional chair lift and adding adding 2 acres snow making.</a:t>
            </a:r>
          </a:p>
          <a:p>
            <a:pPr marL="228600" lvl="1" indent="0">
              <a:buNone/>
            </a:pPr>
            <a:endParaRPr lang="en-US" dirty="0"/>
          </a:p>
          <a:p>
            <a:endParaRPr lang="en-US" dirty="0"/>
          </a:p>
        </p:txBody>
      </p:sp>
    </p:spTree>
    <p:extLst>
      <p:ext uri="{BB962C8B-B14F-4D97-AF65-F5344CB8AC3E}">
        <p14:creationId xmlns:p14="http://schemas.microsoft.com/office/powerpoint/2010/main" val="90939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6BE4-F859-448C-01DB-91CCAF269DDD}"/>
              </a:ext>
            </a:extLst>
          </p:cNvPr>
          <p:cNvSpPr>
            <a:spLocks noGrp="1"/>
          </p:cNvSpPr>
          <p:nvPr>
            <p:ph type="title"/>
          </p:nvPr>
        </p:nvSpPr>
        <p:spPr/>
        <p:txBody>
          <a:bodyPr/>
          <a:lstStyle/>
          <a:p>
            <a:r>
              <a:rPr lang="en-US" dirty="0"/>
              <a:t>Modeling results and analysis </a:t>
            </a:r>
          </a:p>
        </p:txBody>
      </p:sp>
      <p:sp>
        <p:nvSpPr>
          <p:cNvPr id="3" name="Content Placeholder 2">
            <a:extLst>
              <a:ext uri="{FF2B5EF4-FFF2-40B4-BE49-F238E27FC236}">
                <a16:creationId xmlns:a16="http://schemas.microsoft.com/office/drawing/2014/main" id="{26219502-B32F-B73B-F584-07733E5C990D}"/>
              </a:ext>
            </a:extLst>
          </p:cNvPr>
          <p:cNvSpPr>
            <a:spLocks noGrp="1"/>
          </p:cNvSpPr>
          <p:nvPr>
            <p:ph idx="1"/>
          </p:nvPr>
        </p:nvSpPr>
        <p:spPr/>
        <p:txBody>
          <a:bodyPr>
            <a:normAutofit/>
          </a:bodyPr>
          <a:lstStyle/>
          <a:p>
            <a:pPr marL="0" indent="0">
              <a:buNone/>
            </a:pPr>
            <a:r>
              <a:rPr lang="en-US" dirty="0"/>
              <a:t>Closing up to 6 runs would decrease ticket price.  This price would have to be weighed against the cost savings of closing the runs.</a:t>
            </a:r>
          </a:p>
          <a:p>
            <a:pPr marL="0" indent="0">
              <a:buNone/>
            </a:pPr>
            <a:r>
              <a:rPr lang="en-US" dirty="0"/>
              <a:t>Increasing a Run and increasing vertical drop by 150ft and installing an additional chair lift.  This would increase ticket price by $1.6 and increase revenue by $2.8M.</a:t>
            </a:r>
          </a:p>
          <a:p>
            <a:pPr marL="0" indent="0">
              <a:buNone/>
            </a:pPr>
            <a:r>
              <a:rPr lang="en-US" dirty="0"/>
              <a:t>This scenario would be the same as #2 above but with adding 2 acres snow making.  This would increase revenue close to the same amount above.</a:t>
            </a:r>
          </a:p>
          <a:p>
            <a:pPr marL="0" indent="0">
              <a:buNone/>
            </a:pPr>
            <a:r>
              <a:rPr lang="en-US" dirty="0"/>
              <a:t>This scenario calls for increasing the longest run by .2 miles and guaranteeing its snow coverage by adding 4 acres of snow making capability. This did affect price of ticket and did not bring in any additional ROI.</a:t>
            </a:r>
          </a:p>
          <a:p>
            <a:endParaRPr lang="en-US" dirty="0"/>
          </a:p>
          <a:p>
            <a:endParaRPr lang="en-US" dirty="0"/>
          </a:p>
        </p:txBody>
      </p:sp>
    </p:spTree>
    <p:extLst>
      <p:ext uri="{BB962C8B-B14F-4D97-AF65-F5344CB8AC3E}">
        <p14:creationId xmlns:p14="http://schemas.microsoft.com/office/powerpoint/2010/main" val="217459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806E-F0BE-E7BC-A276-B11D42265410}"/>
              </a:ext>
            </a:extLst>
          </p:cNvPr>
          <p:cNvSpPr>
            <a:spLocks noGrp="1"/>
          </p:cNvSpPr>
          <p:nvPr>
            <p:ph type="title"/>
          </p:nvPr>
        </p:nvSpPr>
        <p:spPr/>
        <p:txBody>
          <a:bodyPr/>
          <a:lstStyle/>
          <a:p>
            <a:r>
              <a:rPr lang="en-US" dirty="0"/>
              <a:t>Modeling results and analysis </a:t>
            </a:r>
          </a:p>
        </p:txBody>
      </p:sp>
      <p:pic>
        <p:nvPicPr>
          <p:cNvPr id="5" name="Content Placeholder 4">
            <a:extLst>
              <a:ext uri="{FF2B5EF4-FFF2-40B4-BE49-F238E27FC236}">
                <a16:creationId xmlns:a16="http://schemas.microsoft.com/office/drawing/2014/main" id="{7D8A88F9-DD3B-2867-6193-BEFD8CC05798}"/>
              </a:ext>
            </a:extLst>
          </p:cNvPr>
          <p:cNvPicPr>
            <a:picLocks noGrp="1" noChangeAspect="1"/>
          </p:cNvPicPr>
          <p:nvPr>
            <p:ph idx="1"/>
          </p:nvPr>
        </p:nvPicPr>
        <p:blipFill>
          <a:blip r:embed="rId2"/>
          <a:stretch>
            <a:fillRect/>
          </a:stretch>
        </p:blipFill>
        <p:spPr>
          <a:xfrm>
            <a:off x="4372213" y="2638425"/>
            <a:ext cx="3447575" cy="3101975"/>
          </a:xfrm>
        </p:spPr>
      </p:pic>
    </p:spTree>
    <p:extLst>
      <p:ext uri="{BB962C8B-B14F-4D97-AF65-F5344CB8AC3E}">
        <p14:creationId xmlns:p14="http://schemas.microsoft.com/office/powerpoint/2010/main" val="124219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92E6-358F-C7E3-A054-E8C63DA21B03}"/>
              </a:ext>
            </a:extLst>
          </p:cNvPr>
          <p:cNvSpPr>
            <a:spLocks noGrp="1"/>
          </p:cNvSpPr>
          <p:nvPr>
            <p:ph type="title"/>
          </p:nvPr>
        </p:nvSpPr>
        <p:spPr/>
        <p:txBody>
          <a:bodyPr/>
          <a:lstStyle/>
          <a:p>
            <a:r>
              <a:rPr lang="en-US" dirty="0"/>
              <a:t>Modeling results and analysis </a:t>
            </a:r>
          </a:p>
        </p:txBody>
      </p:sp>
      <p:pic>
        <p:nvPicPr>
          <p:cNvPr id="5" name="Content Placeholder 4">
            <a:extLst>
              <a:ext uri="{FF2B5EF4-FFF2-40B4-BE49-F238E27FC236}">
                <a16:creationId xmlns:a16="http://schemas.microsoft.com/office/drawing/2014/main" id="{CAC6ADC7-0A70-967F-2CD5-7190C6CAE5B9}"/>
              </a:ext>
            </a:extLst>
          </p:cNvPr>
          <p:cNvPicPr>
            <a:picLocks noGrp="1" noChangeAspect="1"/>
          </p:cNvPicPr>
          <p:nvPr>
            <p:ph idx="1"/>
          </p:nvPr>
        </p:nvPicPr>
        <p:blipFill>
          <a:blip r:embed="rId2"/>
          <a:stretch>
            <a:fillRect/>
          </a:stretch>
        </p:blipFill>
        <p:spPr>
          <a:xfrm>
            <a:off x="3132188" y="2638425"/>
            <a:ext cx="5927624" cy="3101975"/>
          </a:xfrm>
        </p:spPr>
      </p:pic>
    </p:spTree>
    <p:extLst>
      <p:ext uri="{BB962C8B-B14F-4D97-AF65-F5344CB8AC3E}">
        <p14:creationId xmlns:p14="http://schemas.microsoft.com/office/powerpoint/2010/main" val="295730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2A2CC-4D84-1E2E-3C26-7A94E048669E}"/>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E923D688-B654-7699-F761-35024A37E17B}"/>
              </a:ext>
            </a:extLst>
          </p:cNvPr>
          <p:cNvSpPr>
            <a:spLocks noGrp="1"/>
          </p:cNvSpPr>
          <p:nvPr>
            <p:ph idx="1"/>
          </p:nvPr>
        </p:nvSpPr>
        <p:spPr/>
        <p:txBody>
          <a:bodyPr/>
          <a:lstStyle/>
          <a:p>
            <a:pPr marL="0" indent="0">
              <a:buNone/>
            </a:pPr>
            <a:r>
              <a:rPr lang="en-US" dirty="0"/>
              <a:t>In conclusion, increasing a Run and increasing vertical drop by 150ft and installing an additional chair lift.  This would increase ticket price by $1.6 and increase revenue by $2.8M.  </a:t>
            </a:r>
          </a:p>
          <a:p>
            <a:pPr marL="0" indent="0">
              <a:buNone/>
            </a:pPr>
            <a:r>
              <a:rPr lang="en-US" dirty="0"/>
              <a:t>Adding 2 acres of additional snow will increase revenue further when combined with above.</a:t>
            </a:r>
          </a:p>
          <a:p>
            <a:pPr marL="0" indent="0">
              <a:buNone/>
            </a:pPr>
            <a:r>
              <a:rPr lang="en-US"/>
              <a:t>Looking at more visitor data and possible demographics may help in predicting the elasticity of the ticket price. </a:t>
            </a:r>
          </a:p>
        </p:txBody>
      </p:sp>
    </p:spTree>
    <p:extLst>
      <p:ext uri="{BB962C8B-B14F-4D97-AF65-F5344CB8AC3E}">
        <p14:creationId xmlns:p14="http://schemas.microsoft.com/office/powerpoint/2010/main" val="85766075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29</TotalTime>
  <Words>401</Words>
  <Application>Microsoft Macintosh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Big Mountain Resort</vt:lpstr>
      <vt:lpstr>Problem Identification</vt:lpstr>
      <vt:lpstr>Recommendation and key findings</vt:lpstr>
      <vt:lpstr>Modeling results and analysis </vt:lpstr>
      <vt:lpstr>Modeling results and analysis </vt:lpstr>
      <vt:lpstr>Modeling results and analysis </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Sachin Sharma</dc:creator>
  <cp:lastModifiedBy>Sachin Sharma</cp:lastModifiedBy>
  <cp:revision>1</cp:revision>
  <dcterms:created xsi:type="dcterms:W3CDTF">2022-05-11T20:03:07Z</dcterms:created>
  <dcterms:modified xsi:type="dcterms:W3CDTF">2022-05-11T20:32:26Z</dcterms:modified>
</cp:coreProperties>
</file>