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34"/>
  </p:normalViewPr>
  <p:slideViewPr>
    <p:cSldViewPr snapToGrid="0" snapToObjects="1">
      <p:cViewPr>
        <p:scale>
          <a:sx n="95" d="100"/>
          <a:sy n="95" d="100"/>
        </p:scale>
        <p:origin x="121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6/30/23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6/30/23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6/30/23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6/30/23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D266-C2E0-DAD2-8ADF-834EC56EF2CD}"/>
              </a:ext>
            </a:extLst>
          </p:cNvPr>
          <p:cNvSpPr>
            <a:spLocks noGrp="1"/>
          </p:cNvSpPr>
          <p:nvPr>
            <p:ph type="ctrTitle"/>
          </p:nvPr>
        </p:nvSpPr>
        <p:spPr/>
        <p:txBody>
          <a:bodyPr/>
          <a:lstStyle/>
          <a:p>
            <a:r>
              <a:rPr lang="en-US" dirty="0"/>
              <a:t>Predicting heart attack Complications In the Hospital</a:t>
            </a:r>
          </a:p>
        </p:txBody>
      </p:sp>
      <p:sp>
        <p:nvSpPr>
          <p:cNvPr id="3" name="Subtitle 2">
            <a:extLst>
              <a:ext uri="{FF2B5EF4-FFF2-40B4-BE49-F238E27FC236}">
                <a16:creationId xmlns:a16="http://schemas.microsoft.com/office/drawing/2014/main" id="{35E5FBCC-4C02-D2A7-78CA-C9A81A503C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083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FB18-4BAA-B730-05A3-F499B323023A}"/>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DFC946C-089E-776C-0EF9-45FF40FD7FED}"/>
              </a:ext>
            </a:extLst>
          </p:cNvPr>
          <p:cNvSpPr>
            <a:spLocks noGrp="1"/>
          </p:cNvSpPr>
          <p:nvPr>
            <p:ph idx="1"/>
          </p:nvPr>
        </p:nvSpPr>
        <p:spPr>
          <a:xfrm>
            <a:off x="766482" y="2299447"/>
            <a:ext cx="10636624" cy="4195481"/>
          </a:xfrm>
        </p:spPr>
        <p:txBody>
          <a:bodyPr>
            <a:normAutofit fontScale="92500" lnSpcReduction="20000"/>
          </a:bodyPr>
          <a:lstStyle/>
          <a:p>
            <a:pPr marL="0" indent="0">
              <a:buNone/>
            </a:pPr>
            <a:r>
              <a:rPr lang="en-US" u="sng" dirty="0"/>
              <a:t>Context</a:t>
            </a:r>
            <a:r>
              <a:rPr lang="en-US" dirty="0"/>
              <a:t>:</a:t>
            </a:r>
          </a:p>
          <a:p>
            <a:pPr marL="0" indent="0">
              <a:buNone/>
            </a:pPr>
            <a:r>
              <a:rPr lang="en-US" dirty="0"/>
              <a:t>It is estimated that there are close to 600,000 new myocardial infarctions in the United States every year.  Estimating which of these patients will have an acute complication will improve patient care and reduce health care spending.</a:t>
            </a:r>
          </a:p>
          <a:p>
            <a:pPr marL="0" indent="0">
              <a:buNone/>
            </a:pPr>
            <a:r>
              <a:rPr lang="en-US" dirty="0"/>
              <a:t>Identifying which patients are at high risk of mortality will allow for better allocation of resources for the patient and allow for a reduced number of unplanned cardiac arrests and rapid responses. </a:t>
            </a:r>
          </a:p>
          <a:p>
            <a:pPr marL="0" indent="0">
              <a:buNone/>
            </a:pPr>
            <a:r>
              <a:rPr lang="en-US" u="sng" dirty="0"/>
              <a:t>Criteria for Success</a:t>
            </a:r>
            <a:r>
              <a:rPr lang="en-US" dirty="0"/>
              <a:t>:</a:t>
            </a:r>
          </a:p>
          <a:p>
            <a:pPr marL="0" indent="0">
              <a:buNone/>
            </a:pPr>
            <a:r>
              <a:rPr lang="en-US" kern="0" dirty="0">
                <a:latin typeface="Calibri" panose="020F0502020204030204" pitchFamily="34" charset="0"/>
                <a:ea typeface="Calibri" panose="020F0502020204030204" pitchFamily="34" charset="0"/>
                <a:cs typeface="Times New Roman" panose="02020603050405020304" pitchFamily="18" charset="0"/>
              </a:rPr>
              <a:t>D</a:t>
            </a:r>
            <a:r>
              <a:rPr lang="en-US" sz="1800" kern="0" dirty="0">
                <a:effectLst/>
                <a:latin typeface="Calibri" panose="020F0502020204030204" pitchFamily="34" charset="0"/>
                <a:ea typeface="Calibri" panose="020F0502020204030204" pitchFamily="34" charset="0"/>
                <a:cs typeface="Times New Roman" panose="02020603050405020304" pitchFamily="18" charset="0"/>
              </a:rPr>
              <a:t>evelop a model that has high recall and precision at identifying which patients will have cardiac complication.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r>
              <a:rPr lang="en-US" u="sng" dirty="0"/>
              <a:t>Scope of Solution</a:t>
            </a:r>
            <a:r>
              <a:rPr lang="en-US" dirty="0"/>
              <a:t>:</a:t>
            </a:r>
          </a:p>
          <a:p>
            <a:pPr marL="0" indent="0">
              <a:buNone/>
            </a:pPr>
            <a:r>
              <a:rPr lang="en-US" kern="0" dirty="0">
                <a:latin typeface="Calibri" panose="020F0502020204030204" pitchFamily="34" charset="0"/>
                <a:ea typeface="Calibri" panose="020F0502020204030204" pitchFamily="34" charset="0"/>
                <a:cs typeface="Times New Roman" panose="02020603050405020304" pitchFamily="18" charset="0"/>
              </a:rPr>
              <a:t>I</a:t>
            </a:r>
            <a:r>
              <a:rPr lang="en-US" sz="1800" kern="0" dirty="0">
                <a:effectLst/>
                <a:latin typeface="Calibri" panose="020F0502020204030204" pitchFamily="34" charset="0"/>
                <a:ea typeface="Calibri" panose="020F0502020204030204" pitchFamily="34" charset="0"/>
                <a:cs typeface="Times New Roman" panose="02020603050405020304" pitchFamily="18" charset="0"/>
              </a:rPr>
              <a:t>dentify patients on admission who are at high risk for arrythmia, pulmonary edema, or death.</a:t>
            </a:r>
            <a:r>
              <a:rPr lang="en-US" dirty="0">
                <a:effectLst/>
              </a:rPr>
              <a:t> </a:t>
            </a:r>
          </a:p>
          <a:p>
            <a:pPr marL="0" indent="0">
              <a:buNone/>
            </a:pPr>
            <a:r>
              <a:rPr lang="en-US" u="sng" dirty="0"/>
              <a:t>Constraints</a:t>
            </a:r>
            <a:r>
              <a:rPr lang="en-US" dirty="0"/>
              <a:t>:</a:t>
            </a:r>
          </a:p>
          <a:p>
            <a:pPr marL="0" indent="0">
              <a:buNone/>
            </a:pPr>
            <a:r>
              <a:rPr lang="en-US" sz="1800" kern="0" dirty="0">
                <a:effectLst/>
                <a:latin typeface="Calibri" panose="020F0502020204030204" pitchFamily="34" charset="0"/>
                <a:ea typeface="Calibri" panose="020F0502020204030204" pitchFamily="34" charset="0"/>
                <a:cs typeface="Times New Roman" panose="02020603050405020304" pitchFamily="18" charset="0"/>
              </a:rPr>
              <a:t>Obtaining enough data on those patients that have a complication vs. those that do not.</a:t>
            </a:r>
            <a:r>
              <a:rPr lang="en-US" dirty="0">
                <a:effectLst/>
              </a:rPr>
              <a:t>  </a:t>
            </a:r>
            <a:endParaRPr lang="en-US" dirty="0"/>
          </a:p>
          <a:p>
            <a:pPr marL="0" indent="0">
              <a:buNone/>
            </a:pPr>
            <a:r>
              <a:rPr lang="en-US" u="sng" dirty="0"/>
              <a:t>Key Stakeholders</a:t>
            </a:r>
            <a:r>
              <a:rPr lang="en-US" dirty="0"/>
              <a:t>:</a:t>
            </a:r>
          </a:p>
          <a:p>
            <a:pPr marL="0" indent="0">
              <a:buNone/>
            </a:pPr>
            <a:r>
              <a:rPr lang="en-US" kern="0" dirty="0">
                <a:latin typeface="Calibri" panose="020F0502020204030204" pitchFamily="34" charset="0"/>
                <a:ea typeface="Calibri" panose="020F0502020204030204" pitchFamily="34" charset="0"/>
                <a:cs typeface="Times New Roman" panose="02020603050405020304" pitchFamily="18" charset="0"/>
              </a:rPr>
              <a:t>H</a:t>
            </a:r>
            <a:r>
              <a:rPr lang="en-US" sz="1800" kern="0" dirty="0">
                <a:effectLst/>
                <a:latin typeface="Calibri" panose="020F0502020204030204" pitchFamily="34" charset="0"/>
                <a:ea typeface="Calibri" panose="020F0502020204030204" pitchFamily="34" charset="0"/>
                <a:cs typeface="Times New Roman" panose="02020603050405020304" pitchFamily="18" charset="0"/>
              </a:rPr>
              <a:t>ospitalist physicians in the Mid Atlantic Regional Health Center.</a:t>
            </a:r>
            <a:r>
              <a:rPr lang="en-US" dirty="0">
                <a:effectLst/>
              </a:rPr>
              <a:t> </a:t>
            </a:r>
            <a:endParaRPr lang="en-US" dirty="0"/>
          </a:p>
        </p:txBody>
      </p:sp>
    </p:spTree>
    <p:extLst>
      <p:ext uri="{BB962C8B-B14F-4D97-AF65-F5344CB8AC3E}">
        <p14:creationId xmlns:p14="http://schemas.microsoft.com/office/powerpoint/2010/main" val="21423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5371-A316-8AF0-1B89-703F1ADEACCF}"/>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F991A526-5A82-885D-6BE5-A80C7DA4D1BD}"/>
              </a:ext>
            </a:extLst>
          </p:cNvPr>
          <p:cNvSpPr>
            <a:spLocks noGrp="1"/>
          </p:cNvSpPr>
          <p:nvPr>
            <p:ph idx="1"/>
          </p:nvPr>
        </p:nvSpPr>
        <p:spPr/>
        <p:txBody>
          <a:bodyPr>
            <a:normAutofit fontScale="92500" lnSpcReduction="10000"/>
          </a:bodyPr>
          <a:lstStyle/>
          <a:p>
            <a:r>
              <a:rPr lang="en-US" dirty="0"/>
              <a:t>Based on our analysis we found the following features that have the highest correlation with cardiac complication:</a:t>
            </a:r>
          </a:p>
          <a:p>
            <a:pPr lvl="1"/>
            <a:r>
              <a:rPr lang="en-US" dirty="0"/>
              <a:t>Evidence of arrythmia on EKG</a:t>
            </a:r>
          </a:p>
          <a:p>
            <a:pPr lvl="1"/>
            <a:r>
              <a:rPr lang="en-US" dirty="0"/>
              <a:t>History of Heat Failure</a:t>
            </a:r>
          </a:p>
          <a:p>
            <a:pPr lvl="1"/>
            <a:r>
              <a:rPr lang="en-US" dirty="0"/>
              <a:t>Having Recurrent Chest Pain after MI</a:t>
            </a:r>
          </a:p>
          <a:p>
            <a:pPr lvl="1"/>
            <a:r>
              <a:rPr lang="en-US" dirty="0"/>
              <a:t>Number of Prior Myocardial Infarctions</a:t>
            </a:r>
          </a:p>
          <a:p>
            <a:pPr lvl="1"/>
            <a:r>
              <a:rPr lang="en-US" dirty="0"/>
              <a:t>History of Diabetes </a:t>
            </a:r>
          </a:p>
          <a:p>
            <a:pPr marL="228600" lvl="1" indent="0">
              <a:buNone/>
            </a:pPr>
            <a:r>
              <a:rPr lang="en-US" dirty="0"/>
              <a:t>Recommendations:</a:t>
            </a:r>
          </a:p>
          <a:p>
            <a:pPr marL="228600" lvl="1" indent="0">
              <a:buNone/>
            </a:pPr>
            <a:r>
              <a:rPr lang="en-US" dirty="0"/>
              <a:t>I would recommend a screening patients for all patients admitted for myocardial infarction with history of arrythmia, heart failure, history of prior MIs, and recurrent chest pain. </a:t>
            </a:r>
          </a:p>
          <a:p>
            <a:endParaRPr lang="en-US" dirty="0"/>
          </a:p>
        </p:txBody>
      </p:sp>
    </p:spTree>
    <p:extLst>
      <p:ext uri="{BB962C8B-B14F-4D97-AF65-F5344CB8AC3E}">
        <p14:creationId xmlns:p14="http://schemas.microsoft.com/office/powerpoint/2010/main" val="90939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6BE4-F859-448C-01DB-91CCAF269DDD}"/>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26219502-B32F-B73B-F584-07733E5C990D}"/>
              </a:ext>
            </a:extLst>
          </p:cNvPr>
          <p:cNvSpPr>
            <a:spLocks noGrp="1"/>
          </p:cNvSpPr>
          <p:nvPr>
            <p:ph idx="1"/>
          </p:nvPr>
        </p:nvSpPr>
        <p:spPr/>
        <p:txBody>
          <a:bodyPr>
            <a:normAutofit/>
          </a:bodyPr>
          <a:lstStyle/>
          <a:p>
            <a:pPr marL="0" indent="0">
              <a:buNone/>
            </a:pPr>
            <a:r>
              <a:rPr lang="en-US" dirty="0"/>
              <a:t>Based on feature importance of the Logistic, Random Forest Models, and </a:t>
            </a:r>
            <a:r>
              <a:rPr lang="en-US" dirty="0" err="1"/>
              <a:t>Xgboost</a:t>
            </a:r>
            <a:r>
              <a:rPr lang="en-US" dirty="0"/>
              <a:t> we can arrive at the following conclusions of predicting which patients will have a cardiac complication:</a:t>
            </a:r>
          </a:p>
          <a:p>
            <a:pPr>
              <a:buFontTx/>
              <a:buChar char="-"/>
            </a:pPr>
            <a:r>
              <a:rPr lang="en-US" dirty="0"/>
              <a:t>History of any EKG abnormality with emphasis on arrythmia. </a:t>
            </a:r>
          </a:p>
          <a:p>
            <a:pPr>
              <a:buFontTx/>
              <a:buChar char="-"/>
            </a:pPr>
            <a:r>
              <a:rPr lang="en-US" dirty="0"/>
              <a:t>History of Heart Failure.</a:t>
            </a:r>
          </a:p>
          <a:p>
            <a:pPr>
              <a:buFontTx/>
              <a:buChar char="-"/>
            </a:pPr>
            <a:r>
              <a:rPr lang="en-US" dirty="0"/>
              <a:t>Recurrent Chest pain. </a:t>
            </a:r>
          </a:p>
          <a:p>
            <a:pPr marL="0" indent="0">
              <a:buNone/>
            </a:pPr>
            <a:r>
              <a:rPr lang="en-US" dirty="0"/>
              <a:t>These patients should be alerted to the cardiac </a:t>
            </a:r>
            <a:r>
              <a:rPr lang="en-US" dirty="0" err="1"/>
              <a:t>icu</a:t>
            </a:r>
            <a:r>
              <a:rPr lang="en-US" dirty="0"/>
              <a:t> team.  Prospective studies should show a decrease in cardiac complications by identifying these patients early so the treatment team can be aggressive with cardiac interventions.</a:t>
            </a:r>
          </a:p>
          <a:p>
            <a:pPr>
              <a:buFontTx/>
              <a:buChar char="-"/>
            </a:pPr>
            <a:endParaRPr lang="en-US" dirty="0"/>
          </a:p>
          <a:p>
            <a:endParaRPr lang="en-US" dirty="0"/>
          </a:p>
          <a:p>
            <a:endParaRPr lang="en-US" dirty="0"/>
          </a:p>
        </p:txBody>
      </p:sp>
    </p:spTree>
    <p:extLst>
      <p:ext uri="{BB962C8B-B14F-4D97-AF65-F5344CB8AC3E}">
        <p14:creationId xmlns:p14="http://schemas.microsoft.com/office/powerpoint/2010/main" val="21745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806E-F0BE-E7BC-A276-B11D42265410}"/>
              </a:ext>
            </a:extLst>
          </p:cNvPr>
          <p:cNvSpPr>
            <a:spLocks noGrp="1"/>
          </p:cNvSpPr>
          <p:nvPr>
            <p:ph type="title"/>
          </p:nvPr>
        </p:nvSpPr>
        <p:spPr/>
        <p:txBody>
          <a:bodyPr/>
          <a:lstStyle/>
          <a:p>
            <a:r>
              <a:rPr lang="en-US" dirty="0"/>
              <a:t>Modeling results and analysis </a:t>
            </a:r>
          </a:p>
        </p:txBody>
      </p:sp>
      <p:sp>
        <p:nvSpPr>
          <p:cNvPr id="8" name="TextBox 7">
            <a:extLst>
              <a:ext uri="{FF2B5EF4-FFF2-40B4-BE49-F238E27FC236}">
                <a16:creationId xmlns:a16="http://schemas.microsoft.com/office/drawing/2014/main" id="{9A6D7E21-342A-EE0C-03ED-420B892F51BB}"/>
              </a:ext>
            </a:extLst>
          </p:cNvPr>
          <p:cNvSpPr txBox="1"/>
          <p:nvPr/>
        </p:nvSpPr>
        <p:spPr>
          <a:xfrm>
            <a:off x="2635095" y="2629520"/>
            <a:ext cx="1578894" cy="307777"/>
          </a:xfrm>
          <a:prstGeom prst="rect">
            <a:avLst/>
          </a:prstGeom>
          <a:noFill/>
        </p:spPr>
        <p:txBody>
          <a:bodyPr wrap="none" rtlCol="0">
            <a:spAutoFit/>
          </a:bodyPr>
          <a:lstStyle/>
          <a:p>
            <a:r>
              <a:rPr lang="en-US" sz="1400" dirty="0"/>
              <a:t>Logistic Regression</a:t>
            </a:r>
          </a:p>
        </p:txBody>
      </p:sp>
      <p:sp>
        <p:nvSpPr>
          <p:cNvPr id="11" name="TextBox 10">
            <a:extLst>
              <a:ext uri="{FF2B5EF4-FFF2-40B4-BE49-F238E27FC236}">
                <a16:creationId xmlns:a16="http://schemas.microsoft.com/office/drawing/2014/main" id="{75A54505-CD82-800F-9808-48EE8B2DC466}"/>
              </a:ext>
            </a:extLst>
          </p:cNvPr>
          <p:cNvSpPr txBox="1"/>
          <p:nvPr/>
        </p:nvSpPr>
        <p:spPr>
          <a:xfrm>
            <a:off x="2756055" y="4753651"/>
            <a:ext cx="1336974" cy="307777"/>
          </a:xfrm>
          <a:prstGeom prst="rect">
            <a:avLst/>
          </a:prstGeom>
          <a:noFill/>
        </p:spPr>
        <p:txBody>
          <a:bodyPr wrap="square" rtlCol="0">
            <a:spAutoFit/>
          </a:bodyPr>
          <a:lstStyle/>
          <a:p>
            <a:r>
              <a:rPr lang="en-US" sz="1400" dirty="0"/>
              <a:t>Random Forest</a:t>
            </a:r>
          </a:p>
        </p:txBody>
      </p:sp>
      <p:pic>
        <p:nvPicPr>
          <p:cNvPr id="5" name="Content Placeholder 4">
            <a:extLst>
              <a:ext uri="{FF2B5EF4-FFF2-40B4-BE49-F238E27FC236}">
                <a16:creationId xmlns:a16="http://schemas.microsoft.com/office/drawing/2014/main" id="{1CBB94A7-56D3-7888-FC96-543A8BAD5918}"/>
              </a:ext>
            </a:extLst>
          </p:cNvPr>
          <p:cNvPicPr>
            <a:picLocks noGrp="1" noChangeAspect="1"/>
          </p:cNvPicPr>
          <p:nvPr>
            <p:ph idx="1"/>
          </p:nvPr>
        </p:nvPicPr>
        <p:blipFill>
          <a:blip r:embed="rId2"/>
          <a:stretch>
            <a:fillRect/>
          </a:stretch>
        </p:blipFill>
        <p:spPr>
          <a:xfrm>
            <a:off x="3670145" y="2899324"/>
            <a:ext cx="5765800" cy="1892300"/>
          </a:xfrm>
          <a:prstGeom prst="rect">
            <a:avLst/>
          </a:prstGeom>
        </p:spPr>
      </p:pic>
      <p:pic>
        <p:nvPicPr>
          <p:cNvPr id="6" name="Picture 5">
            <a:extLst>
              <a:ext uri="{FF2B5EF4-FFF2-40B4-BE49-F238E27FC236}">
                <a16:creationId xmlns:a16="http://schemas.microsoft.com/office/drawing/2014/main" id="{5C485DB8-0EF8-5AFD-FA79-452F9963526D}"/>
              </a:ext>
            </a:extLst>
          </p:cNvPr>
          <p:cNvPicPr>
            <a:picLocks noChangeAspect="1"/>
          </p:cNvPicPr>
          <p:nvPr/>
        </p:nvPicPr>
        <p:blipFill>
          <a:blip r:embed="rId3"/>
          <a:stretch>
            <a:fillRect/>
          </a:stretch>
        </p:blipFill>
        <p:spPr>
          <a:xfrm>
            <a:off x="3771745" y="4983031"/>
            <a:ext cx="5562600" cy="1866900"/>
          </a:xfrm>
          <a:prstGeom prst="rect">
            <a:avLst/>
          </a:prstGeom>
        </p:spPr>
      </p:pic>
    </p:spTree>
    <p:extLst>
      <p:ext uri="{BB962C8B-B14F-4D97-AF65-F5344CB8AC3E}">
        <p14:creationId xmlns:p14="http://schemas.microsoft.com/office/powerpoint/2010/main" val="12421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58F1-B86D-995F-BA7E-24610D3E54F6}"/>
              </a:ext>
            </a:extLst>
          </p:cNvPr>
          <p:cNvSpPr>
            <a:spLocks noGrp="1"/>
          </p:cNvSpPr>
          <p:nvPr>
            <p:ph type="title"/>
          </p:nvPr>
        </p:nvSpPr>
        <p:spPr/>
        <p:txBody>
          <a:bodyPr/>
          <a:lstStyle/>
          <a:p>
            <a:r>
              <a:rPr lang="en-US" dirty="0"/>
              <a:t>Modeling results and analysis</a:t>
            </a:r>
          </a:p>
        </p:txBody>
      </p:sp>
      <p:pic>
        <p:nvPicPr>
          <p:cNvPr id="4" name="Content Placeholder 3">
            <a:extLst>
              <a:ext uri="{FF2B5EF4-FFF2-40B4-BE49-F238E27FC236}">
                <a16:creationId xmlns:a16="http://schemas.microsoft.com/office/drawing/2014/main" id="{57AEDBED-EDCD-4E92-682F-C59B68867987}"/>
              </a:ext>
            </a:extLst>
          </p:cNvPr>
          <p:cNvPicPr>
            <a:picLocks noGrp="1" noChangeAspect="1"/>
          </p:cNvPicPr>
          <p:nvPr>
            <p:ph idx="1"/>
          </p:nvPr>
        </p:nvPicPr>
        <p:blipFill>
          <a:blip r:embed="rId2"/>
          <a:stretch>
            <a:fillRect/>
          </a:stretch>
        </p:blipFill>
        <p:spPr>
          <a:xfrm>
            <a:off x="3445329" y="2495550"/>
            <a:ext cx="5562600" cy="1866900"/>
          </a:xfrm>
          <a:prstGeom prst="rect">
            <a:avLst/>
          </a:prstGeom>
        </p:spPr>
      </p:pic>
      <p:pic>
        <p:nvPicPr>
          <p:cNvPr id="6" name="Picture 5">
            <a:extLst>
              <a:ext uri="{FF2B5EF4-FFF2-40B4-BE49-F238E27FC236}">
                <a16:creationId xmlns:a16="http://schemas.microsoft.com/office/drawing/2014/main" id="{AE119FD7-C5B9-BB2D-2351-C661F74B2835}"/>
              </a:ext>
            </a:extLst>
          </p:cNvPr>
          <p:cNvPicPr>
            <a:picLocks noChangeAspect="1"/>
          </p:cNvPicPr>
          <p:nvPr/>
        </p:nvPicPr>
        <p:blipFill>
          <a:blip r:embed="rId2"/>
          <a:stretch>
            <a:fillRect/>
          </a:stretch>
        </p:blipFill>
        <p:spPr>
          <a:xfrm>
            <a:off x="3314700" y="2495550"/>
            <a:ext cx="5562600" cy="1866900"/>
          </a:xfrm>
          <a:prstGeom prst="rect">
            <a:avLst/>
          </a:prstGeom>
        </p:spPr>
      </p:pic>
      <p:sp>
        <p:nvSpPr>
          <p:cNvPr id="7" name="TextBox 6">
            <a:extLst>
              <a:ext uri="{FF2B5EF4-FFF2-40B4-BE49-F238E27FC236}">
                <a16:creationId xmlns:a16="http://schemas.microsoft.com/office/drawing/2014/main" id="{CE5D3BE6-8583-FE1C-ACAC-627406D1B578}"/>
              </a:ext>
            </a:extLst>
          </p:cNvPr>
          <p:cNvSpPr txBox="1"/>
          <p:nvPr/>
        </p:nvSpPr>
        <p:spPr>
          <a:xfrm>
            <a:off x="2041071" y="2153412"/>
            <a:ext cx="1552028" cy="369332"/>
          </a:xfrm>
          <a:prstGeom prst="rect">
            <a:avLst/>
          </a:prstGeom>
          <a:noFill/>
        </p:spPr>
        <p:txBody>
          <a:bodyPr wrap="none" rtlCol="0">
            <a:spAutoFit/>
          </a:bodyPr>
          <a:lstStyle/>
          <a:p>
            <a:r>
              <a:rPr lang="en-US" dirty="0"/>
              <a:t>Deep Learning</a:t>
            </a:r>
          </a:p>
        </p:txBody>
      </p:sp>
      <p:pic>
        <p:nvPicPr>
          <p:cNvPr id="8" name="Picture 7">
            <a:extLst>
              <a:ext uri="{FF2B5EF4-FFF2-40B4-BE49-F238E27FC236}">
                <a16:creationId xmlns:a16="http://schemas.microsoft.com/office/drawing/2014/main" id="{F394B894-8422-01BE-5D80-2257868CFB06}"/>
              </a:ext>
            </a:extLst>
          </p:cNvPr>
          <p:cNvPicPr>
            <a:picLocks noChangeAspect="1"/>
          </p:cNvPicPr>
          <p:nvPr/>
        </p:nvPicPr>
        <p:blipFill>
          <a:blip r:embed="rId3"/>
          <a:stretch>
            <a:fillRect/>
          </a:stretch>
        </p:blipFill>
        <p:spPr>
          <a:xfrm>
            <a:off x="3314700" y="4658777"/>
            <a:ext cx="5943600" cy="1185545"/>
          </a:xfrm>
          <a:prstGeom prst="rect">
            <a:avLst/>
          </a:prstGeom>
        </p:spPr>
      </p:pic>
      <p:sp>
        <p:nvSpPr>
          <p:cNvPr id="9" name="TextBox 8">
            <a:extLst>
              <a:ext uri="{FF2B5EF4-FFF2-40B4-BE49-F238E27FC236}">
                <a16:creationId xmlns:a16="http://schemas.microsoft.com/office/drawing/2014/main" id="{CB3364A8-4559-7C91-7474-E6120F51ECC5}"/>
              </a:ext>
            </a:extLst>
          </p:cNvPr>
          <p:cNvSpPr txBox="1"/>
          <p:nvPr/>
        </p:nvSpPr>
        <p:spPr>
          <a:xfrm>
            <a:off x="2231136" y="4474111"/>
            <a:ext cx="994183" cy="369332"/>
          </a:xfrm>
          <a:prstGeom prst="rect">
            <a:avLst/>
          </a:prstGeom>
          <a:noFill/>
        </p:spPr>
        <p:txBody>
          <a:bodyPr wrap="none" rtlCol="0">
            <a:spAutoFit/>
          </a:bodyPr>
          <a:lstStyle/>
          <a:p>
            <a:r>
              <a:rPr lang="en-US" dirty="0" err="1"/>
              <a:t>XgBoost</a:t>
            </a:r>
            <a:endParaRPr lang="en-US" dirty="0"/>
          </a:p>
        </p:txBody>
      </p:sp>
    </p:spTree>
    <p:extLst>
      <p:ext uri="{BB962C8B-B14F-4D97-AF65-F5344CB8AC3E}">
        <p14:creationId xmlns:p14="http://schemas.microsoft.com/office/powerpoint/2010/main" val="392293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92E6-358F-C7E3-A054-E8C63DA21B03}"/>
              </a:ext>
            </a:extLst>
          </p:cNvPr>
          <p:cNvSpPr>
            <a:spLocks noGrp="1"/>
          </p:cNvSpPr>
          <p:nvPr>
            <p:ph type="title"/>
          </p:nvPr>
        </p:nvSpPr>
        <p:spPr/>
        <p:txBody>
          <a:bodyPr/>
          <a:lstStyle/>
          <a:p>
            <a:r>
              <a:rPr lang="en-US" dirty="0"/>
              <a:t>Modeling results and analysis </a:t>
            </a:r>
          </a:p>
        </p:txBody>
      </p:sp>
      <p:sp>
        <p:nvSpPr>
          <p:cNvPr id="10" name="TextBox 9">
            <a:extLst>
              <a:ext uri="{FF2B5EF4-FFF2-40B4-BE49-F238E27FC236}">
                <a16:creationId xmlns:a16="http://schemas.microsoft.com/office/drawing/2014/main" id="{9DC11B4B-73F8-5752-12B0-0A1C91F97B1D}"/>
              </a:ext>
            </a:extLst>
          </p:cNvPr>
          <p:cNvSpPr txBox="1"/>
          <p:nvPr/>
        </p:nvSpPr>
        <p:spPr>
          <a:xfrm>
            <a:off x="1963988" y="2274940"/>
            <a:ext cx="1552028" cy="369332"/>
          </a:xfrm>
          <a:prstGeom prst="rect">
            <a:avLst/>
          </a:prstGeom>
          <a:noFill/>
        </p:spPr>
        <p:txBody>
          <a:bodyPr wrap="none" rtlCol="0">
            <a:spAutoFit/>
          </a:bodyPr>
          <a:lstStyle/>
          <a:p>
            <a:r>
              <a:rPr lang="en-US" dirty="0"/>
              <a:t>Deep Learning</a:t>
            </a:r>
          </a:p>
        </p:txBody>
      </p:sp>
      <p:sp>
        <p:nvSpPr>
          <p:cNvPr id="11" name="TextBox 10">
            <a:extLst>
              <a:ext uri="{FF2B5EF4-FFF2-40B4-BE49-F238E27FC236}">
                <a16:creationId xmlns:a16="http://schemas.microsoft.com/office/drawing/2014/main" id="{DB64BDF4-3BC4-81B7-7EDB-95057C02D169}"/>
              </a:ext>
            </a:extLst>
          </p:cNvPr>
          <p:cNvSpPr txBox="1"/>
          <p:nvPr/>
        </p:nvSpPr>
        <p:spPr>
          <a:xfrm>
            <a:off x="6778397" y="2269635"/>
            <a:ext cx="1617687" cy="369332"/>
          </a:xfrm>
          <a:prstGeom prst="rect">
            <a:avLst/>
          </a:prstGeom>
          <a:noFill/>
        </p:spPr>
        <p:txBody>
          <a:bodyPr wrap="none" rtlCol="0">
            <a:spAutoFit/>
          </a:bodyPr>
          <a:lstStyle/>
          <a:p>
            <a:r>
              <a:rPr lang="en-US" dirty="0"/>
              <a:t>Random Forest</a:t>
            </a:r>
          </a:p>
        </p:txBody>
      </p:sp>
      <p:pic>
        <p:nvPicPr>
          <p:cNvPr id="3" name="Picture 2">
            <a:extLst>
              <a:ext uri="{FF2B5EF4-FFF2-40B4-BE49-F238E27FC236}">
                <a16:creationId xmlns:a16="http://schemas.microsoft.com/office/drawing/2014/main" id="{A68CDD8C-C23A-8A07-1C04-903966AF65D2}"/>
              </a:ext>
            </a:extLst>
          </p:cNvPr>
          <p:cNvPicPr>
            <a:picLocks noChangeAspect="1"/>
          </p:cNvPicPr>
          <p:nvPr/>
        </p:nvPicPr>
        <p:blipFill>
          <a:blip r:embed="rId2"/>
          <a:stretch>
            <a:fillRect/>
          </a:stretch>
        </p:blipFill>
        <p:spPr>
          <a:xfrm>
            <a:off x="834797" y="2638044"/>
            <a:ext cx="5943600" cy="3439007"/>
          </a:xfrm>
          <a:prstGeom prst="rect">
            <a:avLst/>
          </a:prstGeom>
        </p:spPr>
      </p:pic>
      <p:pic>
        <p:nvPicPr>
          <p:cNvPr id="6" name="Content Placeholder 5">
            <a:extLst>
              <a:ext uri="{FF2B5EF4-FFF2-40B4-BE49-F238E27FC236}">
                <a16:creationId xmlns:a16="http://schemas.microsoft.com/office/drawing/2014/main" id="{9452F6B3-D3CB-273C-9A1B-73167ED34A1C}"/>
              </a:ext>
            </a:extLst>
          </p:cNvPr>
          <p:cNvPicPr>
            <a:picLocks noGrp="1" noChangeAspect="1"/>
          </p:cNvPicPr>
          <p:nvPr>
            <p:ph idx="1"/>
          </p:nvPr>
        </p:nvPicPr>
        <p:blipFill>
          <a:blip r:embed="rId3"/>
          <a:stretch>
            <a:fillRect/>
          </a:stretch>
        </p:blipFill>
        <p:spPr>
          <a:xfrm>
            <a:off x="7090201" y="2755190"/>
            <a:ext cx="4267002" cy="3101975"/>
          </a:xfrm>
          <a:prstGeom prst="rect">
            <a:avLst/>
          </a:prstGeom>
        </p:spPr>
      </p:pic>
    </p:spTree>
    <p:extLst>
      <p:ext uri="{BB962C8B-B14F-4D97-AF65-F5344CB8AC3E}">
        <p14:creationId xmlns:p14="http://schemas.microsoft.com/office/powerpoint/2010/main" val="295730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92E6-358F-C7E3-A054-E8C63DA21B03}"/>
              </a:ext>
            </a:extLst>
          </p:cNvPr>
          <p:cNvSpPr>
            <a:spLocks noGrp="1"/>
          </p:cNvSpPr>
          <p:nvPr>
            <p:ph type="title"/>
          </p:nvPr>
        </p:nvSpPr>
        <p:spPr/>
        <p:txBody>
          <a:bodyPr/>
          <a:lstStyle/>
          <a:p>
            <a:r>
              <a:rPr lang="en-US" dirty="0"/>
              <a:t>Modeling results and analysis </a:t>
            </a:r>
          </a:p>
        </p:txBody>
      </p:sp>
      <p:sp>
        <p:nvSpPr>
          <p:cNvPr id="10" name="TextBox 9">
            <a:extLst>
              <a:ext uri="{FF2B5EF4-FFF2-40B4-BE49-F238E27FC236}">
                <a16:creationId xmlns:a16="http://schemas.microsoft.com/office/drawing/2014/main" id="{9DC11B4B-73F8-5752-12B0-0A1C91F97B1D}"/>
              </a:ext>
            </a:extLst>
          </p:cNvPr>
          <p:cNvSpPr txBox="1"/>
          <p:nvPr/>
        </p:nvSpPr>
        <p:spPr>
          <a:xfrm>
            <a:off x="1963988" y="2274940"/>
            <a:ext cx="1970604" cy="369332"/>
          </a:xfrm>
          <a:prstGeom prst="rect">
            <a:avLst/>
          </a:prstGeom>
          <a:noFill/>
        </p:spPr>
        <p:txBody>
          <a:bodyPr wrap="none" rtlCol="0">
            <a:spAutoFit/>
          </a:bodyPr>
          <a:lstStyle/>
          <a:p>
            <a:r>
              <a:rPr lang="en-US" dirty="0"/>
              <a:t>Logistic Regression</a:t>
            </a:r>
          </a:p>
        </p:txBody>
      </p:sp>
      <p:sp>
        <p:nvSpPr>
          <p:cNvPr id="11" name="TextBox 10">
            <a:extLst>
              <a:ext uri="{FF2B5EF4-FFF2-40B4-BE49-F238E27FC236}">
                <a16:creationId xmlns:a16="http://schemas.microsoft.com/office/drawing/2014/main" id="{DB64BDF4-3BC4-81B7-7EDB-95057C02D169}"/>
              </a:ext>
            </a:extLst>
          </p:cNvPr>
          <p:cNvSpPr txBox="1"/>
          <p:nvPr/>
        </p:nvSpPr>
        <p:spPr>
          <a:xfrm>
            <a:off x="6778397" y="2269635"/>
            <a:ext cx="994183" cy="369332"/>
          </a:xfrm>
          <a:prstGeom prst="rect">
            <a:avLst/>
          </a:prstGeom>
          <a:noFill/>
        </p:spPr>
        <p:txBody>
          <a:bodyPr wrap="none" rtlCol="0">
            <a:spAutoFit/>
          </a:bodyPr>
          <a:lstStyle/>
          <a:p>
            <a:r>
              <a:rPr lang="en-US" dirty="0" err="1"/>
              <a:t>XgBoost</a:t>
            </a:r>
            <a:endParaRPr lang="en-US" dirty="0"/>
          </a:p>
        </p:txBody>
      </p:sp>
      <p:pic>
        <p:nvPicPr>
          <p:cNvPr id="7" name="Content Placeholder 6">
            <a:extLst>
              <a:ext uri="{FF2B5EF4-FFF2-40B4-BE49-F238E27FC236}">
                <a16:creationId xmlns:a16="http://schemas.microsoft.com/office/drawing/2014/main" id="{6E5EF7C7-D939-D2C2-879F-7F2B0C4097A8}"/>
              </a:ext>
            </a:extLst>
          </p:cNvPr>
          <p:cNvPicPr>
            <a:picLocks noGrp="1" noChangeAspect="1"/>
          </p:cNvPicPr>
          <p:nvPr>
            <p:ph idx="1"/>
          </p:nvPr>
        </p:nvPicPr>
        <p:blipFill>
          <a:blip r:embed="rId2"/>
          <a:stretch>
            <a:fillRect/>
          </a:stretch>
        </p:blipFill>
        <p:spPr>
          <a:xfrm>
            <a:off x="1584487" y="2765800"/>
            <a:ext cx="4189771" cy="3101975"/>
          </a:xfrm>
          <a:prstGeom prst="rect">
            <a:avLst/>
          </a:prstGeom>
        </p:spPr>
      </p:pic>
      <p:pic>
        <p:nvPicPr>
          <p:cNvPr id="8" name="Picture 7">
            <a:extLst>
              <a:ext uri="{FF2B5EF4-FFF2-40B4-BE49-F238E27FC236}">
                <a16:creationId xmlns:a16="http://schemas.microsoft.com/office/drawing/2014/main" id="{01295D78-DCAB-EBC1-0E53-4F4986728C95}"/>
              </a:ext>
            </a:extLst>
          </p:cNvPr>
          <p:cNvPicPr>
            <a:picLocks noChangeAspect="1"/>
          </p:cNvPicPr>
          <p:nvPr/>
        </p:nvPicPr>
        <p:blipFill>
          <a:blip r:embed="rId3"/>
          <a:stretch>
            <a:fillRect/>
          </a:stretch>
        </p:blipFill>
        <p:spPr>
          <a:xfrm>
            <a:off x="6096000" y="2638967"/>
            <a:ext cx="5943600" cy="3956050"/>
          </a:xfrm>
          <a:prstGeom prst="rect">
            <a:avLst/>
          </a:prstGeom>
        </p:spPr>
      </p:pic>
    </p:spTree>
    <p:extLst>
      <p:ext uri="{BB962C8B-B14F-4D97-AF65-F5344CB8AC3E}">
        <p14:creationId xmlns:p14="http://schemas.microsoft.com/office/powerpoint/2010/main" val="195623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A2CC-4D84-1E2E-3C26-7A94E048669E}"/>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E923D688-B654-7699-F761-35024A37E17B}"/>
              </a:ext>
            </a:extLst>
          </p:cNvPr>
          <p:cNvSpPr>
            <a:spLocks noGrp="1"/>
          </p:cNvSpPr>
          <p:nvPr>
            <p:ph idx="1"/>
          </p:nvPr>
        </p:nvSpPr>
        <p:spPr/>
        <p:txBody>
          <a:bodyPr/>
          <a:lstStyle/>
          <a:p>
            <a:pPr marL="0" indent="0">
              <a:buNone/>
            </a:pPr>
            <a:r>
              <a:rPr lang="en-US" dirty="0"/>
              <a:t>In conclusion, cardiac screening for myocardial infarctions in  patients with history of heart disease, arrythmias,  and recurrent chest pain will result in decrease in cardiac complications, unplanned cardiac arrests and rapid responses.</a:t>
            </a:r>
          </a:p>
          <a:p>
            <a:pPr marL="0" indent="0">
              <a:buNone/>
            </a:pPr>
            <a:r>
              <a:rPr lang="en-US" dirty="0"/>
              <a:t>Broadening the patient pool of data will help extract insights from patients that will allow predictions to the general population.</a:t>
            </a:r>
          </a:p>
          <a:p>
            <a:pPr marL="0" indent="0">
              <a:buNone/>
            </a:pPr>
            <a:r>
              <a:rPr lang="en-US" dirty="0"/>
              <a:t>Next steps, would be due to get more data on cardiac complication patients to get a more balanced data set. </a:t>
            </a:r>
          </a:p>
        </p:txBody>
      </p:sp>
    </p:spTree>
    <p:extLst>
      <p:ext uri="{BB962C8B-B14F-4D97-AF65-F5344CB8AC3E}">
        <p14:creationId xmlns:p14="http://schemas.microsoft.com/office/powerpoint/2010/main" val="8576607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165</TotalTime>
  <Words>441</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Predicting heart attack Complications In the Hospital</vt:lpstr>
      <vt:lpstr>Problem Identification</vt:lpstr>
      <vt:lpstr>Recommendation and key findings</vt:lpstr>
      <vt:lpstr>Modeling results and analysis </vt:lpstr>
      <vt:lpstr>Modeling results and analysis </vt:lpstr>
      <vt:lpstr>Modeling results and analysis</vt:lpstr>
      <vt:lpstr>Modeling results and analysis </vt:lpstr>
      <vt:lpstr>Modeling results and analysis </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Sachin Sharma</dc:creator>
  <cp:lastModifiedBy>Sachin Sharma</cp:lastModifiedBy>
  <cp:revision>5</cp:revision>
  <dcterms:created xsi:type="dcterms:W3CDTF">2022-05-11T20:03:07Z</dcterms:created>
  <dcterms:modified xsi:type="dcterms:W3CDTF">2023-06-30T18:59:26Z</dcterms:modified>
</cp:coreProperties>
</file>