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4"/>
  </p:normalViewPr>
  <p:slideViewPr>
    <p:cSldViewPr snapToGrid="0">
      <p:cViewPr varScale="1">
        <p:scale>
          <a:sx n="108" d="100"/>
          <a:sy n="108" d="100"/>
        </p:scale>
        <p:origin x="73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C688E-BB0B-6E99-4FD0-3D4E466914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2511C9-B4D7-E7D2-6D91-A9128687EF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294E88-8C93-9709-1D60-3DDF12A67FDE}"/>
              </a:ext>
            </a:extLst>
          </p:cNvPr>
          <p:cNvSpPr>
            <a:spLocks noGrp="1"/>
          </p:cNvSpPr>
          <p:nvPr>
            <p:ph type="dt" sz="half" idx="10"/>
          </p:nvPr>
        </p:nvSpPr>
        <p:spPr/>
        <p:txBody>
          <a:bodyPr/>
          <a:lstStyle/>
          <a:p>
            <a:fld id="{EABDC080-F02C-0347-97EC-D76B54BA24F2}" type="datetimeFigureOut">
              <a:rPr lang="en-US" smtClean="0"/>
              <a:t>4/12/23</a:t>
            </a:fld>
            <a:endParaRPr lang="en-US"/>
          </a:p>
        </p:txBody>
      </p:sp>
      <p:sp>
        <p:nvSpPr>
          <p:cNvPr id="5" name="Footer Placeholder 4">
            <a:extLst>
              <a:ext uri="{FF2B5EF4-FFF2-40B4-BE49-F238E27FC236}">
                <a16:creationId xmlns:a16="http://schemas.microsoft.com/office/drawing/2014/main" id="{D7DE110F-B3C1-1D3A-4750-4787EF2B0C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067936-AB12-E7CB-7932-7CEDB4D6D4B7}"/>
              </a:ext>
            </a:extLst>
          </p:cNvPr>
          <p:cNvSpPr>
            <a:spLocks noGrp="1"/>
          </p:cNvSpPr>
          <p:nvPr>
            <p:ph type="sldNum" sz="quarter" idx="12"/>
          </p:nvPr>
        </p:nvSpPr>
        <p:spPr/>
        <p:txBody>
          <a:bodyPr/>
          <a:lstStyle/>
          <a:p>
            <a:fld id="{61C99D6A-FD6C-D143-B5B5-E4A997E445DF}" type="slidenum">
              <a:rPr lang="en-US" smtClean="0"/>
              <a:t>‹#›</a:t>
            </a:fld>
            <a:endParaRPr lang="en-US"/>
          </a:p>
        </p:txBody>
      </p:sp>
    </p:spTree>
    <p:extLst>
      <p:ext uri="{BB962C8B-B14F-4D97-AF65-F5344CB8AC3E}">
        <p14:creationId xmlns:p14="http://schemas.microsoft.com/office/powerpoint/2010/main" val="4041706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055FA-8B95-F5A9-5249-45378F8F20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277517-2301-3E0E-E24C-6B1C96E70B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4DE0FC-B865-A90B-A189-8D023A5DEBCE}"/>
              </a:ext>
            </a:extLst>
          </p:cNvPr>
          <p:cNvSpPr>
            <a:spLocks noGrp="1"/>
          </p:cNvSpPr>
          <p:nvPr>
            <p:ph type="dt" sz="half" idx="10"/>
          </p:nvPr>
        </p:nvSpPr>
        <p:spPr/>
        <p:txBody>
          <a:bodyPr/>
          <a:lstStyle/>
          <a:p>
            <a:fld id="{EABDC080-F02C-0347-97EC-D76B54BA24F2}" type="datetimeFigureOut">
              <a:rPr lang="en-US" smtClean="0"/>
              <a:t>4/12/23</a:t>
            </a:fld>
            <a:endParaRPr lang="en-US"/>
          </a:p>
        </p:txBody>
      </p:sp>
      <p:sp>
        <p:nvSpPr>
          <p:cNvPr id="5" name="Footer Placeholder 4">
            <a:extLst>
              <a:ext uri="{FF2B5EF4-FFF2-40B4-BE49-F238E27FC236}">
                <a16:creationId xmlns:a16="http://schemas.microsoft.com/office/drawing/2014/main" id="{9BFC3A25-9CD9-806F-3E98-F3177ADD27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313B97-4452-465E-72B6-6AAA84BDFCDE}"/>
              </a:ext>
            </a:extLst>
          </p:cNvPr>
          <p:cNvSpPr>
            <a:spLocks noGrp="1"/>
          </p:cNvSpPr>
          <p:nvPr>
            <p:ph type="sldNum" sz="quarter" idx="12"/>
          </p:nvPr>
        </p:nvSpPr>
        <p:spPr/>
        <p:txBody>
          <a:bodyPr/>
          <a:lstStyle/>
          <a:p>
            <a:fld id="{61C99D6A-FD6C-D143-B5B5-E4A997E445DF}" type="slidenum">
              <a:rPr lang="en-US" smtClean="0"/>
              <a:t>‹#›</a:t>
            </a:fld>
            <a:endParaRPr lang="en-US"/>
          </a:p>
        </p:txBody>
      </p:sp>
    </p:spTree>
    <p:extLst>
      <p:ext uri="{BB962C8B-B14F-4D97-AF65-F5344CB8AC3E}">
        <p14:creationId xmlns:p14="http://schemas.microsoft.com/office/powerpoint/2010/main" val="1282889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574B13-5362-562A-2244-38FB3B1A1F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4E5AFC-0FD2-C257-63BA-BA53C42722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CAA065-8F83-A844-08FC-AEBC65FEB12C}"/>
              </a:ext>
            </a:extLst>
          </p:cNvPr>
          <p:cNvSpPr>
            <a:spLocks noGrp="1"/>
          </p:cNvSpPr>
          <p:nvPr>
            <p:ph type="dt" sz="half" idx="10"/>
          </p:nvPr>
        </p:nvSpPr>
        <p:spPr/>
        <p:txBody>
          <a:bodyPr/>
          <a:lstStyle/>
          <a:p>
            <a:fld id="{EABDC080-F02C-0347-97EC-D76B54BA24F2}" type="datetimeFigureOut">
              <a:rPr lang="en-US" smtClean="0"/>
              <a:t>4/12/23</a:t>
            </a:fld>
            <a:endParaRPr lang="en-US"/>
          </a:p>
        </p:txBody>
      </p:sp>
      <p:sp>
        <p:nvSpPr>
          <p:cNvPr id="5" name="Footer Placeholder 4">
            <a:extLst>
              <a:ext uri="{FF2B5EF4-FFF2-40B4-BE49-F238E27FC236}">
                <a16:creationId xmlns:a16="http://schemas.microsoft.com/office/drawing/2014/main" id="{4B34E4F2-B366-9AB0-00B1-502EC66273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4E09E-3A61-B3A4-492E-D35096CEB4F8}"/>
              </a:ext>
            </a:extLst>
          </p:cNvPr>
          <p:cNvSpPr>
            <a:spLocks noGrp="1"/>
          </p:cNvSpPr>
          <p:nvPr>
            <p:ph type="sldNum" sz="quarter" idx="12"/>
          </p:nvPr>
        </p:nvSpPr>
        <p:spPr/>
        <p:txBody>
          <a:bodyPr/>
          <a:lstStyle/>
          <a:p>
            <a:fld id="{61C99D6A-FD6C-D143-B5B5-E4A997E445DF}" type="slidenum">
              <a:rPr lang="en-US" smtClean="0"/>
              <a:t>‹#›</a:t>
            </a:fld>
            <a:endParaRPr lang="en-US"/>
          </a:p>
        </p:txBody>
      </p:sp>
    </p:spTree>
    <p:extLst>
      <p:ext uri="{BB962C8B-B14F-4D97-AF65-F5344CB8AC3E}">
        <p14:creationId xmlns:p14="http://schemas.microsoft.com/office/powerpoint/2010/main" val="1393487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1FF09-DDC7-1E59-6999-730BB2DF36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69F0F5-1EFC-4CB0-247A-182E774F3E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A95F25-6208-1F8D-0FA1-7B921B493633}"/>
              </a:ext>
            </a:extLst>
          </p:cNvPr>
          <p:cNvSpPr>
            <a:spLocks noGrp="1"/>
          </p:cNvSpPr>
          <p:nvPr>
            <p:ph type="dt" sz="half" idx="10"/>
          </p:nvPr>
        </p:nvSpPr>
        <p:spPr/>
        <p:txBody>
          <a:bodyPr/>
          <a:lstStyle/>
          <a:p>
            <a:fld id="{EABDC080-F02C-0347-97EC-D76B54BA24F2}" type="datetimeFigureOut">
              <a:rPr lang="en-US" smtClean="0"/>
              <a:t>4/12/23</a:t>
            </a:fld>
            <a:endParaRPr lang="en-US"/>
          </a:p>
        </p:txBody>
      </p:sp>
      <p:sp>
        <p:nvSpPr>
          <p:cNvPr id="5" name="Footer Placeholder 4">
            <a:extLst>
              <a:ext uri="{FF2B5EF4-FFF2-40B4-BE49-F238E27FC236}">
                <a16:creationId xmlns:a16="http://schemas.microsoft.com/office/drawing/2014/main" id="{3652F5DB-5646-413F-64FE-BEF6FDC40B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060839-B127-A5DC-9649-091022984091}"/>
              </a:ext>
            </a:extLst>
          </p:cNvPr>
          <p:cNvSpPr>
            <a:spLocks noGrp="1"/>
          </p:cNvSpPr>
          <p:nvPr>
            <p:ph type="sldNum" sz="quarter" idx="12"/>
          </p:nvPr>
        </p:nvSpPr>
        <p:spPr/>
        <p:txBody>
          <a:bodyPr/>
          <a:lstStyle/>
          <a:p>
            <a:fld id="{61C99D6A-FD6C-D143-B5B5-E4A997E445DF}" type="slidenum">
              <a:rPr lang="en-US" smtClean="0"/>
              <a:t>‹#›</a:t>
            </a:fld>
            <a:endParaRPr lang="en-US"/>
          </a:p>
        </p:txBody>
      </p:sp>
    </p:spTree>
    <p:extLst>
      <p:ext uri="{BB962C8B-B14F-4D97-AF65-F5344CB8AC3E}">
        <p14:creationId xmlns:p14="http://schemas.microsoft.com/office/powerpoint/2010/main" val="1449892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4C649-17A2-C5E2-E3D2-A00F37DD22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FAD381-1183-C7D2-AE85-237C4A3609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506977-CAAB-73E2-5C7D-A3768FA9018B}"/>
              </a:ext>
            </a:extLst>
          </p:cNvPr>
          <p:cNvSpPr>
            <a:spLocks noGrp="1"/>
          </p:cNvSpPr>
          <p:nvPr>
            <p:ph type="dt" sz="half" idx="10"/>
          </p:nvPr>
        </p:nvSpPr>
        <p:spPr/>
        <p:txBody>
          <a:bodyPr/>
          <a:lstStyle/>
          <a:p>
            <a:fld id="{EABDC080-F02C-0347-97EC-D76B54BA24F2}" type="datetimeFigureOut">
              <a:rPr lang="en-US" smtClean="0"/>
              <a:t>4/12/23</a:t>
            </a:fld>
            <a:endParaRPr lang="en-US"/>
          </a:p>
        </p:txBody>
      </p:sp>
      <p:sp>
        <p:nvSpPr>
          <p:cNvPr id="5" name="Footer Placeholder 4">
            <a:extLst>
              <a:ext uri="{FF2B5EF4-FFF2-40B4-BE49-F238E27FC236}">
                <a16:creationId xmlns:a16="http://schemas.microsoft.com/office/drawing/2014/main" id="{D51DDFE6-1A81-1DA5-8516-5780D03FA9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550CF1-9CE2-B752-0C99-68A02D8EB0EA}"/>
              </a:ext>
            </a:extLst>
          </p:cNvPr>
          <p:cNvSpPr>
            <a:spLocks noGrp="1"/>
          </p:cNvSpPr>
          <p:nvPr>
            <p:ph type="sldNum" sz="quarter" idx="12"/>
          </p:nvPr>
        </p:nvSpPr>
        <p:spPr/>
        <p:txBody>
          <a:bodyPr/>
          <a:lstStyle/>
          <a:p>
            <a:fld id="{61C99D6A-FD6C-D143-B5B5-E4A997E445DF}" type="slidenum">
              <a:rPr lang="en-US" smtClean="0"/>
              <a:t>‹#›</a:t>
            </a:fld>
            <a:endParaRPr lang="en-US"/>
          </a:p>
        </p:txBody>
      </p:sp>
    </p:spTree>
    <p:extLst>
      <p:ext uri="{BB962C8B-B14F-4D97-AF65-F5344CB8AC3E}">
        <p14:creationId xmlns:p14="http://schemas.microsoft.com/office/powerpoint/2010/main" val="3864168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376A6-E279-E5B4-F44A-1373C34998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823701-A2FD-15EA-64BF-CF19CFAD2F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2F5DAD-0C73-5B07-B9F8-87B81C5094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CE5BA-1E59-4509-CBE1-BF8E634C387B}"/>
              </a:ext>
            </a:extLst>
          </p:cNvPr>
          <p:cNvSpPr>
            <a:spLocks noGrp="1"/>
          </p:cNvSpPr>
          <p:nvPr>
            <p:ph type="dt" sz="half" idx="10"/>
          </p:nvPr>
        </p:nvSpPr>
        <p:spPr/>
        <p:txBody>
          <a:bodyPr/>
          <a:lstStyle/>
          <a:p>
            <a:fld id="{EABDC080-F02C-0347-97EC-D76B54BA24F2}" type="datetimeFigureOut">
              <a:rPr lang="en-US" smtClean="0"/>
              <a:t>4/12/23</a:t>
            </a:fld>
            <a:endParaRPr lang="en-US"/>
          </a:p>
        </p:txBody>
      </p:sp>
      <p:sp>
        <p:nvSpPr>
          <p:cNvPr id="6" name="Footer Placeholder 5">
            <a:extLst>
              <a:ext uri="{FF2B5EF4-FFF2-40B4-BE49-F238E27FC236}">
                <a16:creationId xmlns:a16="http://schemas.microsoft.com/office/drawing/2014/main" id="{CAFEBF7D-4D77-31AB-7DC3-C8D50B2481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7B2E9E-03DE-D4CF-C9D1-8207F29D8F95}"/>
              </a:ext>
            </a:extLst>
          </p:cNvPr>
          <p:cNvSpPr>
            <a:spLocks noGrp="1"/>
          </p:cNvSpPr>
          <p:nvPr>
            <p:ph type="sldNum" sz="quarter" idx="12"/>
          </p:nvPr>
        </p:nvSpPr>
        <p:spPr/>
        <p:txBody>
          <a:bodyPr/>
          <a:lstStyle/>
          <a:p>
            <a:fld id="{61C99D6A-FD6C-D143-B5B5-E4A997E445DF}" type="slidenum">
              <a:rPr lang="en-US" smtClean="0"/>
              <a:t>‹#›</a:t>
            </a:fld>
            <a:endParaRPr lang="en-US"/>
          </a:p>
        </p:txBody>
      </p:sp>
    </p:spTree>
    <p:extLst>
      <p:ext uri="{BB962C8B-B14F-4D97-AF65-F5344CB8AC3E}">
        <p14:creationId xmlns:p14="http://schemas.microsoft.com/office/powerpoint/2010/main" val="3279318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F8757-DA66-9C63-7823-5C3DF14101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DFD85D-C6F4-2604-A34A-139DD45431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3C04BF-3B26-3406-FA44-2D70559036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E1C297-BB89-A51C-4469-388AB03B1A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69CB15-CBE6-EB2B-ED7E-31B12C6DEF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45B719-75BA-4933-53E8-AE4EF654C5C2}"/>
              </a:ext>
            </a:extLst>
          </p:cNvPr>
          <p:cNvSpPr>
            <a:spLocks noGrp="1"/>
          </p:cNvSpPr>
          <p:nvPr>
            <p:ph type="dt" sz="half" idx="10"/>
          </p:nvPr>
        </p:nvSpPr>
        <p:spPr/>
        <p:txBody>
          <a:bodyPr/>
          <a:lstStyle/>
          <a:p>
            <a:fld id="{EABDC080-F02C-0347-97EC-D76B54BA24F2}" type="datetimeFigureOut">
              <a:rPr lang="en-US" smtClean="0"/>
              <a:t>4/12/23</a:t>
            </a:fld>
            <a:endParaRPr lang="en-US"/>
          </a:p>
        </p:txBody>
      </p:sp>
      <p:sp>
        <p:nvSpPr>
          <p:cNvPr id="8" name="Footer Placeholder 7">
            <a:extLst>
              <a:ext uri="{FF2B5EF4-FFF2-40B4-BE49-F238E27FC236}">
                <a16:creationId xmlns:a16="http://schemas.microsoft.com/office/drawing/2014/main" id="{639C3A74-08F2-799C-695A-3AB7E42F5E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AAA39B-E313-4782-6F4F-4D3EE336E19E}"/>
              </a:ext>
            </a:extLst>
          </p:cNvPr>
          <p:cNvSpPr>
            <a:spLocks noGrp="1"/>
          </p:cNvSpPr>
          <p:nvPr>
            <p:ph type="sldNum" sz="quarter" idx="12"/>
          </p:nvPr>
        </p:nvSpPr>
        <p:spPr/>
        <p:txBody>
          <a:bodyPr/>
          <a:lstStyle/>
          <a:p>
            <a:fld id="{61C99D6A-FD6C-D143-B5B5-E4A997E445DF}" type="slidenum">
              <a:rPr lang="en-US" smtClean="0"/>
              <a:t>‹#›</a:t>
            </a:fld>
            <a:endParaRPr lang="en-US"/>
          </a:p>
        </p:txBody>
      </p:sp>
    </p:spTree>
    <p:extLst>
      <p:ext uri="{BB962C8B-B14F-4D97-AF65-F5344CB8AC3E}">
        <p14:creationId xmlns:p14="http://schemas.microsoft.com/office/powerpoint/2010/main" val="994587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32E8B-C7F7-CE18-16E2-D7CCECDD83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2E8652-AE85-AD8B-0CC3-13F0ED7C7915}"/>
              </a:ext>
            </a:extLst>
          </p:cNvPr>
          <p:cNvSpPr>
            <a:spLocks noGrp="1"/>
          </p:cNvSpPr>
          <p:nvPr>
            <p:ph type="dt" sz="half" idx="10"/>
          </p:nvPr>
        </p:nvSpPr>
        <p:spPr/>
        <p:txBody>
          <a:bodyPr/>
          <a:lstStyle/>
          <a:p>
            <a:fld id="{EABDC080-F02C-0347-97EC-D76B54BA24F2}" type="datetimeFigureOut">
              <a:rPr lang="en-US" smtClean="0"/>
              <a:t>4/12/23</a:t>
            </a:fld>
            <a:endParaRPr lang="en-US"/>
          </a:p>
        </p:txBody>
      </p:sp>
      <p:sp>
        <p:nvSpPr>
          <p:cNvPr id="4" name="Footer Placeholder 3">
            <a:extLst>
              <a:ext uri="{FF2B5EF4-FFF2-40B4-BE49-F238E27FC236}">
                <a16:creationId xmlns:a16="http://schemas.microsoft.com/office/drawing/2014/main" id="{AB6834FC-AA30-5617-E378-ABB298EF63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3D64A9-DF8B-C29B-1558-82B28B86E902}"/>
              </a:ext>
            </a:extLst>
          </p:cNvPr>
          <p:cNvSpPr>
            <a:spLocks noGrp="1"/>
          </p:cNvSpPr>
          <p:nvPr>
            <p:ph type="sldNum" sz="quarter" idx="12"/>
          </p:nvPr>
        </p:nvSpPr>
        <p:spPr/>
        <p:txBody>
          <a:bodyPr/>
          <a:lstStyle/>
          <a:p>
            <a:fld id="{61C99D6A-FD6C-D143-B5B5-E4A997E445DF}" type="slidenum">
              <a:rPr lang="en-US" smtClean="0"/>
              <a:t>‹#›</a:t>
            </a:fld>
            <a:endParaRPr lang="en-US"/>
          </a:p>
        </p:txBody>
      </p:sp>
    </p:spTree>
    <p:extLst>
      <p:ext uri="{BB962C8B-B14F-4D97-AF65-F5344CB8AC3E}">
        <p14:creationId xmlns:p14="http://schemas.microsoft.com/office/powerpoint/2010/main" val="593946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4B6EB3-DA4B-5B68-D241-E87E256951BB}"/>
              </a:ext>
            </a:extLst>
          </p:cNvPr>
          <p:cNvSpPr>
            <a:spLocks noGrp="1"/>
          </p:cNvSpPr>
          <p:nvPr>
            <p:ph type="dt" sz="half" idx="10"/>
          </p:nvPr>
        </p:nvSpPr>
        <p:spPr/>
        <p:txBody>
          <a:bodyPr/>
          <a:lstStyle/>
          <a:p>
            <a:fld id="{EABDC080-F02C-0347-97EC-D76B54BA24F2}" type="datetimeFigureOut">
              <a:rPr lang="en-US" smtClean="0"/>
              <a:t>4/12/23</a:t>
            </a:fld>
            <a:endParaRPr lang="en-US"/>
          </a:p>
        </p:txBody>
      </p:sp>
      <p:sp>
        <p:nvSpPr>
          <p:cNvPr id="3" name="Footer Placeholder 2">
            <a:extLst>
              <a:ext uri="{FF2B5EF4-FFF2-40B4-BE49-F238E27FC236}">
                <a16:creationId xmlns:a16="http://schemas.microsoft.com/office/drawing/2014/main" id="{F95C9950-3657-03FD-E3ED-30E7022B02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972A7C-6921-1ED2-0530-2EAF93262DAD}"/>
              </a:ext>
            </a:extLst>
          </p:cNvPr>
          <p:cNvSpPr>
            <a:spLocks noGrp="1"/>
          </p:cNvSpPr>
          <p:nvPr>
            <p:ph type="sldNum" sz="quarter" idx="12"/>
          </p:nvPr>
        </p:nvSpPr>
        <p:spPr/>
        <p:txBody>
          <a:bodyPr/>
          <a:lstStyle/>
          <a:p>
            <a:fld id="{61C99D6A-FD6C-D143-B5B5-E4A997E445DF}" type="slidenum">
              <a:rPr lang="en-US" smtClean="0"/>
              <a:t>‹#›</a:t>
            </a:fld>
            <a:endParaRPr lang="en-US"/>
          </a:p>
        </p:txBody>
      </p:sp>
    </p:spTree>
    <p:extLst>
      <p:ext uri="{BB962C8B-B14F-4D97-AF65-F5344CB8AC3E}">
        <p14:creationId xmlns:p14="http://schemas.microsoft.com/office/powerpoint/2010/main" val="1460228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6A225-9300-ECF1-1787-701357AD0B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70D465-70F6-B7D0-3A35-054E7DB991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03EA53-1890-3B15-47C9-9BCE983708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E35E7F-F4A7-0715-9CB3-4D2F205377F7}"/>
              </a:ext>
            </a:extLst>
          </p:cNvPr>
          <p:cNvSpPr>
            <a:spLocks noGrp="1"/>
          </p:cNvSpPr>
          <p:nvPr>
            <p:ph type="dt" sz="half" idx="10"/>
          </p:nvPr>
        </p:nvSpPr>
        <p:spPr/>
        <p:txBody>
          <a:bodyPr/>
          <a:lstStyle/>
          <a:p>
            <a:fld id="{EABDC080-F02C-0347-97EC-D76B54BA24F2}" type="datetimeFigureOut">
              <a:rPr lang="en-US" smtClean="0"/>
              <a:t>4/12/23</a:t>
            </a:fld>
            <a:endParaRPr lang="en-US"/>
          </a:p>
        </p:txBody>
      </p:sp>
      <p:sp>
        <p:nvSpPr>
          <p:cNvPr id="6" name="Footer Placeholder 5">
            <a:extLst>
              <a:ext uri="{FF2B5EF4-FFF2-40B4-BE49-F238E27FC236}">
                <a16:creationId xmlns:a16="http://schemas.microsoft.com/office/drawing/2014/main" id="{977EAE0D-9101-2C92-68DE-042B62504B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B14712-B380-2F88-A89B-35DB71DE2DFC}"/>
              </a:ext>
            </a:extLst>
          </p:cNvPr>
          <p:cNvSpPr>
            <a:spLocks noGrp="1"/>
          </p:cNvSpPr>
          <p:nvPr>
            <p:ph type="sldNum" sz="quarter" idx="12"/>
          </p:nvPr>
        </p:nvSpPr>
        <p:spPr/>
        <p:txBody>
          <a:bodyPr/>
          <a:lstStyle/>
          <a:p>
            <a:fld id="{61C99D6A-FD6C-D143-B5B5-E4A997E445DF}" type="slidenum">
              <a:rPr lang="en-US" smtClean="0"/>
              <a:t>‹#›</a:t>
            </a:fld>
            <a:endParaRPr lang="en-US"/>
          </a:p>
        </p:txBody>
      </p:sp>
    </p:spTree>
    <p:extLst>
      <p:ext uri="{BB962C8B-B14F-4D97-AF65-F5344CB8AC3E}">
        <p14:creationId xmlns:p14="http://schemas.microsoft.com/office/powerpoint/2010/main" val="3517459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4952E-97A2-AC43-9A58-F18D39F516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E79DE5-1F0C-E797-29C6-5BD737B960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2E7D1D-9FA0-4A9D-D593-4C65882FD8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44EA13-87AE-B197-949F-597377BED6EF}"/>
              </a:ext>
            </a:extLst>
          </p:cNvPr>
          <p:cNvSpPr>
            <a:spLocks noGrp="1"/>
          </p:cNvSpPr>
          <p:nvPr>
            <p:ph type="dt" sz="half" idx="10"/>
          </p:nvPr>
        </p:nvSpPr>
        <p:spPr/>
        <p:txBody>
          <a:bodyPr/>
          <a:lstStyle/>
          <a:p>
            <a:fld id="{EABDC080-F02C-0347-97EC-D76B54BA24F2}" type="datetimeFigureOut">
              <a:rPr lang="en-US" smtClean="0"/>
              <a:t>4/12/23</a:t>
            </a:fld>
            <a:endParaRPr lang="en-US"/>
          </a:p>
        </p:txBody>
      </p:sp>
      <p:sp>
        <p:nvSpPr>
          <p:cNvPr id="6" name="Footer Placeholder 5">
            <a:extLst>
              <a:ext uri="{FF2B5EF4-FFF2-40B4-BE49-F238E27FC236}">
                <a16:creationId xmlns:a16="http://schemas.microsoft.com/office/drawing/2014/main" id="{49E9168D-D0C3-3178-761D-0B5892868E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C95E24-968B-22D7-F3B0-A41FDF948B70}"/>
              </a:ext>
            </a:extLst>
          </p:cNvPr>
          <p:cNvSpPr>
            <a:spLocks noGrp="1"/>
          </p:cNvSpPr>
          <p:nvPr>
            <p:ph type="sldNum" sz="quarter" idx="12"/>
          </p:nvPr>
        </p:nvSpPr>
        <p:spPr/>
        <p:txBody>
          <a:bodyPr/>
          <a:lstStyle/>
          <a:p>
            <a:fld id="{61C99D6A-FD6C-D143-B5B5-E4A997E445DF}" type="slidenum">
              <a:rPr lang="en-US" smtClean="0"/>
              <a:t>‹#›</a:t>
            </a:fld>
            <a:endParaRPr lang="en-US"/>
          </a:p>
        </p:txBody>
      </p:sp>
    </p:spTree>
    <p:extLst>
      <p:ext uri="{BB962C8B-B14F-4D97-AF65-F5344CB8AC3E}">
        <p14:creationId xmlns:p14="http://schemas.microsoft.com/office/powerpoint/2010/main" val="1561055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6D9F14-C2E1-6216-E3D0-3E7C9D7C5C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6F16BD-55E3-46DA-91C3-579B1402A8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233F30-2628-60FF-5073-12B73CBB40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BDC080-F02C-0347-97EC-D76B54BA24F2}" type="datetimeFigureOut">
              <a:rPr lang="en-US" smtClean="0"/>
              <a:t>4/12/23</a:t>
            </a:fld>
            <a:endParaRPr lang="en-US"/>
          </a:p>
        </p:txBody>
      </p:sp>
      <p:sp>
        <p:nvSpPr>
          <p:cNvPr id="5" name="Footer Placeholder 4">
            <a:extLst>
              <a:ext uri="{FF2B5EF4-FFF2-40B4-BE49-F238E27FC236}">
                <a16:creationId xmlns:a16="http://schemas.microsoft.com/office/drawing/2014/main" id="{C815CB96-F612-696C-7389-B29CA653A7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B2C9E4-B2A1-F01A-8640-10B12F7573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C99D6A-FD6C-D143-B5B5-E4A997E445DF}" type="slidenum">
              <a:rPr lang="en-US" smtClean="0"/>
              <a:t>‹#›</a:t>
            </a:fld>
            <a:endParaRPr lang="en-US"/>
          </a:p>
        </p:txBody>
      </p:sp>
    </p:spTree>
    <p:extLst>
      <p:ext uri="{BB962C8B-B14F-4D97-AF65-F5344CB8AC3E}">
        <p14:creationId xmlns:p14="http://schemas.microsoft.com/office/powerpoint/2010/main" val="3192442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7B6C6-7A82-D06B-4036-E04374E43FAB}"/>
              </a:ext>
            </a:extLst>
          </p:cNvPr>
          <p:cNvSpPr>
            <a:spLocks noGrp="1"/>
          </p:cNvSpPr>
          <p:nvPr>
            <p:ph type="ctrTitle"/>
          </p:nvPr>
        </p:nvSpPr>
        <p:spPr/>
        <p:txBody>
          <a:bodyPr/>
          <a:lstStyle/>
          <a:p>
            <a:r>
              <a:rPr lang="en-US" dirty="0"/>
              <a:t>Inpatient Hospital Data	</a:t>
            </a:r>
          </a:p>
        </p:txBody>
      </p:sp>
      <p:sp>
        <p:nvSpPr>
          <p:cNvPr id="3" name="Subtitle 2">
            <a:extLst>
              <a:ext uri="{FF2B5EF4-FFF2-40B4-BE49-F238E27FC236}">
                <a16:creationId xmlns:a16="http://schemas.microsoft.com/office/drawing/2014/main" id="{E6FDE54E-90D7-A93E-3798-3CD6CEEDCE84}"/>
              </a:ext>
            </a:extLst>
          </p:cNvPr>
          <p:cNvSpPr>
            <a:spLocks noGrp="1"/>
          </p:cNvSpPr>
          <p:nvPr>
            <p:ph type="subTitle" idx="1"/>
          </p:nvPr>
        </p:nvSpPr>
        <p:spPr/>
        <p:txBody>
          <a:bodyPr/>
          <a:lstStyle/>
          <a:p>
            <a:r>
              <a:rPr lang="en-US" dirty="0"/>
              <a:t>Sachin Sharma</a:t>
            </a:r>
          </a:p>
          <a:p>
            <a:r>
              <a:rPr lang="en-US" dirty="0"/>
              <a:t>Springboard Data Science</a:t>
            </a:r>
          </a:p>
        </p:txBody>
      </p:sp>
    </p:spTree>
    <p:extLst>
      <p:ext uri="{BB962C8B-B14F-4D97-AF65-F5344CB8AC3E}">
        <p14:creationId xmlns:p14="http://schemas.microsoft.com/office/powerpoint/2010/main" val="151128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0E0E2-ACBA-4787-27C6-89A430A94FFF}"/>
              </a:ext>
            </a:extLst>
          </p:cNvPr>
          <p:cNvSpPr>
            <a:spLocks noGrp="1"/>
          </p:cNvSpPr>
          <p:nvPr>
            <p:ph type="title"/>
          </p:nvPr>
        </p:nvSpPr>
        <p:spPr/>
        <p:txBody>
          <a:bodyPr/>
          <a:lstStyle/>
          <a:p>
            <a:r>
              <a:rPr lang="en-US" dirty="0"/>
              <a:t>Conclusions	</a:t>
            </a:r>
          </a:p>
        </p:txBody>
      </p:sp>
      <p:sp>
        <p:nvSpPr>
          <p:cNvPr id="6" name="Content Placeholder 5">
            <a:extLst>
              <a:ext uri="{FF2B5EF4-FFF2-40B4-BE49-F238E27FC236}">
                <a16:creationId xmlns:a16="http://schemas.microsoft.com/office/drawing/2014/main" id="{D9043525-14E7-026C-EF8F-A6CB7CADF402}"/>
              </a:ext>
            </a:extLst>
          </p:cNvPr>
          <p:cNvSpPr>
            <a:spLocks noGrp="1"/>
          </p:cNvSpPr>
          <p:nvPr>
            <p:ph idx="1"/>
          </p:nvPr>
        </p:nvSpPr>
        <p:spPr/>
        <p:txBody>
          <a:bodyPr/>
          <a:lstStyle/>
          <a:p>
            <a:r>
              <a:rPr lang="en-US" dirty="0"/>
              <a:t>It can be seen that out of the 50 features there are a roughly over 50% do demonstrate a significant difference between the expired and non-expired patient populations.</a:t>
            </a:r>
          </a:p>
          <a:p>
            <a:r>
              <a:rPr lang="en-US" dirty="0"/>
              <a:t>It can easily be hypothesized that given the p-value of less than 0.05 in many of the features that there are significant differences between the two patient populations. </a:t>
            </a:r>
          </a:p>
          <a:p>
            <a:r>
              <a:rPr lang="en-US" dirty="0"/>
              <a:t>Further investigations can be done to demonstrate predictive ability in demonstrating which new patient will be an expired or non expired patient. </a:t>
            </a:r>
          </a:p>
        </p:txBody>
      </p:sp>
    </p:spTree>
    <p:extLst>
      <p:ext uri="{BB962C8B-B14F-4D97-AF65-F5344CB8AC3E}">
        <p14:creationId xmlns:p14="http://schemas.microsoft.com/office/powerpoint/2010/main" val="807472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F7E81-3E9F-DA91-1B23-FDCBCA82A15C}"/>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0ECD5B99-B7EF-3D64-B7CF-D67458855906}"/>
              </a:ext>
            </a:extLst>
          </p:cNvPr>
          <p:cNvSpPr>
            <a:spLocks noGrp="1"/>
          </p:cNvSpPr>
          <p:nvPr>
            <p:ph idx="1"/>
          </p:nvPr>
        </p:nvSpPr>
        <p:spPr/>
        <p:txBody>
          <a:bodyPr>
            <a:normAutofit/>
          </a:bodyPr>
          <a:lstStyle/>
          <a:p>
            <a:r>
              <a:rPr lang="en-US" sz="2000" dirty="0">
                <a:effectLst/>
                <a:latin typeface="Arial" panose="020B0604020202020204" pitchFamily="34" charset="0"/>
                <a:ea typeface="Calibri" panose="020F0502020204030204" pitchFamily="34" charset="0"/>
                <a:cs typeface="Arial" panose="020B0604020202020204" pitchFamily="34" charset="0"/>
              </a:rPr>
              <a:t>The Dataset was downloaded from UCI Machine Learning Repository. The dataset represents 10 years (1999-2008) of clinical care at 130 US hospitals and integrated delivery networks. </a:t>
            </a:r>
          </a:p>
          <a:p>
            <a:r>
              <a:rPr lang="en-US" sz="2000" dirty="0">
                <a:latin typeface="Arial" panose="020B0604020202020204" pitchFamily="34" charset="0"/>
                <a:ea typeface="Calibri" panose="020F0502020204030204" pitchFamily="34" charset="0"/>
                <a:cs typeface="Arial" panose="020B0604020202020204" pitchFamily="34" charset="0"/>
              </a:rPr>
              <a:t>I</a:t>
            </a:r>
            <a:r>
              <a:rPr lang="en-US" sz="2000" dirty="0">
                <a:effectLst/>
                <a:latin typeface="Arial" panose="020B0604020202020204" pitchFamily="34" charset="0"/>
                <a:ea typeface="Calibri" panose="020F0502020204030204" pitchFamily="34" charset="0"/>
                <a:cs typeface="Arial" panose="020B0604020202020204" pitchFamily="34" charset="0"/>
              </a:rPr>
              <a:t>ncludes over 50 features representing patient healthcare data. </a:t>
            </a:r>
          </a:p>
          <a:p>
            <a:r>
              <a:rPr lang="en-US" sz="2000" dirty="0">
                <a:latin typeface="Arial" panose="020B0604020202020204" pitchFamily="34" charset="0"/>
                <a:ea typeface="Calibri" panose="020F0502020204030204" pitchFamily="34" charset="0"/>
                <a:cs typeface="Arial" panose="020B0604020202020204" pitchFamily="34" charset="0"/>
              </a:rPr>
              <a:t>D</a:t>
            </a:r>
            <a:r>
              <a:rPr lang="en-US" sz="2000" dirty="0">
                <a:effectLst/>
                <a:latin typeface="Arial" panose="020B0604020202020204" pitchFamily="34" charset="0"/>
                <a:ea typeface="Calibri" panose="020F0502020204030204" pitchFamily="34" charset="0"/>
                <a:cs typeface="Arial" panose="020B0604020202020204" pitchFamily="34" charset="0"/>
              </a:rPr>
              <a:t>ata contains such attributes as patient number, race, gender, age, admission type, time in hospital, medical specialty of admitting physician, number of lab test performed, HbA1c test result, diagnosis, number of medications, diabetic medications, number of outpatient, inpatient, and emergency visits in the year before the hospitalization</a:t>
            </a:r>
            <a:r>
              <a:rPr lang="en-US" sz="2000" dirty="0">
                <a:effectLst/>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We will divide up data set between Expired and Non-Expired.  We will then calculate p-value to determine significance between the two populations.</a:t>
            </a:r>
          </a:p>
          <a:p>
            <a:r>
              <a:rPr lang="en-US" sz="2000" dirty="0">
                <a:latin typeface="Arial" panose="020B0604020202020204" pitchFamily="34" charset="0"/>
                <a:cs typeface="Arial" panose="020B0604020202020204" pitchFamily="34" charset="0"/>
              </a:rPr>
              <a:t>Significance will be determined if p value is less than .05. </a:t>
            </a:r>
          </a:p>
        </p:txBody>
      </p:sp>
    </p:spTree>
    <p:extLst>
      <p:ext uri="{BB962C8B-B14F-4D97-AF65-F5344CB8AC3E}">
        <p14:creationId xmlns:p14="http://schemas.microsoft.com/office/powerpoint/2010/main" val="50690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89E2B-27B8-4293-8511-E0E3048210C0}"/>
              </a:ext>
            </a:extLst>
          </p:cNvPr>
          <p:cNvSpPr>
            <a:spLocks noGrp="1"/>
          </p:cNvSpPr>
          <p:nvPr>
            <p:ph type="title"/>
          </p:nvPr>
        </p:nvSpPr>
        <p:spPr/>
        <p:txBody>
          <a:bodyPr/>
          <a:lstStyle/>
          <a:p>
            <a:r>
              <a:rPr lang="en-US" dirty="0"/>
              <a:t>Difference in Age in the two populations</a:t>
            </a:r>
          </a:p>
        </p:txBody>
      </p:sp>
      <p:pic>
        <p:nvPicPr>
          <p:cNvPr id="5" name="Content Placeholder 4">
            <a:extLst>
              <a:ext uri="{FF2B5EF4-FFF2-40B4-BE49-F238E27FC236}">
                <a16:creationId xmlns:a16="http://schemas.microsoft.com/office/drawing/2014/main" id="{FFA91DEB-4DE2-E7CF-C196-06F4FE515B47}"/>
              </a:ext>
            </a:extLst>
          </p:cNvPr>
          <p:cNvPicPr>
            <a:picLocks noGrp="1" noChangeAspect="1"/>
          </p:cNvPicPr>
          <p:nvPr>
            <p:ph idx="1"/>
          </p:nvPr>
        </p:nvPicPr>
        <p:blipFill>
          <a:blip r:embed="rId2"/>
          <a:stretch>
            <a:fillRect/>
          </a:stretch>
        </p:blipFill>
        <p:spPr>
          <a:xfrm>
            <a:off x="838200" y="2457452"/>
            <a:ext cx="10515600" cy="3087683"/>
          </a:xfrm>
          <a:prstGeom prst="rect">
            <a:avLst/>
          </a:prstGeom>
        </p:spPr>
      </p:pic>
      <p:sp>
        <p:nvSpPr>
          <p:cNvPr id="7" name="TextBox 6">
            <a:extLst>
              <a:ext uri="{FF2B5EF4-FFF2-40B4-BE49-F238E27FC236}">
                <a16:creationId xmlns:a16="http://schemas.microsoft.com/office/drawing/2014/main" id="{65037181-8C1F-4836-1AEF-A4D910FEBC85}"/>
              </a:ext>
            </a:extLst>
          </p:cNvPr>
          <p:cNvSpPr txBox="1"/>
          <p:nvPr/>
        </p:nvSpPr>
        <p:spPr>
          <a:xfrm>
            <a:off x="1235034" y="1983179"/>
            <a:ext cx="7053943" cy="369332"/>
          </a:xfrm>
          <a:prstGeom prst="rect">
            <a:avLst/>
          </a:prstGeom>
          <a:noFill/>
        </p:spPr>
        <p:txBody>
          <a:bodyPr wrap="square" rtlCol="0">
            <a:spAutoFit/>
          </a:bodyPr>
          <a:lstStyle/>
          <a:p>
            <a:r>
              <a:rPr lang="en-US" dirty="0"/>
              <a:t>Here we look at Age feature. P value = 0.0023</a:t>
            </a:r>
          </a:p>
        </p:txBody>
      </p:sp>
    </p:spTree>
    <p:extLst>
      <p:ext uri="{BB962C8B-B14F-4D97-AF65-F5344CB8AC3E}">
        <p14:creationId xmlns:p14="http://schemas.microsoft.com/office/powerpoint/2010/main" val="2154136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E325C-7567-28F5-536F-C68790714A6C}"/>
              </a:ext>
            </a:extLst>
          </p:cNvPr>
          <p:cNvSpPr>
            <a:spLocks noGrp="1"/>
          </p:cNvSpPr>
          <p:nvPr>
            <p:ph type="title"/>
          </p:nvPr>
        </p:nvSpPr>
        <p:spPr/>
        <p:txBody>
          <a:bodyPr/>
          <a:lstStyle/>
          <a:p>
            <a:r>
              <a:rPr lang="en-US" dirty="0"/>
              <a:t>Number of Medical Problems</a:t>
            </a:r>
          </a:p>
        </p:txBody>
      </p:sp>
      <p:pic>
        <p:nvPicPr>
          <p:cNvPr id="4" name="Content Placeholder 3">
            <a:extLst>
              <a:ext uri="{FF2B5EF4-FFF2-40B4-BE49-F238E27FC236}">
                <a16:creationId xmlns:a16="http://schemas.microsoft.com/office/drawing/2014/main" id="{5F38A176-DF49-2708-961A-C432C1DA68F1}"/>
              </a:ext>
            </a:extLst>
          </p:cNvPr>
          <p:cNvPicPr>
            <a:picLocks noGrp="1" noChangeAspect="1"/>
          </p:cNvPicPr>
          <p:nvPr>
            <p:ph idx="1"/>
          </p:nvPr>
        </p:nvPicPr>
        <p:blipFill>
          <a:blip r:embed="rId2"/>
          <a:stretch>
            <a:fillRect/>
          </a:stretch>
        </p:blipFill>
        <p:spPr>
          <a:xfrm>
            <a:off x="838200" y="2457452"/>
            <a:ext cx="10515600" cy="3087683"/>
          </a:xfrm>
          <a:prstGeom prst="rect">
            <a:avLst/>
          </a:prstGeom>
        </p:spPr>
      </p:pic>
      <p:sp>
        <p:nvSpPr>
          <p:cNvPr id="5" name="TextBox 4">
            <a:extLst>
              <a:ext uri="{FF2B5EF4-FFF2-40B4-BE49-F238E27FC236}">
                <a16:creationId xmlns:a16="http://schemas.microsoft.com/office/drawing/2014/main" id="{1C2AF8F7-8441-F453-1346-7ECED476B71E}"/>
              </a:ext>
            </a:extLst>
          </p:cNvPr>
          <p:cNvSpPr txBox="1"/>
          <p:nvPr/>
        </p:nvSpPr>
        <p:spPr>
          <a:xfrm>
            <a:off x="1128155" y="1889404"/>
            <a:ext cx="1262397" cy="369332"/>
          </a:xfrm>
          <a:prstGeom prst="rect">
            <a:avLst/>
          </a:prstGeom>
          <a:noFill/>
        </p:spPr>
        <p:txBody>
          <a:bodyPr wrap="none" rtlCol="0">
            <a:spAutoFit/>
          </a:bodyPr>
          <a:lstStyle/>
          <a:p>
            <a:r>
              <a:rPr lang="en-US" dirty="0"/>
              <a:t>P-value = 0.</a:t>
            </a:r>
          </a:p>
        </p:txBody>
      </p:sp>
    </p:spTree>
    <p:extLst>
      <p:ext uri="{BB962C8B-B14F-4D97-AF65-F5344CB8AC3E}">
        <p14:creationId xmlns:p14="http://schemas.microsoft.com/office/powerpoint/2010/main" val="2411333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EA0A6-0C65-4498-DD7A-E1D9C8C3D2BB}"/>
              </a:ext>
            </a:extLst>
          </p:cNvPr>
          <p:cNvSpPr>
            <a:spLocks noGrp="1"/>
          </p:cNvSpPr>
          <p:nvPr>
            <p:ph type="title"/>
          </p:nvPr>
        </p:nvSpPr>
        <p:spPr/>
        <p:txBody>
          <a:bodyPr/>
          <a:lstStyle/>
          <a:p>
            <a:r>
              <a:rPr lang="en-US" dirty="0"/>
              <a:t>Race </a:t>
            </a:r>
          </a:p>
        </p:txBody>
      </p:sp>
      <p:pic>
        <p:nvPicPr>
          <p:cNvPr id="4" name="Content Placeholder 3">
            <a:extLst>
              <a:ext uri="{FF2B5EF4-FFF2-40B4-BE49-F238E27FC236}">
                <a16:creationId xmlns:a16="http://schemas.microsoft.com/office/drawing/2014/main" id="{71D75B62-102D-820F-6F57-EB3084AD1402}"/>
              </a:ext>
            </a:extLst>
          </p:cNvPr>
          <p:cNvPicPr>
            <a:picLocks noGrp="1" noChangeAspect="1"/>
          </p:cNvPicPr>
          <p:nvPr>
            <p:ph idx="1"/>
          </p:nvPr>
        </p:nvPicPr>
        <p:blipFill>
          <a:blip r:embed="rId2"/>
          <a:stretch>
            <a:fillRect/>
          </a:stretch>
        </p:blipFill>
        <p:spPr>
          <a:xfrm>
            <a:off x="838200" y="2464547"/>
            <a:ext cx="10515600" cy="3073493"/>
          </a:xfrm>
          <a:prstGeom prst="rect">
            <a:avLst/>
          </a:prstGeom>
        </p:spPr>
      </p:pic>
      <p:sp>
        <p:nvSpPr>
          <p:cNvPr id="5" name="TextBox 4">
            <a:extLst>
              <a:ext uri="{FF2B5EF4-FFF2-40B4-BE49-F238E27FC236}">
                <a16:creationId xmlns:a16="http://schemas.microsoft.com/office/drawing/2014/main" id="{EBD82092-DE9E-90C7-2F0A-DE6B2848E092}"/>
              </a:ext>
            </a:extLst>
          </p:cNvPr>
          <p:cNvSpPr txBox="1"/>
          <p:nvPr/>
        </p:nvSpPr>
        <p:spPr>
          <a:xfrm>
            <a:off x="1104406" y="1690688"/>
            <a:ext cx="8099077" cy="923330"/>
          </a:xfrm>
          <a:prstGeom prst="rect">
            <a:avLst/>
          </a:prstGeom>
          <a:noFill/>
        </p:spPr>
        <p:txBody>
          <a:bodyPr wrap="none" rtlCol="0">
            <a:spAutoFit/>
          </a:bodyPr>
          <a:lstStyle/>
          <a:p>
            <a:pPr algn="l"/>
            <a:r>
              <a:rPr lang="en-US" dirty="0">
                <a:solidFill>
                  <a:srgbClr val="000000"/>
                </a:solidFill>
                <a:latin typeface="var(--jp-code-font-family)"/>
              </a:rPr>
              <a:t>P</a:t>
            </a:r>
            <a:r>
              <a:rPr lang="en-US" b="0" i="0" u="none" strike="noStrike" dirty="0">
                <a:solidFill>
                  <a:srgbClr val="000000"/>
                </a:solidFill>
                <a:effectLst/>
                <a:latin typeface="var(--jp-code-font-family)"/>
              </a:rPr>
              <a:t>-value = 0.5287 </a:t>
            </a:r>
          </a:p>
          <a:p>
            <a:pPr algn="l"/>
            <a:r>
              <a:rPr lang="en-US" b="0" i="0" u="none" strike="noStrike" dirty="0">
                <a:solidFill>
                  <a:srgbClr val="000000"/>
                </a:solidFill>
                <a:effectLst/>
                <a:latin typeface="var(--jp-content-font-family)"/>
              </a:rPr>
              <a:t>Race does not seem to be a factor of the total dataset compared to expired patients.</a:t>
            </a:r>
          </a:p>
          <a:p>
            <a:endParaRPr lang="en-US" dirty="0"/>
          </a:p>
        </p:txBody>
      </p:sp>
    </p:spTree>
    <p:extLst>
      <p:ext uri="{BB962C8B-B14F-4D97-AF65-F5344CB8AC3E}">
        <p14:creationId xmlns:p14="http://schemas.microsoft.com/office/powerpoint/2010/main" val="326041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88CF4-7EAF-10B7-B9CD-0802ED2045C6}"/>
              </a:ext>
            </a:extLst>
          </p:cNvPr>
          <p:cNvSpPr>
            <a:spLocks noGrp="1"/>
          </p:cNvSpPr>
          <p:nvPr>
            <p:ph type="title"/>
          </p:nvPr>
        </p:nvSpPr>
        <p:spPr/>
        <p:txBody>
          <a:bodyPr/>
          <a:lstStyle/>
          <a:p>
            <a:r>
              <a:rPr lang="en-US" dirty="0"/>
              <a:t>Length of Stay in the Hospital</a:t>
            </a:r>
          </a:p>
        </p:txBody>
      </p:sp>
      <p:pic>
        <p:nvPicPr>
          <p:cNvPr id="4" name="Content Placeholder 3">
            <a:extLst>
              <a:ext uri="{FF2B5EF4-FFF2-40B4-BE49-F238E27FC236}">
                <a16:creationId xmlns:a16="http://schemas.microsoft.com/office/drawing/2014/main" id="{A94C6329-C810-9F14-A40E-C4A60338DC1B}"/>
              </a:ext>
            </a:extLst>
          </p:cNvPr>
          <p:cNvPicPr>
            <a:picLocks noGrp="1" noChangeAspect="1"/>
          </p:cNvPicPr>
          <p:nvPr>
            <p:ph idx="1"/>
          </p:nvPr>
        </p:nvPicPr>
        <p:blipFill>
          <a:blip r:embed="rId2"/>
          <a:stretch>
            <a:fillRect/>
          </a:stretch>
        </p:blipFill>
        <p:spPr>
          <a:xfrm>
            <a:off x="838200" y="2464547"/>
            <a:ext cx="10515600" cy="3073493"/>
          </a:xfrm>
          <a:prstGeom prst="rect">
            <a:avLst/>
          </a:prstGeom>
        </p:spPr>
      </p:pic>
      <p:sp>
        <p:nvSpPr>
          <p:cNvPr id="5" name="TextBox 4">
            <a:extLst>
              <a:ext uri="{FF2B5EF4-FFF2-40B4-BE49-F238E27FC236}">
                <a16:creationId xmlns:a16="http://schemas.microsoft.com/office/drawing/2014/main" id="{BFFAB2AE-EDF2-D244-A9A0-5A980EAD93C4}"/>
              </a:ext>
            </a:extLst>
          </p:cNvPr>
          <p:cNvSpPr txBox="1"/>
          <p:nvPr/>
        </p:nvSpPr>
        <p:spPr>
          <a:xfrm>
            <a:off x="1199408" y="1892951"/>
            <a:ext cx="4286173" cy="369332"/>
          </a:xfrm>
          <a:prstGeom prst="rect">
            <a:avLst/>
          </a:prstGeom>
          <a:noFill/>
        </p:spPr>
        <p:txBody>
          <a:bodyPr wrap="none" rtlCol="0">
            <a:spAutoFit/>
          </a:bodyPr>
          <a:lstStyle/>
          <a:p>
            <a:r>
              <a:rPr lang="en-US" dirty="0"/>
              <a:t>Length of Hospital stay has a p-value = 0.00.</a:t>
            </a:r>
          </a:p>
        </p:txBody>
      </p:sp>
    </p:spTree>
    <p:extLst>
      <p:ext uri="{BB962C8B-B14F-4D97-AF65-F5344CB8AC3E}">
        <p14:creationId xmlns:p14="http://schemas.microsoft.com/office/powerpoint/2010/main" val="1228987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77B8BC-DFED-33FB-735C-AEC4EEF87D9E}"/>
              </a:ext>
            </a:extLst>
          </p:cNvPr>
          <p:cNvSpPr>
            <a:spLocks noGrp="1"/>
          </p:cNvSpPr>
          <p:nvPr>
            <p:ph type="title"/>
          </p:nvPr>
        </p:nvSpPr>
        <p:spPr/>
        <p:txBody>
          <a:bodyPr/>
          <a:lstStyle/>
          <a:p>
            <a:r>
              <a:rPr lang="en-US" dirty="0"/>
              <a:t>Comparing different Diabetic Medications</a:t>
            </a:r>
          </a:p>
        </p:txBody>
      </p:sp>
      <p:pic>
        <p:nvPicPr>
          <p:cNvPr id="7" name="Content Placeholder 6">
            <a:extLst>
              <a:ext uri="{FF2B5EF4-FFF2-40B4-BE49-F238E27FC236}">
                <a16:creationId xmlns:a16="http://schemas.microsoft.com/office/drawing/2014/main" id="{FF54B363-0927-1603-157E-66163116C5CB}"/>
              </a:ext>
            </a:extLst>
          </p:cNvPr>
          <p:cNvPicPr>
            <a:picLocks noGrp="1" noChangeAspect="1"/>
          </p:cNvPicPr>
          <p:nvPr>
            <p:ph sz="half" idx="1"/>
          </p:nvPr>
        </p:nvPicPr>
        <p:blipFill>
          <a:blip r:embed="rId2"/>
          <a:stretch>
            <a:fillRect/>
          </a:stretch>
        </p:blipFill>
        <p:spPr>
          <a:xfrm>
            <a:off x="1038665" y="1825625"/>
            <a:ext cx="4780670" cy="4351338"/>
          </a:xfrm>
          <a:prstGeom prst="rect">
            <a:avLst/>
          </a:prstGeom>
        </p:spPr>
      </p:pic>
      <p:pic>
        <p:nvPicPr>
          <p:cNvPr id="8" name="Content Placeholder 7">
            <a:extLst>
              <a:ext uri="{FF2B5EF4-FFF2-40B4-BE49-F238E27FC236}">
                <a16:creationId xmlns:a16="http://schemas.microsoft.com/office/drawing/2014/main" id="{E30D9F9F-7905-D668-48AE-19971879B02F}"/>
              </a:ext>
            </a:extLst>
          </p:cNvPr>
          <p:cNvPicPr>
            <a:picLocks noGrp="1" noChangeAspect="1"/>
          </p:cNvPicPr>
          <p:nvPr>
            <p:ph sz="half" idx="2"/>
          </p:nvPr>
        </p:nvPicPr>
        <p:blipFill>
          <a:blip r:embed="rId3"/>
          <a:stretch>
            <a:fillRect/>
          </a:stretch>
        </p:blipFill>
        <p:spPr>
          <a:xfrm>
            <a:off x="6458692" y="1825625"/>
            <a:ext cx="4608615" cy="4351338"/>
          </a:xfrm>
          <a:prstGeom prst="rect">
            <a:avLst/>
          </a:prstGeom>
        </p:spPr>
      </p:pic>
      <p:sp>
        <p:nvSpPr>
          <p:cNvPr id="9" name="TextBox 8">
            <a:extLst>
              <a:ext uri="{FF2B5EF4-FFF2-40B4-BE49-F238E27FC236}">
                <a16:creationId xmlns:a16="http://schemas.microsoft.com/office/drawing/2014/main" id="{4CD66D2B-9EDE-EC1B-C321-549CABF042FE}"/>
              </a:ext>
            </a:extLst>
          </p:cNvPr>
          <p:cNvSpPr txBox="1"/>
          <p:nvPr/>
        </p:nvSpPr>
        <p:spPr>
          <a:xfrm>
            <a:off x="1276103" y="1456293"/>
            <a:ext cx="7359835" cy="369332"/>
          </a:xfrm>
          <a:prstGeom prst="rect">
            <a:avLst/>
          </a:prstGeom>
          <a:noFill/>
        </p:spPr>
        <p:txBody>
          <a:bodyPr wrap="none" rtlCol="0">
            <a:spAutoFit/>
          </a:bodyPr>
          <a:lstStyle/>
          <a:p>
            <a:r>
              <a:rPr lang="en-US" dirty="0"/>
              <a:t>P-Value is 0.  There is a significant difference  between the two populations. </a:t>
            </a:r>
          </a:p>
        </p:txBody>
      </p:sp>
    </p:spTree>
    <p:extLst>
      <p:ext uri="{BB962C8B-B14F-4D97-AF65-F5344CB8AC3E}">
        <p14:creationId xmlns:p14="http://schemas.microsoft.com/office/powerpoint/2010/main" val="416938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453090-110D-3C6A-CB7E-42C2CF3488BE}"/>
              </a:ext>
            </a:extLst>
          </p:cNvPr>
          <p:cNvSpPr>
            <a:spLocks noGrp="1"/>
          </p:cNvSpPr>
          <p:nvPr>
            <p:ph type="title"/>
          </p:nvPr>
        </p:nvSpPr>
        <p:spPr/>
        <p:txBody>
          <a:bodyPr/>
          <a:lstStyle/>
          <a:p>
            <a:r>
              <a:rPr lang="en-US" dirty="0"/>
              <a:t>Primary Diagnosis Feature</a:t>
            </a:r>
            <a:br>
              <a:rPr lang="en-US" dirty="0"/>
            </a:br>
            <a:endParaRPr lang="en-US" dirty="0"/>
          </a:p>
        </p:txBody>
      </p:sp>
      <p:pic>
        <p:nvPicPr>
          <p:cNvPr id="7" name="Content Placeholder 6">
            <a:extLst>
              <a:ext uri="{FF2B5EF4-FFF2-40B4-BE49-F238E27FC236}">
                <a16:creationId xmlns:a16="http://schemas.microsoft.com/office/drawing/2014/main" id="{827A2365-1820-1A99-CF57-42CFCBBA5D2D}"/>
              </a:ext>
            </a:extLst>
          </p:cNvPr>
          <p:cNvPicPr>
            <a:picLocks noGrp="1" noChangeAspect="1"/>
          </p:cNvPicPr>
          <p:nvPr>
            <p:ph idx="1"/>
          </p:nvPr>
        </p:nvPicPr>
        <p:blipFill>
          <a:blip r:embed="rId2"/>
          <a:stretch>
            <a:fillRect/>
          </a:stretch>
        </p:blipFill>
        <p:spPr>
          <a:xfrm>
            <a:off x="597724" y="1433739"/>
            <a:ext cx="10996551" cy="4943310"/>
          </a:xfrm>
          <a:prstGeom prst="rect">
            <a:avLst/>
          </a:prstGeom>
        </p:spPr>
      </p:pic>
      <p:sp>
        <p:nvSpPr>
          <p:cNvPr id="8" name="TextBox 7">
            <a:extLst>
              <a:ext uri="{FF2B5EF4-FFF2-40B4-BE49-F238E27FC236}">
                <a16:creationId xmlns:a16="http://schemas.microsoft.com/office/drawing/2014/main" id="{017B49F4-92C8-C9A5-251B-1D4CC6C0E95C}"/>
              </a:ext>
            </a:extLst>
          </p:cNvPr>
          <p:cNvSpPr txBox="1"/>
          <p:nvPr/>
        </p:nvSpPr>
        <p:spPr>
          <a:xfrm>
            <a:off x="1377538" y="6377049"/>
            <a:ext cx="5780813" cy="369332"/>
          </a:xfrm>
          <a:prstGeom prst="rect">
            <a:avLst/>
          </a:prstGeom>
          <a:noFill/>
        </p:spPr>
        <p:txBody>
          <a:bodyPr wrap="none" rtlCol="0">
            <a:spAutoFit/>
          </a:bodyPr>
          <a:lstStyle/>
          <a:p>
            <a:r>
              <a:rPr lang="en-US" dirty="0"/>
              <a:t>Diagnosis codes are different between the two populations.</a:t>
            </a:r>
          </a:p>
        </p:txBody>
      </p:sp>
    </p:spTree>
    <p:extLst>
      <p:ext uri="{BB962C8B-B14F-4D97-AF65-F5344CB8AC3E}">
        <p14:creationId xmlns:p14="http://schemas.microsoft.com/office/powerpoint/2010/main" val="680814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61BA6D-47F8-1E0F-8B1B-CDE72650B8D7}"/>
              </a:ext>
            </a:extLst>
          </p:cNvPr>
          <p:cNvSpPr>
            <a:spLocks noGrp="1"/>
          </p:cNvSpPr>
          <p:nvPr>
            <p:ph type="title"/>
          </p:nvPr>
        </p:nvSpPr>
        <p:spPr/>
        <p:txBody>
          <a:bodyPr/>
          <a:lstStyle/>
          <a:p>
            <a:r>
              <a:rPr lang="en-US" dirty="0"/>
              <a:t>Difference in the Attending Service.</a:t>
            </a:r>
          </a:p>
        </p:txBody>
      </p:sp>
      <p:pic>
        <p:nvPicPr>
          <p:cNvPr id="7" name="Content Placeholder 6">
            <a:extLst>
              <a:ext uri="{FF2B5EF4-FFF2-40B4-BE49-F238E27FC236}">
                <a16:creationId xmlns:a16="http://schemas.microsoft.com/office/drawing/2014/main" id="{BFF82F65-93BC-E726-0638-4C3C3C4BEEEB}"/>
              </a:ext>
            </a:extLst>
          </p:cNvPr>
          <p:cNvPicPr>
            <a:picLocks noGrp="1" noChangeAspect="1"/>
          </p:cNvPicPr>
          <p:nvPr>
            <p:ph sz="half" idx="1"/>
          </p:nvPr>
        </p:nvPicPr>
        <p:blipFill>
          <a:blip r:embed="rId2"/>
          <a:stretch>
            <a:fillRect/>
          </a:stretch>
        </p:blipFill>
        <p:spPr>
          <a:xfrm>
            <a:off x="1052572" y="1825625"/>
            <a:ext cx="4752856" cy="4351338"/>
          </a:xfrm>
          <a:prstGeom prst="rect">
            <a:avLst/>
          </a:prstGeom>
        </p:spPr>
      </p:pic>
      <p:pic>
        <p:nvPicPr>
          <p:cNvPr id="8" name="Content Placeholder 7">
            <a:extLst>
              <a:ext uri="{FF2B5EF4-FFF2-40B4-BE49-F238E27FC236}">
                <a16:creationId xmlns:a16="http://schemas.microsoft.com/office/drawing/2014/main" id="{190357CB-91EA-E793-139D-194F6FA2D1BB}"/>
              </a:ext>
            </a:extLst>
          </p:cNvPr>
          <p:cNvPicPr>
            <a:picLocks noGrp="1" noChangeAspect="1"/>
          </p:cNvPicPr>
          <p:nvPr>
            <p:ph sz="half" idx="2"/>
          </p:nvPr>
        </p:nvPicPr>
        <p:blipFill>
          <a:blip r:embed="rId3"/>
          <a:stretch>
            <a:fillRect/>
          </a:stretch>
        </p:blipFill>
        <p:spPr>
          <a:xfrm>
            <a:off x="5765908" y="1825625"/>
            <a:ext cx="5587892" cy="4351337"/>
          </a:xfrm>
          <a:prstGeom prst="rect">
            <a:avLst/>
          </a:prstGeom>
        </p:spPr>
      </p:pic>
      <p:sp>
        <p:nvSpPr>
          <p:cNvPr id="9" name="TextBox 8">
            <a:extLst>
              <a:ext uri="{FF2B5EF4-FFF2-40B4-BE49-F238E27FC236}">
                <a16:creationId xmlns:a16="http://schemas.microsoft.com/office/drawing/2014/main" id="{526544F9-C2F9-EF4C-BF8F-F2F49D853F10}"/>
              </a:ext>
            </a:extLst>
          </p:cNvPr>
          <p:cNvSpPr txBox="1"/>
          <p:nvPr/>
        </p:nvSpPr>
        <p:spPr>
          <a:xfrm>
            <a:off x="1377538" y="6305797"/>
            <a:ext cx="6914072" cy="369332"/>
          </a:xfrm>
          <a:prstGeom prst="rect">
            <a:avLst/>
          </a:prstGeom>
          <a:noFill/>
        </p:spPr>
        <p:txBody>
          <a:bodyPr wrap="none" rtlCol="0">
            <a:spAutoFit/>
          </a:bodyPr>
          <a:lstStyle/>
          <a:p>
            <a:pPr algn="l"/>
            <a:r>
              <a:rPr lang="en-US" b="0" i="0" u="none" strike="noStrike" dirty="0">
                <a:solidFill>
                  <a:srgbClr val="000000"/>
                </a:solidFill>
                <a:effectLst/>
                <a:latin typeface="var(--jp-code-font-family)"/>
              </a:rPr>
              <a:t>P value [0.] </a:t>
            </a:r>
            <a:r>
              <a:rPr lang="en-US" b="0" i="0" u="none" strike="noStrike" dirty="0">
                <a:solidFill>
                  <a:srgbClr val="000000"/>
                </a:solidFill>
                <a:effectLst/>
                <a:latin typeface="var(--jp-content-font-family)"/>
              </a:rPr>
              <a:t>Medical Specialty does differ between the two populations. </a:t>
            </a:r>
          </a:p>
        </p:txBody>
      </p:sp>
    </p:spTree>
    <p:extLst>
      <p:ext uri="{BB962C8B-B14F-4D97-AF65-F5344CB8AC3E}">
        <p14:creationId xmlns:p14="http://schemas.microsoft.com/office/powerpoint/2010/main" val="10221731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345</Words>
  <Application>Microsoft Macintosh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var(--jp-code-font-family)</vt:lpstr>
      <vt:lpstr>var(--jp-content-font-family)</vt:lpstr>
      <vt:lpstr>Office Theme</vt:lpstr>
      <vt:lpstr>Inpatient Hospital Data </vt:lpstr>
      <vt:lpstr>Data</vt:lpstr>
      <vt:lpstr>Difference in Age in the two populations</vt:lpstr>
      <vt:lpstr>Number of Medical Problems</vt:lpstr>
      <vt:lpstr>Race </vt:lpstr>
      <vt:lpstr>Length of Stay in the Hospital</vt:lpstr>
      <vt:lpstr>Comparing different Diabetic Medications</vt:lpstr>
      <vt:lpstr>Primary Diagnosis Feature </vt:lpstr>
      <vt:lpstr>Difference in the Attending Service.</vt:lpstr>
      <vt:lpstr>Conclusions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Inpatient Hospital Data </dc:title>
  <dc:creator>Sachin Sharma</dc:creator>
  <cp:lastModifiedBy>Sachin Sharma</cp:lastModifiedBy>
  <cp:revision>1</cp:revision>
  <dcterms:created xsi:type="dcterms:W3CDTF">2023-04-13T00:48:24Z</dcterms:created>
  <dcterms:modified xsi:type="dcterms:W3CDTF">2023-04-13T01:30:32Z</dcterms:modified>
</cp:coreProperties>
</file>