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9" r:id="rId3"/>
    <p:sldId id="274" r:id="rId4"/>
    <p:sldId id="270" r:id="rId5"/>
    <p:sldId id="275" r:id="rId6"/>
    <p:sldId id="276" r:id="rId7"/>
    <p:sldId id="272" r:id="rId8"/>
    <p:sldId id="278" r:id="rId9"/>
    <p:sldId id="279" r:id="rId10"/>
    <p:sldId id="273"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9166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14320"/>
            <a:ext cx="8915040" cy="61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3200" b="1" i="0" u="sng" strike="noStrike" cap="none" dirty="0" smtClean="0">
                <a:solidFill>
                  <a:srgbClr val="000000"/>
                </a:solidFill>
                <a:latin typeface="Times New Roman"/>
                <a:ea typeface="Times New Roman"/>
                <a:cs typeface="Times New Roman"/>
                <a:sym typeface="Times New Roman"/>
              </a:rPr>
              <a:t>B.Tech Project Evaluation-2, VIIIth Sem</a:t>
            </a: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2000" b="1" i="0" u="none" strike="noStrike" cap="none" dirty="0" smtClean="0">
                <a:solidFill>
                  <a:srgbClr val="000000"/>
                </a:solidFill>
                <a:latin typeface="Times New Roman"/>
                <a:ea typeface="Times New Roman"/>
                <a:cs typeface="Times New Roman"/>
                <a:sym typeface="Times New Roman"/>
              </a:rPr>
              <a:t>Project Title----</a:t>
            </a: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smtClean="0">
                <a:latin typeface="Times New Roman"/>
                <a:ea typeface="Times New Roman"/>
                <a:cs typeface="Times New Roman"/>
                <a:sym typeface="Times New Roman"/>
              </a:rPr>
              <a:t>May,</a:t>
            </a:r>
            <a:r>
              <a:rPr lang="en-US" sz="2200" b="0" i="0" u="none" strike="noStrike" cap="none" dirty="0" smtClean="0">
                <a:solidFill>
                  <a:srgbClr val="000000"/>
                </a:solidFill>
                <a:latin typeface="Times New Roman"/>
                <a:ea typeface="Times New Roman"/>
                <a:cs typeface="Times New Roman"/>
                <a:sym typeface="Times New Roman"/>
              </a:rPr>
              <a:t>  </a:t>
            </a:r>
            <a:r>
              <a:rPr lang="en-US" sz="2200" b="0" i="0" u="none" strike="noStrike" cap="none" dirty="0">
                <a:solidFill>
                  <a:srgbClr val="000000"/>
                </a:solidFill>
                <a:latin typeface="Times New Roman"/>
                <a:ea typeface="Times New Roman"/>
                <a:cs typeface="Times New Roman"/>
                <a:sym typeface="Times New Roman"/>
              </a:rPr>
              <a:t>2022</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857160" y="3712464"/>
            <a:ext cx="3413088" cy="173865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by </a:t>
            </a:r>
            <a:r>
              <a:rPr lang="en-US" sz="1800" b="0" i="0" u="none" strike="noStrike" cap="none" dirty="0" smtClean="0">
                <a:solidFill>
                  <a:schemeClr val="tx1"/>
                </a:solidFill>
                <a:latin typeface="Times New Roman" panose="02020603050405020304" pitchFamily="18" charset="0"/>
                <a:ea typeface="Georgia"/>
                <a:cs typeface="Times New Roman" panose="02020603050405020304" pitchFamily="18" charset="0"/>
                <a:sym typeface="Georgia"/>
              </a:rPr>
              <a:t>:-</a:t>
            </a:r>
            <a:endParaRPr lang="en-US" sz="1800" dirty="0">
              <a:solidFill>
                <a:schemeClr val="tx1"/>
              </a:solidFill>
              <a:latin typeface="Times New Roman" panose="02020603050405020304" pitchFamily="18" charset="0"/>
              <a:ea typeface="Georgia"/>
              <a:cs typeface="Times New Roman" panose="02020603050405020304" pitchFamily="18" charset="0"/>
            </a:endParaRPr>
          </a:p>
          <a:p>
            <a:pPr marL="0" marR="0" lvl="0" indent="0" algn="l" rtl="0">
              <a:lnSpc>
                <a:spcPct val="100000"/>
              </a:lnSpc>
              <a:spcBef>
                <a:spcPts val="0"/>
              </a:spcBef>
              <a:spcAft>
                <a:spcPts val="0"/>
              </a:spcAft>
              <a:buNone/>
            </a:pPr>
            <a:r>
              <a:rPr lang="en-IN" sz="1800" dirty="0" err="1" smtClean="0">
                <a:solidFill>
                  <a:schemeClr val="tx1"/>
                </a:solidFill>
                <a:latin typeface="Times New Roman" panose="02020603050405020304" pitchFamily="18" charset="0"/>
                <a:ea typeface="Georgia"/>
                <a:cs typeface="Times New Roman" panose="02020603050405020304" pitchFamily="18" charset="0"/>
                <a:sym typeface="Georgia"/>
              </a:rPr>
              <a:t>Shivam</a:t>
            </a:r>
            <a:r>
              <a:rPr lang="en-IN" sz="1800" dirty="0" smtClean="0">
                <a:solidFill>
                  <a:schemeClr val="tx1"/>
                </a:solidFill>
                <a:latin typeface="Times New Roman" panose="02020603050405020304" pitchFamily="18" charset="0"/>
                <a:ea typeface="Georgia"/>
                <a:cs typeface="Times New Roman" panose="02020603050405020304" pitchFamily="18" charset="0"/>
                <a:sym typeface="Georgia"/>
              </a:rPr>
              <a:t> </a:t>
            </a:r>
            <a:r>
              <a:rPr lang="en-IN" sz="1800" dirty="0" err="1" smtClean="0">
                <a:solidFill>
                  <a:schemeClr val="tx1"/>
                </a:solidFill>
                <a:latin typeface="Times New Roman" panose="02020603050405020304" pitchFamily="18" charset="0"/>
                <a:ea typeface="Georgia"/>
                <a:cs typeface="Times New Roman" panose="02020603050405020304" pitchFamily="18" charset="0"/>
                <a:sym typeface="Georgia"/>
              </a:rPr>
              <a:t>Tyagi</a:t>
            </a:r>
            <a:r>
              <a:rPr lang="en-IN" sz="1800" b="0" i="0" u="none" strike="noStrike" cap="none" dirty="0" smtClean="0">
                <a:solidFill>
                  <a:schemeClr val="tx1"/>
                </a:solidFill>
                <a:latin typeface="Times New Roman" panose="02020603050405020304" pitchFamily="18" charset="0"/>
                <a:ea typeface="Georgia"/>
                <a:cs typeface="Times New Roman" panose="02020603050405020304" pitchFamily="18" charset="0"/>
                <a:sym typeface="Georgia"/>
              </a:rPr>
              <a:t>, 2018012392</a:t>
            </a:r>
            <a:endParaRPr lang="en-IN"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endParaRPr>
          </a:p>
          <a:p>
            <a:pPr marL="0" marR="0" lvl="0" indent="0" algn="l" rtl="0">
              <a:lnSpc>
                <a:spcPct val="100000"/>
              </a:lnSpc>
              <a:spcBef>
                <a:spcPts val="0"/>
              </a:spcBef>
              <a:spcAft>
                <a:spcPts val="0"/>
              </a:spcAft>
              <a:buNone/>
            </a:pPr>
            <a:r>
              <a:rPr lang="en-IN" sz="1800" dirty="0" err="1" smtClean="0">
                <a:solidFill>
                  <a:schemeClr val="tx1"/>
                </a:solidFill>
                <a:latin typeface="Times New Roman" panose="02020603050405020304" pitchFamily="18" charset="0"/>
                <a:ea typeface="Georgia"/>
                <a:cs typeface="Times New Roman" panose="02020603050405020304" pitchFamily="18" charset="0"/>
                <a:sym typeface="Georgia"/>
              </a:rPr>
              <a:t>Saubhagya</a:t>
            </a:r>
            <a:r>
              <a:rPr lang="en-IN" sz="1800" dirty="0" smtClean="0">
                <a:solidFill>
                  <a:schemeClr val="tx1"/>
                </a:solidFill>
                <a:latin typeface="Times New Roman" panose="02020603050405020304" pitchFamily="18" charset="0"/>
                <a:ea typeface="Georgia"/>
                <a:cs typeface="Times New Roman" panose="02020603050405020304" pitchFamily="18" charset="0"/>
                <a:sym typeface="Georgia"/>
              </a:rPr>
              <a:t> Sharma, 2018013604</a:t>
            </a:r>
          </a:p>
          <a:p>
            <a:pPr marL="0" marR="0" lvl="0" indent="0" algn="l" rtl="0">
              <a:lnSpc>
                <a:spcPct val="100000"/>
              </a:lnSpc>
              <a:spcBef>
                <a:spcPts val="0"/>
              </a:spcBef>
              <a:spcAft>
                <a:spcPts val="0"/>
              </a:spcAft>
              <a:buNone/>
            </a:pPr>
            <a:r>
              <a:rPr lang="en-IN" sz="1800" dirty="0" err="1" smtClean="0">
                <a:solidFill>
                  <a:schemeClr val="tx1"/>
                </a:solidFill>
                <a:latin typeface="Times New Roman" panose="02020603050405020304" pitchFamily="18" charset="0"/>
                <a:cs typeface="Times New Roman" panose="02020603050405020304" pitchFamily="18" charset="0"/>
                <a:sym typeface="Georgia"/>
              </a:rPr>
              <a:t>Shubham</a:t>
            </a:r>
            <a:r>
              <a:rPr lang="en-IN" sz="1800" dirty="0" smtClean="0">
                <a:solidFill>
                  <a:schemeClr val="tx1"/>
                </a:solidFill>
                <a:latin typeface="Times New Roman" panose="02020603050405020304" pitchFamily="18" charset="0"/>
                <a:cs typeface="Times New Roman" panose="02020603050405020304" pitchFamily="18" charset="0"/>
                <a:sym typeface="Georgia"/>
              </a:rPr>
              <a:t> Priyadershi,2018016355</a:t>
            </a:r>
          </a:p>
          <a:p>
            <a:pPr marL="0" marR="0" lvl="0" indent="0" algn="l" rtl="0">
              <a:lnSpc>
                <a:spcPct val="100000"/>
              </a:lnSpc>
              <a:spcBef>
                <a:spcPts val="0"/>
              </a:spcBef>
              <a:spcAft>
                <a:spcPts val="0"/>
              </a:spcAft>
              <a:buNone/>
            </a:pPr>
            <a:r>
              <a:rPr lang="en-IN" sz="1800" dirty="0" err="1" smtClean="0">
                <a:solidFill>
                  <a:schemeClr val="tx1"/>
                </a:solidFill>
                <a:latin typeface="Times New Roman" panose="02020603050405020304" pitchFamily="18" charset="0"/>
                <a:cs typeface="Times New Roman" panose="02020603050405020304" pitchFamily="18" charset="0"/>
                <a:sym typeface="Georgia"/>
              </a:rPr>
              <a:t>Ms.Khushi</a:t>
            </a:r>
            <a:r>
              <a:rPr lang="en-IN" sz="1800" dirty="0" smtClean="0">
                <a:solidFill>
                  <a:schemeClr val="tx1"/>
                </a:solidFill>
                <a:latin typeface="Times New Roman" panose="02020603050405020304" pitchFamily="18" charset="0"/>
                <a:cs typeface="Times New Roman" panose="02020603050405020304" pitchFamily="18" charset="0"/>
                <a:sym typeface="Georgia"/>
              </a:rPr>
              <a:t>, 2018005238</a:t>
            </a:r>
          </a:p>
          <a:p>
            <a:pPr marL="0" marR="0" lvl="0" indent="0" algn="l" rtl="0">
              <a:lnSpc>
                <a:spcPct val="100000"/>
              </a:lnSpc>
              <a:spcBef>
                <a:spcPts val="0"/>
              </a:spcBef>
              <a:spcAft>
                <a:spcPts val="0"/>
              </a:spcAft>
              <a:buNone/>
            </a:pPr>
            <a:endParaRPr lang="en-IN" sz="1800" dirty="0" smtClean="0">
              <a:solidFill>
                <a:schemeClr val="tx1"/>
              </a:solidFill>
              <a:latin typeface="Times New Roman" panose="02020603050405020304" pitchFamily="18" charset="0"/>
              <a:cs typeface="Times New Roman" panose="02020603050405020304" pitchFamily="18" charset="0"/>
              <a:sym typeface="Georgia"/>
            </a:endParaRPr>
          </a:p>
          <a:p>
            <a:pPr marL="0" marR="0" lvl="0" indent="0" algn="l" rtl="0">
              <a:lnSpc>
                <a:spcPct val="100000"/>
              </a:lnSpc>
              <a:spcBef>
                <a:spcPts val="0"/>
              </a:spcBef>
              <a:spcAft>
                <a:spcPts val="0"/>
              </a:spcAft>
              <a:buNone/>
            </a:pPr>
            <a:endParaRPr lang="en-IN" sz="1800" dirty="0">
              <a:solidFill>
                <a:schemeClr val="tx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6090120" y="429156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800" b="1" dirty="0" err="1" smtClean="0">
                <a:latin typeface="Times New Roman" panose="02020603050405020304" pitchFamily="18" charset="0"/>
                <a:ea typeface="Times New Roman"/>
                <a:cs typeface="Times New Roman" panose="02020603050405020304" pitchFamily="18" charset="0"/>
                <a:sym typeface="Times New Roman"/>
              </a:rPr>
              <a:t>Tejaswi</a:t>
            </a:r>
            <a:r>
              <a:rPr lang="en-US" sz="1800" b="1" dirty="0" smtClean="0">
                <a:latin typeface="Times New Roman" panose="02020603050405020304" pitchFamily="18" charset="0"/>
                <a:ea typeface="Times New Roman"/>
                <a:cs typeface="Times New Roman" panose="02020603050405020304" pitchFamily="18" charset="0"/>
                <a:sym typeface="Times New Roman"/>
              </a:rPr>
              <a:t> </a:t>
            </a:r>
            <a:r>
              <a:rPr lang="en-US" sz="1800" b="1" dirty="0" err="1" smtClean="0">
                <a:latin typeface="Times New Roman" panose="02020603050405020304" pitchFamily="18" charset="0"/>
                <a:ea typeface="Times New Roman"/>
                <a:cs typeface="Times New Roman" panose="02020603050405020304" pitchFamily="18" charset="0"/>
                <a:sym typeface="Times New Roman"/>
              </a:rPr>
              <a:t>Khanna</a:t>
            </a:r>
            <a:r>
              <a:rPr lang="en-US" sz="1800" b="1"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1800" b="0" i="0" u="none" strike="noStrike" cap="none" dirty="0" smtClean="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1"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sz="1800" b="0" i="0" u="none" strike="noStrike" cap="none" dirty="0" smtClean="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pPr marL="0" marR="0" lvl="0" indent="0" algn="r" rtl="0">
                <a:lnSpc>
                  <a:spcPct val="100000"/>
                </a:lnSpc>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88"/>
            <a:ext cx="8229240" cy="4471056"/>
          </a:xfrm>
        </p:spPr>
        <p:txBody>
          <a:bodyPr/>
          <a:lstStyle/>
          <a:p>
            <a:pPr algn="ctr"/>
            <a:r>
              <a:rPr lang="en-IN" sz="6600" dirty="0" smtClean="0">
                <a:latin typeface="Times New Roman" pitchFamily="18" charset="0"/>
                <a:cs typeface="Times New Roman" pitchFamily="18" charset="0"/>
              </a:rPr>
              <a:t>Thank You</a:t>
            </a:r>
            <a:br>
              <a:rPr lang="en-IN" sz="6600" dirty="0" smtClean="0">
                <a:latin typeface="Times New Roman" pitchFamily="18" charset="0"/>
                <a:cs typeface="Times New Roman" pitchFamily="18" charset="0"/>
              </a:rPr>
            </a:br>
            <a:endParaRPr lang="en-IN" sz="6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7716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latin typeface="Times New Roman" panose="02020603050405020304" pitchFamily="18" charset="0"/>
                <a:cs typeface="Times New Roman" panose="02020603050405020304" pitchFamily="18" charset="0"/>
              </a:rPr>
              <a:t>Approval from guide for the evaluation</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p>
        </p:txBody>
      </p:sp>
      <p:pic>
        <p:nvPicPr>
          <p:cNvPr id="5" name="Picture 2" descr="C:\Users\DELL\Desktop\approval.PNG"/>
          <p:cNvPicPr>
            <a:picLocks noChangeAspect="1" noChangeArrowheads="1"/>
          </p:cNvPicPr>
          <p:nvPr/>
        </p:nvPicPr>
        <p:blipFill>
          <a:blip r:embed="rId2"/>
          <a:srcRect/>
          <a:stretch>
            <a:fillRect/>
          </a:stretch>
        </p:blipFill>
        <p:spPr bwMode="auto">
          <a:xfrm>
            <a:off x="420624" y="1552761"/>
            <a:ext cx="8359216" cy="4481009"/>
          </a:xfrm>
          <a:prstGeom prst="rect">
            <a:avLst/>
          </a:prstGeom>
          <a:noFill/>
        </p:spPr>
      </p:pic>
    </p:spTree>
    <p:extLst>
      <p:ext uri="{BB962C8B-B14F-4D97-AF65-F5344CB8AC3E}">
        <p14:creationId xmlns="" xmlns:p14="http://schemas.microsoft.com/office/powerpoint/2010/main" val="168619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latin typeface="Times New Roman" panose="02020603050405020304" pitchFamily="18" charset="0"/>
                <a:cs typeface="Times New Roman" panose="02020603050405020304" pitchFamily="18" charset="0"/>
              </a:rPr>
              <a:t>Contents of the Presentation:</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chor="t"/>
          <a:lstStyle/>
          <a:p>
            <a:pPr>
              <a:buFont typeface="Arial" pitchFamily="34" charset="0"/>
              <a:buChar char="•"/>
            </a:pPr>
            <a:r>
              <a:rPr lang="en-IN" sz="2400" dirty="0" smtClean="0"/>
              <a:t>Approval from guide</a:t>
            </a:r>
          </a:p>
          <a:p>
            <a:pPr>
              <a:buFont typeface="Arial" pitchFamily="34" charset="0"/>
              <a:buChar char="•"/>
            </a:pPr>
            <a:r>
              <a:rPr lang="en-IN" sz="2400" dirty="0" smtClean="0"/>
              <a:t>Workload distribution</a:t>
            </a:r>
          </a:p>
          <a:p>
            <a:pPr>
              <a:buFont typeface="Arial" pitchFamily="34" charset="0"/>
              <a:buChar char="•"/>
            </a:pPr>
            <a:r>
              <a:rPr lang="en-IN" sz="2400" dirty="0" smtClean="0"/>
              <a:t>Project Planning</a:t>
            </a:r>
          </a:p>
          <a:p>
            <a:pPr>
              <a:buFont typeface="Arial" pitchFamily="34" charset="0"/>
              <a:buChar char="•"/>
            </a:pPr>
            <a:r>
              <a:rPr lang="en-IN" sz="2400" dirty="0" smtClean="0"/>
              <a:t>Introduction </a:t>
            </a:r>
          </a:p>
          <a:p>
            <a:pPr>
              <a:buFont typeface="Arial" pitchFamily="34" charset="0"/>
              <a:buChar char="•"/>
            </a:pPr>
            <a:r>
              <a:rPr lang="en-IN" sz="2400" dirty="0" smtClean="0"/>
              <a:t>Project Overview</a:t>
            </a:r>
          </a:p>
          <a:p>
            <a:pPr>
              <a:buFont typeface="Arial" pitchFamily="34" charset="0"/>
              <a:buChar char="•"/>
            </a:pPr>
            <a:r>
              <a:rPr lang="en-IN" sz="2400" dirty="0" smtClean="0"/>
              <a:t>Results</a:t>
            </a:r>
          </a:p>
          <a:p>
            <a:pPr>
              <a:buFont typeface="Arial" pitchFamily="34" charset="0"/>
              <a:buChar char="•"/>
            </a:pPr>
            <a:r>
              <a:rPr lang="en-IN" sz="2400" dirty="0" smtClean="0"/>
              <a:t>Proof of paper Communicated</a:t>
            </a:r>
          </a:p>
          <a:p>
            <a:pPr>
              <a:buFont typeface="Arial" pitchFamily="34" charset="0"/>
              <a:buChar char="•"/>
            </a:pPr>
            <a:endParaRPr lang="en-IN" dirty="0"/>
          </a:p>
        </p:txBody>
      </p:sp>
    </p:spTree>
    <p:extLst>
      <p:ext uri="{BB962C8B-B14F-4D97-AF65-F5344CB8AC3E}">
        <p14:creationId xmlns="" xmlns:p14="http://schemas.microsoft.com/office/powerpoint/2010/main" val="168619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229240" cy="5275728"/>
          </a:xfrm>
        </p:spPr>
        <p:txBody>
          <a:bodyPr anchor="t"/>
          <a:lstStyle/>
          <a:p>
            <a:r>
              <a:rPr lang="en-IN" sz="2800" b="1" dirty="0" smtClean="0">
                <a:latin typeface="Times New Roman" panose="02020603050405020304" pitchFamily="18" charset="0"/>
                <a:cs typeface="Times New Roman" panose="02020603050405020304" pitchFamily="18" charset="0"/>
              </a:rPr>
              <a:t>Workload distribution of the team</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1.Saubhagya Sharma:InceptionResNetV2,Class weights, Performance Metrics</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2.Shivam </a:t>
            </a:r>
            <a:r>
              <a:rPr lang="en-IN" dirty="0" err="1" smtClean="0">
                <a:latin typeface="Times New Roman" panose="02020603050405020304" pitchFamily="18" charset="0"/>
                <a:cs typeface="Times New Roman" panose="02020603050405020304" pitchFamily="18" charset="0"/>
              </a:rPr>
              <a:t>Tyagi</a:t>
            </a:r>
            <a:r>
              <a:rPr lang="en-IN" dirty="0" smtClean="0">
                <a:latin typeface="Times New Roman" panose="02020603050405020304" pitchFamily="18" charset="0"/>
                <a:cs typeface="Times New Roman" panose="02020603050405020304" pitchFamily="18" charset="0"/>
              </a:rPr>
              <a:t>: VGG 16,Sklearn ,Confusion </a:t>
            </a:r>
            <a:r>
              <a:rPr lang="en-IN" dirty="0" err="1" smtClean="0">
                <a:latin typeface="Times New Roman" panose="02020603050405020304" pitchFamily="18" charset="0"/>
                <a:cs typeface="Times New Roman" panose="02020603050405020304" pitchFamily="18" charset="0"/>
              </a:rPr>
              <a:t>Matrix,Seaborn</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3.Ms.Khushi: MobileNetV2,Image </a:t>
            </a:r>
            <a:r>
              <a:rPr lang="en-IN" dirty="0" err="1" smtClean="0">
                <a:latin typeface="Times New Roman" panose="02020603050405020304" pitchFamily="18" charset="0"/>
                <a:cs typeface="Times New Roman" panose="02020603050405020304" pitchFamily="18" charset="0"/>
              </a:rPr>
              <a:t>Augmentation,Shutil</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4.Shubham </a:t>
            </a:r>
            <a:r>
              <a:rPr lang="en-IN" dirty="0" err="1" smtClean="0">
                <a:latin typeface="Times New Roman" panose="02020603050405020304" pitchFamily="18" charset="0"/>
                <a:cs typeface="Times New Roman" panose="02020603050405020304" pitchFamily="18" charset="0"/>
              </a:rPr>
              <a:t>Priyadershi</a:t>
            </a:r>
            <a:r>
              <a:rPr lang="en-IN" dirty="0" smtClean="0">
                <a:latin typeface="Times New Roman" panose="02020603050405020304" pitchFamily="18" charset="0"/>
                <a:cs typeface="Times New Roman" panose="02020603050405020304" pitchFamily="18" charset="0"/>
              </a:rPr>
              <a:t> : Simple CNN, </a:t>
            </a:r>
            <a:r>
              <a:rPr lang="en-IN" dirty="0" err="1" smtClean="0">
                <a:latin typeface="Times New Roman" panose="02020603050405020304" pitchFamily="18" charset="0"/>
                <a:cs typeface="Times New Roman" panose="02020603050405020304" pitchFamily="18" charset="0"/>
              </a:rPr>
              <a:t>Dataframes</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7332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IN" sz="3200" b="1" dirty="0" smtClean="0">
                <a:latin typeface="Times New Roman" panose="02020603050405020304" pitchFamily="18" charset="0"/>
                <a:cs typeface="Times New Roman" panose="02020603050405020304" pitchFamily="18" charset="0"/>
              </a:rPr>
              <a:t>    Project Planning </a:t>
            </a:r>
            <a:br>
              <a:rPr lang="en-IN" sz="3200" b="1" dirty="0" smtClean="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3776" y="1124712"/>
            <a:ext cx="8494776" cy="5559552"/>
          </a:xfrm>
        </p:spPr>
        <p:txBody>
          <a:bodyPr anchor="t">
            <a:normAutofit fontScale="92500"/>
          </a:bodyPr>
          <a:lstStyle/>
          <a:p>
            <a:pPr algn="just"/>
            <a:r>
              <a:rPr lang="en-US" dirty="0" smtClean="0"/>
              <a:t>We started our experimental research work by reading research papers of several</a:t>
            </a:r>
          </a:p>
          <a:p>
            <a:pPr algn="just"/>
            <a:r>
              <a:rPr lang="en-US" dirty="0" smtClean="0"/>
              <a:t>techniques used in brain tumor detection, after reading many of them we decided to</a:t>
            </a:r>
          </a:p>
          <a:p>
            <a:pPr algn="just"/>
            <a:r>
              <a:rPr lang="en-US" dirty="0" smtClean="0"/>
              <a:t>come up with performance analysis of different Transfer Learning models with Simple</a:t>
            </a:r>
          </a:p>
          <a:p>
            <a:pPr algn="just"/>
            <a:r>
              <a:rPr lang="en-US" dirty="0" smtClean="0"/>
              <a:t>CNN as well.</a:t>
            </a:r>
          </a:p>
          <a:p>
            <a:pPr algn="just"/>
            <a:r>
              <a:rPr lang="en-US" dirty="0" smtClean="0"/>
              <a:t> The steps we performed are as follows:</a:t>
            </a:r>
          </a:p>
          <a:p>
            <a:pPr marL="571500" indent="-342900" algn="just"/>
            <a:r>
              <a:rPr lang="en-US" dirty="0" smtClean="0"/>
              <a:t>1.First we have imported all the library files and connected with our </a:t>
            </a:r>
            <a:r>
              <a:rPr lang="en-US" dirty="0" err="1" smtClean="0"/>
              <a:t>google</a:t>
            </a:r>
            <a:r>
              <a:rPr lang="en-US" dirty="0" smtClean="0"/>
              <a:t> drive.</a:t>
            </a:r>
          </a:p>
          <a:p>
            <a:pPr marL="571500" indent="-342900" algn="just"/>
            <a:r>
              <a:rPr lang="en-US" dirty="0" smtClean="0"/>
              <a:t>2.We created separate functions for </a:t>
            </a:r>
            <a:r>
              <a:rPr lang="en-US" dirty="0" err="1" smtClean="0"/>
              <a:t>plot_categories</a:t>
            </a:r>
            <a:r>
              <a:rPr lang="en-US" dirty="0" smtClean="0"/>
              <a:t>, </a:t>
            </a:r>
            <a:r>
              <a:rPr lang="en-US" dirty="0" err="1" smtClean="0"/>
              <a:t>plot_metrics</a:t>
            </a:r>
            <a:r>
              <a:rPr lang="en-US" dirty="0" smtClean="0"/>
              <a:t> and </a:t>
            </a:r>
            <a:r>
              <a:rPr lang="en-US" dirty="0" err="1" smtClean="0"/>
              <a:t>plot_cm</a:t>
            </a:r>
            <a:r>
              <a:rPr lang="en-US" dirty="0" smtClean="0"/>
              <a:t>.</a:t>
            </a:r>
          </a:p>
          <a:p>
            <a:pPr marL="571500" indent="-342900" algn="just"/>
            <a:r>
              <a:rPr lang="en-US" dirty="0" smtClean="0"/>
              <a:t>3.Then we performed the Data Augmentation part.</a:t>
            </a:r>
          </a:p>
          <a:p>
            <a:pPr marL="571500" indent="-342900" algn="just"/>
            <a:r>
              <a:rPr lang="en-US" dirty="0" smtClean="0"/>
              <a:t>4.Then we used class weights to give all the classes equal importance on gradient updates.</a:t>
            </a:r>
          </a:p>
          <a:p>
            <a:pPr marL="571500" indent="-342900" algn="just"/>
            <a:r>
              <a:rPr lang="en-US" dirty="0" smtClean="0"/>
              <a:t>5.Then we used our simple CNN Model and ran it to some epochs to get </a:t>
            </a:r>
            <a:r>
              <a:rPr lang="en-US" dirty="0" err="1" smtClean="0"/>
              <a:t>validation_results</a:t>
            </a:r>
            <a:r>
              <a:rPr lang="en-US" dirty="0" smtClean="0"/>
              <a:t> and </a:t>
            </a:r>
            <a:r>
              <a:rPr lang="en-US" dirty="0" err="1" smtClean="0"/>
              <a:t>validation_predictions</a:t>
            </a:r>
            <a:r>
              <a:rPr lang="en-US" dirty="0" smtClean="0"/>
              <a:t>.</a:t>
            </a:r>
          </a:p>
          <a:p>
            <a:pPr marL="571500" indent="-342900" algn="just"/>
            <a:r>
              <a:rPr lang="en-US" dirty="0" smtClean="0"/>
              <a:t>6.Then we used Inception ResnetV2 Model and ran it to some epochs to get </a:t>
            </a:r>
            <a:r>
              <a:rPr lang="en-US" dirty="0" err="1" smtClean="0"/>
              <a:t>validation_results</a:t>
            </a:r>
            <a:r>
              <a:rPr lang="en-US" dirty="0" smtClean="0"/>
              <a:t> and </a:t>
            </a:r>
            <a:r>
              <a:rPr lang="en-US" dirty="0" err="1" smtClean="0"/>
              <a:t>validation_predictions</a:t>
            </a:r>
            <a:r>
              <a:rPr lang="en-US" dirty="0" smtClean="0"/>
              <a:t>.</a:t>
            </a:r>
          </a:p>
          <a:p>
            <a:pPr marL="571500" indent="-342900" algn="just"/>
            <a:r>
              <a:rPr lang="en-US" dirty="0" smtClean="0"/>
              <a:t>7.Then we used simple VGG16 Model and ran it to some epochs to get </a:t>
            </a:r>
            <a:r>
              <a:rPr lang="en-US" dirty="0" err="1" smtClean="0"/>
              <a:t>validation_results</a:t>
            </a:r>
            <a:r>
              <a:rPr lang="en-US" dirty="0" smtClean="0"/>
              <a:t> and </a:t>
            </a:r>
            <a:r>
              <a:rPr lang="en-US" dirty="0" err="1" smtClean="0"/>
              <a:t>validation_predictions</a:t>
            </a:r>
            <a:r>
              <a:rPr lang="en-US" dirty="0" smtClean="0"/>
              <a:t>.</a:t>
            </a:r>
          </a:p>
          <a:p>
            <a:pPr marL="571500" indent="-342900" algn="just"/>
            <a:r>
              <a:rPr lang="en-US" dirty="0" smtClean="0"/>
              <a:t>8.Then we used simple MobileNetV2 and ran it to some epochs to get </a:t>
            </a:r>
            <a:r>
              <a:rPr lang="en-US" dirty="0" err="1" smtClean="0"/>
              <a:t>validation_results</a:t>
            </a:r>
            <a:r>
              <a:rPr lang="en-US" dirty="0" smtClean="0"/>
              <a:t> and </a:t>
            </a:r>
            <a:r>
              <a:rPr lang="en-US" dirty="0" err="1" smtClean="0"/>
              <a:t>validation_predictions</a:t>
            </a:r>
            <a:r>
              <a:rPr lang="en-US" dirty="0" smtClean="0"/>
              <a:t>.</a:t>
            </a:r>
          </a:p>
          <a:p>
            <a:pPr marL="571500" indent="-342900" algn="just"/>
            <a:r>
              <a:rPr lang="en-US" dirty="0" smtClean="0"/>
              <a:t>9.After evaluating the data from all the models above we created a table specifying all the metrics and concluding which model performed well for the particular data set(number of epochs ran are same for all model). </a:t>
            </a:r>
            <a:endParaRPr lang="en-US" dirty="0"/>
          </a:p>
        </p:txBody>
      </p:sp>
    </p:spTree>
    <p:extLst>
      <p:ext uri="{BB962C8B-B14F-4D97-AF65-F5344CB8AC3E}">
        <p14:creationId xmlns="" xmlns:p14="http://schemas.microsoft.com/office/powerpoint/2010/main" val="190146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IN" sz="3200" b="1" dirty="0" smtClean="0">
                <a:latin typeface="Times New Roman" panose="02020603050405020304" pitchFamily="18" charset="0"/>
                <a:cs typeface="Times New Roman" panose="02020603050405020304" pitchFamily="18" charset="0"/>
              </a:rPr>
              <a:t>    Introduction to the Project: </a:t>
            </a:r>
            <a:br>
              <a:rPr lang="en-IN" sz="3200" b="1" dirty="0" smtClean="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1481328"/>
            <a:ext cx="8531352" cy="5202936"/>
          </a:xfrm>
        </p:spPr>
        <p:txBody>
          <a:bodyPr anchor="t">
            <a:normAutofit fontScale="85000" lnSpcReduction="10000"/>
          </a:bodyPr>
          <a:lstStyle/>
          <a:p>
            <a:pPr algn="just"/>
            <a:r>
              <a:rPr lang="en-US" sz="2100" dirty="0" smtClean="0">
                <a:latin typeface="Times New Roman" pitchFamily="18" charset="0"/>
                <a:cs typeface="Times New Roman" pitchFamily="18" charset="0"/>
              </a:rPr>
              <a:t>    Image augmentation is a method of changing the present statistics to create few greater statistics for the version schooling system. In different words, it's far the system of artificially increasing the to be had dataset for schooling a deep learning model.</a:t>
            </a:r>
          </a:p>
          <a:p>
            <a:pPr algn="just"/>
            <a:r>
              <a:rPr lang="en-US" sz="2100" dirty="0" smtClean="0">
                <a:latin typeface="Times New Roman" pitchFamily="18" charset="0"/>
                <a:cs typeface="Times New Roman" pitchFamily="18" charset="0"/>
              </a:rPr>
              <a:t>    Image classification is the way of categorizing and labeling set of pixels or vectors inside an photo primarily based totally on precise rules. The categorization regulation may be devised the use of one or extra spectral or textural characteristics. Two standard techniques of category are 'supervised' and 'unsupervised’.</a:t>
            </a:r>
          </a:p>
          <a:p>
            <a:pPr algn="just"/>
            <a:r>
              <a:rPr lang="en-US" sz="2100" dirty="0" smtClean="0">
                <a:latin typeface="Times New Roman" pitchFamily="18" charset="0"/>
                <a:cs typeface="Times New Roman" pitchFamily="18" charset="0"/>
              </a:rPr>
              <a:t>    The learning (training) part and the classification (testing) section of supervised classification are two separate machine learning challenges. The training data was made up of a predetermined number of training samples. Each pattern is a couple inclusive of the function vectors and a label. In the training section, the supervised classification set of rules analyzes the </a:t>
            </a:r>
            <a:r>
              <a:rPr lang="en-US" sz="2100" dirty="0" err="1" smtClean="0">
                <a:latin typeface="Times New Roman" pitchFamily="18" charset="0"/>
                <a:cs typeface="Times New Roman" pitchFamily="18" charset="0"/>
              </a:rPr>
              <a:t>categorised</a:t>
            </a:r>
            <a:r>
              <a:rPr lang="en-US" sz="2100" dirty="0" smtClean="0">
                <a:latin typeface="Times New Roman" pitchFamily="18" charset="0"/>
                <a:cs typeface="Times New Roman" pitchFamily="18" charset="0"/>
              </a:rPr>
              <a:t> training statistics and produces classification rules. In the testing section, the formerly unseen new test statistics are categorized into classes (labels) primarily based totally at the generated classification rules. The categorized labels are then in comparison with the labeled test statistics to validate the overall performance of the supervised classification.</a:t>
            </a:r>
          </a:p>
          <a:p>
            <a:pPr algn="just"/>
            <a:r>
              <a:rPr lang="en-US" sz="2100" dirty="0" smtClean="0">
                <a:latin typeface="Times New Roman" pitchFamily="18" charset="0"/>
                <a:cs typeface="Times New Roman" pitchFamily="18" charset="0"/>
              </a:rPr>
              <a:t>    It is a famous technique in deep mastering wherein pre-educated models are used because the place to begin on laptop imaginative and prescient and natural language processing tasks given the good sized compute and time sources required to expand neural network models on those troubles and from the massive jumps in ability that they offer on associated troubles.</a:t>
            </a:r>
          </a:p>
          <a:p>
            <a:pPr algn="just"/>
            <a:endParaRPr lang="en-US" dirty="0"/>
          </a:p>
        </p:txBody>
      </p:sp>
    </p:spTree>
    <p:extLst>
      <p:ext uri="{BB962C8B-B14F-4D97-AF65-F5344CB8AC3E}">
        <p14:creationId xmlns="" xmlns:p14="http://schemas.microsoft.com/office/powerpoint/2010/main" val="190146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IN" sz="3200" b="1" dirty="0" smtClean="0">
                <a:latin typeface="Times New Roman" panose="02020603050405020304" pitchFamily="18" charset="0"/>
                <a:cs typeface="Times New Roman" panose="02020603050405020304" pitchFamily="18" charset="0"/>
              </a:rPr>
              <a:t>    Project Overview: </a:t>
            </a:r>
            <a:br>
              <a:rPr lang="en-IN" sz="3200" b="1" dirty="0" smtClean="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1481328"/>
            <a:ext cx="8467344" cy="4644432"/>
          </a:xfrm>
        </p:spPr>
        <p:txBody>
          <a:bodyPr anchor="t"/>
          <a:lstStyle/>
          <a:p>
            <a:pPr algn="just"/>
            <a:r>
              <a:rPr lang="en-US" dirty="0" smtClean="0">
                <a:latin typeface="Times New Roman" pitchFamily="18" charset="0"/>
                <a:cs typeface="Times New Roman" pitchFamily="18" charset="0"/>
              </a:rPr>
              <a:t>    Brain tumor classification is a very important and the most prominent step for assessing life-threatening abnormal tissues and providing an efficient treatment in patient recovery. To identify pathological conditions in the brain, there exist various medical imaging technologies. Magnetic Resonance Imaging (MRI) is extensively used in medical imaging due to its excellent image quality and independence from ionizing radiations. The significance of deep learning, a subset of artificial intelligence in the area of medical diagnosis applications, has macadamized the path in rapid developments for brain tumor detection from MRI to higher prediction rate. For brain tumor analysis and classification, the convolution neural network (CNN) is the most extensive and widely used deep learning algorithm. </a:t>
            </a:r>
            <a:r>
              <a:rPr lang="en-US" dirty="0" err="1" smtClean="0">
                <a:latin typeface="Times New Roman" pitchFamily="18" charset="0"/>
                <a:cs typeface="Times New Roman" pitchFamily="18" charset="0"/>
              </a:rPr>
              <a:t>Here,We</a:t>
            </a:r>
            <a:r>
              <a:rPr lang="en-US" dirty="0" smtClean="0">
                <a:latin typeface="Times New Roman" pitchFamily="18" charset="0"/>
                <a:cs typeface="Times New Roman" pitchFamily="18" charset="0"/>
              </a:rPr>
              <a:t> present a comparative performance analysis of Simple CNN and transfer learning-based CNN-</a:t>
            </a:r>
            <a:r>
              <a:rPr lang="en-US" dirty="0" err="1" smtClean="0">
                <a:latin typeface="Times New Roman" pitchFamily="18" charset="0"/>
                <a:cs typeface="Times New Roman" pitchFamily="18" charset="0"/>
              </a:rPr>
              <a:t>pretrained</a:t>
            </a:r>
            <a:r>
              <a:rPr lang="en-US" dirty="0" smtClean="0">
                <a:latin typeface="Times New Roman" pitchFamily="18" charset="0"/>
                <a:cs typeface="Times New Roman" pitchFamily="18" charset="0"/>
              </a:rPr>
              <a:t> VGG-16, InceptionResNetV2, and MobileNetV2 models for automatic prediction of tumor cells in the brain. </a:t>
            </a:r>
            <a:r>
              <a:rPr lang="en-US" dirty="0" err="1" smtClean="0">
                <a:latin typeface="Times New Roman" pitchFamily="18" charset="0"/>
                <a:cs typeface="Times New Roman" pitchFamily="18" charset="0"/>
              </a:rPr>
              <a:t>Pretrained</a:t>
            </a:r>
            <a:r>
              <a:rPr lang="en-US" dirty="0" smtClean="0">
                <a:latin typeface="Times New Roman" pitchFamily="18" charset="0"/>
                <a:cs typeface="Times New Roman" pitchFamily="18" charset="0"/>
              </a:rPr>
              <a:t> models are demonstrated on the MRI brain tumor images dataset consisting of 253 images. As an outcome, we estimated that the </a:t>
            </a:r>
            <a:r>
              <a:rPr lang="en-US" dirty="0" err="1" smtClean="0">
                <a:latin typeface="Times New Roman" pitchFamily="18" charset="0"/>
                <a:cs typeface="Times New Roman" pitchFamily="18" charset="0"/>
              </a:rPr>
              <a:t>pretrained</a:t>
            </a:r>
            <a:r>
              <a:rPr lang="en-US" dirty="0" smtClean="0">
                <a:latin typeface="Times New Roman" pitchFamily="18" charset="0"/>
                <a:cs typeface="Times New Roman" pitchFamily="18" charset="0"/>
              </a:rPr>
              <a:t> model MobileNetV2 determines highly adequate results with more accuracy.</a:t>
            </a:r>
            <a:endParaRPr lang="en-US" dirty="0"/>
          </a:p>
        </p:txBody>
      </p:sp>
    </p:spTree>
    <p:extLst>
      <p:ext uri="{BB962C8B-B14F-4D97-AF65-F5344CB8AC3E}">
        <p14:creationId xmlns="" xmlns:p14="http://schemas.microsoft.com/office/powerpoint/2010/main" val="190146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IN" sz="2800" b="1" dirty="0" smtClean="0">
                <a:latin typeface="Times New Roman" panose="02020603050405020304" pitchFamily="18" charset="0"/>
                <a:cs typeface="Times New Roman" panose="02020603050405020304" pitchFamily="18" charset="0"/>
              </a:rPr>
              <a:t>Results</a:t>
            </a:r>
            <a:r>
              <a:rPr lang="en-IN" b="1" dirty="0" smtClean="0">
                <a:latin typeface="Times New Roman" panose="02020603050405020304" pitchFamily="18" charset="0"/>
                <a:cs typeface="Times New Roman" panose="02020603050405020304" pitchFamily="18" charset="0"/>
              </a:rPr>
              <a:t> </a:t>
            </a:r>
            <a:r>
              <a:rPr lang="en-US" dirty="0" smtClean="0"/>
              <a:t/>
            </a:r>
            <a:br>
              <a:rPr lang="en-US" dirty="0" smtClean="0"/>
            </a:br>
            <a:endParaRPr lang="en-US" dirty="0"/>
          </a:p>
        </p:txBody>
      </p:sp>
      <p:pic>
        <p:nvPicPr>
          <p:cNvPr id="3" name="Picture 2" descr="100 epoch accuracy (2).png"/>
          <p:cNvPicPr>
            <a:picLocks noChangeAspect="1"/>
          </p:cNvPicPr>
          <p:nvPr/>
        </p:nvPicPr>
        <p:blipFill>
          <a:blip r:embed="rId2"/>
          <a:stretch>
            <a:fillRect/>
          </a:stretch>
        </p:blipFill>
        <p:spPr>
          <a:xfrm>
            <a:off x="148180" y="2596896"/>
            <a:ext cx="8854634" cy="18836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itchFamily="18" charset="0"/>
                <a:cs typeface="Times New Roman" pitchFamily="18" charset="0"/>
              </a:rPr>
              <a:t>Proof of paper accepted or communicated/ </a:t>
            </a:r>
            <a:r>
              <a:rPr lang="en-IN" sz="2800" b="1" dirty="0" err="1" smtClean="0">
                <a:latin typeface="Times New Roman" pitchFamily="18" charset="0"/>
                <a:cs typeface="Times New Roman" pitchFamily="18" charset="0"/>
              </a:rPr>
              <a:t>Hackathon</a:t>
            </a:r>
            <a:r>
              <a:rPr lang="en-IN" sz="2800" b="1" dirty="0" smtClean="0">
                <a:latin typeface="Times New Roman" pitchFamily="18" charset="0"/>
                <a:cs typeface="Times New Roman" pitchFamily="18" charset="0"/>
              </a:rPr>
              <a:t>/ Patent </a:t>
            </a:r>
            <a:r>
              <a:rPr lang="en-US" dirty="0" smtClean="0"/>
              <a:t/>
            </a:r>
            <a:br>
              <a:rPr lang="en-US" dirty="0" smtClean="0"/>
            </a:br>
            <a:endParaRPr lang="en-US" dirty="0"/>
          </a:p>
        </p:txBody>
      </p:sp>
      <p:pic>
        <p:nvPicPr>
          <p:cNvPr id="4" name="Picture 3" descr="paper acceptance.jpg"/>
          <p:cNvPicPr>
            <a:picLocks noChangeAspect="1"/>
          </p:cNvPicPr>
          <p:nvPr/>
        </p:nvPicPr>
        <p:blipFill>
          <a:blip r:embed="rId2"/>
          <a:stretch>
            <a:fillRect/>
          </a:stretch>
        </p:blipFill>
        <p:spPr>
          <a:xfrm>
            <a:off x="1243584" y="1540349"/>
            <a:ext cx="5413248" cy="51015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788</Words>
  <Application>Microsoft Office PowerPoint</Application>
  <PresentationFormat>On-screen Show (4:3)</PresentationFormat>
  <Paragraphs>49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Approval from guide for the evaluation</vt:lpstr>
      <vt:lpstr>Contents of the Presentation:</vt:lpstr>
      <vt:lpstr>Workload distribution of the team  1.Saubhagya Sharma:InceptionResNetV2,Class weights, Performance Metrics 2.Shivam Tyagi: VGG 16,Sklearn ,Confusion Matrix,Seaborn 3.Ms.Khushi: MobileNetV2,Image Augmentation,Shutil 4.Shubham Priyadershi : Simple CNN, Dataframes </vt:lpstr>
      <vt:lpstr>    Project Planning  </vt:lpstr>
      <vt:lpstr>    Introduction to the Project:  </vt:lpstr>
      <vt:lpstr>    Project Overview:  </vt:lpstr>
      <vt:lpstr>      Results  </vt:lpstr>
      <vt:lpstr>Proof of paper accepted or communicated/ Hackathon/ Patent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Windows User</cp:lastModifiedBy>
  <cp:revision>35</cp:revision>
  <dcterms:created xsi:type="dcterms:W3CDTF">2019-03-30T06:52:13Z</dcterms:created>
  <dcterms:modified xsi:type="dcterms:W3CDTF">2022-05-04T06:53:44Z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