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sldIdLst>
    <p:sldId id="256" r:id="rId2"/>
    <p:sldId id="257" r:id="rId3"/>
    <p:sldId id="258" r:id="rId4"/>
    <p:sldId id="263" r:id="rId5"/>
    <p:sldId id="264" r:id="rId6"/>
    <p:sldId id="265" r:id="rId7"/>
    <p:sldId id="266" r:id="rId8"/>
    <p:sldId id="267" r:id="rId9"/>
    <p:sldId id="259" r:id="rId10"/>
    <p:sldId id="260" r:id="rId11"/>
    <p:sldId id="261" r:id="rId12"/>
    <p:sldId id="262" r:id="rId13"/>
    <p:sldId id="281" r:id="rId14"/>
    <p:sldId id="282" r:id="rId15"/>
    <p:sldId id="283" r:id="rId16"/>
    <p:sldId id="268" r:id="rId17"/>
    <p:sldId id="279" r:id="rId18"/>
    <p:sldId id="269" r:id="rId19"/>
    <p:sldId id="270" r:id="rId20"/>
    <p:sldId id="277" r:id="rId21"/>
    <p:sldId id="284" r:id="rId22"/>
    <p:sldId id="278" r:id="rId23"/>
    <p:sldId id="271" r:id="rId24"/>
    <p:sldId id="272" r:id="rId25"/>
    <p:sldId id="273"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721"/>
  </p:normalViewPr>
  <p:slideViewPr>
    <p:cSldViewPr snapToGrid="0" snapToObjects="1">
      <p:cViewPr varScale="1">
        <p:scale>
          <a:sx n="68" d="100"/>
          <a:sy n="68"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12/14/2016</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04914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890" y="1726672"/>
            <a:ext cx="6815669" cy="2519765"/>
          </a:xfrm>
        </p:spPr>
        <p:txBody>
          <a:bodyPr>
            <a:normAutofit fontScale="90000"/>
          </a:bodyPr>
          <a:lstStyle/>
          <a:p>
            <a:pPr algn="ctr"/>
            <a:r>
              <a:rPr lang="en-US" sz="6600" dirty="0"/>
              <a:t>Sentimental Analysis using DEEP LEARNING of Amazon Product Reviews</a:t>
            </a:r>
          </a:p>
        </p:txBody>
      </p:sp>
      <p:sp>
        <p:nvSpPr>
          <p:cNvPr id="3" name="Subtitle 2"/>
          <p:cNvSpPr>
            <a:spLocks noGrp="1"/>
          </p:cNvSpPr>
          <p:nvPr>
            <p:ph type="subTitle" idx="1"/>
          </p:nvPr>
        </p:nvSpPr>
        <p:spPr/>
        <p:txBody>
          <a:bodyPr>
            <a:noAutofit/>
          </a:bodyPr>
          <a:lstStyle/>
          <a:p>
            <a:pPr algn="r"/>
            <a:r>
              <a:rPr lang="en-US" sz="2000" dirty="0"/>
              <a:t>Kiran Talreja</a:t>
            </a:r>
          </a:p>
          <a:p>
            <a:pPr algn="r"/>
            <a:r>
              <a:rPr lang="en-US" sz="2000" dirty="0" err="1"/>
              <a:t>Chandni</a:t>
            </a:r>
            <a:r>
              <a:rPr lang="en-US" sz="2000" dirty="0"/>
              <a:t> Sharma</a:t>
            </a:r>
          </a:p>
          <a:p>
            <a:pPr algn="r"/>
            <a:r>
              <a:rPr lang="en-US" sz="2000" dirty="0" err="1"/>
              <a:t>Bashaer</a:t>
            </a:r>
            <a:r>
              <a:rPr lang="en-US" sz="2000" dirty="0"/>
              <a:t> </a:t>
            </a:r>
            <a:r>
              <a:rPr lang="en-US" sz="2000" dirty="0" err="1"/>
              <a:t>Alkhathlan</a:t>
            </a:r>
            <a:r>
              <a:rPr lang="en-US" sz="2000" dirty="0"/>
              <a:t> </a:t>
            </a:r>
          </a:p>
          <a:p>
            <a:pPr algn="r"/>
            <a:r>
              <a:rPr lang="en-US" sz="2000" dirty="0"/>
              <a:t>Abhijit </a:t>
            </a:r>
            <a:r>
              <a:rPr lang="en-US" sz="2000" dirty="0" err="1"/>
              <a:t>Shinde</a:t>
            </a:r>
            <a:endParaRPr lang="en-US" sz="2000" dirty="0"/>
          </a:p>
        </p:txBody>
      </p:sp>
    </p:spTree>
    <p:extLst>
      <p:ext uri="{BB962C8B-B14F-4D97-AF65-F5344CB8AC3E}">
        <p14:creationId xmlns:p14="http://schemas.microsoft.com/office/powerpoint/2010/main" val="35116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111" y="-215455"/>
            <a:ext cx="10058400" cy="1609344"/>
          </a:xfrm>
        </p:spPr>
        <p:txBody>
          <a:bodyPr/>
          <a:lstStyle/>
          <a:p>
            <a:r>
              <a:rPr lang="en-US" dirty="0"/>
              <a:t>Tableau with R integration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111" y="963613"/>
            <a:ext cx="10316866" cy="4051300"/>
          </a:xfrm>
        </p:spPr>
      </p:pic>
      <p:sp>
        <p:nvSpPr>
          <p:cNvPr id="5" name="TextBox 4"/>
          <p:cNvSpPr txBox="1"/>
          <p:nvPr/>
        </p:nvSpPr>
        <p:spPr>
          <a:xfrm>
            <a:off x="1000125" y="5272088"/>
            <a:ext cx="11017631" cy="646331"/>
          </a:xfrm>
          <a:prstGeom prst="rect">
            <a:avLst/>
          </a:prstGeom>
          <a:noFill/>
        </p:spPr>
        <p:txBody>
          <a:bodyPr wrap="none" rtlCol="0">
            <a:spAutoFit/>
          </a:bodyPr>
          <a:lstStyle/>
          <a:p>
            <a:r>
              <a:rPr lang="en-US" dirty="0"/>
              <a:t>Using </a:t>
            </a:r>
            <a:r>
              <a:rPr lang="en-US" dirty="0" err="1"/>
              <a:t>Rpolarity</a:t>
            </a:r>
            <a:r>
              <a:rPr lang="en-US" dirty="0"/>
              <a:t> Calculated Field which we generated using SCRIPT_STR(), created this graph showing </a:t>
            </a:r>
          </a:p>
          <a:p>
            <a:r>
              <a:rPr lang="en-US" dirty="0"/>
              <a:t>Polarity of the reviews and their relative scoring.</a:t>
            </a:r>
          </a:p>
        </p:txBody>
      </p:sp>
    </p:spTree>
    <p:extLst>
      <p:ext uri="{BB962C8B-B14F-4D97-AF65-F5344CB8AC3E}">
        <p14:creationId xmlns:p14="http://schemas.microsoft.com/office/powerpoint/2010/main" val="155572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511" y="-301180"/>
            <a:ext cx="10058400" cy="1609344"/>
          </a:xfrm>
        </p:spPr>
        <p:txBody>
          <a:bodyPr/>
          <a:lstStyle/>
          <a:p>
            <a:r>
              <a:rPr lang="en-US" dirty="0"/>
              <a:t>Tableau with r integration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099" y="935037"/>
            <a:ext cx="9910812" cy="4051300"/>
          </a:xfrm>
        </p:spPr>
      </p:pic>
      <p:sp>
        <p:nvSpPr>
          <p:cNvPr id="5" name="TextBox 4"/>
          <p:cNvSpPr txBox="1"/>
          <p:nvPr/>
        </p:nvSpPr>
        <p:spPr>
          <a:xfrm>
            <a:off x="871538" y="5272088"/>
            <a:ext cx="10541091" cy="369332"/>
          </a:xfrm>
          <a:prstGeom prst="rect">
            <a:avLst/>
          </a:prstGeom>
          <a:noFill/>
        </p:spPr>
        <p:txBody>
          <a:bodyPr wrap="none" rtlCol="0">
            <a:spAutoFit/>
          </a:bodyPr>
          <a:lstStyle/>
          <a:p>
            <a:r>
              <a:rPr lang="en-US" dirty="0" err="1"/>
              <a:t>Remotion</a:t>
            </a:r>
            <a:r>
              <a:rPr lang="en-US" dirty="0"/>
              <a:t> and text used with SCRIPT_STR containing the script to </a:t>
            </a:r>
            <a:r>
              <a:rPr lang="en-US" dirty="0" err="1"/>
              <a:t>classify_emotion</a:t>
            </a:r>
            <a:r>
              <a:rPr lang="en-US" dirty="0"/>
              <a:t>() of the reviews.</a:t>
            </a:r>
          </a:p>
        </p:txBody>
      </p:sp>
    </p:spTree>
    <p:extLst>
      <p:ext uri="{BB962C8B-B14F-4D97-AF65-F5344CB8AC3E}">
        <p14:creationId xmlns:p14="http://schemas.microsoft.com/office/powerpoint/2010/main" val="11328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23" y="-229743"/>
            <a:ext cx="10058400" cy="1609344"/>
          </a:xfrm>
        </p:spPr>
        <p:txBody>
          <a:bodyPr/>
          <a:lstStyle/>
          <a:p>
            <a:r>
              <a:rPr lang="en-US" dirty="0"/>
              <a:t>Tableau Sentimental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507" y="1049338"/>
            <a:ext cx="10970517" cy="4051300"/>
          </a:xfrm>
        </p:spPr>
      </p:pic>
      <p:sp>
        <p:nvSpPr>
          <p:cNvPr id="5" name="TextBox 4"/>
          <p:cNvSpPr txBox="1"/>
          <p:nvPr/>
        </p:nvSpPr>
        <p:spPr>
          <a:xfrm>
            <a:off x="728663" y="5300663"/>
            <a:ext cx="7335983" cy="646331"/>
          </a:xfrm>
          <a:prstGeom prst="rect">
            <a:avLst/>
          </a:prstGeom>
          <a:noFill/>
        </p:spPr>
        <p:txBody>
          <a:bodyPr wrap="none" rtlCol="0">
            <a:spAutoFit/>
          </a:bodyPr>
          <a:lstStyle/>
          <a:p>
            <a:r>
              <a:rPr lang="en-US" dirty="0"/>
              <a:t>Generated Word Cloud using the list the words used in the reviews. </a:t>
            </a:r>
          </a:p>
          <a:p>
            <a:r>
              <a:rPr lang="en-US" dirty="0"/>
              <a:t>Set the filter to show only those having Count greater than 20.</a:t>
            </a:r>
          </a:p>
        </p:txBody>
      </p:sp>
    </p:spTree>
    <p:extLst>
      <p:ext uri="{BB962C8B-B14F-4D97-AF65-F5344CB8AC3E}">
        <p14:creationId xmlns:p14="http://schemas.microsoft.com/office/powerpoint/2010/main" val="76371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Doc2Vec	</a:t>
            </a:r>
          </a:p>
        </p:txBody>
      </p:sp>
      <p:sp>
        <p:nvSpPr>
          <p:cNvPr id="3" name="Content Placeholder 2"/>
          <p:cNvSpPr>
            <a:spLocks noGrp="1"/>
          </p:cNvSpPr>
          <p:nvPr>
            <p:ph idx="1"/>
          </p:nvPr>
        </p:nvSpPr>
        <p:spPr/>
        <p:txBody>
          <a:bodyPr/>
          <a:lstStyle/>
          <a:p>
            <a:r>
              <a:rPr lang="en-US" b="1" dirty="0"/>
              <a:t>Why Doc2Vec?</a:t>
            </a:r>
          </a:p>
          <a:p>
            <a:pPr marL="0" indent="0" algn="just">
              <a:buNone/>
            </a:pPr>
            <a:r>
              <a:rPr lang="en-US" dirty="0"/>
              <a:t>   -  Despite their simplicity in Dataset, models involves technical challenges for classifications and categorization.</a:t>
            </a:r>
          </a:p>
          <a:p>
            <a:r>
              <a:rPr lang="en-US" b="1" dirty="0" err="1"/>
              <a:t>vectorize</a:t>
            </a:r>
            <a:r>
              <a:rPr lang="en-US" b="1" dirty="0"/>
              <a:t> text </a:t>
            </a:r>
            <a:r>
              <a:rPr lang="en-US" b="1" dirty="0" err="1"/>
              <a:t>i.e</a:t>
            </a:r>
            <a:r>
              <a:rPr lang="en-US" b="1" dirty="0"/>
              <a:t> constructing a document-term matrix (DTM) using </a:t>
            </a:r>
            <a:r>
              <a:rPr lang="en-US" i="1" dirty="0"/>
              <a:t>text2vec</a:t>
            </a:r>
            <a:r>
              <a:rPr lang="en-US" dirty="0"/>
              <a:t> </a:t>
            </a:r>
            <a:endParaRPr lang="en-US" b="1" dirty="0"/>
          </a:p>
          <a:p>
            <a:pPr marL="0" indent="0" algn="just">
              <a:buNone/>
            </a:pPr>
            <a:r>
              <a:rPr lang="en-US" dirty="0"/>
              <a:t>    - A </a:t>
            </a:r>
            <a:r>
              <a:rPr lang="en-US" b="1" dirty="0"/>
              <a:t>document-term matrix</a:t>
            </a:r>
            <a:r>
              <a:rPr lang="en-US" dirty="0"/>
              <a:t> is a mathematical matrix that describes the frequency of terms that occur in a collection of documents. </a:t>
            </a:r>
          </a:p>
          <a:p>
            <a:pPr marL="0" indent="0" algn="just">
              <a:buNone/>
            </a:pPr>
            <a:r>
              <a:rPr lang="en-US" dirty="0"/>
              <a:t>    - In a document-term matrix, rows correspond to documents in the collection and columns correspond to terms(words)	</a:t>
            </a:r>
          </a:p>
          <a:p>
            <a:r>
              <a:rPr lang="en-US" dirty="0" err="1"/>
              <a:t>Eg</a:t>
            </a:r>
            <a:r>
              <a:rPr lang="en-US" dirty="0"/>
              <a:t> Sentences : D1 = "I like databases“ D2 = "I hate databases“ </a:t>
            </a:r>
          </a:p>
          <a:p>
            <a:endParaRPr lang="en-US" dirty="0"/>
          </a:p>
          <a:p>
            <a:pPr marL="0" indent="0" algn="just">
              <a:buNone/>
            </a:pPr>
            <a:endParaRPr lang="en-US" dirty="0"/>
          </a:p>
        </p:txBody>
      </p:sp>
      <p:graphicFrame>
        <p:nvGraphicFramePr>
          <p:cNvPr id="4" name="Table 3"/>
          <p:cNvGraphicFramePr>
            <a:graphicFrameLocks noGrp="1"/>
          </p:cNvGraphicFramePr>
          <p:nvPr>
            <p:extLst/>
          </p:nvPr>
        </p:nvGraphicFramePr>
        <p:xfrm>
          <a:off x="2716420" y="5480436"/>
          <a:ext cx="6407700" cy="1097280"/>
        </p:xfrm>
        <a:graphic>
          <a:graphicData uri="http://schemas.openxmlformats.org/drawingml/2006/table">
            <a:tbl>
              <a:tblPr/>
              <a:tblGrid>
                <a:gridCol w="1281540">
                  <a:extLst>
                    <a:ext uri="{9D8B030D-6E8A-4147-A177-3AD203B41FA5}">
                      <a16:colId xmlns:a16="http://schemas.microsoft.com/office/drawing/2014/main" val="2743774160"/>
                    </a:ext>
                  </a:extLst>
                </a:gridCol>
                <a:gridCol w="1281540">
                  <a:extLst>
                    <a:ext uri="{9D8B030D-6E8A-4147-A177-3AD203B41FA5}">
                      <a16:colId xmlns:a16="http://schemas.microsoft.com/office/drawing/2014/main" val="2652309648"/>
                    </a:ext>
                  </a:extLst>
                </a:gridCol>
                <a:gridCol w="1281540">
                  <a:extLst>
                    <a:ext uri="{9D8B030D-6E8A-4147-A177-3AD203B41FA5}">
                      <a16:colId xmlns:a16="http://schemas.microsoft.com/office/drawing/2014/main" val="1090682192"/>
                    </a:ext>
                  </a:extLst>
                </a:gridCol>
                <a:gridCol w="1281540">
                  <a:extLst>
                    <a:ext uri="{9D8B030D-6E8A-4147-A177-3AD203B41FA5}">
                      <a16:colId xmlns:a16="http://schemas.microsoft.com/office/drawing/2014/main" val="1798277251"/>
                    </a:ext>
                  </a:extLst>
                </a:gridCol>
                <a:gridCol w="1281540">
                  <a:extLst>
                    <a:ext uri="{9D8B030D-6E8A-4147-A177-3AD203B41FA5}">
                      <a16:colId xmlns:a16="http://schemas.microsoft.com/office/drawing/2014/main" val="2308608665"/>
                    </a:ext>
                  </a:extLst>
                </a:gridCol>
              </a:tblGrid>
              <a:tr h="0">
                <a:tc>
                  <a:txBody>
                    <a:bodyPr/>
                    <a:lstStyle/>
                    <a:p>
                      <a:endParaRPr lang="en-US"/>
                    </a:p>
                  </a:txBody>
                  <a:tcPr anchor="ctr">
                    <a:lnL>
                      <a:noFill/>
                    </a:lnL>
                    <a:lnR>
                      <a:noFill/>
                    </a:lnR>
                    <a:lnT>
                      <a:noFill/>
                    </a:lnT>
                    <a:lnB>
                      <a:noFill/>
                    </a:lnB>
                  </a:tcPr>
                </a:tc>
                <a:tc>
                  <a:txBody>
                    <a:bodyPr/>
                    <a:lstStyle/>
                    <a:p>
                      <a:r>
                        <a:rPr lang="en-US"/>
                        <a:t>I</a:t>
                      </a:r>
                    </a:p>
                  </a:txBody>
                  <a:tcPr anchor="ctr">
                    <a:lnL>
                      <a:noFill/>
                    </a:lnL>
                    <a:lnR>
                      <a:noFill/>
                    </a:lnR>
                    <a:lnT>
                      <a:noFill/>
                    </a:lnT>
                    <a:lnB>
                      <a:noFill/>
                    </a:lnB>
                  </a:tcPr>
                </a:tc>
                <a:tc>
                  <a:txBody>
                    <a:bodyPr/>
                    <a:lstStyle/>
                    <a:p>
                      <a:r>
                        <a:rPr lang="en-US"/>
                        <a:t>like</a:t>
                      </a:r>
                    </a:p>
                  </a:txBody>
                  <a:tcPr anchor="ctr">
                    <a:lnL>
                      <a:noFill/>
                    </a:lnL>
                    <a:lnR>
                      <a:noFill/>
                    </a:lnR>
                    <a:lnT>
                      <a:noFill/>
                    </a:lnT>
                    <a:lnB>
                      <a:noFill/>
                    </a:lnB>
                  </a:tcPr>
                </a:tc>
                <a:tc>
                  <a:txBody>
                    <a:bodyPr/>
                    <a:lstStyle/>
                    <a:p>
                      <a:r>
                        <a:rPr lang="en-US"/>
                        <a:t>hate</a:t>
                      </a:r>
                    </a:p>
                  </a:txBody>
                  <a:tcPr anchor="ctr">
                    <a:lnL>
                      <a:noFill/>
                    </a:lnL>
                    <a:lnR>
                      <a:noFill/>
                    </a:lnR>
                    <a:lnT>
                      <a:noFill/>
                    </a:lnT>
                    <a:lnB>
                      <a:noFill/>
                    </a:lnB>
                  </a:tcPr>
                </a:tc>
                <a:tc>
                  <a:txBody>
                    <a:bodyPr/>
                    <a:lstStyle/>
                    <a:p>
                      <a:r>
                        <a:rPr lang="en-US"/>
                        <a:t>databases</a:t>
                      </a:r>
                    </a:p>
                  </a:txBody>
                  <a:tcPr anchor="ctr">
                    <a:lnL>
                      <a:noFill/>
                    </a:lnL>
                    <a:lnR>
                      <a:noFill/>
                    </a:lnR>
                    <a:lnT>
                      <a:noFill/>
                    </a:lnT>
                    <a:lnB>
                      <a:noFill/>
                    </a:lnB>
                  </a:tcPr>
                </a:tc>
                <a:extLst>
                  <a:ext uri="{0D108BD9-81ED-4DB2-BD59-A6C34878D82A}">
                    <a16:rowId xmlns:a16="http://schemas.microsoft.com/office/drawing/2014/main" val="3212518082"/>
                  </a:ext>
                </a:extLst>
              </a:tr>
              <a:tr h="0">
                <a:tc>
                  <a:txBody>
                    <a:bodyPr/>
                    <a:lstStyle/>
                    <a:p>
                      <a:pPr algn="ctr"/>
                      <a:r>
                        <a:rPr lang="en-US" b="1"/>
                        <a:t>D1</a:t>
                      </a:r>
                      <a:endParaRPr lang="en-US"/>
                    </a:p>
                  </a:txBody>
                  <a:tcPr anchor="ctr">
                    <a:lnL>
                      <a:noFill/>
                    </a:lnL>
                    <a:lnR>
                      <a:noFill/>
                    </a:lnR>
                    <a:lnT>
                      <a:noFill/>
                    </a:lnT>
                    <a:lnB>
                      <a:noFill/>
                    </a:lnB>
                  </a:tcPr>
                </a:tc>
                <a:tc>
                  <a:txBody>
                    <a:bodyPr/>
                    <a:lstStyle/>
                    <a:p>
                      <a:pPr algn="ctr"/>
                      <a:r>
                        <a:rPr lang="en-US"/>
                        <a:t>1</a:t>
                      </a:r>
                    </a:p>
                  </a:txBody>
                  <a:tcPr anchor="ctr">
                    <a:lnL>
                      <a:noFill/>
                    </a:lnL>
                    <a:lnR>
                      <a:noFill/>
                    </a:lnR>
                    <a:lnT>
                      <a:noFill/>
                    </a:lnT>
                    <a:lnB>
                      <a:noFill/>
                    </a:lnB>
                  </a:tcPr>
                </a:tc>
                <a:tc>
                  <a:txBody>
                    <a:bodyPr/>
                    <a:lstStyle/>
                    <a:p>
                      <a:pPr algn="ctr"/>
                      <a:r>
                        <a:rPr lang="en-US"/>
                        <a:t>1</a:t>
                      </a:r>
                    </a:p>
                  </a:txBody>
                  <a:tcPr anchor="ctr">
                    <a:lnL>
                      <a:noFill/>
                    </a:lnL>
                    <a:lnR>
                      <a:noFill/>
                    </a:lnR>
                    <a:lnT>
                      <a:noFill/>
                    </a:lnT>
                    <a:lnB>
                      <a:noFill/>
                    </a:lnB>
                  </a:tcPr>
                </a:tc>
                <a:tc>
                  <a:txBody>
                    <a:bodyPr/>
                    <a:lstStyle/>
                    <a:p>
                      <a:pPr algn="ctr"/>
                      <a:r>
                        <a:rPr lang="en-US"/>
                        <a:t>0</a:t>
                      </a:r>
                    </a:p>
                  </a:txBody>
                  <a:tcPr anchor="ctr">
                    <a:lnL>
                      <a:noFill/>
                    </a:lnL>
                    <a:lnR>
                      <a:noFill/>
                    </a:lnR>
                    <a:lnT>
                      <a:noFill/>
                    </a:lnT>
                    <a:lnB>
                      <a:noFill/>
                    </a:lnB>
                  </a:tcPr>
                </a:tc>
                <a:tc>
                  <a:txBody>
                    <a:bodyPr/>
                    <a:lstStyle/>
                    <a:p>
                      <a:pPr algn="ctr"/>
                      <a:r>
                        <a:rPr lang="en-US"/>
                        <a:t>1</a:t>
                      </a:r>
                    </a:p>
                  </a:txBody>
                  <a:tcPr anchor="ctr">
                    <a:lnL>
                      <a:noFill/>
                    </a:lnL>
                    <a:lnR>
                      <a:noFill/>
                    </a:lnR>
                    <a:lnT>
                      <a:noFill/>
                    </a:lnT>
                    <a:lnB>
                      <a:noFill/>
                    </a:lnB>
                  </a:tcPr>
                </a:tc>
                <a:extLst>
                  <a:ext uri="{0D108BD9-81ED-4DB2-BD59-A6C34878D82A}">
                    <a16:rowId xmlns:a16="http://schemas.microsoft.com/office/drawing/2014/main" val="3641554918"/>
                  </a:ext>
                </a:extLst>
              </a:tr>
              <a:tr h="0">
                <a:tc>
                  <a:txBody>
                    <a:bodyPr/>
                    <a:lstStyle/>
                    <a:p>
                      <a:pPr algn="ctr"/>
                      <a:r>
                        <a:rPr lang="en-US" b="1"/>
                        <a:t>D2</a:t>
                      </a:r>
                      <a:endParaRPr lang="en-US"/>
                    </a:p>
                  </a:txBody>
                  <a:tcPr anchor="ctr">
                    <a:lnL>
                      <a:noFill/>
                    </a:lnL>
                    <a:lnR>
                      <a:noFill/>
                    </a:lnR>
                    <a:lnT>
                      <a:noFill/>
                    </a:lnT>
                    <a:lnB>
                      <a:noFill/>
                    </a:lnB>
                  </a:tcPr>
                </a:tc>
                <a:tc>
                  <a:txBody>
                    <a:bodyPr/>
                    <a:lstStyle/>
                    <a:p>
                      <a:pPr algn="ctr"/>
                      <a:r>
                        <a:rPr lang="en-US"/>
                        <a:t>1</a:t>
                      </a:r>
                    </a:p>
                  </a:txBody>
                  <a:tcPr anchor="ctr">
                    <a:lnL>
                      <a:noFill/>
                    </a:lnL>
                    <a:lnR>
                      <a:noFill/>
                    </a:lnR>
                    <a:lnT>
                      <a:noFill/>
                    </a:lnT>
                    <a:lnB>
                      <a:noFill/>
                    </a:lnB>
                  </a:tcPr>
                </a:tc>
                <a:tc>
                  <a:txBody>
                    <a:bodyPr/>
                    <a:lstStyle/>
                    <a:p>
                      <a:pPr algn="ctr"/>
                      <a:r>
                        <a:rPr lang="en-US"/>
                        <a:t>0</a:t>
                      </a:r>
                    </a:p>
                  </a:txBody>
                  <a:tcPr anchor="ctr">
                    <a:lnL>
                      <a:noFill/>
                    </a:lnL>
                    <a:lnR>
                      <a:noFill/>
                    </a:lnR>
                    <a:lnT>
                      <a:noFill/>
                    </a:lnT>
                    <a:lnB>
                      <a:noFill/>
                    </a:lnB>
                  </a:tcPr>
                </a:tc>
                <a:tc>
                  <a:txBody>
                    <a:bodyPr/>
                    <a:lstStyle/>
                    <a:p>
                      <a:pPr algn="ctr"/>
                      <a:r>
                        <a:rPr lang="en-US"/>
                        <a:t>1</a:t>
                      </a:r>
                    </a:p>
                  </a:txBody>
                  <a:tcPr anchor="ctr">
                    <a:lnL>
                      <a:noFill/>
                    </a:lnL>
                    <a:lnR>
                      <a:noFill/>
                    </a:lnR>
                    <a:lnT>
                      <a:noFill/>
                    </a:lnT>
                    <a:lnB>
                      <a:noFill/>
                    </a:lnB>
                  </a:tcPr>
                </a:tc>
                <a:tc>
                  <a:txBody>
                    <a:bodyPr/>
                    <a:lstStyle/>
                    <a:p>
                      <a:pPr algn="ctr"/>
                      <a:r>
                        <a:rPr lang="en-US" dirty="0"/>
                        <a:t>1</a:t>
                      </a:r>
                    </a:p>
                  </a:txBody>
                  <a:tcPr anchor="ctr">
                    <a:lnL>
                      <a:noFill/>
                    </a:lnL>
                    <a:lnR>
                      <a:noFill/>
                    </a:lnR>
                    <a:lnT>
                      <a:noFill/>
                    </a:lnT>
                    <a:lnB>
                      <a:noFill/>
                    </a:lnB>
                  </a:tcPr>
                </a:tc>
                <a:extLst>
                  <a:ext uri="{0D108BD9-81ED-4DB2-BD59-A6C34878D82A}">
                    <a16:rowId xmlns:a16="http://schemas.microsoft.com/office/drawing/2014/main" val="2670157826"/>
                  </a:ext>
                </a:extLst>
              </a:tr>
            </a:tbl>
          </a:graphicData>
        </a:graphic>
      </p:graphicFrame>
    </p:spTree>
    <p:extLst>
      <p:ext uri="{BB962C8B-B14F-4D97-AF65-F5344CB8AC3E}">
        <p14:creationId xmlns:p14="http://schemas.microsoft.com/office/powerpoint/2010/main" val="15506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Doc2Vec</a:t>
            </a:r>
          </a:p>
        </p:txBody>
      </p:sp>
      <p:sp>
        <p:nvSpPr>
          <p:cNvPr id="3" name="Content Placeholder 2"/>
          <p:cNvSpPr>
            <a:spLocks noGrp="1"/>
          </p:cNvSpPr>
          <p:nvPr>
            <p:ph idx="1"/>
          </p:nvPr>
        </p:nvSpPr>
        <p:spPr/>
        <p:txBody>
          <a:bodyPr/>
          <a:lstStyle/>
          <a:p>
            <a:r>
              <a:rPr lang="en-US" dirty="0"/>
              <a:t>Accept Input and divide input as train and test</a:t>
            </a:r>
          </a:p>
          <a:p>
            <a:r>
              <a:rPr lang="en-US" dirty="0"/>
              <a:t>Take text column of input to perform vectorization </a:t>
            </a:r>
            <a:r>
              <a:rPr lang="en-US" dirty="0" err="1"/>
              <a:t>i.e</a:t>
            </a:r>
            <a:r>
              <a:rPr lang="en-US" dirty="0"/>
              <a:t> represent document in vector plain (vocabulary- based vectorization)</a:t>
            </a:r>
          </a:p>
          <a:p>
            <a:r>
              <a:rPr lang="en-US" dirty="0"/>
              <a:t>Create Document Term Matrix</a:t>
            </a:r>
          </a:p>
          <a:p>
            <a:r>
              <a:rPr lang="en-US" dirty="0"/>
              <a:t>Pruning Matrix, removing stop words and white spaces (reducing dimensions) </a:t>
            </a:r>
          </a:p>
          <a:p>
            <a:r>
              <a:rPr lang="en-US" dirty="0"/>
              <a:t>Perform above steps for both Train and Test</a:t>
            </a:r>
          </a:p>
          <a:p>
            <a:r>
              <a:rPr lang="en-US" dirty="0"/>
              <a:t>Creating separate data frame for both Train and Test along with Response variable.</a:t>
            </a:r>
          </a:p>
        </p:txBody>
      </p:sp>
    </p:spTree>
    <p:extLst>
      <p:ext uri="{BB962C8B-B14F-4D97-AF65-F5344CB8AC3E}">
        <p14:creationId xmlns:p14="http://schemas.microsoft.com/office/powerpoint/2010/main" val="309124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Data frame during Doc2vec</a:t>
            </a:r>
          </a:p>
        </p:txBody>
      </p:sp>
      <p:pic>
        <p:nvPicPr>
          <p:cNvPr id="4" name="Content Placeholder 3"/>
          <p:cNvPicPr>
            <a:picLocks noGrp="1" noChangeAspect="1"/>
          </p:cNvPicPr>
          <p:nvPr>
            <p:ph idx="1"/>
          </p:nvPr>
        </p:nvPicPr>
        <p:blipFill>
          <a:blip r:embed="rId2"/>
          <a:stretch>
            <a:fillRect/>
          </a:stretch>
        </p:blipFill>
        <p:spPr>
          <a:xfrm>
            <a:off x="1069848" y="2379662"/>
            <a:ext cx="10058400" cy="3533775"/>
          </a:xfrm>
          <a:prstGeom prst="rect">
            <a:avLst/>
          </a:prstGeom>
        </p:spPr>
      </p:pic>
    </p:spTree>
    <p:extLst>
      <p:ext uri="{BB962C8B-B14F-4D97-AF65-F5344CB8AC3E}">
        <p14:creationId xmlns:p14="http://schemas.microsoft.com/office/powerpoint/2010/main" val="314038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973" y="103459"/>
            <a:ext cx="11715835" cy="1609344"/>
          </a:xfrm>
        </p:spPr>
        <p:txBody>
          <a:bodyPr>
            <a:normAutofit/>
          </a:bodyPr>
          <a:lstStyle/>
          <a:p>
            <a:r>
              <a:rPr lang="en-US" sz="4000" dirty="0"/>
              <a:t>LDA - </a:t>
            </a:r>
            <a:r>
              <a:rPr lang="en-US" sz="4000" b="1" dirty="0"/>
              <a:t>Latent </a:t>
            </a:r>
            <a:r>
              <a:rPr lang="en-US" sz="4000" b="1" dirty="0" err="1"/>
              <a:t>Dirichlet</a:t>
            </a:r>
            <a:r>
              <a:rPr lang="en-US" sz="4000" b="1" dirty="0"/>
              <a:t> Allocation</a:t>
            </a:r>
            <a:r>
              <a:rPr lang="en-US" sz="4000" dirty="0"/>
              <a:t> (TOPIC MODELLING)</a:t>
            </a:r>
          </a:p>
        </p:txBody>
      </p:sp>
      <p:sp>
        <p:nvSpPr>
          <p:cNvPr id="5" name="Rectangle 4"/>
          <p:cNvSpPr/>
          <p:nvPr/>
        </p:nvSpPr>
        <p:spPr>
          <a:xfrm>
            <a:off x="297973" y="4086531"/>
            <a:ext cx="11223466" cy="646331"/>
          </a:xfrm>
          <a:prstGeom prst="rect">
            <a:avLst/>
          </a:prstGeom>
        </p:spPr>
        <p:txBody>
          <a:bodyPr wrap="square">
            <a:spAutoFit/>
          </a:bodyPr>
          <a:lstStyle/>
          <a:p>
            <a:pPr marL="342900" indent="-342900">
              <a:buFont typeface="Arial" panose="020B0604020202020204" pitchFamily="34" charset="0"/>
              <a:buChar char="•"/>
            </a:pPr>
            <a:r>
              <a:rPr lang="en-US" b="1" dirty="0">
                <a:solidFill>
                  <a:srgbClr val="252525"/>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 LDA, </a:t>
            </a:r>
            <a:r>
              <a:rPr lang="en-US" b="1" dirty="0">
                <a:solidFill>
                  <a:srgbClr val="252525"/>
                </a:solidFill>
                <a:latin typeface="Arial" panose="020B0604020202020204" pitchFamily="34" charset="0"/>
                <a:cs typeface="Arial" panose="020B0604020202020204" pitchFamily="34" charset="0"/>
              </a:rPr>
              <a:t>each document may be viewed as a mixture of various topics. Where each document is considered to have a set of topics that are assigned to it via LDA. </a:t>
            </a:r>
          </a:p>
        </p:txBody>
      </p:sp>
      <p:sp>
        <p:nvSpPr>
          <p:cNvPr id="6" name="Rectangle 5"/>
          <p:cNvSpPr/>
          <p:nvPr/>
        </p:nvSpPr>
        <p:spPr>
          <a:xfrm>
            <a:off x="297974" y="4832981"/>
            <a:ext cx="11223466" cy="1477328"/>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With plate notation, the dependencies among the many variables can be captured concisely. The boxes are “plates” representing replicates.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outer plate represents documents, while the inner plate represents the repeated choice of topics and words within a document. M denotes the number of documents, N the number of words in a document. </a:t>
            </a:r>
          </a:p>
        </p:txBody>
      </p:sp>
      <p:sp>
        <p:nvSpPr>
          <p:cNvPr id="7" name="Rectangle 6"/>
          <p:cNvSpPr/>
          <p:nvPr/>
        </p:nvSpPr>
        <p:spPr>
          <a:xfrm>
            <a:off x="297975" y="1600861"/>
            <a:ext cx="11434480" cy="369332"/>
          </a:xfrm>
          <a:prstGeom prst="rect">
            <a:avLst/>
          </a:prstGeom>
        </p:spPr>
        <p:txBody>
          <a:bodyPr wrap="square">
            <a:spAutoFit/>
          </a:bodyPr>
          <a:lstStyle/>
          <a:p>
            <a:pPr marL="285750" indent="-285750">
              <a:buFont typeface="Arial" panose="020B0604020202020204" pitchFamily="34" charset="0"/>
              <a:buChar char="•"/>
            </a:pPr>
            <a:r>
              <a:rPr lang="en-US" dirty="0"/>
              <a:t>LDA is a bag-of-words model</a:t>
            </a:r>
            <a:r>
              <a:rPr lang="en-US" dirty="0">
                <a:solidFill>
                  <a:srgbClr val="252525"/>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4131710" y="1785527"/>
            <a:ext cx="6406375" cy="2123170"/>
          </a:xfrm>
          <a:prstGeom prst="rect">
            <a:avLst/>
          </a:prstGeom>
        </p:spPr>
      </p:pic>
    </p:spTree>
    <p:extLst>
      <p:ext uri="{BB962C8B-B14F-4D97-AF65-F5344CB8AC3E}">
        <p14:creationId xmlns:p14="http://schemas.microsoft.com/office/powerpoint/2010/main" val="131796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6801" y="4189661"/>
            <a:ext cx="10691447" cy="2463367"/>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rPr>
              <a:t>LDA is a statistical model which helps in telling the observations of the words like Salient terms (most noticeable or important words – which is </a:t>
            </a:r>
            <a:r>
              <a:rPr lang="en-US" sz="2400" b="1" dirty="0">
                <a:solidFill>
                  <a:srgbClr val="000000"/>
                </a:solidFill>
                <a:latin typeface="Calibri" panose="020F0502020204030204" pitchFamily="34" charset="0"/>
                <a:ea typeface="Calibri" panose="020F0502020204030204" pitchFamily="34" charset="0"/>
                <a:cs typeface="Arial" panose="020B0604020202020204" pitchFamily="34" charset="0"/>
              </a:rPr>
              <a:t>w</a:t>
            </a:r>
            <a:r>
              <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rPr>
              <a:t>)</a:t>
            </a:r>
          </a:p>
          <a:p>
            <a:pPr marL="342900" marR="0" lvl="0" indent="-342900">
              <a:lnSpc>
                <a:spcPct val="107000"/>
              </a:lnSpc>
              <a:spcBef>
                <a:spcPts val="0"/>
              </a:spcBef>
              <a:spcAft>
                <a:spcPts val="0"/>
              </a:spcAft>
              <a:buFont typeface="Symbol" panose="05050102010706020507" pitchFamily="18" charset="2"/>
              <a:buChar char=""/>
            </a:pP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rPr>
              <a:t>The plot runs on the Web browser (localhost://21414/session) locally connected from the </a:t>
            </a:r>
            <a:r>
              <a:rPr lang="en-US" sz="2400" dirty="0" err="1">
                <a:solidFill>
                  <a:srgbClr val="000000"/>
                </a:solidFill>
                <a:latin typeface="Calibri" panose="020F0502020204030204" pitchFamily="34" charset="0"/>
                <a:ea typeface="Calibri" panose="020F0502020204030204" pitchFamily="34" charset="0"/>
                <a:cs typeface="Arial" panose="020B0604020202020204" pitchFamily="34" charset="0"/>
              </a:rPr>
              <a:t>Rserver</a:t>
            </a:r>
            <a:r>
              <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rPr>
              <a:t> and shows the Top 30 Most Salient Terms in the dataset with an adjustable relevance metric (Lambda)</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p:cNvPicPr/>
          <p:nvPr/>
        </p:nvPicPr>
        <p:blipFill rotWithShape="1">
          <a:blip r:embed="rId2"/>
          <a:srcRect l="44744" t="17415" r="2488" b="24866"/>
          <a:stretch/>
        </p:blipFill>
        <p:spPr bwMode="auto">
          <a:xfrm>
            <a:off x="998806" y="856343"/>
            <a:ext cx="10129442" cy="31223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120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484632"/>
            <a:ext cx="10945368" cy="1609344"/>
          </a:xfrm>
        </p:spPr>
        <p:txBody>
          <a:bodyPr/>
          <a:lstStyle/>
          <a:p>
            <a:r>
              <a:rPr lang="en-US" dirty="0"/>
              <a:t>DBN/DNN (DEEP BELIEF NEURAL NETWORKS)</a:t>
            </a:r>
          </a:p>
        </p:txBody>
      </p:sp>
      <p:sp>
        <p:nvSpPr>
          <p:cNvPr id="7" name="Rectangle 6"/>
          <p:cNvSpPr/>
          <p:nvPr/>
        </p:nvSpPr>
        <p:spPr>
          <a:xfrm>
            <a:off x="590842" y="1870511"/>
            <a:ext cx="11029071" cy="923330"/>
          </a:xfrm>
          <a:prstGeom prst="rect">
            <a:avLst/>
          </a:prstGeom>
        </p:spPr>
        <p:txBody>
          <a:bodyPr wrap="square">
            <a:spAutoFit/>
          </a:bodyPr>
          <a:lstStyle/>
          <a:p>
            <a:r>
              <a:rPr lang="en-US" b="1" dirty="0"/>
              <a:t>A deep-belief network can be defined as a stack of restricted Boltzmann machines, explained here, in which each RBM layer communicates with both the previous and subsequent layers. The nodes of any single layer don’t communicate with each other laterally.</a:t>
            </a:r>
          </a:p>
        </p:txBody>
      </p:sp>
      <p:pic>
        <p:nvPicPr>
          <p:cNvPr id="8" name="Picture 7"/>
          <p:cNvPicPr>
            <a:picLocks noChangeAspect="1"/>
          </p:cNvPicPr>
          <p:nvPr/>
        </p:nvPicPr>
        <p:blipFill>
          <a:blip r:embed="rId2"/>
          <a:stretch>
            <a:fillRect/>
          </a:stretch>
        </p:blipFill>
        <p:spPr>
          <a:xfrm>
            <a:off x="3905249" y="2911353"/>
            <a:ext cx="3902319" cy="3891036"/>
          </a:xfrm>
          <a:prstGeom prst="rect">
            <a:avLst/>
          </a:prstGeom>
        </p:spPr>
      </p:pic>
    </p:spTree>
    <p:extLst>
      <p:ext uri="{BB962C8B-B14F-4D97-AF65-F5344CB8AC3E}">
        <p14:creationId xmlns:p14="http://schemas.microsoft.com/office/powerpoint/2010/main" val="2495240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DBN (Continued..)</a:t>
            </a:r>
          </a:p>
        </p:txBody>
      </p:sp>
      <p:sp>
        <p:nvSpPr>
          <p:cNvPr id="3" name="Rectangle 2"/>
          <p:cNvSpPr/>
          <p:nvPr/>
        </p:nvSpPr>
        <p:spPr>
          <a:xfrm>
            <a:off x="407962" y="3523023"/>
            <a:ext cx="11029071" cy="954107"/>
          </a:xfrm>
          <a:prstGeom prst="rect">
            <a:avLst/>
          </a:prstGeom>
        </p:spPr>
        <p:txBody>
          <a:bodyPr wrap="square">
            <a:spAutoFit/>
          </a:bodyPr>
          <a:lstStyle/>
          <a:p>
            <a:pPr marL="285750" indent="-285750">
              <a:buFont typeface="Arial" panose="020B0604020202020204" pitchFamily="34" charset="0"/>
              <a:buChar char="•"/>
            </a:pPr>
            <a:r>
              <a:rPr lang="en-US" sz="2800" dirty="0">
                <a:solidFill>
                  <a:srgbClr val="3A3A3A"/>
                </a:solidFill>
                <a:latin typeface="Open Sans"/>
              </a:rPr>
              <a:t>The </a:t>
            </a:r>
            <a:r>
              <a:rPr lang="en-US" sz="2800" dirty="0" err="1">
                <a:solidFill>
                  <a:srgbClr val="3A3A3A"/>
                </a:solidFill>
                <a:latin typeface="Open Sans"/>
              </a:rPr>
              <a:t>darch</a:t>
            </a:r>
            <a:r>
              <a:rPr lang="en-US" sz="2800" dirty="0">
                <a:solidFill>
                  <a:srgbClr val="3A3A3A"/>
                </a:solidFill>
                <a:latin typeface="Open Sans"/>
              </a:rPr>
              <a:t>-package implements Deep-Architecture-Networks and Restricted-</a:t>
            </a:r>
            <a:r>
              <a:rPr lang="en-US" sz="2800" dirty="0" err="1">
                <a:solidFill>
                  <a:srgbClr val="3A3A3A"/>
                </a:solidFill>
                <a:latin typeface="Open Sans"/>
              </a:rPr>
              <a:t>Bolzmann</a:t>
            </a:r>
            <a:r>
              <a:rPr lang="en-US" sz="2800" dirty="0">
                <a:solidFill>
                  <a:srgbClr val="3A3A3A"/>
                </a:solidFill>
                <a:latin typeface="Open Sans"/>
              </a:rPr>
              <a:t>-Machines.</a:t>
            </a:r>
            <a:endParaRPr lang="en-US" sz="2800" dirty="0"/>
          </a:p>
        </p:txBody>
      </p:sp>
      <p:sp>
        <p:nvSpPr>
          <p:cNvPr id="4" name="Rectangle 3"/>
          <p:cNvSpPr/>
          <p:nvPr/>
        </p:nvSpPr>
        <p:spPr>
          <a:xfrm>
            <a:off x="407962" y="2009375"/>
            <a:ext cx="8031019" cy="523220"/>
          </a:xfrm>
          <a:prstGeom prst="rect">
            <a:avLst/>
          </a:prstGeom>
        </p:spPr>
        <p:txBody>
          <a:bodyPr wrap="square">
            <a:spAutoFit/>
          </a:bodyPr>
          <a:lstStyle/>
          <a:p>
            <a:pPr marL="285750" indent="-285750">
              <a:buFont typeface="Arial" panose="020B0604020202020204" pitchFamily="34" charset="0"/>
              <a:buChar char="•"/>
            </a:pPr>
            <a:r>
              <a:rPr lang="en-US" sz="2800" dirty="0">
                <a:solidFill>
                  <a:srgbClr val="333333"/>
                </a:solidFill>
                <a:latin typeface="-apple-system"/>
              </a:rPr>
              <a:t>A fast learning algorithm for deep belief nets</a:t>
            </a:r>
            <a:endParaRPr lang="en-US" sz="2800" dirty="0"/>
          </a:p>
        </p:txBody>
      </p:sp>
      <p:sp>
        <p:nvSpPr>
          <p:cNvPr id="5" name="Rectangle 4"/>
          <p:cNvSpPr/>
          <p:nvPr/>
        </p:nvSpPr>
        <p:spPr>
          <a:xfrm>
            <a:off x="407962" y="2760527"/>
            <a:ext cx="9552615" cy="523220"/>
          </a:xfrm>
          <a:prstGeom prst="rect">
            <a:avLst/>
          </a:prstGeom>
        </p:spPr>
        <p:txBody>
          <a:bodyPr wrap="none">
            <a:spAutoFit/>
          </a:bodyPr>
          <a:lstStyle/>
          <a:p>
            <a:pPr marL="285750" indent="-285750">
              <a:buFont typeface="Arial" panose="020B0604020202020204" pitchFamily="34" charset="0"/>
              <a:buChar char="•"/>
            </a:pPr>
            <a:r>
              <a:rPr lang="en-US" sz="2800" dirty="0">
                <a:solidFill>
                  <a:srgbClr val="333333"/>
                </a:solidFill>
                <a:latin typeface="-apple-system"/>
              </a:rPr>
              <a:t>Reducing the dimensionality of data with neural networks</a:t>
            </a:r>
            <a:endParaRPr lang="en-US" sz="2800" dirty="0"/>
          </a:p>
        </p:txBody>
      </p:sp>
      <p:sp>
        <p:nvSpPr>
          <p:cNvPr id="6" name="Rectangle 5"/>
          <p:cNvSpPr/>
          <p:nvPr/>
        </p:nvSpPr>
        <p:spPr>
          <a:xfrm>
            <a:off x="407962" y="4541356"/>
            <a:ext cx="11394832" cy="1384995"/>
          </a:xfrm>
          <a:prstGeom prst="rect">
            <a:avLst/>
          </a:prstGeom>
        </p:spPr>
        <p:txBody>
          <a:bodyPr wrap="square">
            <a:spAutoFit/>
          </a:bodyPr>
          <a:lstStyle/>
          <a:p>
            <a:pPr marL="285750" indent="-285750">
              <a:buFont typeface="Arial" panose="020B0604020202020204" pitchFamily="34" charset="0"/>
              <a:buChar char="•"/>
            </a:pPr>
            <a:r>
              <a:rPr lang="en-US" sz="2800" dirty="0" err="1">
                <a:solidFill>
                  <a:srgbClr val="333333"/>
                </a:solidFill>
                <a:latin typeface="-apple-system"/>
              </a:rPr>
              <a:t>Darch</a:t>
            </a:r>
            <a:r>
              <a:rPr lang="en-US" sz="2800" dirty="0">
                <a:solidFill>
                  <a:srgbClr val="333333"/>
                </a:solidFill>
                <a:latin typeface="-apple-system"/>
              </a:rPr>
              <a:t> method includes a pre training with the contrastive divergence method and a fine tuning with backpropagation or conjugate gradient.</a:t>
            </a:r>
            <a:endParaRPr lang="en-US" sz="2800" dirty="0"/>
          </a:p>
        </p:txBody>
      </p:sp>
    </p:spTree>
    <p:extLst>
      <p:ext uri="{BB962C8B-B14F-4D97-AF65-F5344CB8AC3E}">
        <p14:creationId xmlns:p14="http://schemas.microsoft.com/office/powerpoint/2010/main" val="167394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lvl="0"/>
            <a:r>
              <a:rPr lang="en-US" sz="2800" dirty="0"/>
              <a:t>Applying sentiment analysis to scraped reviews from the web using R</a:t>
            </a:r>
          </a:p>
          <a:p>
            <a:pPr lvl="0"/>
            <a:r>
              <a:rPr lang="en-US" sz="2800" dirty="0"/>
              <a:t>Label positive/negative words from each review of scraped corpus</a:t>
            </a:r>
          </a:p>
          <a:p>
            <a:pPr lvl="0"/>
            <a:r>
              <a:rPr lang="en-US" sz="2800" dirty="0"/>
              <a:t> </a:t>
            </a:r>
            <a:r>
              <a:rPr lang="en-US" sz="2800" dirty="0" err="1"/>
              <a:t>Vectorize</a:t>
            </a:r>
            <a:r>
              <a:rPr lang="en-US" sz="2800" dirty="0"/>
              <a:t> each review in corpus using Doc2Vec and apply both DBN/RBM and SVM to compare performances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92713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DNN</a:t>
            </a:r>
          </a:p>
        </p:txBody>
      </p:sp>
      <p:sp>
        <p:nvSpPr>
          <p:cNvPr id="3" name="Rectangle 2"/>
          <p:cNvSpPr/>
          <p:nvPr/>
        </p:nvSpPr>
        <p:spPr>
          <a:xfrm>
            <a:off x="769033" y="1877763"/>
            <a:ext cx="10696136" cy="4154984"/>
          </a:xfrm>
          <a:prstGeom prst="rect">
            <a:avLst/>
          </a:prstGeom>
        </p:spPr>
        <p:txBody>
          <a:bodyPr wrap="square">
            <a:spAutoFit/>
          </a:bodyPr>
          <a:lstStyle/>
          <a:p>
            <a:r>
              <a:rPr lang="en-US" sz="2400" dirty="0">
                <a:solidFill>
                  <a:srgbClr val="222222"/>
                </a:solidFill>
                <a:latin typeface="Arial" panose="020B0604020202020204" pitchFamily="34" charset="0"/>
                <a:ea typeface="Times New Roman" panose="02020603050405020304" pitchFamily="18" charset="0"/>
                <a:cs typeface="Arial" panose="020B0604020202020204" pitchFamily="34" charset="0"/>
              </a:rPr>
              <a:t>Following are the steps:</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457200" marR="0"/>
            <a:r>
              <a:rPr lang="en-US" sz="2400" dirty="0">
                <a:solidFill>
                  <a:srgbClr val="222222"/>
                </a:solidFill>
                <a:latin typeface="Arial" panose="020B0604020202020204" pitchFamily="34" charset="0"/>
                <a:ea typeface="Times New Roman" panose="02020603050405020304" pitchFamily="18" charset="0"/>
                <a:cs typeface="Arial" panose="020B0604020202020204" pitchFamily="34" charset="0"/>
              </a:rPr>
              <a:t>1.       Divided Input and output variables</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457200" marR="0"/>
            <a:r>
              <a:rPr lang="en-US" sz="2400" dirty="0">
                <a:solidFill>
                  <a:srgbClr val="222222"/>
                </a:solidFill>
                <a:latin typeface="Arial" panose="020B0604020202020204" pitchFamily="34" charset="0"/>
                <a:ea typeface="Times New Roman" panose="02020603050405020304" pitchFamily="18" charset="0"/>
                <a:cs typeface="Arial" panose="020B0604020202020204" pitchFamily="34" charset="0"/>
              </a:rPr>
              <a:t>2.       Using</a:t>
            </a:r>
            <a:r>
              <a:rPr lang="en-US" sz="2400" b="1" dirty="0">
                <a:solidFill>
                  <a:srgbClr val="222222"/>
                </a:solidFill>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222222"/>
                </a:solidFill>
                <a:latin typeface="Arial" panose="020B0604020202020204" pitchFamily="34" charset="0"/>
                <a:ea typeface="Times New Roman" panose="02020603050405020304" pitchFamily="18" charset="0"/>
                <a:cs typeface="Arial" panose="020B0604020202020204" pitchFamily="34" charset="0"/>
              </a:rPr>
              <a:t>darch</a:t>
            </a:r>
            <a:r>
              <a:rPr lang="en-US" sz="2400" dirty="0">
                <a:solidFill>
                  <a:srgbClr val="222222"/>
                </a:solidFill>
                <a:latin typeface="Arial" panose="020B0604020202020204" pitchFamily="34" charset="0"/>
                <a:ea typeface="Times New Roman" panose="02020603050405020304" pitchFamily="18" charset="0"/>
                <a:cs typeface="Arial" panose="020B0604020202020204" pitchFamily="34" charset="0"/>
              </a:rPr>
              <a:t> function, we created the DBN/DNN model</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457200" marR="0"/>
            <a:r>
              <a:rPr lang="en-US" sz="2400" dirty="0">
                <a:solidFill>
                  <a:srgbClr val="222222"/>
                </a:solidFill>
                <a:latin typeface="Arial" panose="020B0604020202020204" pitchFamily="34" charset="0"/>
                <a:ea typeface="Times New Roman" panose="02020603050405020304" pitchFamily="18" charset="0"/>
                <a:cs typeface="Arial" panose="020B0604020202020204" pitchFamily="34" charset="0"/>
              </a:rPr>
              <a:t>3.       The parameters for above function has layers with 1026 inputs and 1 outputs and 4 layers</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457200" marR="0"/>
            <a:r>
              <a:rPr lang="en-US" sz="2400" dirty="0">
                <a:solidFill>
                  <a:srgbClr val="222222"/>
                </a:solidFill>
                <a:latin typeface="Arial" panose="020B0604020202020204" pitchFamily="34" charset="0"/>
                <a:ea typeface="Times New Roman" panose="02020603050405020304" pitchFamily="18" charset="0"/>
                <a:cs typeface="Arial" panose="020B0604020202020204" pitchFamily="34" charset="0"/>
              </a:rPr>
              <a:t>4.       Following are the steps which are performed in </a:t>
            </a:r>
            <a:r>
              <a:rPr lang="en-US" sz="2400" dirty="0" err="1">
                <a:solidFill>
                  <a:srgbClr val="222222"/>
                </a:solidFill>
                <a:latin typeface="Arial" panose="020B0604020202020204" pitchFamily="34" charset="0"/>
                <a:ea typeface="Times New Roman" panose="02020603050405020304" pitchFamily="18" charset="0"/>
                <a:cs typeface="Arial" panose="020B0604020202020204" pitchFamily="34" charset="0"/>
              </a:rPr>
              <a:t>Darch</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914400" marR="0"/>
            <a:r>
              <a:rPr lang="en-US" sz="2400" dirty="0">
                <a:solidFill>
                  <a:srgbClr val="222222"/>
                </a:solidFill>
                <a:latin typeface="Arial" panose="020B0604020202020204" pitchFamily="34" charset="0"/>
                <a:ea typeface="Times New Roman" panose="02020603050405020304" pitchFamily="18" charset="0"/>
                <a:cs typeface="Arial" panose="020B0604020202020204" pitchFamily="34" charset="0"/>
              </a:rPr>
              <a:t>·       Create and configure a </a:t>
            </a:r>
            <a:r>
              <a:rPr lang="en-US" sz="2400" dirty="0" err="1">
                <a:solidFill>
                  <a:srgbClr val="222222"/>
                </a:solidFill>
                <a:latin typeface="Arial" panose="020B0604020202020204" pitchFamily="34" charset="0"/>
                <a:ea typeface="Times New Roman" panose="02020603050405020304" pitchFamily="18" charset="0"/>
                <a:cs typeface="Arial" panose="020B0604020202020204" pitchFamily="34" charset="0"/>
              </a:rPr>
              <a:t>Darch</a:t>
            </a:r>
            <a:r>
              <a:rPr lang="en-US" sz="2400" dirty="0">
                <a:solidFill>
                  <a:srgbClr val="222222"/>
                </a:solidFill>
                <a:latin typeface="Arial" panose="020B0604020202020204" pitchFamily="34" charset="0"/>
                <a:ea typeface="Times New Roman" panose="02020603050405020304" pitchFamily="18" charset="0"/>
                <a:cs typeface="Arial" panose="020B0604020202020204" pitchFamily="34" charset="0"/>
              </a:rPr>
              <a:t> instance.</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914400" marR="0"/>
            <a:r>
              <a:rPr lang="en-US" sz="2400" dirty="0">
                <a:solidFill>
                  <a:srgbClr val="222222"/>
                </a:solidFill>
                <a:latin typeface="Arial" panose="020B0604020202020204" pitchFamily="34" charset="0"/>
                <a:ea typeface="Times New Roman" panose="02020603050405020304" pitchFamily="18" charset="0"/>
                <a:cs typeface="Arial" panose="020B0604020202020204" pitchFamily="34" charset="0"/>
              </a:rPr>
              <a:t>·       Pre-train the network.</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914400" marR="0"/>
            <a:r>
              <a:rPr lang="en-US" sz="2400" dirty="0">
                <a:solidFill>
                  <a:srgbClr val="222222"/>
                </a:solidFill>
                <a:latin typeface="Arial" panose="020B0604020202020204" pitchFamily="34" charset="0"/>
                <a:ea typeface="Times New Roman" panose="02020603050405020304" pitchFamily="18" charset="0"/>
                <a:cs typeface="Arial" panose="020B0604020202020204" pitchFamily="34" charset="0"/>
              </a:rPr>
              <a:t>·       Fine-tune the network.</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914400" marR="0"/>
            <a:r>
              <a:rPr lang="en-US" sz="2400" dirty="0">
                <a:solidFill>
                  <a:srgbClr val="222222"/>
                </a:solidFill>
                <a:latin typeface="Arial" panose="020B0604020202020204" pitchFamily="34" charset="0"/>
                <a:ea typeface="Times New Roman" panose="02020603050405020304" pitchFamily="18" charset="0"/>
                <a:cs typeface="Arial" panose="020B0604020202020204" pitchFamily="34" charset="0"/>
              </a:rPr>
              <a:t>·       Back-propagate further data through the network to create predictions and Retuning.</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69301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487" t="32933" r="38467" b="20913"/>
          <a:stretch/>
        </p:blipFill>
        <p:spPr>
          <a:xfrm>
            <a:off x="174171" y="1111348"/>
            <a:ext cx="9772803" cy="4445390"/>
          </a:xfrm>
          <a:prstGeom prst="rect">
            <a:avLst/>
          </a:prstGeom>
        </p:spPr>
      </p:pic>
    </p:spTree>
    <p:extLst>
      <p:ext uri="{BB962C8B-B14F-4D97-AF65-F5344CB8AC3E}">
        <p14:creationId xmlns:p14="http://schemas.microsoft.com/office/powerpoint/2010/main" val="164878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t="33244" b="271"/>
          <a:stretch/>
        </p:blipFill>
        <p:spPr>
          <a:xfrm>
            <a:off x="641252" y="1463039"/>
            <a:ext cx="8784102" cy="4712678"/>
          </a:xfrm>
          <a:prstGeom prst="rect">
            <a:avLst/>
          </a:prstGeom>
        </p:spPr>
      </p:pic>
      <p:sp>
        <p:nvSpPr>
          <p:cNvPr id="4" name="Title 1"/>
          <p:cNvSpPr txBox="1">
            <a:spLocks/>
          </p:cNvSpPr>
          <p:nvPr/>
        </p:nvSpPr>
        <p:spPr>
          <a:xfrm>
            <a:off x="408667" y="0"/>
            <a:ext cx="11633278"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DBN/DNN PERFORMANCE (RESULTS)</a:t>
            </a:r>
          </a:p>
        </p:txBody>
      </p:sp>
    </p:spTree>
    <p:extLst>
      <p:ext uri="{BB962C8B-B14F-4D97-AF65-F5344CB8AC3E}">
        <p14:creationId xmlns:p14="http://schemas.microsoft.com/office/powerpoint/2010/main" val="2639007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088" y="62601"/>
            <a:ext cx="10058400" cy="1609344"/>
          </a:xfrm>
        </p:spPr>
        <p:txBody>
          <a:bodyPr/>
          <a:lstStyle/>
          <a:p>
            <a:r>
              <a:rPr lang="en-US" dirty="0"/>
              <a:t>SVM (Support Vector Machines)</a:t>
            </a:r>
          </a:p>
        </p:txBody>
      </p:sp>
      <p:sp>
        <p:nvSpPr>
          <p:cNvPr id="3" name="Rectangle 2"/>
          <p:cNvSpPr/>
          <p:nvPr/>
        </p:nvSpPr>
        <p:spPr>
          <a:xfrm>
            <a:off x="492368" y="4048609"/>
            <a:ext cx="11029071" cy="2668551"/>
          </a:xfrm>
          <a:prstGeom prst="rect">
            <a:avLst/>
          </a:prstGeom>
        </p:spPr>
        <p:txBody>
          <a:bodyPr wrap="square">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SVM is a classiﬁcation technique that seeks to ﬁnd a hyperplane that partitions the data by their class labels. </a:t>
            </a:r>
            <a:r>
              <a:rPr lang="en-US" sz="2400" dirty="0">
                <a:latin typeface="Arial" panose="020B0604020202020204" pitchFamily="34" charset="0"/>
                <a:cs typeface="Arial" panose="020B0604020202020204" pitchFamily="34" charset="0"/>
              </a:rPr>
              <a:t>We calculated the Best Parameters for tuning the SVM</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SVMs are useful in Text &amp; Hypertext Classification. </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SVM is known to significantly reduce the need for labels in the training instances.</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546250" y="1300762"/>
            <a:ext cx="4994031" cy="2747847"/>
          </a:xfrm>
          <a:prstGeom prst="rect">
            <a:avLst/>
          </a:prstGeom>
        </p:spPr>
      </p:pic>
    </p:spTree>
    <p:extLst>
      <p:ext uri="{BB962C8B-B14F-4D97-AF65-F5344CB8AC3E}">
        <p14:creationId xmlns:p14="http://schemas.microsoft.com/office/powerpoint/2010/main" val="2451365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66" y="147007"/>
            <a:ext cx="10058400" cy="1609344"/>
          </a:xfrm>
        </p:spPr>
        <p:txBody>
          <a:bodyPr>
            <a:normAutofit/>
          </a:bodyPr>
          <a:lstStyle/>
          <a:p>
            <a:r>
              <a:rPr lang="en-US" dirty="0"/>
              <a:t>Advantages of </a:t>
            </a:r>
            <a:r>
              <a:rPr lang="en-US" dirty="0" err="1"/>
              <a:t>svm</a:t>
            </a:r>
            <a:endParaRPr lang="en-US" dirty="0"/>
          </a:p>
        </p:txBody>
      </p:sp>
      <p:sp>
        <p:nvSpPr>
          <p:cNvPr id="3" name="Rectangle 1"/>
          <p:cNvSpPr>
            <a:spLocks noChangeArrowheads="1"/>
          </p:cNvSpPr>
          <p:nvPr/>
        </p:nvSpPr>
        <p:spPr bwMode="auto">
          <a:xfrm>
            <a:off x="130627" y="1786686"/>
            <a:ext cx="11812843" cy="5260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767"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Effective in high dimensional spaces.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cs typeface="Arial" panose="020B0604020202020204" pitchFamily="34" charset="0"/>
            </a:endParaRPr>
          </a:p>
          <a:p>
            <a:pPr defTabSz="914400" eaLnBrk="0" fontAlgn="base" hangingPunct="0">
              <a:spcBef>
                <a:spcPct val="0"/>
              </a:spcBef>
              <a:spcAft>
                <a:spcPct val="0"/>
              </a:spcAft>
              <a:buFontTx/>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It avoids over-ﬁtting the data by maximizing the margin of the separating hyperplane.</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Still effective in cases where number of dimensions is greater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than the number of samples.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Uses a subset of training points in the decision function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(called support vectors), so it is also memory efficient.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0" defTabSz="914400"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Versatile: different</a:t>
            </a:r>
            <a:r>
              <a:rPr lang="en-US" altLang="en-US" sz="2400" dirty="0">
                <a:latin typeface="Arial" panose="020B0604020202020204" pitchFamily="34" charset="0"/>
                <a:cs typeface="Arial" panose="020B0604020202020204" pitchFamily="34" charset="0"/>
              </a:rPr>
              <a:t> Kernel functions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can be specified for </a:t>
            </a:r>
          </a:p>
          <a:p>
            <a:pPr lvl="0" defTabSz="914400"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decision function. Common kernels are provided </a:t>
            </a:r>
            <a:endParaRPr lang="en-US" altLang="en-US" sz="2400"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but it is also possible to specify custom kernels.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2188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11" y="147008"/>
            <a:ext cx="10058400" cy="1609344"/>
          </a:xfrm>
        </p:spPr>
        <p:txBody>
          <a:bodyPr/>
          <a:lstStyle/>
          <a:p>
            <a:r>
              <a:rPr lang="en-US" dirty="0"/>
              <a:t>SVM PERFORMANCE (RESULTS)</a:t>
            </a:r>
          </a:p>
        </p:txBody>
      </p:sp>
      <p:pic>
        <p:nvPicPr>
          <p:cNvPr id="3" name="Picture 2"/>
          <p:cNvPicPr/>
          <p:nvPr/>
        </p:nvPicPr>
        <p:blipFill>
          <a:blip r:embed="rId2"/>
          <a:stretch>
            <a:fillRect/>
          </a:stretch>
        </p:blipFill>
        <p:spPr>
          <a:xfrm>
            <a:off x="604911" y="1531302"/>
            <a:ext cx="8920089" cy="4827295"/>
          </a:xfrm>
          <a:prstGeom prst="rect">
            <a:avLst/>
          </a:prstGeom>
        </p:spPr>
      </p:pic>
    </p:spTree>
    <p:extLst>
      <p:ext uri="{BB962C8B-B14F-4D97-AF65-F5344CB8AC3E}">
        <p14:creationId xmlns:p14="http://schemas.microsoft.com/office/powerpoint/2010/main" val="339549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Rectangle 2"/>
          <p:cNvSpPr/>
          <p:nvPr/>
        </p:nvSpPr>
        <p:spPr>
          <a:xfrm>
            <a:off x="647114" y="2590630"/>
            <a:ext cx="11254154" cy="1860702"/>
          </a:xfrm>
          <a:prstGeom prst="rect">
            <a:avLst/>
          </a:prstGeom>
        </p:spPr>
        <p:txBody>
          <a:bodyPr wrap="square">
            <a:spAutoFit/>
          </a:bodyPr>
          <a:lstStyle/>
          <a:p>
            <a:pPr>
              <a:lnSpc>
                <a:spcPct val="107000"/>
              </a:lnSpc>
              <a:spcAft>
                <a:spcPts val="800"/>
              </a:spcAft>
            </a:pPr>
            <a:r>
              <a:rPr lang="en-US" sz="2400" b="1" dirty="0">
                <a:latin typeface="Calibri" panose="020F0502020204030204" pitchFamily="34" charset="0"/>
                <a:ea typeface="Calibri" panose="020F0502020204030204" pitchFamily="34" charset="0"/>
                <a:cs typeface="Arial" panose="020B0604020202020204" pitchFamily="34" charset="0"/>
              </a:rPr>
              <a:t>We have evaluated the accuracy of the models based on the Confusion Matrix. </a:t>
            </a:r>
          </a:p>
          <a:p>
            <a:pPr>
              <a:lnSpc>
                <a:spcPct val="107000"/>
              </a:lnSpc>
              <a:spcAft>
                <a:spcPts val="800"/>
              </a:spcAft>
            </a:pPr>
            <a:endParaRPr lang="en-US" sz="24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400" b="1" dirty="0">
                <a:latin typeface="Calibri" panose="020F0502020204030204" pitchFamily="34" charset="0"/>
                <a:ea typeface="Calibri" panose="020F0502020204030204" pitchFamily="34" charset="0"/>
                <a:cs typeface="Arial" panose="020B0604020202020204" pitchFamily="34" charset="0"/>
              </a:rPr>
              <a:t>Interestingly, the tuned SVM model performed better as compared to the Deep Belief Network.</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6863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697" y="217345"/>
            <a:ext cx="10058400" cy="1609344"/>
          </a:xfrm>
        </p:spPr>
        <p:txBody>
          <a:bodyPr/>
          <a:lstStyle/>
          <a:p>
            <a:r>
              <a:rPr lang="en-US" dirty="0"/>
              <a:t>Web Scraping</a:t>
            </a:r>
          </a:p>
        </p:txBody>
      </p:sp>
      <p:sp>
        <p:nvSpPr>
          <p:cNvPr id="3" name="Content Placeholder 2"/>
          <p:cNvSpPr>
            <a:spLocks noGrp="1"/>
          </p:cNvSpPr>
          <p:nvPr>
            <p:ph idx="1"/>
          </p:nvPr>
        </p:nvSpPr>
        <p:spPr>
          <a:xfrm>
            <a:off x="605614" y="3232756"/>
            <a:ext cx="10058400" cy="4050792"/>
          </a:xfrm>
        </p:spPr>
        <p:txBody>
          <a:bodyPr/>
          <a:lstStyle/>
          <a:p>
            <a:endParaRPr lang="en-US" dirty="0"/>
          </a:p>
          <a:p>
            <a:r>
              <a:rPr lang="en-US" dirty="0"/>
              <a:t>Created a </a:t>
            </a:r>
            <a:r>
              <a:rPr lang="en-US" dirty="0" err="1"/>
              <a:t>url</a:t>
            </a:r>
            <a:r>
              <a:rPr lang="en-US" dirty="0"/>
              <a:t> for the web page needed to be accessed, with the product code and the base </a:t>
            </a:r>
            <a:r>
              <a:rPr lang="en-US" dirty="0" err="1"/>
              <a:t>url</a:t>
            </a:r>
            <a:endParaRPr lang="en-US" dirty="0"/>
          </a:p>
          <a:p>
            <a:r>
              <a:rPr lang="en-US" dirty="0"/>
              <a:t>To extract data from a web page, first need to know which CSS Selector matches the data we want. Used </a:t>
            </a:r>
            <a:r>
              <a:rPr lang="en-US" dirty="0" err="1"/>
              <a:t>SelectorGadget</a:t>
            </a:r>
            <a:r>
              <a:rPr lang="en-US" dirty="0"/>
              <a:t> tool for that.</a:t>
            </a:r>
          </a:p>
          <a:p>
            <a:r>
              <a:rPr lang="en-US" dirty="0"/>
              <a:t>Extracted the data page by page of reviews using </a:t>
            </a:r>
            <a:r>
              <a:rPr lang="en-US" dirty="0" err="1"/>
              <a:t>html_node</a:t>
            </a:r>
            <a:r>
              <a:rPr lang="en-US" dirty="0"/>
              <a:t>() and </a:t>
            </a:r>
            <a:r>
              <a:rPr lang="en-US" dirty="0" err="1"/>
              <a:t>html_text</a:t>
            </a:r>
            <a:r>
              <a:rPr lang="en-US" dirty="0"/>
              <a:t>() of the </a:t>
            </a:r>
            <a:r>
              <a:rPr lang="en-US" dirty="0" err="1"/>
              <a:t>rvest</a:t>
            </a:r>
            <a:r>
              <a:rPr lang="en-US" dirty="0"/>
              <a:t> library</a:t>
            </a:r>
          </a:p>
          <a:p>
            <a:r>
              <a:rPr lang="en-US" dirty="0"/>
              <a:t>The data being product title, author of the review, ratings, </a:t>
            </a:r>
            <a:r>
              <a:rPr lang="en-US" dirty="0" err="1"/>
              <a:t>etc</a:t>
            </a:r>
            <a:endParaRPr lang="en-US" dirty="0"/>
          </a:p>
          <a:p>
            <a:endParaRPr lang="en-US" dirty="0"/>
          </a:p>
        </p:txBody>
      </p:sp>
      <p:sp>
        <p:nvSpPr>
          <p:cNvPr id="4" name="Rectangle 3"/>
          <p:cNvSpPr/>
          <p:nvPr/>
        </p:nvSpPr>
        <p:spPr>
          <a:xfrm>
            <a:off x="830697" y="1975724"/>
            <a:ext cx="7708392" cy="369332"/>
          </a:xfrm>
          <a:prstGeom prst="rect">
            <a:avLst/>
          </a:prstGeom>
        </p:spPr>
        <p:txBody>
          <a:bodyPr wrap="square">
            <a:spAutoFit/>
          </a:bodyPr>
          <a:lstStyle/>
          <a:p>
            <a:r>
              <a:rPr lang="en-US" dirty="0"/>
              <a:t>SITE:                                  http://</a:t>
            </a:r>
            <a:r>
              <a:rPr lang="en-US" b="1" dirty="0"/>
              <a:t>www.amazon.com/product-reviews</a:t>
            </a:r>
            <a:r>
              <a:rPr lang="en-US" dirty="0"/>
              <a:t>/</a:t>
            </a:r>
          </a:p>
        </p:txBody>
      </p:sp>
      <p:sp>
        <p:nvSpPr>
          <p:cNvPr id="5" name="Rectangle 4"/>
          <p:cNvSpPr/>
          <p:nvPr/>
        </p:nvSpPr>
        <p:spPr>
          <a:xfrm>
            <a:off x="3325220" y="3201613"/>
            <a:ext cx="3252814" cy="369332"/>
          </a:xfrm>
          <a:prstGeom prst="rect">
            <a:avLst/>
          </a:prstGeom>
        </p:spPr>
        <p:txBody>
          <a:bodyPr wrap="none">
            <a:spAutoFit/>
          </a:bodyPr>
          <a:lstStyle/>
          <a:p>
            <a:r>
              <a:rPr lang="en-US" b="1" dirty="0" err="1"/>
              <a:t>prod_code</a:t>
            </a:r>
            <a:r>
              <a:rPr lang="en-US" b="1" dirty="0"/>
              <a:t> = "B015ZG997I"</a:t>
            </a:r>
          </a:p>
        </p:txBody>
      </p:sp>
      <p:sp>
        <p:nvSpPr>
          <p:cNvPr id="6" name="Rectangle 5"/>
          <p:cNvSpPr/>
          <p:nvPr/>
        </p:nvSpPr>
        <p:spPr>
          <a:xfrm>
            <a:off x="731520" y="2628817"/>
            <a:ext cx="6308874" cy="369332"/>
          </a:xfrm>
          <a:prstGeom prst="rect">
            <a:avLst/>
          </a:prstGeom>
        </p:spPr>
        <p:txBody>
          <a:bodyPr wrap="square">
            <a:spAutoFit/>
          </a:bodyPr>
          <a:lstStyle/>
          <a:p>
            <a:r>
              <a:rPr lang="en-US" dirty="0"/>
              <a:t>For Product page:             </a:t>
            </a:r>
            <a:r>
              <a:rPr lang="en-US" b="1" dirty="0"/>
              <a:t>https://www.amazon.com/dp/</a:t>
            </a:r>
          </a:p>
        </p:txBody>
      </p:sp>
    </p:spTree>
    <p:extLst>
      <p:ext uri="{BB962C8B-B14F-4D97-AF65-F5344CB8AC3E}">
        <p14:creationId xmlns:p14="http://schemas.microsoft.com/office/powerpoint/2010/main" val="162434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sp>
        <p:nvSpPr>
          <p:cNvPr id="3" name="Content Placeholder 2"/>
          <p:cNvSpPr>
            <a:spLocks noGrp="1"/>
          </p:cNvSpPr>
          <p:nvPr>
            <p:ph idx="1"/>
          </p:nvPr>
        </p:nvSpPr>
        <p:spPr/>
        <p:txBody>
          <a:bodyPr/>
          <a:lstStyle/>
          <a:p>
            <a:r>
              <a:rPr lang="en-US" dirty="0" err="1"/>
              <a:t>Score.sentiment</a:t>
            </a:r>
            <a:r>
              <a:rPr lang="en-US" dirty="0"/>
              <a:t> function takes each sentence, positive words, and negative words from each product review then calculates and returns Scores data frame </a:t>
            </a:r>
          </a:p>
          <a:p>
            <a:endParaRPr lang="en-US" dirty="0"/>
          </a:p>
          <a:p>
            <a:r>
              <a:rPr lang="en-US" dirty="0"/>
              <a:t>The function splits sentences into words using the function </a:t>
            </a:r>
            <a:r>
              <a:rPr lang="en-US" dirty="0" err="1"/>
              <a:t>str_split</a:t>
            </a:r>
            <a:r>
              <a:rPr lang="en-US" dirty="0"/>
              <a:t>() and then compares and matches with </a:t>
            </a:r>
            <a:r>
              <a:rPr lang="en-US" dirty="0" err="1"/>
              <a:t>pos</a:t>
            </a:r>
            <a:r>
              <a:rPr lang="en-US" dirty="0"/>
              <a:t>/neg dictionaries</a:t>
            </a:r>
          </a:p>
          <a:p>
            <a:endParaRPr lang="en-US" dirty="0"/>
          </a:p>
          <a:p>
            <a:r>
              <a:rPr lang="en-US" dirty="0"/>
              <a:t>To calculate the scores of all reviews, we applied this formula: </a:t>
            </a:r>
          </a:p>
          <a:p>
            <a:pPr marL="0" indent="0">
              <a:buNone/>
            </a:pPr>
            <a:r>
              <a:rPr lang="en-US" dirty="0"/>
              <a:t>score = sum(</a:t>
            </a:r>
            <a:r>
              <a:rPr lang="en-US" dirty="0" err="1"/>
              <a:t>pos.matches</a:t>
            </a:r>
            <a:r>
              <a:rPr lang="en-US" dirty="0"/>
              <a:t>) - sum(</a:t>
            </a:r>
            <a:r>
              <a:rPr lang="en-US" dirty="0" err="1"/>
              <a:t>neg.matches</a:t>
            </a:r>
            <a:r>
              <a:rPr lang="en-US" dirty="0"/>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9600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lstStyle/>
          <a:p>
            <a:r>
              <a:rPr lang="en-US" dirty="0"/>
              <a:t>To calculate emotion within reviews, we used </a:t>
            </a:r>
            <a:r>
              <a:rPr lang="en-US" b="1" dirty="0" err="1"/>
              <a:t>classify_emotion</a:t>
            </a:r>
            <a:r>
              <a:rPr lang="en-US" b="1" dirty="0"/>
              <a:t> </a:t>
            </a:r>
            <a:r>
              <a:rPr lang="en-US" dirty="0"/>
              <a:t>function from the Sentiment package that uses a naive Bayes classifier trained on Carlo </a:t>
            </a:r>
            <a:r>
              <a:rPr lang="en-US" dirty="0" err="1"/>
              <a:t>Strapparava</a:t>
            </a:r>
            <a:r>
              <a:rPr lang="en-US" dirty="0"/>
              <a:t> and Alessandro </a:t>
            </a:r>
            <a:r>
              <a:rPr lang="en-US" dirty="0" err="1"/>
              <a:t>Valitutti’s</a:t>
            </a:r>
            <a:r>
              <a:rPr lang="en-US" dirty="0"/>
              <a:t> emotions lexicon</a:t>
            </a:r>
          </a:p>
          <a:p>
            <a:endParaRPr lang="en-US" dirty="0"/>
          </a:p>
          <a:p>
            <a:r>
              <a:rPr lang="en-US" dirty="0"/>
              <a:t>To calculate polarity within reviews, we used </a:t>
            </a:r>
            <a:r>
              <a:rPr lang="en-US" b="1" dirty="0" err="1"/>
              <a:t>classify_polarity</a:t>
            </a:r>
            <a:r>
              <a:rPr lang="en-US" b="1" dirty="0"/>
              <a:t> </a:t>
            </a:r>
            <a:r>
              <a:rPr lang="en-US" dirty="0"/>
              <a:t>function from the Sentiment package that uses the algorithm “</a:t>
            </a:r>
            <a:r>
              <a:rPr lang="en-US" dirty="0" err="1"/>
              <a:t>bayes</a:t>
            </a:r>
            <a:r>
              <a:rPr lang="en-US" dirty="0"/>
              <a:t>”  </a:t>
            </a:r>
          </a:p>
          <a:p>
            <a:endParaRPr lang="en-US" dirty="0"/>
          </a:p>
          <a:p>
            <a:endParaRPr lang="en-US" dirty="0"/>
          </a:p>
        </p:txBody>
      </p:sp>
    </p:spTree>
    <p:extLst>
      <p:ext uri="{BB962C8B-B14F-4D97-AF65-F5344CB8AC3E}">
        <p14:creationId xmlns:p14="http://schemas.microsoft.com/office/powerpoint/2010/main" val="213823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Plots and tables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568" y="1839975"/>
            <a:ext cx="4185458" cy="4620459"/>
          </a:xfrm>
          <a:prstGeom prst="rect">
            <a:avLst/>
          </a:prstGeom>
          <a:noFill/>
          <a:ln>
            <a:noFill/>
          </a:ln>
        </p:spPr>
      </p:pic>
      <p:pic>
        <p:nvPicPr>
          <p:cNvPr id="5" name="Picture 4"/>
          <p:cNvPicPr/>
          <p:nvPr/>
        </p:nvPicPr>
        <p:blipFill rotWithShape="1">
          <a:blip r:embed="rId3"/>
          <a:srcRect l="26916" t="5570" r="26974" b="16424"/>
          <a:stretch/>
        </p:blipFill>
        <p:spPr bwMode="auto">
          <a:xfrm>
            <a:off x="5361359" y="1757681"/>
            <a:ext cx="5895921" cy="47027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5520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640" y="1897380"/>
            <a:ext cx="4419600" cy="4594860"/>
          </a:xfrm>
          <a:prstGeom prst="rect">
            <a:avLst/>
          </a:prstGeom>
          <a:noFill/>
          <a:ln>
            <a:noFill/>
          </a:ln>
        </p:spPr>
      </p:pic>
      <p:pic>
        <p:nvPicPr>
          <p:cNvPr id="5" name="Picture 4"/>
          <p:cNvPicPr>
            <a:picLocks noChangeAspect="1"/>
          </p:cNvPicPr>
          <p:nvPr/>
        </p:nvPicPr>
        <p:blipFill>
          <a:blip r:embed="rId3"/>
          <a:stretch>
            <a:fillRect/>
          </a:stretch>
        </p:blipFill>
        <p:spPr>
          <a:xfrm>
            <a:off x="4893283" y="1240155"/>
            <a:ext cx="6856446" cy="5252085"/>
          </a:xfrm>
          <a:prstGeom prst="rect">
            <a:avLst/>
          </a:prstGeom>
        </p:spPr>
      </p:pic>
    </p:spTree>
    <p:extLst>
      <p:ext uri="{BB962C8B-B14F-4D97-AF65-F5344CB8AC3E}">
        <p14:creationId xmlns:p14="http://schemas.microsoft.com/office/powerpoint/2010/main" val="180517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pic>
        <p:nvPicPr>
          <p:cNvPr id="4" name="Content Placeholder 3"/>
          <p:cNvPicPr>
            <a:picLocks noGrp="1" noChangeAspect="1"/>
          </p:cNvPicPr>
          <p:nvPr>
            <p:ph idx="1"/>
          </p:nvPr>
        </p:nvPicPr>
        <p:blipFill>
          <a:blip r:embed="rId2"/>
          <a:stretch>
            <a:fillRect/>
          </a:stretch>
        </p:blipFill>
        <p:spPr>
          <a:xfrm>
            <a:off x="4368800" y="1289304"/>
            <a:ext cx="6929120" cy="5509416"/>
          </a:xfrm>
          <a:prstGeom prst="rect">
            <a:avLst/>
          </a:prstGeom>
        </p:spPr>
      </p:pic>
    </p:spTree>
    <p:extLst>
      <p:ext uri="{BB962C8B-B14F-4D97-AF65-F5344CB8AC3E}">
        <p14:creationId xmlns:p14="http://schemas.microsoft.com/office/powerpoint/2010/main" val="185096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with R integration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858523"/>
            <a:ext cx="10331450" cy="2956365"/>
          </a:xfrm>
        </p:spPr>
      </p:pic>
      <p:sp>
        <p:nvSpPr>
          <p:cNvPr id="5" name="TextBox 4"/>
          <p:cNvSpPr txBox="1"/>
          <p:nvPr/>
        </p:nvSpPr>
        <p:spPr>
          <a:xfrm>
            <a:off x="1069848" y="4903024"/>
            <a:ext cx="6375630" cy="646331"/>
          </a:xfrm>
          <a:prstGeom prst="rect">
            <a:avLst/>
          </a:prstGeom>
          <a:noFill/>
        </p:spPr>
        <p:txBody>
          <a:bodyPr wrap="square" rtlCol="0">
            <a:spAutoFit/>
          </a:bodyPr>
          <a:lstStyle/>
          <a:p>
            <a:r>
              <a:rPr lang="en-US" dirty="0"/>
              <a:t>Using </a:t>
            </a:r>
            <a:r>
              <a:rPr lang="en-US" dirty="0" err="1"/>
              <a:t>Rserve</a:t>
            </a:r>
            <a:r>
              <a:rPr lang="en-US" dirty="0"/>
              <a:t> in R and then connecting to that Server from Tableau enabled scripting in Tableau possible.</a:t>
            </a:r>
          </a:p>
        </p:txBody>
      </p:sp>
    </p:spTree>
    <p:extLst>
      <p:ext uri="{BB962C8B-B14F-4D97-AF65-F5344CB8AC3E}">
        <p14:creationId xmlns:p14="http://schemas.microsoft.com/office/powerpoint/2010/main" val="555965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216</TotalTime>
  <Words>967</Words>
  <Application>Microsoft Office PowerPoint</Application>
  <PresentationFormat>Widescreen</PresentationFormat>
  <Paragraphs>122</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-apple-system</vt:lpstr>
      <vt:lpstr>Arial</vt:lpstr>
      <vt:lpstr>Calibri</vt:lpstr>
      <vt:lpstr>Open Sans</vt:lpstr>
      <vt:lpstr>Rockwell</vt:lpstr>
      <vt:lpstr>Rockwell Condensed</vt:lpstr>
      <vt:lpstr>Rockwell Extra Bold</vt:lpstr>
      <vt:lpstr>Symbol</vt:lpstr>
      <vt:lpstr>Times New Roman</vt:lpstr>
      <vt:lpstr>Wingdings</vt:lpstr>
      <vt:lpstr>Wood Type</vt:lpstr>
      <vt:lpstr>Sentimental Analysis using DEEP LEARNING of Amazon Product Reviews</vt:lpstr>
      <vt:lpstr>Problem Statement</vt:lpstr>
      <vt:lpstr>Web Scraping</vt:lpstr>
      <vt:lpstr>Sentiment analysis</vt:lpstr>
      <vt:lpstr>Continued..</vt:lpstr>
      <vt:lpstr>Plots and tables</vt:lpstr>
      <vt:lpstr>Continued..</vt:lpstr>
      <vt:lpstr>Continued..</vt:lpstr>
      <vt:lpstr>Tableau with R integration</vt:lpstr>
      <vt:lpstr>Tableau with R integration</vt:lpstr>
      <vt:lpstr>Tableau with r integration</vt:lpstr>
      <vt:lpstr>Tableau Sentimental analysis</vt:lpstr>
      <vt:lpstr>Doc2Vec </vt:lpstr>
      <vt:lpstr>Steps for Doc2Vec</vt:lpstr>
      <vt:lpstr>Different Data frame during Doc2vec</vt:lpstr>
      <vt:lpstr>LDA - Latent Dirichlet Allocation (TOPIC MODELLING)</vt:lpstr>
      <vt:lpstr>PowerPoint Presentation</vt:lpstr>
      <vt:lpstr>DBN/DNN (DEEP BELIEF NEURAL NETWORKS)</vt:lpstr>
      <vt:lpstr>DBN (Continued..)</vt:lpstr>
      <vt:lpstr>Steps FOR DNN</vt:lpstr>
      <vt:lpstr>PowerPoint Presentation</vt:lpstr>
      <vt:lpstr>PowerPoint Presentation</vt:lpstr>
      <vt:lpstr>SVM (Support Vector Machines)</vt:lpstr>
      <vt:lpstr>Advantages of svm</vt:lpstr>
      <vt:lpstr>SVM PERFORMANCE (RESULTS)</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Amazon Product Reviews</dc:title>
  <dc:creator>Kiran Mahesh Talreja</dc:creator>
  <cp:lastModifiedBy>Chandni Sharma</cp:lastModifiedBy>
  <cp:revision>65</cp:revision>
  <dcterms:created xsi:type="dcterms:W3CDTF">2016-12-14T15:10:25Z</dcterms:created>
  <dcterms:modified xsi:type="dcterms:W3CDTF">2016-12-14T23:51:45Z</dcterms:modified>
</cp:coreProperties>
</file>