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0"/>
  </p:notesMasterIdLst>
  <p:sldIdLst>
    <p:sldId id="256" r:id="rId2"/>
    <p:sldId id="257" r:id="rId3"/>
    <p:sldId id="346" r:id="rId4"/>
    <p:sldId id="260" r:id="rId5"/>
    <p:sldId id="344" r:id="rId6"/>
    <p:sldId id="261" r:id="rId7"/>
    <p:sldId id="262" r:id="rId8"/>
    <p:sldId id="347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Livvic" pitchFamily="2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  <p:embeddedFont>
      <p:font typeface="Squad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7D0CC-F391-4902-B444-98A6B0613F70}">
  <a:tblStyle styleId="{70A7D0CC-F391-4902-B444-98A6B0613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39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82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d319948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d319948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1" r:id="rId7"/>
    <p:sldLayoutId id="2147483662" r:id="rId8"/>
    <p:sldLayoutId id="2147483684" r:id="rId9"/>
    <p:sldLayoutId id="2147483696" r:id="rId10"/>
    <p:sldLayoutId id="2147483709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TrustyProtector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AI-powered fraud detection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>
            <a:off x="472477" y="2236500"/>
            <a:ext cx="3956100" cy="6705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</a:t>
            </a:r>
            <a:r>
              <a:rPr lang="en-US" sz="3200" dirty="0" err="1"/>
              <a:t>TrustyProtector</a:t>
            </a:r>
            <a:r>
              <a:rPr lang="en-US" sz="3200" dirty="0"/>
              <a:t>?</a:t>
            </a:r>
            <a:endParaRPr lang="en-US" sz="3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B5FFB-5AA7-EA16-0A6C-92A4F26D8762}"/>
              </a:ext>
            </a:extLst>
          </p:cNvPr>
          <p:cNvSpPr txBox="1"/>
          <p:nvPr/>
        </p:nvSpPr>
        <p:spPr>
          <a:xfrm>
            <a:off x="4715425" y="1417588"/>
            <a:ext cx="3956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TrustyProtector</a:t>
            </a: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is an advanced security platform that is designed to enhance the safety and reliability of digital transactions. It aims to provide a robust solution for secure financial operations by leveraging AI-powered fraud detection, blockchain technology and open banking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</a:t>
            </a:r>
            <a:r>
              <a:rPr lang="en" dirty="0"/>
              <a:t>he problem:</a:t>
            </a:r>
            <a:br>
              <a:rPr lang="en" dirty="0"/>
            </a:b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9B242D-782C-AE5E-D691-98337AC50D4A}"/>
              </a:ext>
            </a:extLst>
          </p:cNvPr>
          <p:cNvSpPr txBox="1"/>
          <p:nvPr/>
        </p:nvSpPr>
        <p:spPr>
          <a:xfrm>
            <a:off x="0" y="1086040"/>
            <a:ext cx="9144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Consumers and financial institutions face significant challenges with digital payment fraud, identity theft, and ensuring transaction security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B813AC-FFC3-2DF3-ECC4-00FE8DB0362C}"/>
              </a:ext>
            </a:extLst>
          </p:cNvPr>
          <p:cNvSpPr txBox="1"/>
          <p:nvPr/>
        </p:nvSpPr>
        <p:spPr>
          <a:xfrm>
            <a:off x="305947" y="1606797"/>
            <a:ext cx="45720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High incidence of fraud</a:t>
            </a:r>
          </a:p>
          <a:p>
            <a:r>
              <a:rPr lang="en-US" sz="15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Digital payment fraud and identity theft are on the rise</a:t>
            </a:r>
          </a:p>
          <a:p>
            <a:r>
              <a:rPr lang="en-US" sz="15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Cybercriminals are becoming increasingly sophisticated</a:t>
            </a:r>
          </a:p>
          <a:p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Lack of transparency</a:t>
            </a:r>
          </a:p>
          <a:p>
            <a:r>
              <a:rPr lang="en-US" sz="15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- Consumers often distrust digital transactions </a:t>
            </a:r>
          </a:p>
          <a:p>
            <a:r>
              <a:rPr lang="en-US" sz="15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- Unclear processes and hidden fees erode consumer confidence </a:t>
            </a:r>
          </a:p>
          <a:p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Inefficient detection mechanisms</a:t>
            </a:r>
          </a:p>
          <a:p>
            <a:r>
              <a:rPr lang="en-US" sz="15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- Traditional fraud detection methods are often slow and often reactive as well</a:t>
            </a:r>
          </a:p>
          <a:p>
            <a:r>
              <a:rPr lang="en-US" sz="15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- Financial institutions may struggle with the high cost and complexity of fraud prevention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464E46-6D51-E89B-A60B-F5C671DD3BCF}"/>
              </a:ext>
            </a:extLst>
          </p:cNvPr>
          <p:cNvSpPr txBox="1"/>
          <p:nvPr/>
        </p:nvSpPr>
        <p:spPr>
          <a:xfrm>
            <a:off x="4877947" y="1606797"/>
            <a:ext cx="426605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Impacts</a:t>
            </a:r>
          </a:p>
          <a:p>
            <a:r>
              <a:rPr lang="en-US" sz="15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- Significant financial losses for consumers and businesses</a:t>
            </a:r>
          </a:p>
          <a:p>
            <a:r>
              <a:rPr lang="en-US" sz="15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- Erosion of trust in digital financial services hampers adoption</a:t>
            </a:r>
          </a:p>
        </p:txBody>
      </p:sp>
    </p:spTree>
    <p:extLst>
      <p:ext uri="{BB962C8B-B14F-4D97-AF65-F5344CB8AC3E}">
        <p14:creationId xmlns:p14="http://schemas.microsoft.com/office/powerpoint/2010/main" val="17164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5;p96">
            <a:extLst>
              <a:ext uri="{FF2B5EF4-FFF2-40B4-BE49-F238E27FC236}">
                <a16:creationId xmlns:a16="http://schemas.microsoft.com/office/drawing/2014/main" id="{E039FA76-DF27-3157-D5F4-B39E85697D4C}"/>
              </a:ext>
            </a:extLst>
          </p:cNvPr>
          <p:cNvSpPr txBox="1">
            <a:spLocks/>
          </p:cNvSpPr>
          <p:nvPr/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600" dirty="0">
                <a:solidFill>
                  <a:schemeClr val="bg1"/>
                </a:solidFill>
                <a:latin typeface="Squada One" panose="020B0604020202020204" charset="0"/>
              </a:rPr>
              <a:t>Customer pain 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FF9E2-2F8E-FEF8-2731-859250162E81}"/>
              </a:ext>
            </a:extLst>
          </p:cNvPr>
          <p:cNvSpPr txBox="1"/>
          <p:nvPr/>
        </p:nvSpPr>
        <p:spPr>
          <a:xfrm>
            <a:off x="0" y="1112218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Consumers: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They are increasingly worried about their security of their personal and financial information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Incidents of data breaches and unauthorized transactions undermine their confidence in using digital payment systems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There is also a lack of trust in online transactions where many consumers feel uncertain about the safety and transparency of their online transactions, and hidden fees and unclear processes contribute to this mistrust</a:t>
            </a:r>
          </a:p>
          <a:p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Businesses: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There is a loss of customers due to security concerns and they may risk losing customers if they are unable to ensure secure transactions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Existing fraud prevention systems are usually inefficient, thus leading to operational challenges such as integration issues and maintenance as well as updates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Lastly, businesses struggle with integrating these systems smoothly into their operations without disrupting customer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>
            <a:off x="355600" y="2236500"/>
            <a:ext cx="3956100" cy="6705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Target audience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B5FFB-5AA7-EA16-0A6C-92A4F26D8762}"/>
              </a:ext>
            </a:extLst>
          </p:cNvPr>
          <p:cNvSpPr txBox="1"/>
          <p:nvPr/>
        </p:nvSpPr>
        <p:spPr>
          <a:xfrm>
            <a:off x="4920915" y="1833086"/>
            <a:ext cx="3729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Individuals who use digital payment systems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Online shoppers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Financial institutions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E-commerce platform and retailers </a:t>
            </a:r>
          </a:p>
        </p:txBody>
      </p:sp>
    </p:spTree>
    <p:extLst>
      <p:ext uri="{BB962C8B-B14F-4D97-AF65-F5344CB8AC3E}">
        <p14:creationId xmlns:p14="http://schemas.microsoft.com/office/powerpoint/2010/main" val="108049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B36B7-CB5C-1313-B435-C0437D7FD976}"/>
              </a:ext>
            </a:extLst>
          </p:cNvPr>
          <p:cNvSpPr txBox="1"/>
          <p:nvPr/>
        </p:nvSpPr>
        <p:spPr>
          <a:xfrm>
            <a:off x="3788229" y="0"/>
            <a:ext cx="156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quada One" panose="020B0604020202020204" charset="0"/>
              </a:rPr>
              <a:t>S</a:t>
            </a:r>
            <a:r>
              <a:rPr lang="en" sz="3600" dirty="0">
                <a:solidFill>
                  <a:schemeClr val="bg1"/>
                </a:solidFill>
                <a:latin typeface="Squada One" panose="020B0604020202020204" charset="0"/>
              </a:rPr>
              <a:t>olution</a:t>
            </a:r>
            <a:endParaRPr lang="en-US" sz="36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4724E-BE79-7116-87BF-79F375E43109}"/>
              </a:ext>
            </a:extLst>
          </p:cNvPr>
          <p:cNvSpPr txBox="1"/>
          <p:nvPr/>
        </p:nvSpPr>
        <p:spPr>
          <a:xfrm>
            <a:off x="1007215" y="1186755"/>
            <a:ext cx="712957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Develop AI algorithms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Create and train sophisticated machine learning models for accurate and efficient fraud detection</a:t>
            </a:r>
            <a:br>
              <a:rPr lang="en-US" sz="150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</a:br>
            <a:endParaRPr lang="en-US" sz="1500" dirty="0">
              <a:solidFill>
                <a:schemeClr val="tx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Integrate blockchain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Implement blockchain technology to ensure secure, transparent and immutable transaction records and smart contracts</a:t>
            </a:r>
          </a:p>
          <a:p>
            <a:endParaRPr lang="en-US" sz="1500" dirty="0">
              <a:solidFill>
                <a:schemeClr val="tx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Ensure compliance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Align the platform with regulatory requirements for data protection and financial security to ensure full compliance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0"/>
          <p:cNvSpPr txBox="1">
            <a:spLocks noGrp="1"/>
          </p:cNvSpPr>
          <p:nvPr>
            <p:ph type="subTitle" idx="4294967295"/>
          </p:nvPr>
        </p:nvSpPr>
        <p:spPr>
          <a:xfrm>
            <a:off x="0" y="1266432"/>
            <a:ext cx="9143999" cy="3877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 Protection:</a:t>
            </a: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lvl="1"/>
            <a:r>
              <a:rPr lang="en-US" sz="1500" dirty="0"/>
              <a:t>Compliance with MAS guidelines on data privacy and security</a:t>
            </a:r>
          </a:p>
          <a:p>
            <a:pPr lvl="1"/>
            <a:r>
              <a:rPr lang="en-US" sz="1500" dirty="0"/>
              <a:t>Ensuring customer data is protected against breaches and misuse</a:t>
            </a:r>
          </a:p>
          <a:p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Fraud Detection:</a:t>
            </a: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lvl="1"/>
            <a:r>
              <a:rPr lang="en-US" sz="1500" dirty="0"/>
              <a:t>Adherence to MAS requirements for monitoring and reporting fraudulent activities</a:t>
            </a:r>
          </a:p>
          <a:p>
            <a:pPr lvl="1"/>
            <a:r>
              <a:rPr lang="en-US" sz="1500" dirty="0"/>
              <a:t>Implementing robust systems to detect and mitigate fraud</a:t>
            </a:r>
          </a:p>
          <a:p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Open Banking:</a:t>
            </a:r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lvl="1"/>
            <a:r>
              <a:rPr lang="en-US" sz="1500" dirty="0"/>
              <a:t>Following MAS standards for secure data sharing and obtaining user consent</a:t>
            </a:r>
          </a:p>
          <a:p>
            <a:pPr lvl="1"/>
            <a:r>
              <a:rPr lang="en-US" sz="1500" dirty="0"/>
              <a:t>Providing transparency and control to consumers over their financial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p100"/>
          <p:cNvSpPr txBox="1">
            <a:spLocks noGrp="1"/>
          </p:cNvSpPr>
          <p:nvPr>
            <p:ph type="title" idx="4294967295"/>
          </p:nvPr>
        </p:nvSpPr>
        <p:spPr>
          <a:xfrm>
            <a:off x="2422525" y="169469"/>
            <a:ext cx="4298950" cy="1096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MAS regulations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E28B3B-5B97-D49D-B287-B23B3FB2C7E8}"/>
              </a:ext>
            </a:extLst>
          </p:cNvPr>
          <p:cNvSpPr txBox="1"/>
          <p:nvPr/>
        </p:nvSpPr>
        <p:spPr>
          <a:xfrm>
            <a:off x="0" y="0"/>
            <a:ext cx="362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quada One" panose="020B0604020202020204" charset="0"/>
              </a:rPr>
              <a:t>References sources: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9B24C-D80B-AF92-3E95-43BA848D5BFE}"/>
              </a:ext>
            </a:extLst>
          </p:cNvPr>
          <p:cNvSpPr txBox="1"/>
          <p:nvPr/>
        </p:nvSpPr>
        <p:spPr>
          <a:xfrm>
            <a:off x="0" y="646331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chatgpt</a:t>
            </a:r>
            <a:endParaRPr lang="en-US" sz="18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834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438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Wingdings</vt:lpstr>
      <vt:lpstr>Squada One</vt:lpstr>
      <vt:lpstr>Livvic</vt:lpstr>
      <vt:lpstr>Fira Sans Extra Condensed Medium</vt:lpstr>
      <vt:lpstr>Roboto Condensed</vt:lpstr>
      <vt:lpstr>Arial</vt:lpstr>
      <vt:lpstr>Roboto Condensed Light</vt:lpstr>
      <vt:lpstr>Tech Startup XL by Slidesgo</vt:lpstr>
      <vt:lpstr>TrustyProtector</vt:lpstr>
      <vt:lpstr>What is TrustyProtector?</vt:lpstr>
      <vt:lpstr>The problem: </vt:lpstr>
      <vt:lpstr>PowerPoint Presentation</vt:lpstr>
      <vt:lpstr>Target audience </vt:lpstr>
      <vt:lpstr>PowerPoint Presentation</vt:lpstr>
      <vt:lpstr>MAS regulations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TrustyProtector</dc:title>
  <dc:creator>PHUA TSI QIN SHARMAINE</dc:creator>
  <cp:lastModifiedBy>PHUA TSI QIN SHARMAINE</cp:lastModifiedBy>
  <cp:revision>5</cp:revision>
  <dcterms:modified xsi:type="dcterms:W3CDTF">2024-05-20T01:39:09Z</dcterms:modified>
</cp:coreProperties>
</file>