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4"/>
  </p:sldMasterIdLst>
  <p:notesMasterIdLst>
    <p:notesMasterId r:id="rId15"/>
  </p:notesMasterIdLst>
  <p:sldIdLst>
    <p:sldId id="256" r:id="rId5"/>
    <p:sldId id="257" r:id="rId6"/>
    <p:sldId id="346" r:id="rId7"/>
    <p:sldId id="260" r:id="rId8"/>
    <p:sldId id="344" r:id="rId9"/>
    <p:sldId id="261" r:id="rId10"/>
    <p:sldId id="262" r:id="rId11"/>
    <p:sldId id="348" r:id="rId12"/>
    <p:sldId id="349" r:id="rId13"/>
    <p:sldId id="347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7D0CC-F391-4902-B444-98A6B0613F70}">
  <a:tblStyle styleId="{70A7D0CC-F391-4902-B444-98A6B0613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9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82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d319948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d319948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84" r:id="rId9"/>
    <p:sldLayoutId id="2147483696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10848045240003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omerica.com/insights/business-finance/digital-payment-security-risks-and-best-practices.html" TargetMode="External"/><Relationship Id="rId4" Type="http://schemas.openxmlformats.org/officeDocument/2006/relationships/hyperlink" Target="https://www.mas.gov.sg/regulation/regulations-and-guidance?sectors=Banking&amp;sectors=Capital%20Markets&amp;sectors=Insurance&amp;sectors=Paym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TrustyProtector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AI-powered fraud detection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E28B3B-5B97-D49D-B287-B23B3FB2C7E8}"/>
              </a:ext>
            </a:extLst>
          </p:cNvPr>
          <p:cNvSpPr txBox="1"/>
          <p:nvPr/>
        </p:nvSpPr>
        <p:spPr>
          <a:xfrm>
            <a:off x="0" y="0"/>
            <a:ext cx="362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References sources: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9B24C-D80B-AF92-3E95-43BA848D5BFE}"/>
              </a:ext>
            </a:extLst>
          </p:cNvPr>
          <p:cNvSpPr txBox="1"/>
          <p:nvPr/>
        </p:nvSpPr>
        <p:spPr>
          <a:xfrm>
            <a:off x="72570" y="708016"/>
            <a:ext cx="38172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Recent Research on AI and Blockchain in Fraud Detection:</a:t>
            </a:r>
          </a:p>
          <a:p>
            <a:r>
              <a:rPr lang="en-US" sz="2000" dirty="0">
                <a:hlinkClick r:id="rId3"/>
              </a:rPr>
              <a:t>AI-enhanced blockchain technology: A review of advancements and opportunities - ScienceDirect</a:t>
            </a:r>
            <a:endParaRPr lang="en-US" sz="20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D4624-9E39-B8A5-C744-552302D65E20}"/>
              </a:ext>
            </a:extLst>
          </p:cNvPr>
          <p:cNvSpPr txBox="1"/>
          <p:nvPr/>
        </p:nvSpPr>
        <p:spPr>
          <a:xfrm>
            <a:off x="4307113" y="708016"/>
            <a:ext cx="38172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 Regulatory Documents：</a:t>
            </a:r>
            <a:endParaRPr lang="en-US" sz="2000" dirty="0"/>
          </a:p>
          <a:p>
            <a:r>
              <a:rPr lang="en-US" sz="2000" dirty="0">
                <a:hlinkClick r:id="rId4"/>
              </a:rPr>
              <a:t>Regulations and Guidance (mas.gov.sg)</a:t>
            </a:r>
            <a:endParaRPr lang="en-US" sz="20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120A5-38D4-9530-1233-5EB4375CE862}"/>
              </a:ext>
            </a:extLst>
          </p:cNvPr>
          <p:cNvSpPr txBox="1"/>
          <p:nvPr/>
        </p:nvSpPr>
        <p:spPr>
          <a:xfrm>
            <a:off x="2267855" y="3450599"/>
            <a:ext cx="38172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 Regulatory Documents：</a:t>
            </a:r>
          </a:p>
          <a:p>
            <a:r>
              <a:rPr lang="en-US" sz="2000" dirty="0">
                <a:hlinkClick r:id="rId5"/>
              </a:rPr>
              <a:t>Digital Payment Security Risks and Best Practices | Comerica</a:t>
            </a:r>
            <a:endParaRPr lang="en-US" sz="20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8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>
            <a:off x="472477" y="2236500"/>
            <a:ext cx="3956100" cy="670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</a:t>
            </a:r>
            <a:r>
              <a:rPr lang="en-US" sz="3200" dirty="0" err="1"/>
              <a:t>TrustyProtector</a:t>
            </a:r>
            <a:r>
              <a:rPr lang="en-US" sz="3200" dirty="0"/>
              <a:t>?</a:t>
            </a: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B5FFB-5AA7-EA16-0A6C-92A4F26D8762}"/>
              </a:ext>
            </a:extLst>
          </p:cNvPr>
          <p:cNvSpPr txBox="1"/>
          <p:nvPr/>
        </p:nvSpPr>
        <p:spPr>
          <a:xfrm>
            <a:off x="4715425" y="1417588"/>
            <a:ext cx="3956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TrustyProtector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is an advanced security platform that is designed to enhance the safety and reliability of digital transactions. It aims to provide a robust solution for secure financial operations by leveraging AI-powered fraud detection, blockchain technology and open banking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he problem:</a:t>
            </a:r>
            <a:br>
              <a:rPr lang="e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EF978-7DA8-006C-1359-07AB3AB7C130}"/>
              </a:ext>
            </a:extLst>
          </p:cNvPr>
          <p:cNvSpPr txBox="1"/>
          <p:nvPr/>
        </p:nvSpPr>
        <p:spPr>
          <a:xfrm>
            <a:off x="206830" y="1243591"/>
            <a:ext cx="88754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High Incidence of Fraud: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Digital Payment Fraud and Identity Theft: Cybercriminals are becoming more sophisticated in their methods, leading to an increase in unauthorized transactions and identity theft.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Statistics and Examples: "In 2023, the financial sector reported a 20% increase in fraud cases, with losses exceeding $5 billion.“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Lack of Transparency: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Consumer Distrust: Unclear processes and hidden fees lead to a lack of transparency, eroding consumer confidence in digital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Examples: Consumers often face hidden charges and complex terms, resulting in mistrust and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Inefficient Detection Mechanisms: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Traditional Methods: Traditional fraud detection methods are often slow and reactive, rather than proactive.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Challenges for Financial Institutions: Implementing and maintaining effective fraud prevention systems is costly and complex.</a:t>
            </a:r>
          </a:p>
        </p:txBody>
      </p:sp>
    </p:spTree>
    <p:extLst>
      <p:ext uri="{BB962C8B-B14F-4D97-AF65-F5344CB8AC3E}">
        <p14:creationId xmlns:p14="http://schemas.microsoft.com/office/powerpoint/2010/main" val="17164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5;p96">
            <a:extLst>
              <a:ext uri="{FF2B5EF4-FFF2-40B4-BE49-F238E27FC236}">
                <a16:creationId xmlns:a16="http://schemas.microsoft.com/office/drawing/2014/main" id="{E039FA76-DF27-3157-D5F4-B39E85697D4C}"/>
              </a:ext>
            </a:extLst>
          </p:cNvPr>
          <p:cNvSpPr txBox="1">
            <a:spLocks/>
          </p:cNvSpPr>
          <p:nvPr/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Customer pain 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FF9E2-2F8E-FEF8-2731-859250162E81}"/>
              </a:ext>
            </a:extLst>
          </p:cNvPr>
          <p:cNvSpPr txBox="1"/>
          <p:nvPr/>
        </p:nvSpPr>
        <p:spPr>
          <a:xfrm>
            <a:off x="0" y="111221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Consumers: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Security Concerns: Consumers are increasingly worried about the security of their personal and financial information due to data breaches and unauthorized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Lack of Trust: Many consumers feel uncertain about the safety and transparency of online transactions.</a:t>
            </a:r>
          </a:p>
          <a:p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Businesses: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Loss of Customers: Businesses risk losing customers if they cannot ensure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Operational Challenges: Existing fraud prevention systems are often inefficient, leading to operational challenges such as integration issues, maintenance, and updates.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>
            <a:off x="1070429" y="2269157"/>
            <a:ext cx="2744157" cy="670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Target audience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B5FFB-5AA7-EA16-0A6C-92A4F26D8762}"/>
              </a:ext>
            </a:extLst>
          </p:cNvPr>
          <p:cNvSpPr txBox="1"/>
          <p:nvPr/>
        </p:nvSpPr>
        <p:spPr>
          <a:xfrm>
            <a:off x="4906401" y="149429"/>
            <a:ext cx="3729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Individuals Using Digital Payment Systems: Concerned about the security of their personal and financial information.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Online Shoppers: Facing incidents of data breaches and unauthorized transactions.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Financial Institutions: Struggling with the high cost and complexity of fraud prevention.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E-commerce Platforms and Retailers: Need secure transactions to retain customers.</a:t>
            </a:r>
          </a:p>
        </p:txBody>
      </p:sp>
    </p:spTree>
    <p:extLst>
      <p:ext uri="{BB962C8B-B14F-4D97-AF65-F5344CB8AC3E}">
        <p14:creationId xmlns:p14="http://schemas.microsoft.com/office/powerpoint/2010/main" val="108049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B36B7-CB5C-1313-B435-C0437D7FD976}"/>
              </a:ext>
            </a:extLst>
          </p:cNvPr>
          <p:cNvSpPr txBox="1"/>
          <p:nvPr/>
        </p:nvSpPr>
        <p:spPr>
          <a:xfrm>
            <a:off x="1625982" y="65081"/>
            <a:ext cx="58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quada One" panose="020B0604020202020204" charset="0"/>
              </a:rPr>
              <a:t>S</a:t>
            </a:r>
            <a:r>
              <a:rPr lang="en" sz="3600" dirty="0">
                <a:solidFill>
                  <a:schemeClr val="bg1"/>
                </a:solidFill>
                <a:latin typeface="Squada One" panose="020B0604020202020204" charset="0"/>
              </a:rPr>
              <a:t>olution for Financial Institutions</a:t>
            </a:r>
            <a:endParaRPr lang="en-US" sz="36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4724E-BE79-7116-87BF-79F375E43109}"/>
              </a:ext>
            </a:extLst>
          </p:cNvPr>
          <p:cNvSpPr txBox="1"/>
          <p:nvPr/>
        </p:nvSpPr>
        <p:spPr>
          <a:xfrm>
            <a:off x="1076158" y="711412"/>
            <a:ext cx="7129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AI-Powered Fraud Detection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AI Algorithms: Develop and train sophisticated machine learning models for accurate and efficient 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Blockchain Integration: Implement blockchain technology to ensure secure, transparent, and immutable transaction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Compliance with Regulations: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Protection: Align the platform with regulatory requirements for data protection and financial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 Guidelines: Ensure compliance with MAS guidelines on data privacy, security, monitoring, and reporting fraudulent activities.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0"/>
          <p:cNvSpPr txBox="1">
            <a:spLocks noGrp="1"/>
          </p:cNvSpPr>
          <p:nvPr>
            <p:ph type="subTitle" idx="4294967295"/>
          </p:nvPr>
        </p:nvSpPr>
        <p:spPr>
          <a:xfrm>
            <a:off x="0" y="852775"/>
            <a:ext cx="9143999" cy="3877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Protection: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 Guidelines: Key MAS guidelines on data privacy and security.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Customer Data Protection: Ensuring customer data is protected against breaches and misuse.</a:t>
            </a:r>
          </a:p>
          <a:p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Fraud Detection: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MAS Requirements: MAS requirements for monitoring and reporting fraudulent activities.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Robust Systems: Implement robust systems to detect and mitigate fraud.</a:t>
            </a:r>
          </a:p>
          <a:p>
            <a:endParaRPr lang="en-US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Open Banking: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Secure Data Sharing: Following MAS standards for secure data sharing and obtaining user consent.</a:t>
            </a:r>
          </a:p>
          <a:p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Transparency and Control: Providing transparency and control to consumers over their financial data.</a:t>
            </a: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4294967295"/>
          </p:nvPr>
        </p:nvSpPr>
        <p:spPr>
          <a:xfrm>
            <a:off x="2339068" y="148772"/>
            <a:ext cx="4298950" cy="704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MAS regulations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7;p100">
            <a:extLst>
              <a:ext uri="{FF2B5EF4-FFF2-40B4-BE49-F238E27FC236}">
                <a16:creationId xmlns:a16="http://schemas.microsoft.com/office/drawing/2014/main" id="{AD30F6CC-1D33-698A-B13B-CC063393BD9E}"/>
              </a:ext>
            </a:extLst>
          </p:cNvPr>
          <p:cNvSpPr txBox="1">
            <a:spLocks/>
          </p:cNvSpPr>
          <p:nvPr/>
        </p:nvSpPr>
        <p:spPr>
          <a:xfrm>
            <a:off x="2295525" y="391886"/>
            <a:ext cx="4298950" cy="70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3600" dirty="0"/>
              <a:t>Fraud Prevention and AML Compliance Features</a:t>
            </a:r>
            <a:endParaRPr lang="en-SG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E7331-29D1-F895-03A0-6E6956DC8F52}"/>
              </a:ext>
            </a:extLst>
          </p:cNvPr>
          <p:cNvSpPr txBox="1"/>
          <p:nvPr/>
        </p:nvSpPr>
        <p:spPr>
          <a:xfrm>
            <a:off x="217713" y="1490789"/>
            <a:ext cx="90968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Multi-Factor Authentication (MFA):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Description: Enhances security by requiring multiple forms of verification before allowing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Benefits: Reduces the risk of unauthorized access and ensures that only legitimate users can perform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Identity Verification: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Description: Uses advanced techniques to verify the authenticity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Benefits: Prevents identity theft and ensures that users are who they claim to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Real-Time Transaction Monitoring: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Description: Continuously monitors transactions to detect and prevent suspicious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Benefits: Provides immediate detection of potential fraud, allowing for quick response and mitigation.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Compliance with AML Regulations: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Description: Aligns with AML requirements to monitor and report suspicious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Benefits: Ensures adherence to regulatory standards and prevents money laundering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36053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7;p100">
            <a:extLst>
              <a:ext uri="{FF2B5EF4-FFF2-40B4-BE49-F238E27FC236}">
                <a16:creationId xmlns:a16="http://schemas.microsoft.com/office/drawing/2014/main" id="{CF49AEF9-B5FD-2FB3-5236-858AA2CE28CD}"/>
              </a:ext>
            </a:extLst>
          </p:cNvPr>
          <p:cNvSpPr txBox="1">
            <a:spLocks/>
          </p:cNvSpPr>
          <p:nvPr/>
        </p:nvSpPr>
        <p:spPr>
          <a:xfrm>
            <a:off x="2273753" y="221343"/>
            <a:ext cx="4298950" cy="70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3600" dirty="0"/>
              <a:t>Emerging Technologies in </a:t>
            </a:r>
            <a:r>
              <a:rPr lang="en-US" sz="3600" dirty="0" err="1"/>
              <a:t>TrustyProtector</a:t>
            </a:r>
            <a:endParaRPr lang="en-S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B655D-1EB3-C599-1EDC-A1A391B8F871}"/>
              </a:ext>
            </a:extLst>
          </p:cNvPr>
          <p:cNvSpPr txBox="1"/>
          <p:nvPr/>
        </p:nvSpPr>
        <p:spPr>
          <a:xfrm>
            <a:off x="373743" y="1372753"/>
            <a:ext cx="8712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Artificial Intelligence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Machine Learning Models: Utilizes AI algorithms to </a:t>
            </a:r>
            <a:r>
              <a:rPr lang="en-SG" dirty="0" err="1"/>
              <a:t>analyze</a:t>
            </a:r>
            <a:r>
              <a:rPr lang="en-SG" dirty="0"/>
              <a:t> transaction patterns and detect fraudulent activities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Anomaly Detection: Implements machine learning techniques to identify unusual transaction </a:t>
            </a:r>
            <a:r>
              <a:rPr lang="en-SG" dirty="0" err="1"/>
              <a:t>behaviors</a:t>
            </a:r>
            <a:r>
              <a:rPr lang="en-SG" dirty="0"/>
              <a:t> that may indicate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Blockchain 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Secure Transactions: Uses blockchain to create secure, transparent, and immutable transaction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Smart Contracts: Implements smart contracts to automate and enforce compliance with predefined rules and regulations.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Open Banking: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Sharing: Follows MAS standards for secure data sharing and obtaining user consent.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Transparency and Control: Provides consumers with transparency and control over their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33167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d0176929-78a9-49b6-a000-12496bf5f0fe" xsi:nil="true"/>
    <_ip_UnifiedCompliancePolicyProperties xmlns="http://schemas.microsoft.com/sharepoint/v3" xsi:nil="true"/>
    <lcf76f155ced4ddcb4097134ff3c332f xmlns="6b2fbd35-306a-4b87-8e65-fb01ce8fd89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FEC96BA5A1341B6860EED3F1D9474" ma:contentTypeVersion="13" ma:contentTypeDescription="Create a new document." ma:contentTypeScope="" ma:versionID="5cde14906bd79d3440d79137bbb2d78f">
  <xsd:schema xmlns:xsd="http://www.w3.org/2001/XMLSchema" xmlns:xs="http://www.w3.org/2001/XMLSchema" xmlns:p="http://schemas.microsoft.com/office/2006/metadata/properties" xmlns:ns1="http://schemas.microsoft.com/sharepoint/v3" xmlns:ns2="6b2fbd35-306a-4b87-8e65-fb01ce8fd894" xmlns:ns3="d0176929-78a9-49b6-a000-12496bf5f0fe" targetNamespace="http://schemas.microsoft.com/office/2006/metadata/properties" ma:root="true" ma:fieldsID="69c13ef6b445c4b6e87278095bfb98de" ns1:_="" ns2:_="" ns3:_="">
    <xsd:import namespace="http://schemas.microsoft.com/sharepoint/v3"/>
    <xsd:import namespace="6b2fbd35-306a-4b87-8e65-fb01ce8fd894"/>
    <xsd:import namespace="d0176929-78a9-49b6-a000-12496bf5f0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fbd35-306a-4b87-8e65-fb01ce8fd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76929-78a9-49b6-a000-12496bf5f0f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8861ae7-0823-4109-84fe-97363d5f790b}" ma:internalName="TaxCatchAll" ma:showField="CatchAllData" ma:web="d0176929-78a9-49b6-a000-12496bf5f0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8AA9D-EF0C-48F5-B336-15CF23C2CD65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0176929-78a9-49b6-a000-12496bf5f0fe"/>
    <ds:schemaRef ds:uri="http://schemas.microsoft.com/office/2006/documentManagement/types"/>
    <ds:schemaRef ds:uri="6b2fbd35-306a-4b87-8e65-fb01ce8fd89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C89779-AC0E-4226-B69D-754934316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b2fbd35-306a-4b87-8e65-fb01ce8fd894"/>
    <ds:schemaRef ds:uri="d0176929-78a9-49b6-a000-12496bf5f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D65BC3-E6BC-459D-85F6-2BE24A8986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88b0d0-79f0-40a4-8644-35fcdee9d0f3}" enabled="0" method="" siteId="{f688b0d0-79f0-40a4-8644-35fcdee9d0f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c369 ga week 5 submission</Template>
  <TotalTime>142</TotalTime>
  <Words>819</Words>
  <Application>Microsoft Office PowerPoint</Application>
  <PresentationFormat>On-screen Show (16:9)</PresentationFormat>
  <Paragraphs>88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</vt:lpstr>
      <vt:lpstr>Roboto Condensed</vt:lpstr>
      <vt:lpstr>Roboto Condensed Light</vt:lpstr>
      <vt:lpstr>Squada One</vt:lpstr>
      <vt:lpstr>Livvic</vt:lpstr>
      <vt:lpstr>Fira Sans Extra Condensed Medium</vt:lpstr>
      <vt:lpstr>Arial</vt:lpstr>
      <vt:lpstr>Tech Startup XL by Slidesgo</vt:lpstr>
      <vt:lpstr>TrustyProtector</vt:lpstr>
      <vt:lpstr>What is TrustyProtector?</vt:lpstr>
      <vt:lpstr>The problem: </vt:lpstr>
      <vt:lpstr>PowerPoint Presentation</vt:lpstr>
      <vt:lpstr>Target audience </vt:lpstr>
      <vt:lpstr>PowerPoint Presentation</vt:lpstr>
      <vt:lpstr>MAS regulations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PHUA TSI QIN SHARMAINE</dc:creator>
  <cp:lastModifiedBy>PHUA TSI QIN SHARMAINE</cp:lastModifiedBy>
  <cp:revision>5</cp:revision>
  <dcterms:created xsi:type="dcterms:W3CDTF">2024-06-04T11:02:26Z</dcterms:created>
  <dcterms:modified xsi:type="dcterms:W3CDTF">2024-07-20T19:18:50Z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0x0101002BAFEC96BA5A1341B6860EED3F1D9474</vt:lpwstr>
  </property>
</Properties>
</file>