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5" r:id="rId3"/>
    <p:sldId id="286" r:id="rId4"/>
    <p:sldId id="283" r:id="rId5"/>
    <p:sldId id="284" r:id="rId6"/>
    <p:sldId id="262" r:id="rId7"/>
    <p:sldId id="263" r:id="rId8"/>
    <p:sldId id="266" r:id="rId9"/>
    <p:sldId id="267" r:id="rId10"/>
    <p:sldId id="287" r:id="rId11"/>
    <p:sldId id="268" r:id="rId12"/>
    <p:sldId id="270" r:id="rId13"/>
    <p:sldId id="272" r:id="rId14"/>
    <p:sldId id="276" r:id="rId15"/>
    <p:sldId id="277" r:id="rId16"/>
    <p:sldId id="275" r:id="rId17"/>
    <p:sldId id="288" r:id="rId18"/>
    <p:sldId id="289" r:id="rId19"/>
    <p:sldId id="29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34" autoAdjust="0"/>
  </p:normalViewPr>
  <p:slideViewPr>
    <p:cSldViewPr>
      <p:cViewPr varScale="1">
        <p:scale>
          <a:sx n="79" d="100"/>
          <a:sy n="79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968D-CF08-479D-AF51-ED171E1D6756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DFEF-7E7C-431A-AAF6-9EF89F568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8082-2783-4414-B523-1EA0703E8173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4CFF-6BA6-4F2A-A0D1-8D51D698D33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8B2E-E16B-4CB8-8E58-3D92161E151F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E6F1-BD7F-4FDD-B143-E3A1836CA3AB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40E-5A45-41DE-8FEF-32D10C5FA6A6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7A33-015D-4A7E-9B97-9A899F0DA6EE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0D99-9EEF-4B56-91A2-BA23D6AB39DE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5D6F-0BD6-4CB5-9322-21578976B8B9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7C7B-0055-4CEC-A488-0ACF7CE536CD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673-A627-43C2-A5CB-3712F9AD153D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4888-2062-4E57-ADDB-3D1E4ADD16A0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CC03-35A9-4B54-B936-B6C0A0876C22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WWW.ARUN.COM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gex/package-summary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8/docs/api/java/util/regex/Matcher.html" TargetMode="External"/><Relationship Id="rId4" Type="http://schemas.openxmlformats.org/officeDocument/2006/relationships/hyperlink" Target="http://docs.oracle.com/javase/8/docs/api/java/util/regex/Pattern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F20FF-3C56-437E-96F0-451C042A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String, StringBuffer &amp; StringBuilder Example</a:t>
            </a: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762000" y="1371600"/>
            <a:ext cx="563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String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String(</a:t>
            </a:r>
            <a:r>
              <a:rPr lang="en-US" sz="2000" b="1" dirty="0">
                <a:solidFill>
                  <a:srgbClr val="0066FF"/>
                </a:solidFill>
              </a:rPr>
              <a:t>“Hello"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sz="2000" dirty="0" err="1"/>
              <a:t>.concat</a:t>
            </a:r>
            <a:r>
              <a:rPr lang="en-US" sz="2000" dirty="0"/>
              <a:t>(“User");</a:t>
            </a:r>
          </a:p>
          <a:p>
            <a:endParaRPr lang="en-US" sz="2000" b="1" dirty="0"/>
          </a:p>
          <a:p>
            <a:r>
              <a:rPr lang="en-US" sz="2000" dirty="0"/>
              <a:t>System.</a:t>
            </a:r>
            <a:r>
              <a:rPr lang="en-US" sz="2000" b="1" i="1" dirty="0">
                <a:solidFill>
                  <a:srgbClr val="0066FF"/>
                </a:solidFill>
              </a:rPr>
              <a:t>out</a:t>
            </a:r>
            <a:r>
              <a:rPr lang="en-US" sz="2000" i="1" dirty="0"/>
              <a:t>.println(s); 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//Hello</a:t>
            </a: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762000" y="3200400"/>
            <a:ext cx="5638800" cy="1752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StringBuffer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sb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b="1" dirty="0" err="1"/>
              <a:t>StringBuffer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66FF"/>
                </a:solidFill>
              </a:rPr>
              <a:t>“Hello"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sb</a:t>
            </a:r>
            <a:r>
              <a:rPr lang="en-US" sz="2000" dirty="0" err="1"/>
              <a:t>.append</a:t>
            </a:r>
            <a:r>
              <a:rPr lang="en-US" sz="2000" dirty="0"/>
              <a:t>(“User");</a:t>
            </a:r>
          </a:p>
          <a:p>
            <a:endParaRPr lang="en-US" sz="2000" b="1" dirty="0"/>
          </a:p>
          <a:p>
            <a:r>
              <a:rPr lang="en-US" sz="2000" dirty="0"/>
              <a:t>System.</a:t>
            </a:r>
            <a:r>
              <a:rPr lang="en-US" sz="2000" b="1" i="1" dirty="0">
                <a:solidFill>
                  <a:srgbClr val="0066FF"/>
                </a:solidFill>
              </a:rPr>
              <a:t>out</a:t>
            </a:r>
            <a:r>
              <a:rPr lang="en-US" sz="2000" i="1" dirty="0"/>
              <a:t>.println(sb); 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en-US" sz="2000" b="1" i="1" dirty="0" err="1">
                <a:solidFill>
                  <a:srgbClr val="00B050"/>
                </a:solidFill>
              </a:rPr>
              <a:t>HelloUser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762000" y="5105400"/>
            <a:ext cx="57912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StringBuilder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b="1" dirty="0" err="1"/>
              <a:t>StringBuilder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66FF"/>
                </a:solidFill>
              </a:rPr>
              <a:t>“Hello“</a:t>
            </a:r>
            <a:r>
              <a:rPr lang="en-US" sz="2000" b="1" dirty="0"/>
              <a:t>);</a:t>
            </a:r>
          </a:p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2000" dirty="0" err="1"/>
              <a:t>.append</a:t>
            </a:r>
            <a:r>
              <a:rPr lang="en-US" sz="2000" dirty="0"/>
              <a:t>(“User");</a:t>
            </a:r>
            <a:endParaRPr lang="en-US" sz="2000" b="1" dirty="0"/>
          </a:p>
          <a:p>
            <a:r>
              <a:rPr lang="en-US" sz="2000" dirty="0"/>
              <a:t>System.</a:t>
            </a:r>
            <a:r>
              <a:rPr lang="en-US" sz="2000" b="1" i="1" dirty="0">
                <a:solidFill>
                  <a:srgbClr val="0066FF"/>
                </a:solidFill>
              </a:rPr>
              <a:t>out</a:t>
            </a:r>
            <a:r>
              <a:rPr lang="en-US" sz="2000" b="1" i="1" dirty="0"/>
              <a:t>.</a:t>
            </a:r>
            <a:r>
              <a:rPr lang="en-US" sz="2000" i="1" dirty="0"/>
              <a:t>println(sc);</a:t>
            </a:r>
            <a:r>
              <a:rPr lang="en-US" sz="2000" b="1" i="1" dirty="0"/>
              <a:t>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en-US" sz="2000" b="1" i="1" dirty="0" err="1">
                <a:solidFill>
                  <a:srgbClr val="00B050"/>
                </a:solidFill>
              </a:rPr>
              <a:t>HelloUser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553200" y="1447800"/>
            <a:ext cx="2209800" cy="129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Hello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6553200" y="3276600"/>
            <a:ext cx="2362200" cy="129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</a:rPr>
              <a:t>HelloUser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629400" y="5105400"/>
            <a:ext cx="2514600" cy="129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</a:rPr>
              <a:t>HelloUser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191000" y="2438400"/>
            <a:ext cx="2438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15000" y="4419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19800" y="59436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String, StringBuffer &amp; StringBuilder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performance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0" y="1371600"/>
            <a:ext cx="5181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int</a:t>
            </a:r>
            <a:r>
              <a:rPr lang="en-US" sz="2000" b="1" dirty="0"/>
              <a:t> </a:t>
            </a:r>
            <a:r>
              <a:rPr lang="en-US" sz="2000" dirty="0"/>
              <a:t>N = 100000;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long</a:t>
            </a:r>
            <a:r>
              <a:rPr lang="en-US" sz="2000" b="1" dirty="0"/>
              <a:t> </a:t>
            </a:r>
            <a:r>
              <a:rPr lang="en-US" sz="2000" dirty="0"/>
              <a:t>t;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String sb1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dirty="0"/>
              <a:t>String(</a:t>
            </a:r>
            <a:r>
              <a:rPr lang="en-US" sz="2000" b="1" dirty="0">
                <a:solidFill>
                  <a:srgbClr val="0066FF"/>
                </a:solidFill>
              </a:rPr>
              <a:t>"hello"</a:t>
            </a:r>
            <a:r>
              <a:rPr lang="en-US" sz="2000" dirty="0"/>
              <a:t>);</a:t>
            </a:r>
          </a:p>
          <a:p>
            <a:r>
              <a:rPr lang="en-US" sz="2000" dirty="0"/>
              <a:t>    t = System.</a:t>
            </a:r>
            <a:r>
              <a:rPr lang="en-US" sz="2000" i="1" dirty="0"/>
              <a:t>currentTimeMillis();</a:t>
            </a:r>
          </a:p>
          <a:p>
            <a:r>
              <a:rPr lang="nn-NO" sz="2000" b="1" dirty="0"/>
              <a:t>    </a:t>
            </a:r>
            <a:r>
              <a:rPr lang="nn-NO" sz="2000" b="1" dirty="0">
                <a:solidFill>
                  <a:srgbClr val="7030A0"/>
                </a:solidFill>
              </a:rPr>
              <a:t>for</a:t>
            </a:r>
            <a:r>
              <a:rPr lang="nn-NO" sz="2000" b="1" dirty="0"/>
              <a:t> </a:t>
            </a:r>
            <a:r>
              <a:rPr lang="nn-NO" sz="2000" dirty="0"/>
              <a:t>(</a:t>
            </a:r>
            <a:r>
              <a:rPr lang="nn-NO" sz="2000" b="1" dirty="0">
                <a:solidFill>
                  <a:srgbClr val="7030A0"/>
                </a:solidFill>
              </a:rPr>
              <a:t>int</a:t>
            </a:r>
            <a:r>
              <a:rPr lang="nn-NO" sz="2000" dirty="0"/>
              <a:t> i = N; i &gt;= 0; i--) {</a:t>
            </a:r>
          </a:p>
          <a:p>
            <a:r>
              <a:rPr lang="en-US" sz="2000" dirty="0"/>
              <a:t>    	sb1.concat(</a:t>
            </a:r>
            <a:r>
              <a:rPr lang="en-US" sz="2000" b="1" dirty="0">
                <a:solidFill>
                  <a:srgbClr val="0066FF"/>
                </a:solidFill>
              </a:rPr>
              <a:t>"hi"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print</a:t>
            </a:r>
            <a:r>
              <a:rPr lang="en-US" sz="2000" i="1" dirty="0"/>
              <a:t>(</a:t>
            </a:r>
            <a:r>
              <a:rPr lang="en-US" sz="2000" b="1" i="1" dirty="0">
                <a:solidFill>
                  <a:srgbClr val="0066FF"/>
                </a:solidFill>
              </a:rPr>
              <a:t>“String time:“ </a:t>
            </a:r>
            <a:r>
              <a:rPr lang="en-US" sz="2000" i="1" dirty="0"/>
              <a:t>+ 	(System.currentTimeMillis () - t));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StringBuffer sb2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dirty="0"/>
              <a:t>StringBuffer(</a:t>
            </a:r>
            <a:r>
              <a:rPr lang="en-US" sz="2000" b="1" dirty="0">
                <a:solidFill>
                  <a:srgbClr val="0066FF"/>
                </a:solidFill>
              </a:rPr>
              <a:t>"hello"</a:t>
            </a:r>
            <a:r>
              <a:rPr lang="en-US" sz="2000" dirty="0"/>
              <a:t>);</a:t>
            </a:r>
          </a:p>
          <a:p>
            <a:r>
              <a:rPr lang="en-US" sz="2000" dirty="0"/>
              <a:t>    t = System.</a:t>
            </a:r>
            <a:r>
              <a:rPr lang="en-US" sz="2000" i="1" dirty="0"/>
              <a:t>currentTimeMillis();</a:t>
            </a:r>
          </a:p>
          <a:p>
            <a:r>
              <a:rPr lang="nn-NO" sz="2000" b="1" dirty="0"/>
              <a:t>    </a:t>
            </a:r>
            <a:r>
              <a:rPr lang="nn-NO" sz="2000" b="1" dirty="0">
                <a:solidFill>
                  <a:srgbClr val="7030A0"/>
                </a:solidFill>
              </a:rPr>
              <a:t>for</a:t>
            </a:r>
            <a:r>
              <a:rPr lang="nn-NO" sz="2000" b="1" dirty="0"/>
              <a:t> </a:t>
            </a:r>
            <a:r>
              <a:rPr lang="nn-NO" sz="2000" dirty="0"/>
              <a:t>(</a:t>
            </a:r>
            <a:r>
              <a:rPr lang="nn-NO" sz="2000" b="1" dirty="0">
                <a:solidFill>
                  <a:srgbClr val="7030A0"/>
                </a:solidFill>
              </a:rPr>
              <a:t>int</a:t>
            </a:r>
            <a:r>
              <a:rPr lang="nn-NO" sz="2000" b="1" dirty="0"/>
              <a:t> </a:t>
            </a:r>
            <a:r>
              <a:rPr lang="nn-NO" sz="2000" dirty="0"/>
              <a:t>i = N; i &gt;= 0; i--) {</a:t>
            </a:r>
          </a:p>
          <a:p>
            <a:r>
              <a:rPr lang="en-US" sz="2000" dirty="0"/>
              <a:t>    	sb2.append(</a:t>
            </a:r>
            <a:r>
              <a:rPr lang="en-US" sz="2000" b="1" dirty="0">
                <a:solidFill>
                  <a:srgbClr val="0066FF"/>
                </a:solidFill>
              </a:rPr>
              <a:t>"hi"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5029200" y="1371600"/>
            <a:ext cx="4038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 print</a:t>
            </a:r>
            <a:r>
              <a:rPr lang="en-US" sz="2000" i="1" dirty="0"/>
              <a:t>(</a:t>
            </a:r>
            <a:r>
              <a:rPr lang="en-US" sz="2000" b="1" i="1" dirty="0">
                <a:solidFill>
                  <a:srgbClr val="0066FF"/>
                </a:solidFill>
              </a:rPr>
              <a:t>“StringBuffer time:" </a:t>
            </a:r>
            <a:r>
              <a:rPr lang="en-US" sz="2000" i="1" dirty="0"/>
              <a:t>+   </a:t>
            </a:r>
          </a:p>
          <a:p>
            <a:r>
              <a:rPr lang="en-US" sz="2000" i="1" dirty="0"/>
              <a:t>     (System.currentTimeMillis() - t));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StringBuilder sb3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	</a:t>
            </a:r>
            <a:r>
              <a:rPr lang="en-US" sz="2000" dirty="0"/>
              <a:t>StringBuilder(</a:t>
            </a:r>
            <a:r>
              <a:rPr lang="en-US" sz="2000" b="1" dirty="0">
                <a:solidFill>
                  <a:srgbClr val="0066FF"/>
                </a:solidFill>
              </a:rPr>
              <a:t>"hello"</a:t>
            </a:r>
            <a:r>
              <a:rPr lang="en-US" sz="2000" dirty="0"/>
              <a:t>);</a:t>
            </a:r>
          </a:p>
          <a:p>
            <a:r>
              <a:rPr lang="en-US" sz="2000" dirty="0"/>
              <a:t>    t = System.</a:t>
            </a:r>
            <a:r>
              <a:rPr lang="en-US" sz="2000" i="1" dirty="0"/>
              <a:t>currentTimeMillis();</a:t>
            </a:r>
          </a:p>
          <a:p>
            <a:r>
              <a:rPr lang="nn-NO" sz="2000" b="1" dirty="0"/>
              <a:t>    </a:t>
            </a:r>
            <a:r>
              <a:rPr lang="nn-NO" sz="2000" b="1" dirty="0">
                <a:solidFill>
                  <a:srgbClr val="7030A0"/>
                </a:solidFill>
              </a:rPr>
              <a:t>for</a:t>
            </a:r>
            <a:r>
              <a:rPr lang="nn-NO" sz="2000" b="1" dirty="0"/>
              <a:t> </a:t>
            </a:r>
            <a:r>
              <a:rPr lang="nn-NO" sz="2000" dirty="0"/>
              <a:t>(</a:t>
            </a:r>
            <a:r>
              <a:rPr lang="nn-NO" sz="2000" b="1" dirty="0">
                <a:solidFill>
                  <a:srgbClr val="7030A0"/>
                </a:solidFill>
              </a:rPr>
              <a:t>int</a:t>
            </a:r>
            <a:r>
              <a:rPr lang="nn-NO" sz="2000" dirty="0"/>
              <a:t> i = N; i &gt;= 0; i--) {</a:t>
            </a:r>
          </a:p>
          <a:p>
            <a:r>
              <a:rPr lang="en-US" sz="2000" dirty="0"/>
              <a:t>    	sb3.append(</a:t>
            </a:r>
            <a:r>
              <a:rPr lang="en-US" sz="2000" b="1" dirty="0">
                <a:solidFill>
                  <a:srgbClr val="0066FF"/>
                </a:solidFill>
              </a:rPr>
              <a:t>"hi"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print</a:t>
            </a:r>
            <a:r>
              <a:rPr lang="en-US" sz="2000" i="1" dirty="0"/>
              <a:t>(</a:t>
            </a:r>
            <a:r>
              <a:rPr lang="en-US" sz="2000" b="1" i="1" dirty="0">
                <a:solidFill>
                  <a:srgbClr val="0066FF"/>
                </a:solidFill>
              </a:rPr>
              <a:t>“StringBuilder time:"</a:t>
            </a:r>
            <a:r>
              <a:rPr lang="en-US" sz="2000" b="1" i="1" dirty="0"/>
              <a:t> </a:t>
            </a:r>
            <a:r>
              <a:rPr lang="en-US" sz="2000" i="1" dirty="0"/>
              <a:t>+   </a:t>
            </a:r>
          </a:p>
          <a:p>
            <a:r>
              <a:rPr lang="en-US" sz="2000" i="1" dirty="0"/>
              <a:t>       (System.currentTimeMillis() - t));</a:t>
            </a:r>
          </a:p>
          <a:p>
            <a:r>
              <a:rPr lang="en-US" sz="2000" dirty="0"/>
              <a:t>}</a:t>
            </a:r>
            <a:endParaRPr lang="en-US" sz="2000" dirty="0">
              <a:solidFill>
                <a:srgbClr val="0066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09403" y="4038203"/>
            <a:ext cx="5486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8AE70-6988-4A7B-9920-133D9727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Regular</a:t>
            </a: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Expression (Regex)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380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Regular Expression :</a:t>
            </a:r>
            <a:endParaRPr lang="en-US" sz="1800" i="1" dirty="0"/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685800" y="1981200"/>
            <a:ext cx="7239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dirty="0"/>
              <a:t>Defines a search pattern for strings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685800" y="2819400"/>
            <a:ext cx="7239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dirty="0"/>
              <a:t>Can be used to search, edit and manipulate text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685800" y="3657600"/>
            <a:ext cx="7239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dirty="0"/>
              <a:t>Pattern may match one or several times or not at all for a given string</a:t>
            </a:r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685800" y="4495800"/>
            <a:ext cx="7239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/>
              <a:t>bbreviation for </a:t>
            </a:r>
            <a:r>
              <a:rPr lang="en-US" i="1" dirty="0"/>
              <a:t>regular expression</a:t>
            </a:r>
            <a:r>
              <a:rPr lang="en-US" dirty="0"/>
              <a:t> is </a:t>
            </a:r>
            <a:r>
              <a:rPr lang="en-US" i="1" dirty="0"/>
              <a:t>regex</a:t>
            </a:r>
          </a:p>
        </p:txBody>
      </p:sp>
      <p:sp>
        <p:nvSpPr>
          <p:cNvPr id="20" name="Content Placeholder 11"/>
          <p:cNvSpPr txBox="1">
            <a:spLocks/>
          </p:cNvSpPr>
          <p:nvPr/>
        </p:nvSpPr>
        <p:spPr>
          <a:xfrm>
            <a:off x="685800" y="5334000"/>
            <a:ext cx="7239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i="1" dirty="0">
                <a:solidFill>
                  <a:schemeClr val="tx1"/>
                </a:solidFill>
              </a:rPr>
              <a:t> P</a:t>
            </a:r>
            <a:r>
              <a:rPr lang="en-US" dirty="0"/>
              <a:t>attern is applied on the text from left to right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FEF09-C914-4294-87C1-0822A19A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Regular</a:t>
            </a: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Expression (Regex)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" y="1447801"/>
            <a:ext cx="8839200" cy="380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Regular Expression :</a:t>
            </a:r>
            <a:endParaRPr lang="en-US" sz="1800" i="1" dirty="0"/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152400" y="1981200"/>
            <a:ext cx="8839200" cy="2133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dirty="0"/>
              <a:t>Regular expression syntax supported by the </a:t>
            </a:r>
            <a:r>
              <a:rPr lang="en-US" dirty="0">
                <a:hlinkClick r:id="rId3"/>
              </a:rPr>
              <a:t>java.util.regex</a:t>
            </a:r>
            <a:r>
              <a:rPr lang="en-US" dirty="0"/>
              <a:t> API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dirty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dirty="0"/>
              <a:t>  </a:t>
            </a:r>
            <a:r>
              <a:rPr lang="en-US" dirty="0">
                <a:hlinkClick r:id="rId3"/>
              </a:rPr>
              <a:t>java.util.regex </a:t>
            </a:r>
            <a:r>
              <a:rPr lang="en-US" dirty="0"/>
              <a:t> package primarily consists of these classes: 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hlinkClick r:id="rId4"/>
              </a:rPr>
              <a:t>Pattern</a:t>
            </a:r>
            <a:endParaRPr lang="en-US" dirty="0"/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hlinkClick r:id="rId5"/>
              </a:rPr>
              <a:t>Matcher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95400" y="4419600"/>
            <a:ext cx="2743200" cy="1676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0000CC"/>
                </a:solidFill>
              </a:rPr>
              <a:t>Pattern</a:t>
            </a:r>
            <a:r>
              <a:rPr lang="en-US" dirty="0"/>
              <a:t> :</a:t>
            </a:r>
          </a:p>
          <a:p>
            <a:pPr algn="ctr"/>
            <a:r>
              <a:rPr lang="en-US" dirty="0"/>
              <a:t>is a compiled representation of a regular expression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6400" y="4419600"/>
            <a:ext cx="2743200" cy="1676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0000CC"/>
                </a:solidFill>
              </a:rPr>
              <a:t>Matcher</a:t>
            </a:r>
            <a:r>
              <a:rPr lang="en-US" dirty="0"/>
              <a:t> :</a:t>
            </a:r>
          </a:p>
          <a:p>
            <a:pPr algn="ctr"/>
            <a:r>
              <a:rPr lang="en-US" dirty="0"/>
              <a:t>is the engine that interprets the pattern and performs match operations against an input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692FD-B613-41C4-BEC7-673B224C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Regex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76200" y="129540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dirty="0"/>
              <a:t>Common matching symbols</a:t>
            </a:r>
          </a:p>
        </p:txBody>
      </p:sp>
      <p:sp>
        <p:nvSpPr>
          <p:cNvPr id="12" name="Content Placeholder 11"/>
          <p:cNvSpPr txBox="1">
            <a:spLocks/>
          </p:cNvSpPr>
          <p:nvPr/>
        </p:nvSpPr>
        <p:spPr>
          <a:xfrm>
            <a:off x="228600" y="18288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Regular Expression</a:t>
            </a: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3352800" y="18288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</a:rPr>
              <a:t>Description</a:t>
            </a: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228600" y="23622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US" sz="2000" b="1" dirty="0"/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3352800" y="23622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Matches any character</a:t>
            </a:r>
            <a:endParaRPr lang="en-US" sz="2800" dirty="0"/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228600" y="28194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[abc]</a:t>
            </a:r>
            <a:endParaRPr lang="en-US" sz="2800" dirty="0"/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3352800" y="28194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Match the letter a or b or c</a:t>
            </a:r>
            <a:endParaRPr lang="en-US" sz="2800" dirty="0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228600" y="32766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[abc][vz]</a:t>
            </a:r>
            <a:endParaRPr lang="en-US" sz="2800" dirty="0"/>
          </a:p>
        </p:txBody>
      </p:sp>
      <p:sp>
        <p:nvSpPr>
          <p:cNvPr id="20" name="Content Placeholder 11"/>
          <p:cNvSpPr txBox="1">
            <a:spLocks/>
          </p:cNvSpPr>
          <p:nvPr/>
        </p:nvSpPr>
        <p:spPr>
          <a:xfrm>
            <a:off x="3352800" y="32766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Match a or b or c followed by either v or z</a:t>
            </a:r>
            <a:endParaRPr lang="en-US" sz="2800" dirty="0">
              <a:ea typeface="Times New Roman"/>
              <a:cs typeface="Arial"/>
            </a:endParaRPr>
          </a:p>
        </p:txBody>
      </p:sp>
      <p:sp>
        <p:nvSpPr>
          <p:cNvPr id="21" name="Content Placeholder 11"/>
          <p:cNvSpPr txBox="1">
            <a:spLocks/>
          </p:cNvSpPr>
          <p:nvPr/>
        </p:nvSpPr>
        <p:spPr>
          <a:xfrm>
            <a:off x="228600" y="3733800"/>
            <a:ext cx="3048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[^abc]</a:t>
            </a:r>
            <a:endParaRPr lang="en-US" sz="2800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3352800" y="3733800"/>
            <a:ext cx="56388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 negates the pattern, match any character except a or b or c</a:t>
            </a:r>
            <a:endParaRPr lang="en-US" sz="2000" dirty="0"/>
          </a:p>
        </p:txBody>
      </p:sp>
      <p:sp>
        <p:nvSpPr>
          <p:cNvPr id="23" name="Content Placeholder 11"/>
          <p:cNvSpPr txBox="1">
            <a:spLocks/>
          </p:cNvSpPr>
          <p:nvPr/>
        </p:nvSpPr>
        <p:spPr>
          <a:xfrm>
            <a:off x="228600" y="4572000"/>
            <a:ext cx="3048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/>
              <a:t>[a-z1-9]</a:t>
            </a:r>
          </a:p>
        </p:txBody>
      </p:sp>
      <p:sp>
        <p:nvSpPr>
          <p:cNvPr id="24" name="Content Placeholder 11"/>
          <p:cNvSpPr txBox="1">
            <a:spLocks/>
          </p:cNvSpPr>
          <p:nvPr/>
        </p:nvSpPr>
        <p:spPr>
          <a:xfrm>
            <a:off x="3352800" y="4572000"/>
            <a:ext cx="56388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Matches a letter between a and z and figures from 1 to 9</a:t>
            </a:r>
          </a:p>
        </p:txBody>
      </p:sp>
      <p:sp>
        <p:nvSpPr>
          <p:cNvPr id="25" name="Content Placeholder 11"/>
          <p:cNvSpPr txBox="1">
            <a:spLocks/>
          </p:cNvSpPr>
          <p:nvPr/>
        </p:nvSpPr>
        <p:spPr>
          <a:xfrm>
            <a:off x="228600" y="53340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2000" dirty="0"/>
              <a:t>X|Z</a:t>
            </a:r>
          </a:p>
        </p:txBody>
      </p:sp>
      <p:sp>
        <p:nvSpPr>
          <p:cNvPr id="26" name="Content Placeholder 11"/>
          <p:cNvSpPr txBox="1">
            <a:spLocks/>
          </p:cNvSpPr>
          <p:nvPr/>
        </p:nvSpPr>
        <p:spPr>
          <a:xfrm>
            <a:off x="3352800" y="53340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Finds X or Z</a:t>
            </a:r>
          </a:p>
        </p:txBody>
      </p:sp>
      <p:sp>
        <p:nvSpPr>
          <p:cNvPr id="27" name="Content Placeholder 11"/>
          <p:cNvSpPr txBox="1">
            <a:spLocks/>
          </p:cNvSpPr>
          <p:nvPr/>
        </p:nvSpPr>
        <p:spPr>
          <a:xfrm>
            <a:off x="228600" y="57912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2000" dirty="0"/>
              <a:t>XZ</a:t>
            </a:r>
          </a:p>
        </p:txBody>
      </p:sp>
      <p:sp>
        <p:nvSpPr>
          <p:cNvPr id="28" name="Content Placeholder 11"/>
          <p:cNvSpPr txBox="1">
            <a:spLocks/>
          </p:cNvSpPr>
          <p:nvPr/>
        </p:nvSpPr>
        <p:spPr>
          <a:xfrm>
            <a:off x="3352800" y="57912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Finds X directly followed by Z</a:t>
            </a:r>
          </a:p>
        </p:txBody>
      </p:sp>
      <p:sp>
        <p:nvSpPr>
          <p:cNvPr id="29" name="Content Placeholder 11"/>
          <p:cNvSpPr txBox="1">
            <a:spLocks/>
          </p:cNvSpPr>
          <p:nvPr/>
        </p:nvSpPr>
        <p:spPr>
          <a:xfrm>
            <a:off x="228600" y="62484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2000" dirty="0"/>
              <a:t>$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3352800" y="62484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Checks if a line end follows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90769-1DE7-4939-A5F3-0489E9F5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Regex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76200" y="137160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dirty="0"/>
              <a:t>Metacharacters</a:t>
            </a:r>
          </a:p>
        </p:txBody>
      </p:sp>
      <p:sp>
        <p:nvSpPr>
          <p:cNvPr id="12" name="Content Placeholder 11"/>
          <p:cNvSpPr txBox="1">
            <a:spLocks/>
          </p:cNvSpPr>
          <p:nvPr/>
        </p:nvSpPr>
        <p:spPr>
          <a:xfrm>
            <a:off x="228600" y="18288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CC"/>
                </a:solidFill>
              </a:rPr>
              <a:t>Regular Expression</a:t>
            </a: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3352800" y="18288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</a:rPr>
              <a:t>Description</a:t>
            </a: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228600" y="23622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defRPr/>
            </a:pPr>
            <a:r>
              <a:rPr lang="en-US" sz="2000" dirty="0"/>
              <a:t>\d</a:t>
            </a:r>
            <a:endParaRPr lang="en-US" sz="2400" b="1" dirty="0"/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3352800" y="23622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Any digit, short for [0-9]</a:t>
            </a:r>
            <a:endParaRPr lang="en-US" sz="2800" dirty="0"/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228600" y="28194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defRPr/>
            </a:pPr>
            <a:r>
              <a:rPr lang="en-US" sz="2000" dirty="0"/>
              <a:t>\D</a:t>
            </a:r>
            <a:endParaRPr lang="en-US" sz="2800" dirty="0"/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3352800" y="28194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 non-digit, short for [^0-9]</a:t>
            </a:r>
            <a:endParaRPr lang="en-US" sz="2800" dirty="0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228600" y="32766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defRPr/>
            </a:pPr>
            <a:r>
              <a:rPr lang="en-US" sz="2000" dirty="0"/>
              <a:t>\s</a:t>
            </a:r>
            <a:endParaRPr lang="en-US" sz="2800" dirty="0"/>
          </a:p>
        </p:txBody>
      </p:sp>
      <p:sp>
        <p:nvSpPr>
          <p:cNvPr id="20" name="Content Placeholder 11"/>
          <p:cNvSpPr txBox="1">
            <a:spLocks/>
          </p:cNvSpPr>
          <p:nvPr/>
        </p:nvSpPr>
        <p:spPr>
          <a:xfrm>
            <a:off x="3352800" y="32766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 whitespace character, short for [ \t\n\x0b\r\f]</a:t>
            </a:r>
            <a:endParaRPr lang="en-US" sz="2800" dirty="0">
              <a:ea typeface="Times New Roman"/>
              <a:cs typeface="Arial"/>
            </a:endParaRPr>
          </a:p>
        </p:txBody>
      </p:sp>
      <p:sp>
        <p:nvSpPr>
          <p:cNvPr id="21" name="Content Placeholder 11"/>
          <p:cNvSpPr txBox="1">
            <a:spLocks/>
          </p:cNvSpPr>
          <p:nvPr/>
        </p:nvSpPr>
        <p:spPr>
          <a:xfrm>
            <a:off x="228600" y="37338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defRPr/>
            </a:pPr>
            <a:r>
              <a:rPr lang="en-US" sz="2000" dirty="0"/>
              <a:t>\S</a:t>
            </a:r>
            <a:endParaRPr lang="en-US" sz="2800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3352800" y="37338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A non-whitespace character, short for [^\s]</a:t>
            </a:r>
          </a:p>
        </p:txBody>
      </p:sp>
      <p:sp>
        <p:nvSpPr>
          <p:cNvPr id="23" name="Content Placeholder 11"/>
          <p:cNvSpPr txBox="1">
            <a:spLocks/>
          </p:cNvSpPr>
          <p:nvPr/>
        </p:nvSpPr>
        <p:spPr>
          <a:xfrm>
            <a:off x="228600" y="41910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2000" dirty="0"/>
              <a:t>\w</a:t>
            </a:r>
          </a:p>
        </p:txBody>
      </p:sp>
      <p:sp>
        <p:nvSpPr>
          <p:cNvPr id="24" name="Content Placeholder 11"/>
          <p:cNvSpPr txBox="1">
            <a:spLocks/>
          </p:cNvSpPr>
          <p:nvPr/>
        </p:nvSpPr>
        <p:spPr>
          <a:xfrm>
            <a:off x="3352800" y="41910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A word character, short for [a-zA-Z_0-9]</a:t>
            </a:r>
          </a:p>
        </p:txBody>
      </p:sp>
      <p:sp>
        <p:nvSpPr>
          <p:cNvPr id="25" name="Content Placeholder 11"/>
          <p:cNvSpPr txBox="1">
            <a:spLocks/>
          </p:cNvSpPr>
          <p:nvPr/>
        </p:nvSpPr>
        <p:spPr>
          <a:xfrm>
            <a:off x="228600" y="46482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2000" dirty="0"/>
              <a:t>\W</a:t>
            </a:r>
          </a:p>
        </p:txBody>
      </p:sp>
      <p:sp>
        <p:nvSpPr>
          <p:cNvPr id="26" name="Content Placeholder 11"/>
          <p:cNvSpPr txBox="1">
            <a:spLocks/>
          </p:cNvSpPr>
          <p:nvPr/>
        </p:nvSpPr>
        <p:spPr>
          <a:xfrm>
            <a:off x="3352800" y="46482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A non-word character [^\w]</a:t>
            </a:r>
          </a:p>
        </p:txBody>
      </p:sp>
      <p:sp>
        <p:nvSpPr>
          <p:cNvPr id="27" name="Content Placeholder 11"/>
          <p:cNvSpPr txBox="1">
            <a:spLocks/>
          </p:cNvSpPr>
          <p:nvPr/>
        </p:nvSpPr>
        <p:spPr>
          <a:xfrm>
            <a:off x="228600" y="5105400"/>
            <a:ext cx="3048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2000" dirty="0"/>
              <a:t>\S+</a:t>
            </a:r>
          </a:p>
        </p:txBody>
      </p:sp>
      <p:sp>
        <p:nvSpPr>
          <p:cNvPr id="28" name="Content Placeholder 11"/>
          <p:cNvSpPr txBox="1">
            <a:spLocks/>
          </p:cNvSpPr>
          <p:nvPr/>
        </p:nvSpPr>
        <p:spPr>
          <a:xfrm>
            <a:off x="3352800" y="5105400"/>
            <a:ext cx="5638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Several non-whitespace characters</a:t>
            </a:r>
          </a:p>
        </p:txBody>
      </p:sp>
      <p:sp>
        <p:nvSpPr>
          <p:cNvPr id="29" name="Content Placeholder 11"/>
          <p:cNvSpPr txBox="1">
            <a:spLocks/>
          </p:cNvSpPr>
          <p:nvPr/>
        </p:nvSpPr>
        <p:spPr>
          <a:xfrm>
            <a:off x="228600" y="5562600"/>
            <a:ext cx="3048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/>
              <a:t>\b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3352800" y="5562600"/>
            <a:ext cx="56388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000" dirty="0"/>
              <a:t>Matches a word boundary where a word character is </a:t>
            </a:r>
          </a:p>
          <a:p>
            <a:r>
              <a:rPr lang="en-US" sz="2000" dirty="0"/>
              <a:t>[a-zA-Z0-9_]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FA91-9947-40E3-9277-64E2A6CE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Regex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76200" y="1295400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dirty="0"/>
              <a:t>Quantifier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1" y="1676400"/>
          <a:ext cx="8991599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zero or more times, is short for </a:t>
                      </a:r>
                      <a:r>
                        <a:rPr lang="en-US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finds no or several letter X,</a:t>
                      </a:r>
                      <a:br>
                        <a:rPr lang="en-US" dirty="0"/>
                      </a:br>
                      <a:r>
                        <a:rPr lang="en-US" dirty="0"/>
                        <a:t>.*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finds any character 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one or more times, is short for </a:t>
                      </a:r>
                      <a:r>
                        <a:rPr lang="en-US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- Finds one or several letter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no or one times, </a:t>
                      </a:r>
                      <a:r>
                        <a:rPr lang="en-US" dirty="0"/>
                        <a:t>?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is short for </a:t>
                      </a:r>
                      <a:r>
                        <a:rPr lang="en-US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X?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finds no or exactly one letter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{X}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X number of times, </a:t>
                      </a:r>
                      <a:r>
                        <a:rPr lang="en-US" dirty="0"/>
                        <a:t>{}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describes the order of the preceding liberal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\d{3}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searches for three digits, </a:t>
                      </a:r>
                      <a:r>
                        <a:rPr lang="en-US" dirty="0"/>
                        <a:t>.{10}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for any character sequence of length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{X,Y}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Occurs between X and Y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\d{1,4}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means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must occur at least once and at a maximum of four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after a quantifier makes it a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reluctant quantifier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It tries to find the smallest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96B2E-98B1-411C-9B43-A563965C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Regex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Examples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152400" y="1524000"/>
            <a:ext cx="6400800" cy="480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import</a:t>
            </a:r>
            <a:r>
              <a:rPr lang="en-US" dirty="0"/>
              <a:t> java.util.regex.*;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public class</a:t>
            </a:r>
            <a:r>
              <a:rPr lang="en-US" dirty="0"/>
              <a:t> RegexBasic{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7030A0"/>
                </a:solidFill>
              </a:rPr>
              <a:t>public static void</a:t>
            </a:r>
            <a:r>
              <a:rPr lang="en-US" dirty="0"/>
              <a:t> main(String[] args) {</a:t>
            </a:r>
          </a:p>
          <a:p>
            <a:r>
              <a:rPr lang="en-US" dirty="0"/>
              <a:t>	Pattern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/>
              <a:t> = </a:t>
            </a:r>
            <a:r>
              <a:rPr lang="en-US" dirty="0" err="1"/>
              <a:t>Pattern.compile</a:t>
            </a:r>
            <a:r>
              <a:rPr lang="en-US" dirty="0"/>
              <a:t> (</a:t>
            </a:r>
            <a:r>
              <a:rPr lang="en-US" b="1" dirty="0">
                <a:solidFill>
                  <a:srgbClr val="0000CC"/>
                </a:solidFill>
              </a:rPr>
              <a:t>“</a:t>
            </a:r>
            <a:r>
              <a:rPr lang="en-US" b="1" dirty="0" err="1">
                <a:solidFill>
                  <a:srgbClr val="0000CC"/>
                </a:solidFill>
              </a:rPr>
              <a:t>xy</a:t>
            </a:r>
            <a:r>
              <a:rPr lang="en-US" b="1" dirty="0">
                <a:solidFill>
                  <a:srgbClr val="0000CC"/>
                </a:solidFill>
              </a:rPr>
              <a:t>"</a:t>
            </a:r>
            <a:r>
              <a:rPr lang="en-US" dirty="0"/>
              <a:t>);  </a:t>
            </a:r>
            <a:r>
              <a:rPr lang="en-US" b="1" dirty="0">
                <a:solidFill>
                  <a:srgbClr val="00B050"/>
                </a:solidFill>
              </a:rPr>
              <a:t>// the expression</a:t>
            </a:r>
          </a:p>
          <a:p>
            <a:r>
              <a:rPr lang="en-US" dirty="0"/>
              <a:t>	Matcher </a:t>
            </a:r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dirty="0"/>
              <a:t> = </a:t>
            </a:r>
            <a:r>
              <a:rPr lang="en-US" dirty="0" err="1"/>
              <a:t>p.matcher</a:t>
            </a:r>
            <a:r>
              <a:rPr lang="en-US" dirty="0"/>
              <a:t> (</a:t>
            </a:r>
            <a:r>
              <a:rPr lang="en-US" b="1" dirty="0">
                <a:solidFill>
                  <a:srgbClr val="0000CC"/>
                </a:solidFill>
              </a:rPr>
              <a:t>“</a:t>
            </a:r>
            <a:r>
              <a:rPr lang="en-US" b="1" dirty="0" err="1">
                <a:solidFill>
                  <a:srgbClr val="0000CC"/>
                </a:solidFill>
              </a:rPr>
              <a:t>xyxxxyz</a:t>
            </a:r>
            <a:r>
              <a:rPr lang="en-US" b="1" dirty="0">
                <a:solidFill>
                  <a:srgbClr val="0000CC"/>
                </a:solidFill>
              </a:rPr>
              <a:t>"</a:t>
            </a:r>
            <a:r>
              <a:rPr lang="en-US" dirty="0"/>
              <a:t>); </a:t>
            </a:r>
            <a:r>
              <a:rPr lang="en-US" b="1" dirty="0">
                <a:solidFill>
                  <a:srgbClr val="00B050"/>
                </a:solidFill>
              </a:rPr>
              <a:t>// the source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while</a:t>
            </a:r>
            <a:r>
              <a:rPr lang="en-US" dirty="0"/>
              <a:t> (</a:t>
            </a:r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dirty="0"/>
              <a:t>.find()) {</a:t>
            </a:r>
          </a:p>
          <a:p>
            <a:r>
              <a:rPr lang="en-US" dirty="0"/>
              <a:t>		System.</a:t>
            </a:r>
            <a:r>
              <a:rPr lang="en-US" b="1" dirty="0">
                <a:solidFill>
                  <a:srgbClr val="0000CC"/>
                </a:solidFill>
              </a:rPr>
              <a:t>out</a:t>
            </a:r>
            <a:r>
              <a:rPr lang="en-US" dirty="0"/>
              <a:t>.print (</a:t>
            </a:r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dirty="0"/>
              <a:t>.start() + </a:t>
            </a:r>
            <a:r>
              <a:rPr lang="en-US" b="1" dirty="0">
                <a:solidFill>
                  <a:srgbClr val="0000CC"/>
                </a:solidFill>
              </a:rPr>
              <a:t>" "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b="1" dirty="0" err="1">
                <a:solidFill>
                  <a:srgbClr val="0000CC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/>
              <a:t> = </a:t>
            </a:r>
            <a:r>
              <a:rPr lang="en-US" dirty="0" err="1"/>
              <a:t>Pattern.compile</a:t>
            </a:r>
            <a:r>
              <a:rPr lang="en-US" dirty="0"/>
              <a:t> (</a:t>
            </a:r>
            <a:r>
              <a:rPr lang="en-US" b="1" dirty="0">
                <a:solidFill>
                  <a:srgbClr val="0000CC"/>
                </a:solidFill>
              </a:rPr>
              <a:t>“xyz"</a:t>
            </a:r>
            <a:r>
              <a:rPr lang="en-US" dirty="0"/>
              <a:t>);  </a:t>
            </a:r>
            <a:r>
              <a:rPr lang="en-US" b="1" dirty="0">
                <a:solidFill>
                  <a:srgbClr val="00B050"/>
                </a:solidFill>
              </a:rPr>
              <a:t>// the expression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dirty="0"/>
              <a:t> = </a:t>
            </a:r>
            <a:r>
              <a:rPr lang="en-US" b="1" dirty="0" err="1">
                <a:solidFill>
                  <a:srgbClr val="0070C0"/>
                </a:solidFill>
              </a:rPr>
              <a:t>p</a:t>
            </a:r>
            <a:r>
              <a:rPr lang="en-US" dirty="0" err="1"/>
              <a:t>.matcher</a:t>
            </a:r>
            <a:r>
              <a:rPr lang="en-US" dirty="0"/>
              <a:t>(</a:t>
            </a:r>
            <a:r>
              <a:rPr lang="en-US" b="1" dirty="0">
                <a:solidFill>
                  <a:srgbClr val="0000CC"/>
                </a:solidFill>
              </a:rPr>
              <a:t>“</a:t>
            </a:r>
            <a:r>
              <a:rPr lang="en-US" b="1" dirty="0" err="1">
                <a:solidFill>
                  <a:srgbClr val="0000CC"/>
                </a:solidFill>
              </a:rPr>
              <a:t>xyzxyzyxyz</a:t>
            </a:r>
            <a:r>
              <a:rPr lang="en-US" b="1" dirty="0">
                <a:solidFill>
                  <a:srgbClr val="0000CC"/>
                </a:solidFill>
              </a:rPr>
              <a:t>"</a:t>
            </a:r>
            <a:r>
              <a:rPr lang="en-US" dirty="0"/>
              <a:t>); </a:t>
            </a:r>
            <a:r>
              <a:rPr lang="en-US" b="1" dirty="0">
                <a:solidFill>
                  <a:srgbClr val="00B050"/>
                </a:solidFill>
              </a:rPr>
              <a:t>// the source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m.find</a:t>
            </a:r>
            <a:r>
              <a:rPr lang="en-US" dirty="0"/>
              <a:t>()) {</a:t>
            </a:r>
          </a:p>
          <a:p>
            <a:r>
              <a:rPr lang="en-US" dirty="0"/>
              <a:t>		</a:t>
            </a:r>
            <a:r>
              <a:rPr lang="en-US" dirty="0" err="1"/>
              <a:t>System.</a:t>
            </a:r>
            <a:r>
              <a:rPr lang="en-US" b="1" dirty="0" err="1">
                <a:solidFill>
                  <a:srgbClr val="0000CC"/>
                </a:solidFill>
              </a:rPr>
              <a:t>out</a:t>
            </a:r>
            <a:r>
              <a:rPr lang="en-US" dirty="0" err="1"/>
              <a:t>.print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m</a:t>
            </a:r>
            <a:r>
              <a:rPr lang="en-US" dirty="0" err="1"/>
              <a:t>.start</a:t>
            </a:r>
            <a:r>
              <a:rPr lang="en-US" dirty="0"/>
              <a:t>() + </a:t>
            </a:r>
            <a:r>
              <a:rPr lang="en-US" b="1" dirty="0">
                <a:solidFill>
                  <a:srgbClr val="0000CC"/>
                </a:solidFill>
              </a:rPr>
              <a:t>" "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1800" y="3962400"/>
            <a:ext cx="21336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4114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: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4953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0 4 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0 3 7 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Regex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Examples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228600" y="1447800"/>
            <a:ext cx="8458200" cy="4191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import</a:t>
            </a:r>
            <a:r>
              <a:rPr lang="en-US" sz="2000" dirty="0"/>
              <a:t> java.util.regex.*;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public class</a:t>
            </a:r>
            <a:r>
              <a:rPr lang="en-US" sz="2000" dirty="0"/>
              <a:t> ExtractDemo {</a:t>
            </a:r>
          </a:p>
          <a:p>
            <a:r>
              <a:rPr lang="en-US" sz="2000" dirty="0"/>
              <a:t>        </a:t>
            </a:r>
            <a:r>
              <a:rPr lang="en-US" sz="2000" b="1" dirty="0">
                <a:solidFill>
                  <a:srgbClr val="7030A0"/>
                </a:solidFill>
              </a:rPr>
              <a:t>public static void</a:t>
            </a:r>
            <a:r>
              <a:rPr lang="en-US" sz="2000" dirty="0"/>
              <a:t> main(String[] args) {</a:t>
            </a:r>
          </a:p>
          <a:p>
            <a:r>
              <a:rPr lang="en-US" sz="2000" dirty="0"/>
              <a:t>	String </a:t>
            </a:r>
            <a:r>
              <a:rPr lang="en-US" sz="2000" b="1" dirty="0">
                <a:solidFill>
                  <a:srgbClr val="0070C0"/>
                </a:solidFill>
              </a:rPr>
              <a:t>input</a:t>
            </a:r>
            <a:r>
              <a:rPr lang="en-US" sz="2000" dirty="0"/>
              <a:t> =  </a:t>
            </a:r>
            <a:r>
              <a:rPr lang="en-US" sz="2000" b="1" dirty="0">
                <a:solidFill>
                  <a:srgbClr val="0000CC"/>
                </a:solidFill>
              </a:rPr>
              <a:t>"I know html, python but </a:t>
            </a:r>
            <a:r>
              <a:rPr lang="en-US" sz="2000" b="1" dirty="0" err="1">
                <a:solidFill>
                  <a:srgbClr val="0000CC"/>
                </a:solidFill>
              </a:rPr>
              <a:t>i</a:t>
            </a:r>
            <a:r>
              <a:rPr lang="en-US" sz="2000" b="1" dirty="0">
                <a:solidFill>
                  <a:srgbClr val="0000CC"/>
                </a:solidFill>
              </a:rPr>
              <a:t> like java"</a:t>
            </a:r>
            <a:r>
              <a:rPr lang="en-US" sz="2000" dirty="0"/>
              <a:t>;</a:t>
            </a:r>
          </a:p>
          <a:p>
            <a:r>
              <a:rPr lang="en-US" sz="2000" dirty="0"/>
              <a:t>	Pattern </a:t>
            </a:r>
            <a:r>
              <a:rPr lang="en-US" sz="2000" b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=    </a:t>
            </a:r>
            <a:r>
              <a:rPr lang="en-US" sz="2000" dirty="0" err="1"/>
              <a:t>Pattern.</a:t>
            </a:r>
            <a:r>
              <a:rPr lang="en-US" sz="2000" i="1" dirty="0" err="1"/>
              <a:t>compile</a:t>
            </a:r>
            <a:r>
              <a:rPr lang="en-US" sz="2000" i="1" dirty="0"/>
              <a:t>(</a:t>
            </a:r>
            <a:r>
              <a:rPr lang="en-US" sz="2000" dirty="0"/>
              <a:t>"(</a:t>
            </a:r>
            <a:r>
              <a:rPr lang="en-US" sz="2000" dirty="0" err="1"/>
              <a:t>java|html</a:t>
            </a:r>
            <a:r>
              <a:rPr lang="en-US" sz="2000" dirty="0"/>
              <a:t>)"</a:t>
            </a:r>
            <a:r>
              <a:rPr lang="en-US" sz="2000" i="1" dirty="0"/>
              <a:t>);</a:t>
            </a:r>
            <a:endParaRPr lang="en-US" sz="2000" b="1" i="1" dirty="0">
              <a:solidFill>
                <a:srgbClr val="00B050"/>
              </a:solidFill>
            </a:endParaRPr>
          </a:p>
          <a:p>
            <a:r>
              <a:rPr lang="en-US" sz="2000" dirty="0"/>
              <a:t>	Matcher </a:t>
            </a:r>
            <a:r>
              <a:rPr lang="en-US" sz="2000" b="1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 = p.matcher (</a:t>
            </a:r>
            <a:r>
              <a:rPr lang="en-US" sz="2000" b="1" dirty="0">
                <a:solidFill>
                  <a:srgbClr val="0070C0"/>
                </a:solidFill>
              </a:rPr>
              <a:t>input</a:t>
            </a:r>
            <a:r>
              <a:rPr lang="en-US" sz="2000" dirty="0"/>
              <a:t>);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	while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70C0"/>
                </a:solidFill>
              </a:rPr>
              <a:t>m</a:t>
            </a:r>
            <a:r>
              <a:rPr lang="en-US" sz="2000" dirty="0"/>
              <a:t>.find())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0000CC"/>
                </a:solidFill>
              </a:rPr>
              <a:t>out</a:t>
            </a:r>
            <a:r>
              <a:rPr lang="en-US" sz="2000" i="1" dirty="0" err="1"/>
              <a:t>.println</a:t>
            </a:r>
            <a:r>
              <a:rPr lang="en-US" sz="2000" i="1" dirty="0"/>
              <a:t> (</a:t>
            </a:r>
            <a:r>
              <a:rPr lang="en-US" sz="2000" b="1" i="1" dirty="0">
                <a:solidFill>
                  <a:srgbClr val="0000CC"/>
                </a:solidFill>
              </a:rPr>
              <a:t>“ found”</a:t>
            </a:r>
            <a:r>
              <a:rPr lang="en-US" sz="2000" i="1" dirty="0"/>
              <a:t> + </a:t>
            </a:r>
            <a:r>
              <a:rPr lang="en-US" sz="2000" b="1" i="1" dirty="0" err="1">
                <a:solidFill>
                  <a:srgbClr val="0070C0"/>
                </a:solidFill>
              </a:rPr>
              <a:t>m</a:t>
            </a:r>
            <a:r>
              <a:rPr lang="en-US" sz="2000" i="1" dirty="0" err="1"/>
              <a:t>.group</a:t>
            </a:r>
            <a:r>
              <a:rPr lang="en-US" sz="2000" i="1" dirty="0"/>
              <a:t>());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4" name="Group 19"/>
          <p:cNvGrpSpPr/>
          <p:nvPr/>
        </p:nvGrpSpPr>
        <p:grpSpPr>
          <a:xfrm>
            <a:off x="5333999" y="4648200"/>
            <a:ext cx="2471057" cy="1371600"/>
            <a:chOff x="6347460" y="4800600"/>
            <a:chExt cx="1729740" cy="1371600"/>
          </a:xfrm>
        </p:grpSpPr>
        <p:sp>
          <p:nvSpPr>
            <p:cNvPr id="14" name="Rectangle 13"/>
            <p:cNvSpPr/>
            <p:nvPr/>
          </p:nvSpPr>
          <p:spPr>
            <a:xfrm>
              <a:off x="6400800" y="4800600"/>
              <a:ext cx="1653540" cy="1371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7460" y="4800600"/>
              <a:ext cx="1729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Output :</a:t>
              </a:r>
            </a:p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0801" y="5257800"/>
              <a:ext cx="16535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Found html</a:t>
              </a:r>
            </a:p>
            <a:p>
              <a:r>
                <a:rPr lang="en-US" sz="2400" b="1" dirty="0">
                  <a:solidFill>
                    <a:srgbClr val="FF0000"/>
                  </a:solidFill>
                </a:rPr>
                <a:t>Found java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Regex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Examples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76200" y="1524000"/>
            <a:ext cx="6553200" cy="457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import</a:t>
            </a:r>
            <a:r>
              <a:rPr lang="en-US" dirty="0"/>
              <a:t> java.util.ArrayList;</a:t>
            </a:r>
          </a:p>
          <a:p>
            <a:r>
              <a:rPr lang="en-US" b="1" dirty="0">
                <a:solidFill>
                  <a:srgbClr val="7030A0"/>
                </a:solidFill>
              </a:rPr>
              <a:t>import </a:t>
            </a:r>
            <a:r>
              <a:rPr lang="en-US" dirty="0"/>
              <a:t>java.util.List;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public class</a:t>
            </a:r>
            <a:r>
              <a:rPr lang="en-US" dirty="0"/>
              <a:t> ValidateDemo{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7030A0"/>
                </a:solidFill>
              </a:rPr>
              <a:t>public static void</a:t>
            </a:r>
            <a:r>
              <a:rPr lang="en-US" dirty="0"/>
              <a:t> main(String[] args) {</a:t>
            </a:r>
          </a:p>
          <a:p>
            <a:r>
              <a:rPr lang="en-US" dirty="0"/>
              <a:t>	 List &lt;String&gt; </a:t>
            </a:r>
            <a:r>
              <a:rPr lang="en-US" b="1" dirty="0">
                <a:solidFill>
                  <a:srgbClr val="0070C0"/>
                </a:solidFill>
              </a:rPr>
              <a:t>input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/>
              <a:t>ArrayList &lt;String&gt;();</a:t>
            </a:r>
          </a:p>
          <a:p>
            <a:r>
              <a:rPr lang="en-US" dirty="0"/>
              <a:t>	 </a:t>
            </a:r>
            <a:r>
              <a:rPr lang="en-US" b="1" dirty="0">
                <a:solidFill>
                  <a:srgbClr val="0070C0"/>
                </a:solidFill>
              </a:rPr>
              <a:t>input</a:t>
            </a:r>
            <a:r>
              <a:rPr lang="en-US" dirty="0"/>
              <a:t>.add(</a:t>
            </a:r>
            <a:r>
              <a:rPr lang="en-US" b="1" dirty="0">
                <a:solidFill>
                  <a:srgbClr val="0000CC"/>
                </a:solidFill>
              </a:rPr>
              <a:t>"123-45-6789"</a:t>
            </a:r>
            <a:r>
              <a:rPr lang="en-US" dirty="0"/>
              <a:t>);</a:t>
            </a:r>
          </a:p>
          <a:p>
            <a:r>
              <a:rPr lang="en-US" dirty="0"/>
              <a:t>	 </a:t>
            </a:r>
            <a:r>
              <a:rPr lang="en-US" b="1" dirty="0">
                <a:solidFill>
                  <a:srgbClr val="0070C0"/>
                </a:solidFill>
              </a:rPr>
              <a:t>input</a:t>
            </a:r>
            <a:r>
              <a:rPr lang="en-US" dirty="0"/>
              <a:t>.add(</a:t>
            </a:r>
            <a:r>
              <a:rPr lang="en-US" b="1" dirty="0">
                <a:solidFill>
                  <a:srgbClr val="0000CC"/>
                </a:solidFill>
              </a:rPr>
              <a:t>"9876-5-4321"</a:t>
            </a:r>
            <a:r>
              <a:rPr lang="en-US" dirty="0"/>
              <a:t>);</a:t>
            </a:r>
          </a:p>
          <a:p>
            <a:r>
              <a:rPr lang="en-US" dirty="0"/>
              <a:t>	 </a:t>
            </a:r>
            <a:r>
              <a:rPr lang="en-US" b="1" dirty="0">
                <a:solidFill>
                  <a:srgbClr val="0070C0"/>
                </a:solidFill>
              </a:rPr>
              <a:t>input</a:t>
            </a:r>
            <a:r>
              <a:rPr lang="en-US" dirty="0"/>
              <a:t>.add(</a:t>
            </a:r>
            <a:r>
              <a:rPr lang="en-US" b="1" dirty="0">
                <a:solidFill>
                  <a:srgbClr val="0000CC"/>
                </a:solidFill>
              </a:rPr>
              <a:t>"987-65-4321 (attack)"</a:t>
            </a:r>
            <a:r>
              <a:rPr lang="en-US" dirty="0"/>
              <a:t>);</a:t>
            </a:r>
          </a:p>
          <a:p>
            <a:r>
              <a:rPr lang="en-US" dirty="0"/>
              <a:t>	 </a:t>
            </a:r>
            <a:r>
              <a:rPr lang="en-US" b="1" dirty="0">
                <a:solidFill>
                  <a:srgbClr val="0070C0"/>
                </a:solidFill>
              </a:rPr>
              <a:t>input</a:t>
            </a:r>
            <a:r>
              <a:rPr lang="en-US" dirty="0"/>
              <a:t>.add(</a:t>
            </a:r>
            <a:r>
              <a:rPr lang="en-US" b="1" dirty="0">
                <a:solidFill>
                  <a:srgbClr val="0000CC"/>
                </a:solidFill>
              </a:rPr>
              <a:t>" 987-65-4321 "</a:t>
            </a:r>
            <a:r>
              <a:rPr lang="en-US" dirty="0"/>
              <a:t>);</a:t>
            </a:r>
          </a:p>
          <a:p>
            <a:r>
              <a:rPr lang="en-US" dirty="0"/>
              <a:t>	 </a:t>
            </a:r>
            <a:r>
              <a:rPr lang="en-US" b="1" dirty="0">
                <a:solidFill>
                  <a:srgbClr val="0070C0"/>
                </a:solidFill>
              </a:rPr>
              <a:t>input</a:t>
            </a:r>
            <a:r>
              <a:rPr lang="en-US" dirty="0"/>
              <a:t>.add(</a:t>
            </a:r>
            <a:r>
              <a:rPr lang="en-US" b="1" dirty="0">
                <a:solidFill>
                  <a:srgbClr val="0000CC"/>
                </a:solidFill>
              </a:rPr>
              <a:t>"192-83-7465"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rgbClr val="0000CC"/>
                </a:solidFill>
              </a:rPr>
              <a:t>for</a:t>
            </a:r>
            <a:r>
              <a:rPr lang="en-US" b="1" dirty="0"/>
              <a:t> </a:t>
            </a:r>
            <a:r>
              <a:rPr lang="en-US" dirty="0"/>
              <a:t>(String </a:t>
            </a:r>
            <a:r>
              <a:rPr lang="en-US" b="1" dirty="0">
                <a:solidFill>
                  <a:srgbClr val="0070C0"/>
                </a:solidFill>
              </a:rPr>
              <a:t>num : input</a:t>
            </a:r>
            <a:r>
              <a:rPr lang="en-US" dirty="0"/>
              <a:t>) {</a:t>
            </a:r>
          </a:p>
          <a:p>
            <a:r>
              <a:rPr lang="en-US" dirty="0"/>
              <a:t>	          </a:t>
            </a:r>
            <a:r>
              <a:rPr lang="en-US" b="1" dirty="0">
                <a:solidFill>
                  <a:srgbClr val="0000CC"/>
                </a:solidFill>
              </a:rPr>
              <a:t>if</a:t>
            </a:r>
            <a:r>
              <a:rPr lang="en-US" dirty="0"/>
              <a:t> (</a:t>
            </a:r>
            <a:r>
              <a:rPr lang="en-US" b="1" dirty="0">
                <a:solidFill>
                  <a:srgbClr val="0070C0"/>
                </a:solidFill>
              </a:rPr>
              <a:t>num</a:t>
            </a:r>
            <a:r>
              <a:rPr lang="en-US" dirty="0"/>
              <a:t>.matches(</a:t>
            </a:r>
            <a:r>
              <a:rPr lang="en-US" b="1" dirty="0">
                <a:solidFill>
                  <a:srgbClr val="0000CC"/>
                </a:solidFill>
              </a:rPr>
              <a:t>"^(\\d{3}-?\\d{2}-?\\d{4})$"</a:t>
            </a:r>
            <a:r>
              <a:rPr lang="en-US" dirty="0"/>
              <a:t>)) {</a:t>
            </a:r>
          </a:p>
          <a:p>
            <a:r>
              <a:rPr lang="en-US" dirty="0"/>
              <a:t>              		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0000CC"/>
                </a:solidFill>
              </a:rPr>
              <a:t>out</a:t>
            </a:r>
            <a:r>
              <a:rPr lang="en-US" i="1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00CC"/>
                </a:solidFill>
              </a:rPr>
              <a:t>"Found Num: "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num</a:t>
            </a:r>
            <a:r>
              <a:rPr lang="en-US" dirty="0"/>
              <a:t>);</a:t>
            </a:r>
          </a:p>
          <a:p>
            <a:r>
              <a:rPr lang="en-US" i="1" dirty="0"/>
              <a:t>	          </a:t>
            </a:r>
            <a:r>
              <a:rPr lang="en-US" dirty="0"/>
              <a:t>}</a:t>
            </a:r>
            <a:r>
              <a:rPr lang="en-US" i="1" dirty="0"/>
              <a:t> </a:t>
            </a:r>
          </a:p>
          <a:p>
            <a:r>
              <a:rPr lang="en-US" dirty="0"/>
              <a:t>                  }</a:t>
            </a:r>
            <a:endParaRPr lang="en-US" i="1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4" name="Group 20"/>
          <p:cNvGrpSpPr/>
          <p:nvPr/>
        </p:nvGrpSpPr>
        <p:grpSpPr>
          <a:xfrm>
            <a:off x="5257800" y="5105400"/>
            <a:ext cx="3505200" cy="1219200"/>
            <a:chOff x="5410200" y="3810000"/>
            <a:chExt cx="3505200" cy="1219200"/>
          </a:xfrm>
        </p:grpSpPr>
        <p:sp>
          <p:nvSpPr>
            <p:cNvPr id="14" name="Rectangle 13"/>
            <p:cNvSpPr/>
            <p:nvPr/>
          </p:nvSpPr>
          <p:spPr>
            <a:xfrm>
              <a:off x="5410200" y="3810000"/>
              <a:ext cx="3505200" cy="1219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0200" y="3925669"/>
              <a:ext cx="350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Output :</a:t>
              </a:r>
            </a:p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0200" y="4321314"/>
              <a:ext cx="3505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Found Num: 123-45-6789</a:t>
              </a:r>
            </a:p>
            <a:p>
              <a:r>
                <a:rPr lang="en-US" sz="2000" b="1" dirty="0">
                  <a:solidFill>
                    <a:srgbClr val="FF0000"/>
                  </a:solidFill>
                </a:rPr>
                <a:t>Found Num: 192-83-7465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152400" y="1447800"/>
            <a:ext cx="4724400" cy="2286000"/>
          </a:xfrm>
          <a:prstGeom prst="rect">
            <a:avLst/>
          </a:prstGeom>
          <a:solidFill>
            <a:schemeClr val="lt2">
              <a:tint val="80000"/>
              <a:satMod val="30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Class in java that is final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Also a data type in java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Sequence of characters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In Java, strings are objects</a:t>
            </a:r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152400" y="3962400"/>
            <a:ext cx="1371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: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152400" y="4495800"/>
            <a:ext cx="3352800" cy="144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a = </a:t>
            </a:r>
            <a:r>
              <a:rPr lang="en-US" b="1" dirty="0">
                <a:solidFill>
                  <a:srgbClr val="0066FF"/>
                </a:solidFill>
              </a:rPr>
              <a:t>“Tkhts"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b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dirty="0"/>
              <a:t> String();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c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dirty="0"/>
              <a:t> String(</a:t>
            </a:r>
            <a:r>
              <a:rPr lang="en-US" b="1" dirty="0">
                <a:solidFill>
                  <a:srgbClr val="0066FF"/>
                </a:solidFill>
              </a:rPr>
              <a:t>“Tkhts"</a:t>
            </a:r>
            <a:r>
              <a:rPr lang="en-US" dirty="0"/>
              <a:t>);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39624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43400" y="47244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43400" y="54864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</a:p>
        </p:txBody>
      </p:sp>
      <p:sp>
        <p:nvSpPr>
          <p:cNvPr id="29" name="Oval 28"/>
          <p:cNvSpPr/>
          <p:nvPr/>
        </p:nvSpPr>
        <p:spPr>
          <a:xfrm>
            <a:off x="3886200" y="40386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886200" y="55626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86200" y="48006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86200" y="401949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90174" y="4781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5543490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c</a:t>
            </a:r>
          </a:p>
        </p:txBody>
      </p:sp>
      <p:sp>
        <p:nvSpPr>
          <p:cNvPr id="41" name="Oval 40"/>
          <p:cNvSpPr/>
          <p:nvPr/>
        </p:nvSpPr>
        <p:spPr>
          <a:xfrm>
            <a:off x="7162800" y="3962400"/>
            <a:ext cx="17526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Tkhts</a:t>
            </a:r>
          </a:p>
        </p:txBody>
      </p:sp>
      <p:sp>
        <p:nvSpPr>
          <p:cNvPr id="42" name="Oval 41"/>
          <p:cNvSpPr/>
          <p:nvPr/>
        </p:nvSpPr>
        <p:spPr>
          <a:xfrm>
            <a:off x="7162800" y="4800600"/>
            <a:ext cx="1752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62800" y="5562600"/>
            <a:ext cx="17526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Tkhts</a:t>
            </a:r>
          </a:p>
        </p:txBody>
      </p:sp>
      <p:cxnSp>
        <p:nvCxnSpPr>
          <p:cNvPr id="45" name="Elbow Connector 44"/>
          <p:cNvCxnSpPr/>
          <p:nvPr/>
        </p:nvCxnSpPr>
        <p:spPr>
          <a:xfrm>
            <a:off x="5410200" y="4229100"/>
            <a:ext cx="11430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410200" y="5067300"/>
            <a:ext cx="11430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5410200" y="5753100"/>
            <a:ext cx="11430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77000" y="4202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53200" y="5040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4444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86257" y="5802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5555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00800" y="3657600"/>
            <a:ext cx="2667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16285" y="327213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Heap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Regex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Examples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" y="1371600"/>
            <a:ext cx="2819400" cy="380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Basic Example :</a:t>
            </a:r>
            <a:endParaRPr lang="en-US" sz="1800" i="1" dirty="0"/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76200" y="1752600"/>
            <a:ext cx="6553200" cy="495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import</a:t>
            </a:r>
            <a:r>
              <a:rPr lang="en-US" dirty="0"/>
              <a:t> java.util.regex.*;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public class</a:t>
            </a:r>
            <a:r>
              <a:rPr lang="en-US" dirty="0"/>
              <a:t> UsernameValidate{</a:t>
            </a:r>
          </a:p>
          <a:p>
            <a:r>
              <a:rPr lang="en-US" dirty="0"/>
              <a:t>        </a:t>
            </a:r>
            <a:r>
              <a:rPr lang="it-IT" b="1" dirty="0">
                <a:solidFill>
                  <a:srgbClr val="7030A0"/>
                </a:solidFill>
              </a:rPr>
              <a:t>private static</a:t>
            </a:r>
            <a:r>
              <a:rPr lang="it-IT" b="1" dirty="0"/>
              <a:t> </a:t>
            </a:r>
            <a:r>
              <a:rPr lang="it-IT" dirty="0"/>
              <a:t>Pattern </a:t>
            </a:r>
            <a:r>
              <a:rPr lang="it-IT" b="1" i="1" dirty="0">
                <a:solidFill>
                  <a:srgbClr val="0070C0"/>
                </a:solidFill>
              </a:rPr>
              <a:t>userNamePattern</a:t>
            </a:r>
            <a:r>
              <a:rPr lang="it-IT" b="1" i="1" dirty="0"/>
              <a:t> = </a:t>
            </a:r>
          </a:p>
          <a:p>
            <a:r>
              <a:rPr lang="it-IT" b="1" i="1" dirty="0"/>
              <a:t>		</a:t>
            </a:r>
            <a:r>
              <a:rPr lang="it-IT" i="1" dirty="0"/>
              <a:t>Pattern.compile</a:t>
            </a:r>
            <a:r>
              <a:rPr lang="it-IT" b="1" i="1" dirty="0"/>
              <a:t>(</a:t>
            </a:r>
            <a:r>
              <a:rPr lang="it-IT" b="1" i="1" dirty="0">
                <a:solidFill>
                  <a:srgbClr val="0000CC"/>
                </a:solidFill>
              </a:rPr>
              <a:t>"^[a-z0-9_-]{6,14}$"</a:t>
            </a:r>
            <a:r>
              <a:rPr lang="it-IT" b="1" i="1" dirty="0"/>
              <a:t>);</a:t>
            </a:r>
          </a:p>
          <a:p>
            <a:r>
              <a:rPr lang="it-IT" b="1" i="1" dirty="0"/>
              <a:t>        </a:t>
            </a:r>
            <a:r>
              <a:rPr lang="en-US" b="1" dirty="0">
                <a:solidFill>
                  <a:srgbClr val="7030A0"/>
                </a:solidFill>
              </a:rPr>
              <a:t>public static boolean</a:t>
            </a:r>
            <a:r>
              <a:rPr lang="en-US" b="1" dirty="0"/>
              <a:t> </a:t>
            </a:r>
            <a:r>
              <a:rPr lang="en-US" dirty="0"/>
              <a:t>validateUserName(String </a:t>
            </a:r>
            <a:r>
              <a:rPr lang="en-US" b="1" dirty="0">
                <a:solidFill>
                  <a:srgbClr val="0070C0"/>
                </a:solidFill>
              </a:rPr>
              <a:t>userName</a:t>
            </a:r>
            <a:r>
              <a:rPr lang="en-US" dirty="0"/>
              <a:t>){</a:t>
            </a:r>
          </a:p>
          <a:p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/>
              <a:t>Matcher </a:t>
            </a:r>
            <a:r>
              <a:rPr lang="en-US" b="1" dirty="0">
                <a:solidFill>
                  <a:srgbClr val="0070C0"/>
                </a:solidFill>
              </a:rPr>
              <a:t>matcher</a:t>
            </a:r>
            <a:r>
              <a:rPr lang="en-US" dirty="0"/>
              <a:t> = </a:t>
            </a:r>
            <a:r>
              <a:rPr lang="en-US" b="1" i="1" dirty="0" err="1">
                <a:solidFill>
                  <a:srgbClr val="0000CC"/>
                </a:solidFill>
              </a:rPr>
              <a:t>userNamePattern</a:t>
            </a:r>
            <a:r>
              <a:rPr lang="en-US" i="1" dirty="0" err="1"/>
              <a:t>.matcher</a:t>
            </a:r>
            <a:r>
              <a:rPr lang="en-US" i="1" dirty="0"/>
              <a:t>(</a:t>
            </a:r>
            <a:r>
              <a:rPr lang="en-US" b="1" i="1" dirty="0" err="1">
                <a:solidFill>
                  <a:srgbClr val="0070C0"/>
                </a:solidFill>
              </a:rPr>
              <a:t>userName</a:t>
            </a:r>
            <a:r>
              <a:rPr lang="en-US" i="1" dirty="0"/>
              <a:t>);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	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matcher</a:t>
            </a:r>
            <a:r>
              <a:rPr lang="en-US" dirty="0" err="1"/>
              <a:t>.matches</a:t>
            </a:r>
            <a:r>
              <a:rPr lang="en-US" dirty="0"/>
              <a:t>()){</a:t>
            </a:r>
          </a:p>
          <a:p>
            <a:r>
              <a:rPr lang="en-US" dirty="0"/>
              <a:t>            		</a:t>
            </a:r>
            <a:r>
              <a:rPr lang="en-US" b="1" dirty="0">
                <a:solidFill>
                  <a:srgbClr val="7030A0"/>
                </a:solidFill>
              </a:rPr>
              <a:t>return true</a:t>
            </a:r>
            <a:r>
              <a:rPr lang="en-US" b="1" dirty="0"/>
              <a:t>;</a:t>
            </a:r>
          </a:p>
          <a:p>
            <a:r>
              <a:rPr lang="en-US" dirty="0"/>
              <a:t>       	}</a:t>
            </a:r>
          </a:p>
          <a:p>
            <a:r>
              <a:rPr lang="en-US" dirty="0"/>
              <a:t>        	</a:t>
            </a:r>
            <a:r>
              <a:rPr lang="en-US" b="1" dirty="0">
                <a:solidFill>
                  <a:srgbClr val="7030A0"/>
                </a:solidFill>
              </a:rPr>
              <a:t>return false;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	public static void</a:t>
            </a:r>
            <a:r>
              <a:rPr lang="en-US" dirty="0"/>
              <a:t> main(String[] args) {</a:t>
            </a:r>
          </a:p>
          <a:p>
            <a:r>
              <a:rPr lang="en-US" dirty="0"/>
              <a:t>	    System.</a:t>
            </a:r>
            <a:r>
              <a:rPr lang="en-US" b="1" i="1" dirty="0">
                <a:solidFill>
                  <a:srgbClr val="0000CC"/>
                </a:solidFill>
              </a:rPr>
              <a:t>out</a:t>
            </a:r>
            <a:r>
              <a:rPr lang="en-US" i="1" dirty="0"/>
              <a:t>.print</a:t>
            </a:r>
            <a:r>
              <a:rPr lang="en-US" dirty="0"/>
              <a:t>(</a:t>
            </a:r>
            <a:r>
              <a:rPr lang="nl-NL" b="1" dirty="0">
                <a:solidFill>
                  <a:srgbClr val="0000CC"/>
                </a:solidFill>
              </a:rPr>
              <a:t>"tkhts_123- is Valid -- &gt;"</a:t>
            </a:r>
            <a:r>
              <a:rPr lang="nl-NL" dirty="0"/>
              <a:t> 			+</a:t>
            </a:r>
            <a:r>
              <a:rPr lang="nl-NL" i="1" dirty="0"/>
              <a:t>validateUserName(</a:t>
            </a:r>
            <a:r>
              <a:rPr lang="nl-NL" b="1" i="1" dirty="0">
                <a:solidFill>
                  <a:srgbClr val="0000CC"/>
                </a:solidFill>
              </a:rPr>
              <a:t>"tkhts_123-"</a:t>
            </a:r>
            <a:r>
              <a:rPr lang="nl-NL" i="1" dirty="0"/>
              <a:t>)</a:t>
            </a:r>
            <a:r>
              <a:rPr lang="en-US" dirty="0"/>
              <a:t>);</a:t>
            </a:r>
          </a:p>
          <a:p>
            <a:r>
              <a:rPr lang="en-US" dirty="0"/>
              <a:t>	    System.</a:t>
            </a:r>
            <a:r>
              <a:rPr lang="en-US" b="1" i="1" dirty="0">
                <a:solidFill>
                  <a:srgbClr val="0000CC"/>
                </a:solidFill>
              </a:rPr>
              <a:t>out</a:t>
            </a:r>
            <a:r>
              <a:rPr lang="en-US" i="1" dirty="0"/>
              <a:t>.print</a:t>
            </a:r>
            <a:r>
              <a:rPr lang="en-US" dirty="0"/>
              <a:t>(</a:t>
            </a:r>
            <a:r>
              <a:rPr lang="nl-NL" b="1" dirty="0">
                <a:solidFill>
                  <a:srgbClr val="0000CC"/>
                </a:solidFill>
              </a:rPr>
              <a:t>"</a:t>
            </a:r>
            <a:r>
              <a:rPr lang="en-US" b="1" dirty="0">
                <a:solidFill>
                  <a:srgbClr val="0000CC"/>
                </a:solidFill>
              </a:rPr>
              <a:t>tkhts is not Valid -- &gt;</a:t>
            </a:r>
            <a:r>
              <a:rPr lang="nl-NL" b="1" dirty="0">
                <a:solidFill>
                  <a:srgbClr val="0000CC"/>
                </a:solidFill>
              </a:rPr>
              <a:t>"</a:t>
            </a:r>
            <a:r>
              <a:rPr lang="nl-NL" dirty="0"/>
              <a:t> 				+</a:t>
            </a:r>
            <a:r>
              <a:rPr lang="nl-NL" i="1" dirty="0"/>
              <a:t>validateUserName(</a:t>
            </a:r>
            <a:r>
              <a:rPr lang="nl-NL" b="1" i="1" dirty="0">
                <a:solidFill>
                  <a:srgbClr val="0000CC"/>
                </a:solidFill>
              </a:rPr>
              <a:t>"tkhts"</a:t>
            </a:r>
            <a:r>
              <a:rPr lang="nl-NL" i="1" dirty="0"/>
              <a:t>)</a:t>
            </a:r>
            <a:r>
              <a:rPr lang="en-US" dirty="0"/>
              <a:t>);</a:t>
            </a:r>
          </a:p>
          <a:p>
            <a:r>
              <a:rPr lang="en-US" i="1" dirty="0"/>
              <a:t>	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24600" y="4038600"/>
            <a:ext cx="2362200" cy="2438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4114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: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49530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tkhts_123- is Valid -- &gt;true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tkhts is not Valid -- &gt;false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E8F92-68B9-4F03-8CE0-70B31DB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76200" y="1524000"/>
            <a:ext cx="4038600" cy="487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String</a:t>
            </a:r>
            <a:r>
              <a:rPr lang="en-US" sz="2000" dirty="0"/>
              <a:t> a = </a:t>
            </a:r>
            <a:r>
              <a:rPr lang="en-US" sz="2000" b="1" dirty="0">
                <a:solidFill>
                  <a:srgbClr val="0066FF"/>
                </a:solidFill>
              </a:rPr>
              <a:t>"Hello"</a:t>
            </a:r>
            <a:r>
              <a:rPr lang="en-US" sz="2000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String</a:t>
            </a:r>
            <a:r>
              <a:rPr lang="en-US" sz="2000" dirty="0"/>
              <a:t> b = </a:t>
            </a:r>
            <a:r>
              <a:rPr lang="en-US" sz="2000" b="1" dirty="0">
                <a:solidFill>
                  <a:srgbClr val="0066FF"/>
                </a:solidFill>
              </a:rPr>
              <a:t>"Hello"</a:t>
            </a:r>
            <a:r>
              <a:rPr lang="en-US" sz="2000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String</a:t>
            </a:r>
            <a:r>
              <a:rPr lang="en-US" sz="2000" dirty="0"/>
              <a:t> c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dirty="0"/>
              <a:t> String(</a:t>
            </a:r>
            <a:r>
              <a:rPr lang="en-US" sz="2000" b="1" dirty="0">
                <a:solidFill>
                  <a:srgbClr val="0066FF"/>
                </a:solidFill>
              </a:rPr>
              <a:t>"Hello"</a:t>
            </a:r>
            <a:r>
              <a:rPr lang="en-US" sz="2000" dirty="0"/>
              <a:t>);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/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if</a:t>
            </a:r>
            <a:r>
              <a:rPr lang="en-US" sz="2000" dirty="0"/>
              <a:t>(a==b){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66FF"/>
                </a:solidFill>
              </a:rPr>
              <a:t>"Same "</a:t>
            </a:r>
            <a:r>
              <a:rPr lang="en-US" sz="2000" dirty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if</a:t>
            </a:r>
            <a:r>
              <a:rPr lang="en-US" sz="2000" dirty="0"/>
              <a:t>(a==c){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/>
              <a:t>	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66FF"/>
                </a:solidFill>
              </a:rPr>
              <a:t>"Same "</a:t>
            </a:r>
            <a:r>
              <a:rPr lang="en-US" sz="2000" dirty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else{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/>
              <a:t>	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66FF"/>
                </a:solidFill>
              </a:rPr>
              <a:t>"Not Same"</a:t>
            </a:r>
            <a:r>
              <a:rPr lang="en-US" sz="2000" dirty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8200" y="36576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48200" y="44196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48200" y="51816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</a:p>
        </p:txBody>
      </p:sp>
      <p:sp>
        <p:nvSpPr>
          <p:cNvPr id="29" name="Oval 28"/>
          <p:cNvSpPr/>
          <p:nvPr/>
        </p:nvSpPr>
        <p:spPr>
          <a:xfrm>
            <a:off x="4191000" y="37338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191000" y="52578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191000" y="44958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06194" y="371469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4974" y="4476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5238690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 c</a:t>
            </a:r>
          </a:p>
        </p:txBody>
      </p:sp>
      <p:sp>
        <p:nvSpPr>
          <p:cNvPr id="41" name="Oval 40"/>
          <p:cNvSpPr/>
          <p:nvPr/>
        </p:nvSpPr>
        <p:spPr>
          <a:xfrm>
            <a:off x="7239000" y="3886200"/>
            <a:ext cx="15240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Hello</a:t>
            </a:r>
          </a:p>
        </p:txBody>
      </p:sp>
      <p:sp>
        <p:nvSpPr>
          <p:cNvPr id="43" name="Oval 42"/>
          <p:cNvSpPr/>
          <p:nvPr/>
        </p:nvSpPr>
        <p:spPr>
          <a:xfrm>
            <a:off x="7239000" y="5334000"/>
            <a:ext cx="15240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Hello</a:t>
            </a:r>
          </a:p>
        </p:txBody>
      </p:sp>
      <p:cxnSp>
        <p:nvCxnSpPr>
          <p:cNvPr id="45" name="Elbow Connector 44"/>
          <p:cNvCxnSpPr>
            <a:endCxn id="51" idx="1"/>
          </p:cNvCxnSpPr>
          <p:nvPr/>
        </p:nvCxnSpPr>
        <p:spPr>
          <a:xfrm rot="16200000" flipH="1">
            <a:off x="5332884" y="4192116"/>
            <a:ext cx="1526233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51" idx="0"/>
          </p:cNvCxnSpPr>
          <p:nvPr/>
        </p:nvCxnSpPr>
        <p:spPr>
          <a:xfrm rot="16200000" flipH="1">
            <a:off x="5726158" y="3951242"/>
            <a:ext cx="1295400" cy="1165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53200" y="41148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1111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53200" y="51816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5555</a:t>
            </a:r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638800" y="4419600"/>
            <a:ext cx="9906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00800" y="3352800"/>
            <a:ext cx="2667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16285" y="296733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Heap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40" grpId="0"/>
      <p:bldP spid="43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Immutable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447801"/>
            <a:ext cx="8839200" cy="380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Century" pitchFamily="18" charset="0"/>
              </a:rPr>
              <a:t>String is Immutable :</a:t>
            </a:r>
            <a:endParaRPr lang="en-US" sz="2000" i="1" dirty="0">
              <a:latin typeface="Century" pitchFamily="18" charset="0"/>
            </a:endParaRP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152400" y="2057400"/>
            <a:ext cx="8839200" cy="144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Immutable means unchangeable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>
              <a:latin typeface="Century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When you invoke 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a = “hello"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, you are actually changing the reference of 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a</a:t>
            </a: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 to a new object created by the String literal 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“hello“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1066800" y="3886200"/>
            <a:ext cx="7162800" cy="2438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>
                <a:latin typeface="Century" pitchFamily="18" charset="0"/>
              </a:rPr>
              <a:t> = 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“hello"</a:t>
            </a:r>
            <a:r>
              <a:rPr lang="en-US" sz="2400" dirty="0">
                <a:latin typeface="Century" pitchFamily="18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>
                <a:latin typeface="Century" pitchFamily="18" charset="0"/>
              </a:rPr>
              <a:t>.substring(0,4);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err="1">
                <a:latin typeface="Century" pitchFamily="18" charset="0"/>
              </a:rPr>
              <a:t>System.</a:t>
            </a:r>
            <a:r>
              <a:rPr lang="en-US" sz="2400" b="1" dirty="0" err="1">
                <a:solidFill>
                  <a:srgbClr val="0066FF"/>
                </a:solidFill>
                <a:latin typeface="Century" pitchFamily="18" charset="0"/>
              </a:rPr>
              <a:t>out</a:t>
            </a:r>
            <a:r>
              <a:rPr lang="en-US" sz="2400" dirty="0" err="1">
                <a:latin typeface="Century" pitchFamily="18" charset="0"/>
              </a:rPr>
              <a:t>.println</a:t>
            </a:r>
            <a:r>
              <a:rPr lang="en-US" sz="2400" dirty="0">
                <a:latin typeface="Century" pitchFamily="18" charset="0"/>
              </a:rPr>
              <a:t>(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>
                <a:latin typeface="Century" pitchFamily="18" charset="0"/>
              </a:rPr>
              <a:t>);	</a:t>
            </a:r>
            <a:r>
              <a:rPr lang="en-US" sz="2400" b="1" dirty="0">
                <a:solidFill>
                  <a:srgbClr val="00B050"/>
                </a:solidFill>
                <a:latin typeface="Century" pitchFamily="18" charset="0"/>
              </a:rPr>
              <a:t>// output is :hello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a =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>
                <a:latin typeface="Century" pitchFamily="18" charset="0"/>
              </a:rPr>
              <a:t>.substring(0,4);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>
                <a:latin typeface="Century" pitchFamily="18" charset="0"/>
              </a:rPr>
              <a:t>System.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out</a:t>
            </a:r>
            <a:r>
              <a:rPr lang="en-US" sz="2400" dirty="0">
                <a:latin typeface="Century" pitchFamily="18" charset="0"/>
              </a:rPr>
              <a:t>.println(a); 	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// output is : hell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entury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52ABA-54D7-4D81-92B8-62C57124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Memory Layout</a:t>
            </a: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76200" y="1981200"/>
            <a:ext cx="83820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assigning a </a:t>
            </a:r>
            <a:r>
              <a:rPr lang="en-US" b="1" i="1" dirty="0"/>
              <a:t>string literal</a:t>
            </a:r>
            <a:r>
              <a:rPr lang="en-US" dirty="0"/>
              <a:t> to a String reference - just like a primitive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using the </a:t>
            </a:r>
            <a:r>
              <a:rPr lang="en-US" b="1" i="1" dirty="0"/>
              <a:t>"new"</a:t>
            </a:r>
            <a:r>
              <a:rPr lang="en-US" dirty="0"/>
              <a:t> operator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76200" y="144780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String can be constructed by :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95600" y="3048000"/>
            <a:ext cx="6019800" cy="3581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048000" y="3124200"/>
            <a:ext cx="251460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791200" y="3124200"/>
            <a:ext cx="304800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00400" y="3733800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38600" y="3733800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00600" y="3733800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72200" y="3733800"/>
            <a:ext cx="8382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733800"/>
            <a:ext cx="8382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24200" y="5105400"/>
            <a:ext cx="23622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String Pool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43600" y="5105400"/>
            <a:ext cx="27432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10000" y="5181600"/>
            <a:ext cx="8382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19800" y="5181600"/>
            <a:ext cx="11430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Objects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67600" y="5181600"/>
            <a:ext cx="1066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Objects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10000" y="3200400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 Literals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05600" y="320040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 Object Heap</a:t>
            </a:r>
          </a:p>
        </p:txBody>
      </p:sp>
      <p:cxnSp>
        <p:nvCxnSpPr>
          <p:cNvPr id="63" name="Straight Arrow Connector 62"/>
          <p:cNvCxnSpPr>
            <a:stCxn id="48" idx="2"/>
          </p:cNvCxnSpPr>
          <p:nvPr/>
        </p:nvCxnSpPr>
        <p:spPr>
          <a:xfrm rot="5400000">
            <a:off x="38862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4" idx="2"/>
          </p:cNvCxnSpPr>
          <p:nvPr/>
        </p:nvCxnSpPr>
        <p:spPr>
          <a:xfrm rot="16200000" flipH="1">
            <a:off x="3276600" y="4495800"/>
            <a:ext cx="914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2" idx="2"/>
            <a:endCxn id="46" idx="0"/>
          </p:cNvCxnSpPr>
          <p:nvPr/>
        </p:nvCxnSpPr>
        <p:spPr>
          <a:xfrm rot="5400000">
            <a:off x="4286250" y="4743450"/>
            <a:ext cx="12954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58" idx="0"/>
          </p:cNvCxnSpPr>
          <p:nvPr/>
        </p:nvCxnSpPr>
        <p:spPr>
          <a:xfrm rot="5400000">
            <a:off x="61341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9" idx="0"/>
          </p:cNvCxnSpPr>
          <p:nvPr/>
        </p:nvCxnSpPr>
        <p:spPr>
          <a:xfrm rot="5400000">
            <a:off x="7543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11"/>
          <p:cNvSpPr txBox="1">
            <a:spLocks/>
          </p:cNvSpPr>
          <p:nvPr/>
        </p:nvSpPr>
        <p:spPr>
          <a:xfrm>
            <a:off x="76200" y="4191000"/>
            <a:ext cx="2743200" cy="18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S1 = </a:t>
            </a:r>
            <a:r>
              <a:rPr lang="en-US" b="1" dirty="0">
                <a:solidFill>
                  <a:srgbClr val="0066FF"/>
                </a:solidFill>
              </a:rPr>
              <a:t>“Hello"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S2 = </a:t>
            </a:r>
            <a:r>
              <a:rPr lang="en-US" b="1" dirty="0">
                <a:solidFill>
                  <a:srgbClr val="0066FF"/>
                </a:solidFill>
              </a:rPr>
              <a:t>“Hello"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S3 = </a:t>
            </a:r>
            <a:r>
              <a:rPr lang="en-US" b="1" dirty="0">
                <a:solidFill>
                  <a:srgbClr val="0066FF"/>
                </a:solidFill>
              </a:rPr>
              <a:t>“Hello World"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S4 = </a:t>
            </a:r>
            <a:r>
              <a:rPr lang="en-US" b="1" dirty="0">
                <a:solidFill>
                  <a:srgbClr val="0066FF"/>
                </a:solidFill>
              </a:rPr>
              <a:t>new </a:t>
            </a: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S5 = </a:t>
            </a:r>
            <a:r>
              <a:rPr lang="en-US" b="1" dirty="0">
                <a:solidFill>
                  <a:srgbClr val="0066FF"/>
                </a:solidFill>
              </a:rPr>
              <a:t>new </a:t>
            </a: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/>
              <a:t>;</a:t>
            </a:r>
          </a:p>
        </p:txBody>
      </p:sp>
      <p:sp>
        <p:nvSpPr>
          <p:cNvPr id="80" name="Content Placeholder 11"/>
          <p:cNvSpPr txBox="1">
            <a:spLocks/>
          </p:cNvSpPr>
          <p:nvPr/>
        </p:nvSpPr>
        <p:spPr>
          <a:xfrm>
            <a:off x="76200" y="3581400"/>
            <a:ext cx="1371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: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525000" y="4953000"/>
            <a:ext cx="18288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800" y="5562600"/>
            <a:ext cx="12954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E3D7-EB6C-4983-9E47-73B33AD5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52" grpId="0" animBg="1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" y="1371601"/>
            <a:ext cx="7010400" cy="380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String methods </a:t>
            </a:r>
            <a:endParaRPr lang="en-US" sz="1800" i="1" dirty="0"/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228600" y="2057400"/>
            <a:ext cx="6477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b="1" dirty="0"/>
              <a:t>concat(String a) : </a:t>
            </a:r>
            <a:r>
              <a:rPr lang="en-US" dirty="0"/>
              <a:t>Concate one string content into another string</a:t>
            </a:r>
            <a:endParaRPr lang="en-US" i="1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228600" y="3810000"/>
            <a:ext cx="5867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1" dirty="0"/>
              <a:t>toLowerCase(): </a:t>
            </a:r>
            <a:r>
              <a:rPr lang="en-US" dirty="0"/>
              <a:t>Convert String into small case</a:t>
            </a:r>
            <a:endParaRPr lang="en-US" sz="1600" i="1" dirty="0"/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228600" y="5181600"/>
            <a:ext cx="7010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b="1" dirty="0"/>
              <a:t>charAt(int index):</a:t>
            </a:r>
            <a:r>
              <a:rPr lang="en-US" dirty="0"/>
              <a:t>Returns the character located at the specified index</a:t>
            </a:r>
            <a:endParaRPr lang="en-US" i="1" dirty="0"/>
          </a:p>
        </p:txBody>
      </p:sp>
      <p:sp>
        <p:nvSpPr>
          <p:cNvPr id="36" name="Content Placeholder 11"/>
          <p:cNvSpPr txBox="1">
            <a:spLocks/>
          </p:cNvSpPr>
          <p:nvPr/>
        </p:nvSpPr>
        <p:spPr>
          <a:xfrm>
            <a:off x="1981200" y="2514600"/>
            <a:ext cx="5943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.concat(</a:t>
            </a:r>
            <a:r>
              <a:rPr lang="en-US" b="1" dirty="0">
                <a:solidFill>
                  <a:srgbClr val="0066FF"/>
                </a:solidFill>
              </a:rPr>
              <a:t>"Bye"</a:t>
            </a:r>
            <a:r>
              <a:rPr lang="en-US" dirty="0"/>
              <a:t>);       </a:t>
            </a:r>
            <a:r>
              <a:rPr lang="en-US" b="1" dirty="0">
                <a:solidFill>
                  <a:srgbClr val="00B050"/>
                </a:solidFill>
              </a:rPr>
              <a:t>//Output is HelloBye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); 		</a:t>
            </a:r>
            <a:r>
              <a:rPr lang="en-US" b="1" dirty="0">
                <a:solidFill>
                  <a:srgbClr val="00B050"/>
                </a:solidFill>
              </a:rPr>
              <a:t>//Output is Hello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Content Placeholder 11"/>
          <p:cNvSpPr txBox="1">
            <a:spLocks/>
          </p:cNvSpPr>
          <p:nvPr/>
        </p:nvSpPr>
        <p:spPr>
          <a:xfrm>
            <a:off x="1981200" y="4267200"/>
            <a:ext cx="5943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a</a:t>
            </a:r>
            <a:r>
              <a:rPr lang="en-US" dirty="0"/>
              <a:t>.toLowerCase(); 		</a:t>
            </a:r>
            <a:r>
              <a:rPr lang="en-US" b="1" dirty="0">
                <a:solidFill>
                  <a:srgbClr val="00B050"/>
                </a:solidFill>
              </a:rPr>
              <a:t>// </a:t>
            </a:r>
            <a:r>
              <a:rPr lang="en-US" b="1" dirty="0" err="1">
                <a:solidFill>
                  <a:srgbClr val="00B050"/>
                </a:solidFill>
              </a:rPr>
              <a:t>a’s</a:t>
            </a:r>
            <a:r>
              <a:rPr lang="en-US" b="1" dirty="0">
                <a:solidFill>
                  <a:srgbClr val="00B050"/>
                </a:solidFill>
              </a:rPr>
              <a:t> value is hello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Content Placeholder 11"/>
          <p:cNvSpPr txBox="1">
            <a:spLocks/>
          </p:cNvSpPr>
          <p:nvPr/>
        </p:nvSpPr>
        <p:spPr>
          <a:xfrm>
            <a:off x="1981200" y="5638800"/>
            <a:ext cx="5943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.charAt(1)); 	</a:t>
            </a:r>
            <a:r>
              <a:rPr lang="en-US" b="1" dirty="0">
                <a:solidFill>
                  <a:srgbClr val="00B050"/>
                </a:solidFill>
              </a:rPr>
              <a:t>//output is e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79D4-A905-497A-8ECB-CC4EDC8F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" y="1371601"/>
            <a:ext cx="7010400" cy="380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String methods </a:t>
            </a:r>
            <a:endParaRPr lang="en-US" sz="1800" i="1" dirty="0"/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76200" y="18288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b="1" dirty="0"/>
              <a:t>equalsIgnoreCase(String a):  </a:t>
            </a:r>
            <a:r>
              <a:rPr lang="en-US" dirty="0"/>
              <a:t>Determines the equality of two strings, ignoring case</a:t>
            </a:r>
            <a:endParaRPr lang="en-US" i="1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76200" y="4495800"/>
            <a:ext cx="9067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r>
              <a:rPr lang="en-US" b="1" dirty="0"/>
              <a:t>split():  </a:t>
            </a:r>
            <a:r>
              <a:rPr lang="en-US" dirty="0"/>
              <a:t>J2SE 1.4 added the split() method to the String class to simplify the task of breaking a 	string into substrings, or tokens</a:t>
            </a:r>
            <a:endParaRPr lang="en-US" sz="1600" i="1" dirty="0"/>
          </a:p>
        </p:txBody>
      </p:sp>
      <p:sp>
        <p:nvSpPr>
          <p:cNvPr id="36" name="Content Placeholder 11"/>
          <p:cNvSpPr txBox="1">
            <a:spLocks/>
          </p:cNvSpPr>
          <p:nvPr/>
        </p:nvSpPr>
        <p:spPr>
          <a:xfrm>
            <a:off x="1981200" y="2209800"/>
            <a:ext cx="5943600" cy="2133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/>
              <a:t>( a.equalsIgnoreCase(b))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</a:t>
            </a:r>
            <a:r>
              <a:rPr lang="en-US" b="1" dirty="0">
                <a:solidFill>
                  <a:srgbClr val="0066FF"/>
                </a:solidFill>
              </a:rPr>
              <a:t>"Equals"</a:t>
            </a:r>
            <a:r>
              <a:rPr lang="en-US" dirty="0"/>
              <a:t>);	     </a:t>
            </a:r>
            <a:r>
              <a:rPr lang="en-US" b="1" dirty="0">
                <a:solidFill>
                  <a:srgbClr val="00B050"/>
                </a:solidFill>
              </a:rPr>
              <a:t>//output is : Equals</a:t>
            </a:r>
            <a:endParaRPr lang="en-US" dirty="0"/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	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</a:t>
            </a:r>
            <a:r>
              <a:rPr lang="en-US" b="1" dirty="0">
                <a:solidFill>
                  <a:srgbClr val="0066FF"/>
                </a:solidFill>
              </a:rPr>
              <a:t>"Not Equals"</a:t>
            </a:r>
            <a:r>
              <a:rPr lang="en-US" dirty="0"/>
              <a:t>);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Content Placeholder 11"/>
          <p:cNvSpPr txBox="1">
            <a:spLocks/>
          </p:cNvSpPr>
          <p:nvPr/>
        </p:nvSpPr>
        <p:spPr>
          <a:xfrm>
            <a:off x="1981200" y="5105400"/>
            <a:ext cx="5029200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"This is a String Object"</a:t>
            </a:r>
            <a:r>
              <a:rPr lang="en-US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/>
              <a:t>[] =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.split(</a:t>
            </a:r>
            <a:r>
              <a:rPr lang="en-US" b="1" dirty="0">
                <a:solidFill>
                  <a:srgbClr val="0066FF"/>
                </a:solidFill>
              </a:rPr>
              <a:t>" "</a:t>
            </a:r>
            <a:r>
              <a:rPr lang="en-US" dirty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/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/>
              <a:t>=0;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US" dirty="0"/>
              <a:t>&lt;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</a:t>
            </a:r>
            <a:r>
              <a:rPr lang="en-US" dirty="0"/>
              <a:t>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	System.</a:t>
            </a:r>
            <a:r>
              <a:rPr lang="en-US" b="1" dirty="0"/>
              <a:t>out</a:t>
            </a:r>
            <a:r>
              <a:rPr lang="en-US" dirty="0"/>
              <a:t>.println(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/>
              <a:t>[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/>
              <a:t>]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} }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7162800" y="4953000"/>
            <a:ext cx="1828800" cy="18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Output :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This</a:t>
            </a:r>
          </a:p>
          <a:p>
            <a:r>
              <a:rPr lang="en-US" b="1" dirty="0">
                <a:solidFill>
                  <a:srgbClr val="00B050"/>
                </a:solidFill>
              </a:rPr>
              <a:t>is</a:t>
            </a:r>
          </a:p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  <a:p>
            <a:r>
              <a:rPr lang="en-US" b="1" dirty="0">
                <a:solidFill>
                  <a:srgbClr val="00B050"/>
                </a:solidFill>
              </a:rPr>
              <a:t>String</a:t>
            </a:r>
          </a:p>
          <a:p>
            <a:r>
              <a:rPr lang="en-US" b="1" dirty="0">
                <a:solidFill>
                  <a:srgbClr val="00B050"/>
                </a:solidFill>
              </a:rPr>
              <a:t>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00E27-F6C0-4C02-8843-F0CEE843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String &amp;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StringBuffer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76200" y="1447800"/>
            <a:ext cx="335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StringBuffer &amp; StringBuilder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28600" y="2403895"/>
          <a:ext cx="8686800" cy="3234905"/>
        </p:xfrm>
        <a:graphic>
          <a:graphicData uri="http://schemas.openxmlformats.org/drawingml/2006/table">
            <a:tbl>
              <a:tblPr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tblPr>
              <a:tblGrid>
                <a:gridCol w="441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String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StringBuffer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6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 and class in java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 java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comes under character datatype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comes under reference data type</a:t>
                      </a:r>
                      <a:endParaRPr lang="en-US" sz="2400" b="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Slower in concatenation operation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Faster in concatenation operation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F7F4B-FE4B-4F98-9481-D6768282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76200"/>
            <a:ext cx="9144000" cy="1219200"/>
            <a:chOff x="0" y="228600"/>
            <a:chExt cx="9144000" cy="1219200"/>
          </a:xfrm>
        </p:grpSpPr>
        <p:sp>
          <p:nvSpPr>
            <p:cNvPr id="5" name="Rectangle 4"/>
            <p:cNvSpPr/>
            <p:nvPr/>
          </p:nvSpPr>
          <p:spPr>
            <a:xfrm>
              <a:off x="0" y="1402081"/>
              <a:ext cx="9144000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7010400" y="228600"/>
              <a:ext cx="2046512" cy="838200"/>
              <a:chOff x="6858000" y="121622"/>
              <a:chExt cx="2198912" cy="8265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858000" y="121622"/>
                <a:ext cx="219891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ea typeface="Meiryo" pitchFamily="34" charset="-128"/>
                    <a:cs typeface="Vijaya" pitchFamily="34" charset="0"/>
                  </a:rPr>
                  <a:t>ARUN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58000" y="609600"/>
                <a:ext cx="219891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accent1">
                        <a:lumMod val="50000"/>
                      </a:schemeClr>
                    </a:solidFill>
                    <a:latin typeface="Cambria" pitchFamily="18" charset="0"/>
                    <a:cs typeface="Vijaya" pitchFamily="34" charset="0"/>
                  </a:rPr>
                  <a:t>Arun Kumar</a:t>
                </a:r>
              </a:p>
            </p:txBody>
          </p:sp>
        </p:grpSp>
      </p:grp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StringBuffer &amp; StringBuilder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76200" y="16002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StringBuffer &amp; StringBuilder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28600" y="2480095"/>
          <a:ext cx="8686800" cy="3234905"/>
        </p:xfrm>
        <a:graphic>
          <a:graphicData uri="http://schemas.openxmlformats.org/drawingml/2006/table">
            <a:tbl>
              <a:tblPr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tblPr>
              <a:tblGrid>
                <a:gridCol w="441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StringBuffer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StringBuilder</a:t>
                      </a:r>
                      <a:endParaRPr lang="en-US" sz="3200" b="0" u="sng" spc="3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68">
                <a:tc>
                  <a:txBody>
                    <a:bodyPr/>
                    <a:lstStyle/>
                    <a:p>
                      <a:r>
                        <a:rPr lang="en-US" sz="2000" dirty="0"/>
                        <a:t>M</a:t>
                      </a:r>
                      <a:r>
                        <a:rPr lang="en-US" sz="2000" baseline="0" dirty="0"/>
                        <a:t>utable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Mutable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Non-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synchronization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Thread Safe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Not Thread Safe</a:t>
                      </a:r>
                      <a:endParaRPr lang="en-US" sz="2000" b="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dirty="0"/>
                        <a:t>Used</a:t>
                      </a:r>
                      <a:r>
                        <a:rPr lang="en-US" sz="2000" baseline="0" dirty="0"/>
                        <a:t> when need to modify String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Used</a:t>
                      </a:r>
                      <a:r>
                        <a:rPr lang="en-US" sz="2000" baseline="0" dirty="0"/>
                        <a:t> when need to modify String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2B677-8901-40F1-8396-CE2E0828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2042</Words>
  <Application>Microsoft Office PowerPoint</Application>
  <PresentationFormat>On-screen Show (4:3)</PresentationFormat>
  <Paragraphs>437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Century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Techknow_User1</dc:creator>
  <cp:lastModifiedBy>Arun Kumar</cp:lastModifiedBy>
  <cp:revision>654</cp:revision>
  <dcterms:created xsi:type="dcterms:W3CDTF">2006-08-16T00:00:00Z</dcterms:created>
  <dcterms:modified xsi:type="dcterms:W3CDTF">2020-02-25T13:16:47Z</dcterms:modified>
</cp:coreProperties>
</file>