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4" r:id="rId1"/>
  </p:sldMasterIdLst>
  <p:notesMasterIdLst>
    <p:notesMasterId r:id="rId22"/>
  </p:notes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72" r:id="rId15"/>
    <p:sldId id="276" r:id="rId16"/>
    <p:sldId id="274" r:id="rId17"/>
    <p:sldId id="275" r:id="rId18"/>
    <p:sldId id="273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1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lackShadow\Desktop\Minesweeper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lackShadow\Desktop\Minesweeper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/>
            </a:pPr>
            <a:r>
              <a:rPr lang="en-US"/>
              <a:t>Guess Count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NAIIVE Guess Count</c:v>
          </c:tx>
          <c:cat>
            <c:numRef>
              <c:f>Sheet1!$A$2:$A$8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14</c:v>
                </c:pt>
                <c:pt idx="2">
                  <c:v>3</c:v>
                </c:pt>
                <c:pt idx="3">
                  <c:v>14</c:v>
                </c:pt>
                <c:pt idx="4">
                  <c:v>84</c:v>
                </c:pt>
                <c:pt idx="5">
                  <c:v>148</c:v>
                </c:pt>
                <c:pt idx="6">
                  <c:v>234</c:v>
                </c:pt>
              </c:numCache>
            </c:numRef>
          </c:val>
        </c:ser>
        <c:ser>
          <c:idx val="1"/>
          <c:order val="1"/>
          <c:tx>
            <c:v>MEDIUM Guess Count</c:v>
          </c:tx>
          <c:val>
            <c:numRef>
              <c:f>Sheet1!$D$9:$D$13</c:f>
              <c:numCache>
                <c:formatCode>General</c:formatCode>
                <c:ptCount val="5"/>
                <c:pt idx="0">
                  <c:v>245</c:v>
                </c:pt>
                <c:pt idx="1">
                  <c:v>284</c:v>
                </c:pt>
                <c:pt idx="2">
                  <c:v>435</c:v>
                </c:pt>
                <c:pt idx="3">
                  <c:v>722</c:v>
                </c:pt>
                <c:pt idx="4">
                  <c:v>1287</c:v>
                </c:pt>
              </c:numCache>
            </c:numRef>
          </c:val>
        </c:ser>
        <c:ser>
          <c:idx val="2"/>
          <c:order val="2"/>
          <c:tx>
            <c:v>EXPERT Guess Count</c:v>
          </c:tx>
          <c:val>
            <c:numRef>
              <c:f>Sheet1!$D$14:$D$18</c:f>
              <c:numCache>
                <c:formatCode>General</c:formatCode>
                <c:ptCount val="5"/>
                <c:pt idx="0">
                  <c:v>1296</c:v>
                </c:pt>
                <c:pt idx="1">
                  <c:v>1413</c:v>
                </c:pt>
                <c:pt idx="2">
                  <c:v>1582</c:v>
                </c:pt>
                <c:pt idx="3">
                  <c:v>1970</c:v>
                </c:pt>
                <c:pt idx="4">
                  <c:v>2851</c:v>
                </c:pt>
              </c:numCache>
            </c:numRef>
          </c:val>
        </c:ser>
        <c:ser>
          <c:idx val="3"/>
          <c:order val="3"/>
          <c:tx>
            <c:v>NAIIVE Mines Attacked</c:v>
          </c:tx>
          <c:val>
            <c:numRef>
              <c:f>Sheet1!$E$2:$E$8</c:f>
              <c:numCache>
                <c:formatCode>General</c:formatCode>
                <c:ptCount val="7"/>
                <c:pt idx="0">
                  <c:v>0</c:v>
                </c:pt>
                <c:pt idx="1">
                  <c:v>7</c:v>
                </c:pt>
                <c:pt idx="2">
                  <c:v>1</c:v>
                </c:pt>
                <c:pt idx="3">
                  <c:v>4</c:v>
                </c:pt>
                <c:pt idx="4">
                  <c:v>50</c:v>
                </c:pt>
                <c:pt idx="5">
                  <c:v>91</c:v>
                </c:pt>
                <c:pt idx="6">
                  <c:v>141</c:v>
                </c:pt>
              </c:numCache>
            </c:numRef>
          </c:val>
        </c:ser>
        <c:ser>
          <c:idx val="4"/>
          <c:order val="4"/>
          <c:tx>
            <c:v>MEDIUM Mines Attacked</c:v>
          </c:tx>
          <c:val>
            <c:numRef>
              <c:f>Sheet1!$E$9:$E$13</c:f>
              <c:numCache>
                <c:formatCode>General</c:formatCode>
                <c:ptCount val="5"/>
                <c:pt idx="0">
                  <c:v>145</c:v>
                </c:pt>
                <c:pt idx="1">
                  <c:v>171</c:v>
                </c:pt>
                <c:pt idx="2">
                  <c:v>276</c:v>
                </c:pt>
                <c:pt idx="3">
                  <c:v>467</c:v>
                </c:pt>
                <c:pt idx="4">
                  <c:v>857</c:v>
                </c:pt>
              </c:numCache>
            </c:numRef>
          </c:val>
        </c:ser>
        <c:ser>
          <c:idx val="5"/>
          <c:order val="5"/>
          <c:tx>
            <c:v>EXPERT Mines Attacked</c:v>
          </c:tx>
          <c:val>
            <c:numRef>
              <c:f>Sheet1!$E$14:$E$18</c:f>
              <c:numCache>
                <c:formatCode>General</c:formatCode>
                <c:ptCount val="5"/>
                <c:pt idx="0">
                  <c:v>862</c:v>
                </c:pt>
                <c:pt idx="1">
                  <c:v>926</c:v>
                </c:pt>
                <c:pt idx="2">
                  <c:v>1046</c:v>
                </c:pt>
                <c:pt idx="3">
                  <c:v>1301</c:v>
                </c:pt>
                <c:pt idx="4">
                  <c:v>1930</c:v>
                </c:pt>
              </c:numCache>
            </c:numRef>
          </c:val>
        </c:ser>
        <c:dLbls/>
        <c:marker val="1"/>
        <c:axId val="67186688"/>
        <c:axId val="67188224"/>
      </c:lineChart>
      <c:catAx>
        <c:axId val="67186688"/>
        <c:scaling>
          <c:orientation val="minMax"/>
        </c:scaling>
        <c:axPos val="b"/>
        <c:numFmt formatCode="General" sourceLinked="1"/>
        <c:tickLblPos val="nextTo"/>
        <c:crossAx val="67188224"/>
        <c:crosses val="autoZero"/>
        <c:auto val="1"/>
        <c:lblAlgn val="ctr"/>
        <c:lblOffset val="100"/>
      </c:catAx>
      <c:valAx>
        <c:axId val="67188224"/>
        <c:scaling>
          <c:orientation val="minMax"/>
        </c:scaling>
        <c:axPos val="l"/>
        <c:majorGridlines/>
        <c:numFmt formatCode="General" sourceLinked="1"/>
        <c:tickLblPos val="nextTo"/>
        <c:crossAx val="671866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/>
      <c:lineChart>
        <c:grouping val="standard"/>
        <c:ser>
          <c:idx val="0"/>
          <c:order val="0"/>
          <c:tx>
            <c:v>NAIIVE Time</c:v>
          </c:tx>
          <c:val>
            <c:numRef>
              <c:f>Sheet1!$B$2:$B$8</c:f>
              <c:numCache>
                <c:formatCode>General</c:formatCode>
                <c:ptCount val="7"/>
                <c:pt idx="0">
                  <c:v>716</c:v>
                </c:pt>
                <c:pt idx="1">
                  <c:v>820</c:v>
                </c:pt>
                <c:pt idx="2">
                  <c:v>695</c:v>
                </c:pt>
                <c:pt idx="3">
                  <c:v>9278</c:v>
                </c:pt>
                <c:pt idx="4">
                  <c:v>855</c:v>
                </c:pt>
                <c:pt idx="5">
                  <c:v>925</c:v>
                </c:pt>
                <c:pt idx="6">
                  <c:v>1167</c:v>
                </c:pt>
              </c:numCache>
            </c:numRef>
          </c:val>
        </c:ser>
        <c:ser>
          <c:idx val="1"/>
          <c:order val="1"/>
          <c:tx>
            <c:v>MEDIUM Time</c:v>
          </c:tx>
          <c:val>
            <c:numRef>
              <c:f>Sheet1!$B$9:$B$13</c:f>
              <c:numCache>
                <c:formatCode>General</c:formatCode>
                <c:ptCount val="5"/>
                <c:pt idx="0">
                  <c:v>95</c:v>
                </c:pt>
                <c:pt idx="1">
                  <c:v>195</c:v>
                </c:pt>
                <c:pt idx="2">
                  <c:v>910</c:v>
                </c:pt>
                <c:pt idx="3">
                  <c:v>1565</c:v>
                </c:pt>
                <c:pt idx="4">
                  <c:v>3570</c:v>
                </c:pt>
              </c:numCache>
            </c:numRef>
          </c:val>
        </c:ser>
        <c:ser>
          <c:idx val="2"/>
          <c:order val="2"/>
          <c:tx>
            <c:v>EXPERT Time</c:v>
          </c:tx>
          <c:val>
            <c:numRef>
              <c:f>Sheet1!$D$14:$D$18</c:f>
              <c:numCache>
                <c:formatCode>General</c:formatCode>
                <c:ptCount val="5"/>
                <c:pt idx="0">
                  <c:v>1296</c:v>
                </c:pt>
                <c:pt idx="1">
                  <c:v>1413</c:v>
                </c:pt>
                <c:pt idx="2">
                  <c:v>1582</c:v>
                </c:pt>
                <c:pt idx="3">
                  <c:v>1970</c:v>
                </c:pt>
                <c:pt idx="4">
                  <c:v>2851</c:v>
                </c:pt>
              </c:numCache>
            </c:numRef>
          </c:val>
        </c:ser>
        <c:dLbls/>
        <c:marker val="1"/>
        <c:axId val="67228032"/>
        <c:axId val="67229568"/>
      </c:lineChart>
      <c:catAx>
        <c:axId val="67228032"/>
        <c:scaling>
          <c:orientation val="minMax"/>
        </c:scaling>
        <c:axPos val="b"/>
        <c:tickLblPos val="nextTo"/>
        <c:crossAx val="67229568"/>
        <c:crosses val="autoZero"/>
        <c:auto val="1"/>
        <c:lblAlgn val="ctr"/>
        <c:lblOffset val="100"/>
      </c:catAx>
      <c:valAx>
        <c:axId val="67229568"/>
        <c:scaling>
          <c:orientation val="minMax"/>
        </c:scaling>
        <c:axPos val="l"/>
        <c:majorGridlines/>
        <c:numFmt formatCode="General" sourceLinked="1"/>
        <c:tickLblPos val="nextTo"/>
        <c:crossAx val="6722803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D8F90-D07F-E643-AECE-3B133829A0C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7FA84-890D-0743-8A28-28E7AF5957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39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AE866-EF08-7343-869F-6AD1BEA7097C}" type="slidenum">
              <a:rPr lang="en-US"/>
              <a:pPr/>
              <a:t>8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FA0C-E818-0C46-AD40-A2500629D5EB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8BC3-8DA5-184D-8FC1-A40EDE13F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317"/>
            <a:ext cx="7772400" cy="1289556"/>
          </a:xfrm>
        </p:spPr>
        <p:txBody>
          <a:bodyPr>
            <a:normAutofit/>
          </a:bodyPr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8117" y="3886200"/>
            <a:ext cx="6241651" cy="1752600"/>
          </a:xfrm>
        </p:spPr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err="1" smtClean="0"/>
              <a:t>Abhineet</a:t>
            </a:r>
            <a:r>
              <a:rPr lang="en-US" dirty="0" smtClean="0"/>
              <a:t>, </a:t>
            </a:r>
            <a:r>
              <a:rPr lang="en-US" dirty="0" err="1" smtClean="0"/>
              <a:t>Ashwin</a:t>
            </a:r>
            <a:r>
              <a:rPr lang="en-US" dirty="0" smtClean="0"/>
              <a:t>, </a:t>
            </a:r>
            <a:r>
              <a:rPr lang="en-US" dirty="0" err="1" smtClean="0"/>
              <a:t>Shubham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9811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Main Issue : How to identify a solution</a:t>
            </a:r>
          </a:p>
          <a:p>
            <a:r>
              <a:rPr lang="en-IN" dirty="0" smtClean="0"/>
              <a:t>Approach : </a:t>
            </a:r>
          </a:p>
          <a:p>
            <a:pPr lvl="1"/>
            <a:r>
              <a:rPr lang="en-IN" dirty="0" smtClean="0"/>
              <a:t>Fix the variable with one consistent value in all the solutions</a:t>
            </a:r>
          </a:p>
          <a:p>
            <a:pPr lvl="2"/>
            <a:r>
              <a:rPr lang="en-IN" dirty="0" smtClean="0"/>
              <a:t>Val = 0 </a:t>
            </a:r>
            <a:r>
              <a:rPr lang="en-IN" dirty="0" smtClean="0">
                <a:sym typeface="Wingdings" pitchFamily="2" charset="2"/>
              </a:rPr>
              <a:t> Not a mine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Val = 1  Mine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Keep all other ambiguous variables in the equation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2465"/>
          </a:xfrm>
        </p:spPr>
        <p:txBody>
          <a:bodyPr>
            <a:noAutofit/>
          </a:bodyPr>
          <a:lstStyle/>
          <a:p>
            <a:endParaRPr lang="en-IN" sz="2800" dirty="0" smtClean="0"/>
          </a:p>
          <a:p>
            <a:r>
              <a:rPr lang="en-IN" sz="2800" dirty="0" smtClean="0"/>
              <a:t>Identify explored square, </a:t>
            </a:r>
            <a:r>
              <a:rPr lang="en-IN" sz="2800" dirty="0" err="1" smtClean="0"/>
              <a:t>S</a:t>
            </a:r>
            <a:r>
              <a:rPr lang="en-IN" sz="2800" baseline="-25000" dirty="0" err="1" smtClean="0"/>
              <a:t>exp</a:t>
            </a:r>
            <a:endParaRPr lang="en-IN" sz="2800" dirty="0" smtClean="0"/>
          </a:p>
          <a:p>
            <a:r>
              <a:rPr lang="en-IN" sz="2800" dirty="0" smtClean="0"/>
              <a:t>Identify all the unexplored neighbours of </a:t>
            </a:r>
            <a:r>
              <a:rPr lang="en-IN" sz="2800" dirty="0" err="1" smtClean="0"/>
              <a:t>S</a:t>
            </a:r>
            <a:r>
              <a:rPr lang="en-IN" sz="2800" baseline="-25000" dirty="0" err="1" smtClean="0"/>
              <a:t>exp</a:t>
            </a:r>
            <a:endParaRPr lang="en-IN" sz="2800" dirty="0" smtClean="0"/>
          </a:p>
          <a:p>
            <a:pPr lvl="1"/>
            <a:r>
              <a:rPr lang="en-IN" sz="2400" dirty="0" smtClean="0"/>
              <a:t>Form Variables of CSP with Domain [0,1]</a:t>
            </a:r>
          </a:p>
          <a:p>
            <a:r>
              <a:rPr lang="en-IN" sz="2800" dirty="0" smtClean="0"/>
              <a:t>No of mines defines the constraint</a:t>
            </a:r>
          </a:p>
          <a:p>
            <a:r>
              <a:rPr lang="en-IN" sz="2800" dirty="0" smtClean="0"/>
              <a:t>Solve using </a:t>
            </a:r>
            <a:r>
              <a:rPr lang="en-IN" sz="2800" dirty="0" err="1" smtClean="0"/>
              <a:t>JaCoP</a:t>
            </a:r>
            <a:endParaRPr lang="en-IN" sz="2800" dirty="0" smtClean="0"/>
          </a:p>
          <a:p>
            <a:r>
              <a:rPr lang="en-IN" sz="2800" dirty="0" smtClean="0"/>
              <a:t>Squares with consistent value = 0 </a:t>
            </a:r>
            <a:r>
              <a:rPr lang="en-IN" sz="2800" dirty="0" smtClean="0">
                <a:sym typeface="Wingdings" pitchFamily="2" charset="2"/>
              </a:rPr>
              <a:t> </a:t>
            </a:r>
            <a:r>
              <a:rPr lang="en-IN" sz="2800" b="1" i="1" dirty="0" smtClean="0">
                <a:sym typeface="Wingdings" pitchFamily="2" charset="2"/>
              </a:rPr>
              <a:t>SAFE</a:t>
            </a:r>
          </a:p>
          <a:p>
            <a:r>
              <a:rPr lang="en-IN" sz="2800" dirty="0" smtClean="0">
                <a:sym typeface="Wingdings" pitchFamily="2" charset="2"/>
              </a:rPr>
              <a:t>Squares with consistent value = 1  </a:t>
            </a:r>
            <a:r>
              <a:rPr lang="en-IN" sz="2800" b="1" i="1" dirty="0" smtClean="0">
                <a:sym typeface="Wingdings" pitchFamily="2" charset="2"/>
              </a:rPr>
              <a:t>MINE</a:t>
            </a:r>
            <a:endParaRPr lang="en-IN" sz="2800" b="1" i="1" dirty="0" smtClean="0"/>
          </a:p>
          <a:p>
            <a:endParaRPr lang="en-IN" sz="2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7116" y="4220307"/>
            <a:ext cx="2813538" cy="928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Problem Manager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60654" y="2064433"/>
            <a:ext cx="3080823" cy="928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47249" y="4220307"/>
            <a:ext cx="3038622" cy="928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Minesweeping Agent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460654" y="4684541"/>
            <a:ext cx="1786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4" idx="0"/>
            <a:endCxn id="6" idx="1"/>
          </p:cNvCxnSpPr>
          <p:nvPr/>
        </p:nvCxnSpPr>
        <p:spPr>
          <a:xfrm rot="5400000" flipH="1" flipV="1">
            <a:off x="1911449" y="2671103"/>
            <a:ext cx="1691640" cy="140676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Overview - Timeline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56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42535" y="1842867"/>
            <a:ext cx="534573" cy="4389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40480" y="1842868"/>
            <a:ext cx="3826412" cy="576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ProblemManager.GenerateProblem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1477108" y="2131256"/>
            <a:ext cx="236337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40480" y="2572043"/>
            <a:ext cx="3826412" cy="576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UserInterface.display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1477108" y="2827606"/>
            <a:ext cx="2363372" cy="32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40480" y="3777175"/>
            <a:ext cx="3826412" cy="576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Agent.solve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1477108" y="4065563"/>
            <a:ext cx="23633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0480" y="4614203"/>
            <a:ext cx="3826412" cy="576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ProblemManager.updateModel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840480" y="5345723"/>
            <a:ext cx="3826412" cy="576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UI.repaint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477108" y="4902591"/>
            <a:ext cx="23633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1477108" y="5634111"/>
            <a:ext cx="2363372" cy="70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6" idx="2"/>
            <a:endCxn id="11" idx="0"/>
          </p:cNvCxnSpPr>
          <p:nvPr/>
        </p:nvCxnSpPr>
        <p:spPr>
          <a:xfrm rot="5400000" flipH="1">
            <a:off x="4681024" y="4849837"/>
            <a:ext cx="2145323" cy="12700"/>
          </a:xfrm>
          <a:prstGeom prst="bentConnector5">
            <a:avLst>
              <a:gd name="adj1" fmla="val -10656"/>
              <a:gd name="adj2" fmla="val -21129259"/>
              <a:gd name="adj3" fmla="val 118525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Minesweeper In Action</a:t>
            </a:r>
            <a:endParaRPr lang="en-IN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5911"/>
          <a:stretch>
            <a:fillRect/>
          </a:stretch>
        </p:blipFill>
        <p:spPr bwMode="auto">
          <a:xfrm>
            <a:off x="546957" y="1600200"/>
            <a:ext cx="8050085" cy="470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8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Minesweeper in Action</a:t>
            </a:r>
            <a:endParaRPr lang="en-IN" dirty="0"/>
          </a:p>
        </p:txBody>
      </p:sp>
      <p:pic>
        <p:nvPicPr>
          <p:cNvPr id="1026" name="Picture 2" descr="C:\Users\blackShadow\Desktop\Minesweep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295" y="1600200"/>
            <a:ext cx="9032036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Runtime Data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2330992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Runtime Data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891810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Known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 In Progress for Probabilistic Inference</a:t>
            </a:r>
          </a:p>
          <a:p>
            <a:pPr lvl="1"/>
            <a:r>
              <a:rPr lang="en-IN" dirty="0" smtClean="0"/>
              <a:t>Currently Agent makes a random guess</a:t>
            </a:r>
          </a:p>
          <a:p>
            <a:r>
              <a:rPr lang="en-IN" dirty="0" smtClean="0"/>
              <a:t>Wrong Move </a:t>
            </a:r>
          </a:p>
          <a:p>
            <a:pPr lvl="1"/>
            <a:r>
              <a:rPr lang="en-IN" dirty="0" smtClean="0"/>
              <a:t>Do not end the game</a:t>
            </a:r>
          </a:p>
          <a:p>
            <a:pPr lvl="1"/>
            <a:r>
              <a:rPr lang="en-IN" dirty="0" smtClean="0"/>
              <a:t>Store the wrong move count as a statistic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3883"/>
            <a:ext cx="8229600" cy="1143000"/>
          </a:xfrm>
        </p:spPr>
        <p:txBody>
          <a:bodyPr>
            <a:noAutofit/>
          </a:bodyPr>
          <a:lstStyle/>
          <a:p>
            <a:r>
              <a:rPr lang="en-IN" sz="8800" dirty="0" smtClean="0"/>
              <a:t>Demo</a:t>
            </a:r>
            <a:endParaRPr lang="en-IN" sz="8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66092" y="1913206"/>
            <a:ext cx="7061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Walkthrough Various Tasks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Problem Description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Tools Used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Design Overview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Demo 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599" y="1"/>
            <a:ext cx="4838701" cy="6121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15945" y="4202896"/>
            <a:ext cx="192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smtClean="0">
                <a:solidFill>
                  <a:schemeClr val="tx1">
                    <a:lumMod val="95000"/>
                  </a:schemeClr>
                </a:solidFill>
                <a:latin typeface="Big Caslon"/>
                <a:cs typeface="Big Caslon"/>
              </a:rPr>
              <a:t>Thank You!!!</a:t>
            </a:r>
            <a:endParaRPr lang="en-IN" sz="3600" b="1" i="1" dirty="0">
              <a:solidFill>
                <a:schemeClr val="tx1">
                  <a:lumMod val="95000"/>
                </a:schemeClr>
              </a:solidFill>
              <a:latin typeface="Big Caslon"/>
              <a:cs typeface="Big Caslon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500" y="1600200"/>
            <a:ext cx="72493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Design of Minesweeper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Game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Agent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Test Possibility of Using Prolog as Logic Engine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Try out various Interfaces with Java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Test Possibility of Using a CSP Solver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Try out available Tools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Implementing Minesweeper Problem  Generator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Implement Minesweeper UI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Implement a solver agent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006361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563" y="1600200"/>
            <a:ext cx="484327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 simple one player computer game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2-D rectangular playing field divided in various clickable blocks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of the blocks contains mines which are hidden to player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Clicking a block, which don</a:t>
            </a:r>
            <a:r>
              <a:rPr lang="fr-FR" dirty="0" smtClean="0"/>
              <a:t>’</a:t>
            </a:r>
            <a:r>
              <a:rPr lang="en-US" dirty="0" smtClean="0"/>
              <a:t>t have a mine, will show the number of surrounding mines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Winner is declared  once all the non-mine blocks are opened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player loses if any block with mine clicked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33" y="1600199"/>
            <a:ext cx="3462453" cy="43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8958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End States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2"/>
          <a:srcRect r="20313"/>
          <a:stretch/>
        </p:blipFill>
        <p:spPr>
          <a:xfrm>
            <a:off x="4603569" y="1669415"/>
            <a:ext cx="4562856" cy="4983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9414"/>
            <a:ext cx="4557912" cy="4982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7081" y="65369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019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Explored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Logic Based</a:t>
            </a:r>
          </a:p>
          <a:p>
            <a:pPr lvl="1"/>
            <a:r>
              <a:rPr lang="en-IN" dirty="0" smtClean="0"/>
              <a:t>JPL : A Java Interface to </a:t>
            </a:r>
            <a:r>
              <a:rPr lang="en-IN" dirty="0" err="1" smtClean="0"/>
              <a:t>Prolog</a:t>
            </a:r>
            <a:endParaRPr lang="en-IN" dirty="0" smtClean="0"/>
          </a:p>
          <a:p>
            <a:pPr lvl="1"/>
            <a:r>
              <a:rPr lang="en-IN" dirty="0" smtClean="0"/>
              <a:t>GNU </a:t>
            </a:r>
            <a:r>
              <a:rPr lang="en-IN" dirty="0" err="1" smtClean="0"/>
              <a:t>Prolog</a:t>
            </a:r>
            <a:endParaRPr lang="en-IN" dirty="0" smtClean="0"/>
          </a:p>
          <a:p>
            <a:pPr lvl="1"/>
            <a:r>
              <a:rPr lang="en-IN" dirty="0" err="1" smtClean="0"/>
              <a:t>InterProlog</a:t>
            </a:r>
            <a:r>
              <a:rPr lang="en-IN" dirty="0" smtClean="0"/>
              <a:t> </a:t>
            </a:r>
          </a:p>
          <a:p>
            <a:r>
              <a:rPr lang="en-IN" dirty="0" smtClean="0"/>
              <a:t>Constraint Satisfaction</a:t>
            </a:r>
          </a:p>
          <a:p>
            <a:pPr lvl="1"/>
            <a:r>
              <a:rPr lang="en-IN" dirty="0" err="1" smtClean="0"/>
              <a:t>JaCoP</a:t>
            </a:r>
            <a:r>
              <a:rPr lang="en-IN" dirty="0" smtClean="0"/>
              <a:t> : Java Constraint Programming Solver</a:t>
            </a:r>
          </a:p>
          <a:p>
            <a:pPr lvl="2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PrologWrapper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Load a .pl File : </a:t>
            </a:r>
            <a:r>
              <a:rPr lang="en-IN" dirty="0" err="1" smtClean="0"/>
              <a:t>loadFile</a:t>
            </a:r>
            <a:r>
              <a:rPr lang="en-IN" dirty="0" smtClean="0"/>
              <a:t>(String </a:t>
            </a:r>
            <a:r>
              <a:rPr lang="en-IN" dirty="0" err="1" smtClean="0"/>
              <a:t>fileName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Assert a new fact : </a:t>
            </a:r>
            <a:r>
              <a:rPr lang="en-IN" dirty="0" err="1" smtClean="0"/>
              <a:t>assertNewFact</a:t>
            </a:r>
            <a:r>
              <a:rPr lang="en-IN" dirty="0" smtClean="0"/>
              <a:t>(String </a:t>
            </a:r>
            <a:r>
              <a:rPr lang="en-IN" dirty="0" err="1" smtClean="0"/>
              <a:t>predicateString</a:t>
            </a:r>
            <a:r>
              <a:rPr lang="en-IN" dirty="0" smtClean="0"/>
              <a:t>)</a:t>
            </a:r>
          </a:p>
          <a:p>
            <a:r>
              <a:rPr lang="en-IN" dirty="0" smtClean="0"/>
              <a:t>Query : </a:t>
            </a:r>
            <a:r>
              <a:rPr lang="en-IN" dirty="0" err="1" smtClean="0"/>
              <a:t>getAllSolutions</a:t>
            </a:r>
            <a:r>
              <a:rPr lang="en-IN" dirty="0" smtClean="0"/>
              <a:t>(Term goal)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 Satisfaction Problems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0901" y="1346200"/>
            <a:ext cx="7137810" cy="505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CSP –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Finite set of variables V, {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}</a:t>
            </a:r>
            <a:endParaRPr lang="en-US" sz="2000" baseline="-25000" dirty="0" smtClean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Nonempty domain of possible values D, for each variable, </a:t>
            </a:r>
            <a:br>
              <a:rPr lang="en-US" sz="2000" dirty="0" smtClean="0"/>
            </a:br>
            <a:r>
              <a:rPr lang="en-US" sz="2000" dirty="0" smtClean="0"/>
              <a:t>{D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 D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}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Finite set of constraints C, {C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C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}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limits the values that variables can take, e.g.V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&gt;  V</a:t>
            </a:r>
            <a:r>
              <a:rPr lang="en-US" sz="2000" baseline="-25000" dirty="0" smtClean="0"/>
              <a:t>2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System state –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An assignment of values to some or all variables.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Consistent assignment –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An assignment that does not violate any constraint, C.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Complete assignment – 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An assignment is which every variable is mentioned, and does not violate any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8366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Minesweeper as CSP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4918617"/>
              </p:ext>
            </p:extLst>
          </p:nvPr>
        </p:nvGraphicFramePr>
        <p:xfrm>
          <a:off x="890954" y="1703817"/>
          <a:ext cx="3540368" cy="1960304"/>
        </p:xfrm>
        <a:graphic>
          <a:graphicData uri="http://schemas.openxmlformats.org/drawingml/2006/table">
            <a:tbl>
              <a:tblPr/>
              <a:tblGrid>
                <a:gridCol w="885092"/>
                <a:gridCol w="885092"/>
                <a:gridCol w="885092"/>
                <a:gridCol w="885092"/>
              </a:tblGrid>
              <a:tr h="5660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E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99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D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99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A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B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C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99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0978" y="1703817"/>
            <a:ext cx="3495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A + B = 1</a:t>
            </a:r>
          </a:p>
          <a:p>
            <a:endParaRPr lang="en-IN" sz="3200" b="1" dirty="0" smtClean="0">
              <a:solidFill>
                <a:srgbClr val="FFFF00"/>
              </a:solidFill>
            </a:endParaRPr>
          </a:p>
          <a:p>
            <a:r>
              <a:rPr lang="en-IN" sz="3200" b="1" dirty="0" smtClean="0">
                <a:solidFill>
                  <a:srgbClr val="FFFF00"/>
                </a:solidFill>
              </a:rPr>
              <a:t>A + B + C+ D+ E = 1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954" y="4403188"/>
            <a:ext cx="7795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Possible Solutions : </a:t>
            </a:r>
          </a:p>
          <a:p>
            <a:r>
              <a:rPr lang="en-IN" sz="3200" b="1" dirty="0" smtClean="0">
                <a:solidFill>
                  <a:srgbClr val="FFFF00"/>
                </a:solidFill>
              </a:rPr>
              <a:t>A = 0 , B = 1, C = D = E = 0</a:t>
            </a:r>
          </a:p>
          <a:p>
            <a:r>
              <a:rPr lang="en-IN" sz="3200" b="1" dirty="0" smtClean="0">
                <a:solidFill>
                  <a:srgbClr val="FFFF00"/>
                </a:solidFill>
              </a:rPr>
              <a:t>A = 1 , B = 0, C = D = E = 0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1619</TotalTime>
  <Words>422</Words>
  <Application>Microsoft Office PowerPoint</Application>
  <PresentationFormat>On-screen Show (4:3)</PresentationFormat>
  <Paragraphs>134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Twilight</vt:lpstr>
      <vt:lpstr>Minesweeper</vt:lpstr>
      <vt:lpstr>Agenda</vt:lpstr>
      <vt:lpstr>Tasks</vt:lpstr>
      <vt:lpstr>Minesweeper</vt:lpstr>
      <vt:lpstr>Two End States</vt:lpstr>
      <vt:lpstr>Tools Explored</vt:lpstr>
      <vt:lpstr>PrologWrapper</vt:lpstr>
      <vt:lpstr>Constraint Satisfaction Problems</vt:lpstr>
      <vt:lpstr>Minesweeper as CSP</vt:lpstr>
      <vt:lpstr>Issues</vt:lpstr>
      <vt:lpstr>Algorithm</vt:lpstr>
      <vt:lpstr>Design Overview</vt:lpstr>
      <vt:lpstr>Design Overview - Timeline</vt:lpstr>
      <vt:lpstr>Minesweeper In Action</vt:lpstr>
      <vt:lpstr>Minesweeper in Action</vt:lpstr>
      <vt:lpstr>Runtime Data</vt:lpstr>
      <vt:lpstr>Runtime Data</vt:lpstr>
      <vt:lpstr>Known Issues</vt:lpstr>
      <vt:lpstr>Demo</vt:lpstr>
      <vt:lpstr>Slide 20</vt:lpstr>
    </vt:vector>
  </TitlesOfParts>
  <Company>Iowa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Solver</dc:title>
  <dc:creator>Shubham Agrawal</dc:creator>
  <cp:lastModifiedBy>blackShadow</cp:lastModifiedBy>
  <cp:revision>64</cp:revision>
  <dcterms:created xsi:type="dcterms:W3CDTF">2014-12-07T04:50:45Z</dcterms:created>
  <dcterms:modified xsi:type="dcterms:W3CDTF">2014-12-08T17:41:19Z</dcterms:modified>
</cp:coreProperties>
</file>