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6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209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209694" y="1150144"/>
            <a:ext cx="6724613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Sales Performance Project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2844803" y="2064544"/>
            <a:ext cx="3454394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Analysis &amp; Visualization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048749" y="3021806"/>
            <a:ext cx="504650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comprehensive analysis of sales KPIs, charts, and Power BI functionalities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4194079" y="3793331"/>
            <a:ext cx="755842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August 2025</a:t>
            </a:r>
            <a:endParaRPr lang="en-US" sz="942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0" y="142875"/>
            <a:ext cx="714375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PROBLEM STATEMENT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14388"/>
            <a:ext cx="8572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KPI's REQUIREMENT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285750" y="1285875"/>
            <a:ext cx="11965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C10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➤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476845" y="1285875"/>
            <a:ext cx="719537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C10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YTD Sales: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1267820" y="1285875"/>
            <a:ext cx="535111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Monitor year-to-date sales to gauge the overall revenue performance over time.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285750" y="1657350"/>
            <a:ext cx="11965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C10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➤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476845" y="1657350"/>
            <a:ext cx="73982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C10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QTD Sales: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1288107" y="1657350"/>
            <a:ext cx="4604454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Track quarterly sales figures to identify sales trends and fluctuations.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285750" y="2028825"/>
            <a:ext cx="11965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C10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➤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476845" y="2028825"/>
            <a:ext cx="1324747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C10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YTD Products Sold: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1873030" y="2028825"/>
            <a:ext cx="6570687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Analyse the total number of products sold throughout the year to understand product movement.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285750" y="2400300"/>
            <a:ext cx="11965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C10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➤</a:t>
            </a:r>
            <a:endParaRPr lang="en-US" sz="1046" dirty="0"/>
          </a:p>
        </p:txBody>
      </p:sp>
      <p:sp>
        <p:nvSpPr>
          <p:cNvPr id="15" name="Text 12"/>
          <p:cNvSpPr/>
          <p:nvPr/>
        </p:nvSpPr>
        <p:spPr>
          <a:xfrm>
            <a:off x="476845" y="2400300"/>
            <a:ext cx="93114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C10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YTD Reviews:</a:t>
            </a:r>
            <a:endParaRPr lang="en-US" sz="1046" dirty="0"/>
          </a:p>
        </p:txBody>
      </p:sp>
      <p:sp>
        <p:nvSpPr>
          <p:cNvPr id="16" name="Text 13"/>
          <p:cNvSpPr/>
          <p:nvPr/>
        </p:nvSpPr>
        <p:spPr>
          <a:xfrm>
            <a:off x="1479426" y="2400300"/>
            <a:ext cx="594145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Keep tabs on year-to-date product reviews to assess customer feedback and satisfaction.</a:t>
            </a:r>
            <a:endParaRPr lang="en-US" sz="1046" dirty="0"/>
          </a:p>
        </p:txBody>
      </p:sp>
      <p:sp>
        <p:nvSpPr>
          <p:cNvPr id="17" name="Text 14"/>
          <p:cNvSpPr/>
          <p:nvPr/>
        </p:nvSpPr>
        <p:spPr>
          <a:xfrm>
            <a:off x="285750" y="4714875"/>
            <a:ext cx="857250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10B98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Data Analyst Material – Edition 2025 and projects on various datasets using all data analysis tools are available on my website. </a:t>
            </a:r>
            <a:endParaRPr lang="en-US" sz="732" dirty="0"/>
          </a:p>
        </p:txBody>
      </p:sp>
      <p:pic>
        <p:nvPicPr>
          <p:cNvPr id="1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42875"/>
            <a:ext cx="5715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PROBLEM STATEMENT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14388"/>
            <a:ext cx="8572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CHARTS REQUIREMENT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285750" y="1285875"/>
            <a:ext cx="11965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C10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➤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476845" y="1285875"/>
            <a:ext cx="213712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C10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YTD Sales by Month (Line Chart):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2685408" y="1285875"/>
            <a:ext cx="617284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Visualize sales trends over time on a monthly basis to identify seasonal patterns and growth trends.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285750" y="1885950"/>
            <a:ext cx="11965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C10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➤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476845" y="1885950"/>
            <a:ext cx="223828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C10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YTD Sales by Week (Column Chart):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2786565" y="1885950"/>
            <a:ext cx="607168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Display sales data on a weekly basis to pinpoint shorter-term fluctuations and performance insights.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285750" y="2486025"/>
            <a:ext cx="11965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C10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➤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476845" y="2486025"/>
            <a:ext cx="237778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C10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Sales by Product Category (Text/Heat Map):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2926063" y="2486025"/>
            <a:ext cx="5932187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Utilize a text or heat map visualization to provide a high-level overview of sales across different product categories.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285750" y="3086100"/>
            <a:ext cx="11965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C10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➤</a:t>
            </a:r>
            <a:endParaRPr lang="en-US" sz="1046" dirty="0"/>
          </a:p>
        </p:txBody>
      </p:sp>
      <p:sp>
        <p:nvSpPr>
          <p:cNvPr id="15" name="Text 12"/>
          <p:cNvSpPr/>
          <p:nvPr/>
        </p:nvSpPr>
        <p:spPr>
          <a:xfrm>
            <a:off x="476845" y="3086100"/>
            <a:ext cx="2404904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C10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Top 5 Products by YTD Sales (Bar Chart):</a:t>
            </a:r>
            <a:endParaRPr lang="en-US" sz="1046" dirty="0"/>
          </a:p>
        </p:txBody>
      </p:sp>
      <p:sp>
        <p:nvSpPr>
          <p:cNvPr id="16" name="Text 13"/>
          <p:cNvSpPr/>
          <p:nvPr/>
        </p:nvSpPr>
        <p:spPr>
          <a:xfrm>
            <a:off x="2953187" y="3086100"/>
            <a:ext cx="5905063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Highlight the top-performing products based on year-to-date sales to focus on key revenue generators.</a:t>
            </a:r>
            <a:endParaRPr lang="en-US" sz="1046" dirty="0"/>
          </a:p>
        </p:txBody>
      </p:sp>
      <p:sp>
        <p:nvSpPr>
          <p:cNvPr id="17" name="Text 14"/>
          <p:cNvSpPr/>
          <p:nvPr/>
        </p:nvSpPr>
        <p:spPr>
          <a:xfrm>
            <a:off x="285750" y="3686175"/>
            <a:ext cx="11965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C10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➤</a:t>
            </a:r>
            <a:endParaRPr lang="en-US" sz="1046" dirty="0"/>
          </a:p>
        </p:txBody>
      </p:sp>
      <p:sp>
        <p:nvSpPr>
          <p:cNvPr id="18" name="Text 15"/>
          <p:cNvSpPr/>
          <p:nvPr/>
        </p:nvSpPr>
        <p:spPr>
          <a:xfrm>
            <a:off x="476845" y="3686175"/>
            <a:ext cx="2726457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C10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Top 5 Products by YTD Reviews (Bar Chart):</a:t>
            </a:r>
            <a:endParaRPr lang="en-US" sz="1046" dirty="0"/>
          </a:p>
        </p:txBody>
      </p:sp>
      <p:sp>
        <p:nvSpPr>
          <p:cNvPr id="19" name="Text 16"/>
          <p:cNvSpPr/>
          <p:nvPr/>
        </p:nvSpPr>
        <p:spPr>
          <a:xfrm>
            <a:off x="3274740" y="3686175"/>
            <a:ext cx="558351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Identify the top-rated products by year-to-date reviews to understand customer preferences.</a:t>
            </a:r>
            <a:endParaRPr lang="en-US" sz="1046" dirty="0"/>
          </a:p>
        </p:txBody>
      </p:sp>
      <p:pic>
        <p:nvPicPr>
          <p:cNvPr id="2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42875"/>
            <a:ext cx="5715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25065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FUNCTIONALITIES YOU WILL LEARN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57263"/>
            <a:ext cx="9758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490491" y="957263"/>
            <a:ext cx="145461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Connecting to csv File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285750" y="1321594"/>
            <a:ext cx="9758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490491" y="1321594"/>
            <a:ext cx="94255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Cleaning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285750" y="1685925"/>
            <a:ext cx="9758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490491" y="1685925"/>
            <a:ext cx="102457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Modelling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285750" y="2050256"/>
            <a:ext cx="9758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490491" y="2050256"/>
            <a:ext cx="1081441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Processing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285750" y="2414588"/>
            <a:ext cx="9758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490491" y="2414588"/>
            <a:ext cx="87139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Power Query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285750" y="2778919"/>
            <a:ext cx="9758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1046" dirty="0"/>
          </a:p>
        </p:txBody>
      </p:sp>
      <p:sp>
        <p:nvSpPr>
          <p:cNvPr id="15" name="Text 12"/>
          <p:cNvSpPr/>
          <p:nvPr/>
        </p:nvSpPr>
        <p:spPr>
          <a:xfrm>
            <a:off x="490491" y="2778919"/>
            <a:ext cx="77568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Date Tables</a:t>
            </a:r>
            <a:endParaRPr lang="en-US" sz="1046" dirty="0"/>
          </a:p>
        </p:txBody>
      </p:sp>
      <p:sp>
        <p:nvSpPr>
          <p:cNvPr id="16" name="Text 13"/>
          <p:cNvSpPr/>
          <p:nvPr/>
        </p:nvSpPr>
        <p:spPr>
          <a:xfrm>
            <a:off x="285750" y="3143250"/>
            <a:ext cx="9758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1046" dirty="0"/>
          </a:p>
        </p:txBody>
      </p:sp>
      <p:sp>
        <p:nvSpPr>
          <p:cNvPr id="17" name="Text 14"/>
          <p:cNvSpPr/>
          <p:nvPr/>
        </p:nvSpPr>
        <p:spPr>
          <a:xfrm>
            <a:off x="490491" y="3143250"/>
            <a:ext cx="150948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Time Intelligence Func</a:t>
            </a:r>
            <a:endParaRPr lang="en-US" sz="1046" dirty="0"/>
          </a:p>
        </p:txBody>
      </p:sp>
      <p:sp>
        <p:nvSpPr>
          <p:cNvPr id="18" name="Text 15"/>
          <p:cNvSpPr/>
          <p:nvPr/>
        </p:nvSpPr>
        <p:spPr>
          <a:xfrm>
            <a:off x="285750" y="3507581"/>
            <a:ext cx="9758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1046" dirty="0"/>
          </a:p>
        </p:txBody>
      </p:sp>
      <p:sp>
        <p:nvSpPr>
          <p:cNvPr id="19" name="Text 16"/>
          <p:cNvSpPr/>
          <p:nvPr/>
        </p:nvSpPr>
        <p:spPr>
          <a:xfrm>
            <a:off x="490491" y="3507581"/>
            <a:ext cx="27648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DAX</a:t>
            </a:r>
            <a:endParaRPr lang="en-US" sz="1046" dirty="0"/>
          </a:p>
        </p:txBody>
      </p:sp>
      <p:sp>
        <p:nvSpPr>
          <p:cNvPr id="20" name="Text 17"/>
          <p:cNvSpPr/>
          <p:nvPr/>
        </p:nvSpPr>
        <p:spPr>
          <a:xfrm>
            <a:off x="285750" y="3871913"/>
            <a:ext cx="9758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1046" dirty="0"/>
          </a:p>
        </p:txBody>
      </p:sp>
      <p:sp>
        <p:nvSpPr>
          <p:cNvPr id="21" name="Text 18"/>
          <p:cNvSpPr/>
          <p:nvPr/>
        </p:nvSpPr>
        <p:spPr>
          <a:xfrm>
            <a:off x="490491" y="3871913"/>
            <a:ext cx="93627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Date Function</a:t>
            </a:r>
            <a:endParaRPr lang="en-US" sz="1046" dirty="0"/>
          </a:p>
        </p:txBody>
      </p:sp>
      <p:sp>
        <p:nvSpPr>
          <p:cNvPr id="22" name="Text 19"/>
          <p:cNvSpPr/>
          <p:nvPr/>
        </p:nvSpPr>
        <p:spPr>
          <a:xfrm>
            <a:off x="285750" y="4236244"/>
            <a:ext cx="9758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1046" dirty="0"/>
          </a:p>
        </p:txBody>
      </p:sp>
      <p:sp>
        <p:nvSpPr>
          <p:cNvPr id="23" name="Text 20"/>
          <p:cNvSpPr/>
          <p:nvPr/>
        </p:nvSpPr>
        <p:spPr>
          <a:xfrm>
            <a:off x="490491" y="4236244"/>
            <a:ext cx="89397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Text Function</a:t>
            </a:r>
            <a:endParaRPr lang="en-US" sz="1046" dirty="0"/>
          </a:p>
        </p:txBody>
      </p:sp>
      <p:sp>
        <p:nvSpPr>
          <p:cNvPr id="24" name="Text 21"/>
          <p:cNvSpPr/>
          <p:nvPr/>
        </p:nvSpPr>
        <p:spPr>
          <a:xfrm>
            <a:off x="285750" y="4600575"/>
            <a:ext cx="9758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1046" dirty="0"/>
          </a:p>
        </p:txBody>
      </p:sp>
      <p:sp>
        <p:nvSpPr>
          <p:cNvPr id="25" name="Text 22"/>
          <p:cNvSpPr/>
          <p:nvPr/>
        </p:nvSpPr>
        <p:spPr>
          <a:xfrm>
            <a:off x="490491" y="4600575"/>
            <a:ext cx="95871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Filter Function</a:t>
            </a:r>
            <a:endParaRPr lang="en-US" sz="1046" dirty="0"/>
          </a:p>
        </p:txBody>
      </p:sp>
      <p:sp>
        <p:nvSpPr>
          <p:cNvPr id="26" name="Text 23"/>
          <p:cNvSpPr/>
          <p:nvPr/>
        </p:nvSpPr>
        <p:spPr>
          <a:xfrm>
            <a:off x="4743450" y="957263"/>
            <a:ext cx="9758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1046" dirty="0"/>
          </a:p>
        </p:txBody>
      </p:sp>
      <p:sp>
        <p:nvSpPr>
          <p:cNvPr id="27" name="Text 24"/>
          <p:cNvSpPr/>
          <p:nvPr/>
        </p:nvSpPr>
        <p:spPr>
          <a:xfrm>
            <a:off x="4948191" y="957263"/>
            <a:ext cx="61338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Calculate</a:t>
            </a:r>
            <a:endParaRPr lang="en-US" sz="1046" dirty="0"/>
          </a:p>
        </p:txBody>
      </p:sp>
      <p:sp>
        <p:nvSpPr>
          <p:cNvPr id="28" name="Text 25"/>
          <p:cNvSpPr/>
          <p:nvPr/>
        </p:nvSpPr>
        <p:spPr>
          <a:xfrm>
            <a:off x="4743450" y="1321594"/>
            <a:ext cx="9758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1046" dirty="0"/>
          </a:p>
        </p:txBody>
      </p:sp>
      <p:sp>
        <p:nvSpPr>
          <p:cNvPr id="29" name="Text 26"/>
          <p:cNvSpPr/>
          <p:nvPr/>
        </p:nvSpPr>
        <p:spPr>
          <a:xfrm>
            <a:off x="4948191" y="1321594"/>
            <a:ext cx="95271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YTD Functions</a:t>
            </a:r>
            <a:endParaRPr lang="en-US" sz="1046" dirty="0"/>
          </a:p>
        </p:txBody>
      </p:sp>
      <p:sp>
        <p:nvSpPr>
          <p:cNvPr id="30" name="Text 27"/>
          <p:cNvSpPr/>
          <p:nvPr/>
        </p:nvSpPr>
        <p:spPr>
          <a:xfrm>
            <a:off x="4743450" y="1685925"/>
            <a:ext cx="9758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1046" dirty="0"/>
          </a:p>
        </p:txBody>
      </p:sp>
      <p:sp>
        <p:nvSpPr>
          <p:cNvPr id="31" name="Text 28"/>
          <p:cNvSpPr/>
          <p:nvPr/>
        </p:nvSpPr>
        <p:spPr>
          <a:xfrm>
            <a:off x="4948191" y="1685925"/>
            <a:ext cx="97914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QTD Functions</a:t>
            </a:r>
            <a:endParaRPr lang="en-US" sz="1046" dirty="0"/>
          </a:p>
        </p:txBody>
      </p:sp>
      <p:sp>
        <p:nvSpPr>
          <p:cNvPr id="32" name="Text 29"/>
          <p:cNvSpPr/>
          <p:nvPr/>
        </p:nvSpPr>
        <p:spPr>
          <a:xfrm>
            <a:off x="4743450" y="2050256"/>
            <a:ext cx="9758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1046" dirty="0"/>
          </a:p>
        </p:txBody>
      </p:sp>
      <p:sp>
        <p:nvSpPr>
          <p:cNvPr id="33" name="Text 30"/>
          <p:cNvSpPr/>
          <p:nvPr/>
        </p:nvSpPr>
        <p:spPr>
          <a:xfrm>
            <a:off x="4948191" y="2050256"/>
            <a:ext cx="104429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Custom Sorting</a:t>
            </a:r>
            <a:endParaRPr lang="en-US" sz="1046" dirty="0"/>
          </a:p>
        </p:txBody>
      </p:sp>
      <p:sp>
        <p:nvSpPr>
          <p:cNvPr id="34" name="Text 31"/>
          <p:cNvSpPr/>
          <p:nvPr/>
        </p:nvSpPr>
        <p:spPr>
          <a:xfrm>
            <a:off x="4743450" y="2414588"/>
            <a:ext cx="9758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1046" dirty="0"/>
          </a:p>
        </p:txBody>
      </p:sp>
      <p:sp>
        <p:nvSpPr>
          <p:cNvPr id="35" name="Text 32"/>
          <p:cNvSpPr/>
          <p:nvPr/>
        </p:nvSpPr>
        <p:spPr>
          <a:xfrm>
            <a:off x="4948191" y="2414588"/>
            <a:ext cx="74953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Formatting</a:t>
            </a:r>
            <a:endParaRPr lang="en-US" sz="1046" dirty="0"/>
          </a:p>
        </p:txBody>
      </p:sp>
      <p:sp>
        <p:nvSpPr>
          <p:cNvPr id="36" name="Text 33"/>
          <p:cNvSpPr/>
          <p:nvPr/>
        </p:nvSpPr>
        <p:spPr>
          <a:xfrm>
            <a:off x="4743450" y="2778919"/>
            <a:ext cx="9758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1046" dirty="0"/>
          </a:p>
        </p:txBody>
      </p:sp>
      <p:sp>
        <p:nvSpPr>
          <p:cNvPr id="37" name="Text 34"/>
          <p:cNvSpPr/>
          <p:nvPr/>
        </p:nvSpPr>
        <p:spPr>
          <a:xfrm>
            <a:off x="4948191" y="2778919"/>
            <a:ext cx="155664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Conditional Formatting</a:t>
            </a:r>
            <a:endParaRPr lang="en-US" sz="1046" dirty="0"/>
          </a:p>
        </p:txBody>
      </p:sp>
      <p:sp>
        <p:nvSpPr>
          <p:cNvPr id="38" name="Text 35"/>
          <p:cNvSpPr/>
          <p:nvPr/>
        </p:nvSpPr>
        <p:spPr>
          <a:xfrm>
            <a:off x="4743450" y="3143250"/>
            <a:ext cx="9758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1046" dirty="0"/>
          </a:p>
        </p:txBody>
      </p:sp>
      <p:sp>
        <p:nvSpPr>
          <p:cNvPr id="39" name="Text 36"/>
          <p:cNvSpPr/>
          <p:nvPr/>
        </p:nvSpPr>
        <p:spPr>
          <a:xfrm>
            <a:off x="4948191" y="3143250"/>
            <a:ext cx="108372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New Card Visual</a:t>
            </a:r>
            <a:endParaRPr lang="en-US" sz="1046" dirty="0"/>
          </a:p>
        </p:txBody>
      </p:sp>
      <p:sp>
        <p:nvSpPr>
          <p:cNvPr id="40" name="Text 37"/>
          <p:cNvSpPr/>
          <p:nvPr/>
        </p:nvSpPr>
        <p:spPr>
          <a:xfrm>
            <a:off x="4743450" y="3507581"/>
            <a:ext cx="9758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1046" dirty="0"/>
          </a:p>
        </p:txBody>
      </p:sp>
      <p:sp>
        <p:nvSpPr>
          <p:cNvPr id="41" name="Text 38"/>
          <p:cNvSpPr/>
          <p:nvPr/>
        </p:nvSpPr>
        <p:spPr>
          <a:xfrm>
            <a:off x="4948191" y="3507581"/>
            <a:ext cx="1046727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Creating Charts</a:t>
            </a:r>
            <a:endParaRPr lang="en-US" sz="1046" dirty="0"/>
          </a:p>
        </p:txBody>
      </p:sp>
      <p:sp>
        <p:nvSpPr>
          <p:cNvPr id="42" name="Text 39"/>
          <p:cNvSpPr/>
          <p:nvPr/>
        </p:nvSpPr>
        <p:spPr>
          <a:xfrm>
            <a:off x="4743450" y="3871913"/>
            <a:ext cx="9758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1046" dirty="0"/>
          </a:p>
        </p:txBody>
      </p:sp>
      <p:sp>
        <p:nvSpPr>
          <p:cNvPr id="43" name="Text 40"/>
          <p:cNvSpPr/>
          <p:nvPr/>
        </p:nvSpPr>
        <p:spPr>
          <a:xfrm>
            <a:off x="4948191" y="3871913"/>
            <a:ext cx="125146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Formatting Visuals</a:t>
            </a:r>
            <a:endParaRPr lang="en-US" sz="1046" dirty="0"/>
          </a:p>
        </p:txBody>
      </p:sp>
      <p:sp>
        <p:nvSpPr>
          <p:cNvPr id="44" name="Text 41"/>
          <p:cNvSpPr/>
          <p:nvPr/>
        </p:nvSpPr>
        <p:spPr>
          <a:xfrm>
            <a:off x="4743450" y="4236244"/>
            <a:ext cx="9758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1046" dirty="0"/>
          </a:p>
        </p:txBody>
      </p:sp>
      <p:sp>
        <p:nvSpPr>
          <p:cNvPr id="45" name="Text 42"/>
          <p:cNvSpPr/>
          <p:nvPr/>
        </p:nvSpPr>
        <p:spPr>
          <a:xfrm>
            <a:off x="4948191" y="4236244"/>
            <a:ext cx="125989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Creating Functions</a:t>
            </a:r>
            <a:endParaRPr lang="en-US" sz="1046" dirty="0"/>
          </a:p>
        </p:txBody>
      </p:sp>
      <p:sp>
        <p:nvSpPr>
          <p:cNvPr id="46" name="Text 43"/>
          <p:cNvSpPr/>
          <p:nvPr/>
        </p:nvSpPr>
        <p:spPr>
          <a:xfrm>
            <a:off x="4743450" y="4600575"/>
            <a:ext cx="9758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1046" dirty="0"/>
          </a:p>
        </p:txBody>
      </p:sp>
      <p:sp>
        <p:nvSpPr>
          <p:cNvPr id="47" name="Text 44"/>
          <p:cNvSpPr/>
          <p:nvPr/>
        </p:nvSpPr>
        <p:spPr>
          <a:xfrm>
            <a:off x="4948191" y="4600575"/>
            <a:ext cx="79784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Navigations</a:t>
            </a:r>
            <a:endParaRPr lang="en-US" sz="1046" dirty="0"/>
          </a:p>
        </p:txBody>
      </p:sp>
      <p:pic>
        <p:nvPicPr>
          <p:cNvPr id="4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42875"/>
            <a:ext cx="571500" cy="571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On-screen Show (16:9)</PresentationFormat>
  <Paragraphs>85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bm3633734@outlook.com</cp:lastModifiedBy>
  <cp:revision>1</cp:revision>
  <dcterms:created xsi:type="dcterms:W3CDTF">2025-08-02T11:48:21Z</dcterms:created>
  <dcterms:modified xsi:type="dcterms:W3CDTF">2025-08-02T12:05:06Z</dcterms:modified>
</cp:coreProperties>
</file>