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4000" b="1">
                <a:solidFill>
                  <a:srgbClr val="000000"/>
                </a:solidFill>
              </a:defRPr>
            </a:pPr>
            <a:r>
              <a:t>Regional Bank - Banking</a:t>
            </a:r>
          </a:p>
        </p:txBody>
      </p:sp>
      <p:sp>
        <p:nvSpPr>
          <p:cNvPr id="3" name="Subtitle 2"/>
          <p:cNvSpPr>
            <a:spLocks noGrp="1"/>
          </p:cNvSpPr>
          <p:nvPr>
            <p:ph type="subTitle" idx="1"/>
          </p:nvPr>
        </p:nvSpPr>
        <p:spPr/>
        <p:txBody>
          <a:bodyPr/>
          <a:lstStyle/>
          <a:p>
            <a:pPr>
              <a:defRPr sz="2000">
                <a:solidFill>
                  <a:srgbClr val="404040"/>
                </a:solidFill>
              </a:defRPr>
            </a:pPr>
            <a:r>
              <a:t>Create a presentation about digital transformation in banking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9</a:t>
            </a:r>
          </a:p>
        </p:txBody>
      </p:sp>
      <p:sp>
        <p:nvSpPr>
          <p:cNvPr id="3" name="Content Placeholder 2"/>
          <p:cNvSpPr>
            <a:spLocks noGrp="1"/>
          </p:cNvSpPr>
          <p:nvPr>
            <p:ph idx="1"/>
          </p:nvPr>
        </p:nvSpPr>
        <p:spPr/>
        <p:txBody>
          <a:bodyPr/>
          <a:lstStyle/>
          <a:p>
            <a:r>
              <a:t>HDFC Bank leverages RCS to enhance customer engagement with rich carousels and conversational journeys</a:t>
            </a:r>
          </a:p>
          <a:p>
            <a:r>
              <a:t>313M+</a:t>
            </a:r>
          </a:p>
          <a:p>
            <a:r>
              <a:t>RCS Messages sent</a:t>
            </a:r>
          </a:p>
          <a:p>
            <a:r>
              <a:t>53%</a:t>
            </a:r>
          </a:p>
          <a:p>
            <a:r>
              <a:t>Read Rate </a:t>
            </a:r>
          </a:p>
          <a:p/>
          <a:p>
            <a:r>
              <a:t>2.14%</a:t>
            </a:r>
          </a:p>
          <a:p>
            <a:r>
              <a:t>Response Rate on avg</a:t>
            </a:r>
          </a:p>
          <a:p>
            <a:r>
              <a:t>A pioneer in Indian banking, HDFC Bank acknowledged the growing weariness among users towards traditional SMS and email communications. </a:t>
            </a:r>
            <a:br/>
          </a:p>
          <a:p>
            <a:r>
              <a:t>To address this, they explored alternative messaging channels for marketing that also facilitated two-way communication, similar to WhatsApp.</a:t>
            </a:r>
            <a:br/>
          </a:p>
          <a:p>
            <a:r>
              <a:t>They adopted RCS channel, sending over 40 million targeted messages per month to customers, focusing on offers such as card upgrades, app downloads, and liabilities.</a:t>
            </a:r>
            <a:br/>
          </a:p>
          <a:p>
            <a:r>
              <a:t>RCS's immersive experience and seamless navigation, featuring rich cards showcasing various offerings, captivated users like never before. </a:t>
            </a:r>
            <a:br/>
          </a:p>
          <a:p>
            <a:r>
              <a:t>Result - the brand enjoys an impressive 52% read rate and an average response rate of 2.14% on its campaigns.</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10</a:t>
            </a:r>
          </a:p>
        </p:txBody>
      </p:sp>
      <p:sp>
        <p:nvSpPr>
          <p:cNvPr id="3" name="Content Placeholder 2"/>
          <p:cNvSpPr>
            <a:spLocks noGrp="1"/>
          </p:cNvSpPr>
          <p:nvPr>
            <p:ph idx="1"/>
          </p:nvPr>
        </p:nvSpPr>
        <p:spPr/>
        <p:txBody>
          <a:bodyPr/>
          <a:lstStyle/>
          <a:p>
            <a:r>
              <a:t>Insurance comparison company generates qualified leads and builds first-party data of interested prospects with Click to WhatsApp Ads</a:t>
            </a:r>
          </a:p>
          <a:p>
            <a:r>
              <a:t>‹#›</a:t>
            </a:r>
          </a:p>
          <a:p>
            <a:r>
              <a:t>Cover Compare, a leading insurance comparison company, was looking for new ways to generate qualified leads</a:t>
            </a:r>
          </a:p>
          <a:p/>
          <a:p>
            <a:r>
              <a:t>The brand launched Click to WhatsApp to help potential buyers start a conversation from an online ad </a:t>
            </a:r>
          </a:p>
          <a:p/>
          <a:p>
            <a:r>
              <a:t>With a help of an interactive post click journey, the brand was able to capture contact number of the leads, educate them about the best deals and provide a quote</a:t>
            </a:r>
          </a:p>
          <a:p/>
          <a:p>
            <a:r>
              <a:t>Qualified leads are shared with sales agents for 1:1 assisted selling</a:t>
            </a:r>
          </a:p>
          <a:p>
            <a:r>
              <a:t>$6</a:t>
            </a:r>
          </a:p>
          <a:p>
            <a:r>
              <a:t>Cost per lead</a:t>
            </a:r>
          </a:p>
          <a:p>
            <a:r>
              <a:t>32%</a:t>
            </a:r>
          </a:p>
          <a:p>
            <a:r>
              <a:t>Lead turned into qualified leads</a:t>
            </a:r>
          </a:p>
          <a:p>
            <a:r>
              <a:t>$20</a:t>
            </a:r>
          </a:p>
          <a:p>
            <a:r>
              <a:t>Cost per qualified lead</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10</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11</a:t>
            </a:r>
          </a:p>
        </p:txBody>
      </p:sp>
      <p:sp>
        <p:nvSpPr>
          <p:cNvPr id="3" name="Content Placeholder 2"/>
          <p:cNvSpPr>
            <a:spLocks noGrp="1"/>
          </p:cNvSpPr>
          <p:nvPr>
            <p:ph idx="1"/>
          </p:nvPr>
        </p:nvSpPr>
        <p:spPr/>
        <p:txBody>
          <a:bodyPr/>
          <a:lstStyle/>
          <a:p>
            <a:r>
              <a:t>Gathering the user information on the verified WhatsApp number.</a:t>
            </a:r>
            <a:br/>
          </a:p>
          <a:p>
            <a:r>
              <a:t>User related details and updates on choosing the vehicle type.</a:t>
            </a:r>
            <a:br/>
          </a:p>
          <a:p>
            <a:r>
              <a:t>Credit Score Informations and approval of soft loans.</a:t>
            </a:r>
          </a:p>
          <a:p>
            <a:r>
              <a:t>Consumer finance NBFC enters new-age of lending with 2-wheeler loan approval in 2 minutes on WhatsApp</a:t>
            </a:r>
          </a:p>
          <a:p>
            <a:r>
              <a:t>4X</a:t>
            </a:r>
          </a:p>
          <a:p>
            <a:r>
              <a:t>Increase in completion rate</a:t>
            </a:r>
          </a:p>
          <a:p>
            <a:r>
              <a:t>46%</a:t>
            </a:r>
          </a:p>
          <a:p>
            <a:r>
              <a:t>New loan applications</a:t>
            </a:r>
          </a:p>
          <a:p>
            <a:r>
              <a:t>2.5X</a:t>
            </a:r>
          </a:p>
          <a:p>
            <a:r>
              <a:t>Increase in verified sales</a:t>
            </a:r>
          </a:p>
          <a:p>
            <a:r>
              <a:t>TWO WHEELER LENDING</a:t>
            </a:r>
          </a:p>
          <a:p>
            <a:r>
              <a:t>PRE-PURCHASE</a:t>
            </a:r>
          </a:p>
          <a:p>
            <a:r>
              <a:t>Soft approval of loan</a:t>
            </a:r>
          </a:p>
          <a:p>
            <a:r>
              <a:t>Credit score check</a:t>
            </a:r>
          </a:p>
          <a:p>
            <a:r>
              <a:t>Collecting lead information</a:t>
            </a:r>
          </a:p>
          <a:p>
            <a:r>
              <a:t>PURCHASE</a:t>
            </a:r>
          </a:p>
          <a:p>
            <a:r>
              <a:t>eKYC</a:t>
            </a:r>
          </a:p>
          <a:p>
            <a:r>
              <a:t>Prospecting </a:t>
            </a:r>
          </a:p>
          <a:p>
            <a:r>
              <a:t>EMI payment</a:t>
            </a:r>
          </a:p>
          <a:p>
            <a:br/>
            <a:br/>
          </a:p>
          <a:p>
            <a:r>
              <a:t>POST-PURCHASE</a:t>
            </a:r>
          </a:p>
          <a:p>
            <a:r>
              <a:t>Customer support  Transaction alerts  Receipts</a:t>
            </a:r>
          </a:p>
          <a:p>
            <a:r>
              <a:t>FAQs</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11</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12</a:t>
            </a:r>
          </a:p>
        </p:txBody>
      </p:sp>
      <p:sp>
        <p:nvSpPr>
          <p:cNvPr id="3" name="Content Placeholder 2"/>
          <p:cNvSpPr>
            <a:spLocks noGrp="1"/>
          </p:cNvSpPr>
          <p:nvPr>
            <p:ph idx="1"/>
          </p:nvPr>
        </p:nvSpPr>
        <p:spPr/>
        <p:txBody>
          <a:bodyPr/>
          <a:lstStyle/>
          <a:p>
            <a:r>
              <a:t>Royal Credit Union implements Conversational AI Bot - VAL</a:t>
            </a:r>
          </a:p>
          <a:p>
            <a:r>
              <a:t>90%</a:t>
            </a:r>
          </a:p>
          <a:p>
            <a:r>
              <a:t>NLU Accuracy</a:t>
            </a:r>
          </a:p>
          <a:p>
            <a:r>
              <a:t>Alexa &amp; Google Home Banking</a:t>
            </a:r>
          </a:p>
          <a:p>
            <a:r>
              <a:t>English &amp; Spanish Banking</a:t>
            </a:r>
          </a:p>
          <a:p>
            <a:r>
              <a:t>Not-for-profit credit union based in Michigan</a:t>
            </a:r>
            <a:br/>
          </a:p>
          <a:p>
            <a:r>
              <a:t>VAL enables customers to complete transactions, request services/ products, ask questions about their account, and apply for loans and credit cards</a:t>
            </a:r>
            <a:br/>
          </a:p>
          <a:p>
            <a:r>
              <a:t>Available on web, app, and IoT channels like Alexa, Google home</a:t>
            </a:r>
          </a:p>
          <a:p>
            <a:r>
              <a:t>CREDIT UNION</a:t>
            </a:r>
          </a:p>
          <a:p>
            <a:r>
              <a:t>Account Balance Inquiry</a:t>
            </a:r>
          </a:p>
          <a:p>
            <a:r>
              <a:t>Repayment Summary</a:t>
            </a:r>
          </a:p>
          <a:p>
            <a:r>
              <a:t>Request Transaction History</a:t>
            </a:r>
          </a:p>
          <a:p>
            <a:r>
              <a:t>Funds Transfer</a:t>
            </a:r>
          </a:p>
          <a:p>
            <a:r>
              <a:t>Card Management</a:t>
            </a:r>
          </a:p>
          <a:p>
            <a:r>
              <a:t>Alexa Banking</a:t>
            </a:r>
          </a:p>
          <a:p>
            <a:r>
              <a:t>USA</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12</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13</a:t>
            </a:r>
          </a:p>
        </p:txBody>
      </p:sp>
      <p:sp>
        <p:nvSpPr>
          <p:cNvPr id="3" name="Content Placeholder 2"/>
          <p:cNvSpPr>
            <a:spLocks noGrp="1"/>
          </p:cNvSpPr>
          <p:nvPr>
            <p:ph idx="1"/>
          </p:nvPr>
        </p:nvSpPr>
        <p:spPr/>
        <p:txBody>
          <a:bodyPr/>
          <a:lstStyle/>
          <a:p>
            <a:r>
              <a:t>Indian fintech provider achieved 2X returns for its personal loan product with C2WA</a:t>
            </a:r>
          </a:p>
          <a:p>
            <a:r>
              <a:t>A personal loan provider was struggling to find high quality leads at a low CAC to help its business grow quickly with limited investment</a:t>
            </a:r>
          </a:p>
          <a:p>
            <a:r>
              <a:t>Facebook Ads were showcased to a fixed user segment and they were encouraged to fill personal information such as PAN card, salary, etc. to pre-qualify the users and get high quality leads from Day 1</a:t>
            </a:r>
          </a:p>
          <a:p>
            <a:r>
              <a:t>Using ads that click to WhatsApp, the lender generated 520+ leads with fewer friction points compared to email &amp; SMS campaigns. Of this, 73% leads were qualified using an automated flow, saving the cost associated with manual qualification</a:t>
            </a:r>
          </a:p>
          <a:p>
            <a:r>
              <a:t>The fintech company also ran retargeting campaigns over WhatsApp, clocking a high efficiency rate of 16.7% (leads who converted after the QBM nudge)</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13</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14</a:t>
            </a:r>
          </a:p>
        </p:txBody>
      </p:sp>
      <p:sp>
        <p:nvSpPr>
          <p:cNvPr id="3" name="Content Placeholder 2"/>
          <p:cNvSpPr>
            <a:spLocks noGrp="1"/>
          </p:cNvSpPr>
          <p:nvPr>
            <p:ph idx="1"/>
          </p:nvPr>
        </p:nvSpPr>
        <p:spPr/>
        <p:txBody>
          <a:bodyPr/>
          <a:lstStyle/>
          <a:p>
            <a:r>
              <a:t>New age 2-wheeler loan fintech solves the problem of low quality leads with automated loan approval process over WhatsApp chat</a:t>
            </a:r>
          </a:p>
          <a:p>
            <a:r>
              <a:t>2.5X</a:t>
            </a:r>
          </a:p>
          <a:p>
            <a:r>
              <a:t>Qualified leads</a:t>
            </a:r>
          </a:p>
          <a:p>
            <a:r>
              <a:t>‹#›</a:t>
            </a:r>
          </a:p>
          <a:p>
            <a:r>
              <a:t>OTO Capital wanted to use WhatsApp as additional channel for lead generation. They wanted to enable the channel for users to connect with them at their own convenience</a:t>
            </a:r>
          </a:p>
          <a:p/>
          <a:p>
            <a:r>
              <a:t>OTO Capital leveraged Click to WhatsApp Ads to promote their Auto Loans. When clicked, the ads took people to an interactive lead qualification conversational journey, where they could apply for loans based on their requirements</a:t>
            </a:r>
          </a:p>
          <a:p/>
          <a:p>
            <a:r>
              <a:t>With Click to WhatsApp Ads, the brand was able to acquire new customers in a convenient manager; and helped them apply for loan, book a test drive, buy a new two wheeler and talk to a customer service agent over one-on-one conversation</a:t>
            </a:r>
          </a:p>
          <a:p>
            <a:r>
              <a:t>60%</a:t>
            </a:r>
          </a:p>
          <a:p>
            <a:r>
              <a:t>Lower cost per qualified lead</a:t>
            </a:r>
          </a:p>
          <a:p>
            <a:r>
              <a:t>50%</a:t>
            </a:r>
          </a:p>
          <a:p>
            <a:r>
              <a:t>Lower cost per lead with ads that Click to WhatsApp</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14</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15</a:t>
            </a:r>
          </a:p>
        </p:txBody>
      </p:sp>
      <p:sp>
        <p:nvSpPr>
          <p:cNvPr id="3" name="Content Placeholder 2"/>
          <p:cNvSpPr>
            <a:spLocks noGrp="1"/>
          </p:cNvSpPr>
          <p:nvPr>
            <p:ph idx="1"/>
          </p:nvPr>
        </p:nvSpPr>
        <p:spPr/>
        <p:txBody>
          <a:bodyPr/>
          <a:lstStyle/>
          <a:p>
            <a:r>
              <a:t>1700+</a:t>
            </a:r>
          </a:p>
          <a:p>
            <a:r>
              <a:t>Leads in 40 days</a:t>
            </a:r>
          </a:p>
          <a:p>
            <a:r>
              <a:t>New age 2-wheeler loan fintech solves the problem of low quality leads with automated loan approval process over WhatsApp chat</a:t>
            </a:r>
          </a:p>
          <a:p>
            <a:r>
              <a:t>OTO was looking for an innovative way to qualify leads from Facebook and Instagram ads, and follow up with only those with strong intent</a:t>
            </a:r>
          </a:p>
          <a:p/>
          <a:p>
            <a:r>
              <a:t>The brand partnered with Gupshup to launch instant loan campaigns on Facebook &amp; Instagram, with the CTA leading to WhatsApp chat </a:t>
            </a:r>
          </a:p>
          <a:p/>
          <a:p>
            <a:r>
              <a:t>A simple journey collects prospect requirements (brand, bike model) and information such as salary and PAN number. OTO is now able to establish strong intent and soft approve loans, reducing manual back and forth</a:t>
            </a:r>
          </a:p>
          <a:p/>
          <a:p>
            <a:r>
              <a:t>Generated 1747+ sign ups at cost of INR 65 per sign up, significantly higher than digital ads leading to web forms. Additionally, 350+ qualified leads got soft loan approvals through an automated flow over WhatsApp</a:t>
            </a:r>
          </a:p>
          <a:p/>
          <a:p>
            <a:r>
              <a:t>Next, Oto plans to run targeted campaigns and nudge leads that are yet to convert, further improving return on ad spend.</a:t>
            </a:r>
          </a:p>
          <a:p>
            <a:r>
              <a:t>INR 65</a:t>
            </a:r>
          </a:p>
          <a:p>
            <a:r>
              <a:t>Cost per sign-up/ new first-party data</a:t>
            </a:r>
          </a:p>
          <a:p>
            <a:r>
              <a:t>Better</a:t>
            </a:r>
          </a:p>
          <a:p>
            <a:r>
              <a:t>qualification</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15</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16</a:t>
            </a:r>
          </a:p>
        </p:txBody>
      </p:sp>
      <p:sp>
        <p:nvSpPr>
          <p:cNvPr id="3" name="Content Placeholder 2"/>
          <p:cNvSpPr>
            <a:spLocks noGrp="1"/>
          </p:cNvSpPr>
          <p:nvPr>
            <p:ph idx="1"/>
          </p:nvPr>
        </p:nvSpPr>
        <p:spPr/>
        <p:txBody>
          <a:bodyPr/>
          <a:lstStyle/>
          <a:p>
            <a:r>
              <a:t>30- 50%</a:t>
            </a:r>
          </a:p>
          <a:p>
            <a:r>
              <a:t>Flow completion rate</a:t>
            </a:r>
          </a:p>
          <a:p>
            <a:r>
              <a:t>Insurance aggregator automates lead qualification and cross-sell by sharing plans and providing quotation to customers based on their specific needs</a:t>
            </a:r>
          </a:p>
          <a:p>
            <a:r>
              <a:t>A high involvement business, insurance sales require consultation and agent hand holding. Policy Bazaar was directing their leads to fill a form on their website, which had a high drop off </a:t>
            </a:r>
            <a:br/>
          </a:p>
          <a:p>
            <a:r>
              <a:t>The aggregator was looking to make the lead qualification and data gathering process more efficient</a:t>
            </a:r>
            <a:br/>
          </a:p>
          <a:p>
            <a:r>
              <a:t>Identified customers receive a message educating about insurance benefits</a:t>
            </a:r>
            <a:br/>
          </a:p>
          <a:p>
            <a:r>
              <a:t>On proceeding, customer can enter details such as DOB, gender, income, education in a streamlined manner and receive suitable plan  recommendations </a:t>
            </a:r>
            <a:br/>
          </a:p>
          <a:p>
            <a:r>
              <a:t>On plan selection, they are directed back to the website for purchase completion</a:t>
            </a:r>
            <a:br/>
          </a:p>
          <a:p>
            <a:r>
              <a:t>Qualified leads are stored with Policy Bazaar, allowing for targeted conversions</a:t>
            </a:r>
          </a:p>
          <a:p>
            <a:r>
              <a:t> ~2.5%</a:t>
            </a:r>
          </a:p>
          <a:p>
            <a:r>
              <a:t>Click-through rate</a:t>
            </a:r>
          </a:p>
          <a:p>
            <a:r>
              <a:t>Reduced</a:t>
            </a:r>
          </a:p>
          <a:p>
            <a:r>
              <a:t>Agent effort</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16</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17</a:t>
            </a:r>
          </a:p>
        </p:txBody>
      </p:sp>
      <p:sp>
        <p:nvSpPr>
          <p:cNvPr id="3" name="Content Placeholder 2"/>
          <p:cNvSpPr>
            <a:spLocks noGrp="1"/>
          </p:cNvSpPr>
          <p:nvPr>
            <p:ph idx="1"/>
          </p:nvPr>
        </p:nvSpPr>
        <p:spPr/>
        <p:txBody>
          <a:bodyPr/>
          <a:lstStyle/>
          <a:p>
            <a:r>
              <a:t>ICICI lombard enabled customers with insurance policy related services over WhatsApp.</a:t>
            </a:r>
          </a:p>
          <a:p/>
          <a:p>
            <a:r>
              <a:t>2-way chatbot allows users to know claim status, search policies and download a copy of policy.</a:t>
            </a:r>
          </a:p>
          <a:p/>
          <a:p>
            <a:r>
              <a:t>Users can also locate ICICI branch, hospital and garage networks by sharing own location. </a:t>
            </a:r>
          </a:p>
          <a:p/>
          <a:p>
            <a:r>
              <a:t>Rich features such as location cards elevated the user experience.</a:t>
            </a:r>
          </a:p>
          <a:p>
            <a:r>
              <a:t>Insurance provider reduces support calls by 45% by answering policy related questions on WhatsApp</a:t>
            </a:r>
          </a:p>
          <a:p>
            <a:r>
              <a:t>45%</a:t>
            </a:r>
          </a:p>
          <a:p>
            <a:r>
              <a:t>Reduction in support calls</a:t>
            </a:r>
          </a:p>
          <a:p>
            <a:r>
              <a:t>34%</a:t>
            </a:r>
          </a:p>
          <a:p>
            <a:r>
              <a:t>Optimized support resources</a:t>
            </a:r>
          </a:p>
          <a:p>
            <a:r>
              <a:t>2.5X</a:t>
            </a:r>
          </a:p>
          <a:p>
            <a:r>
              <a:t>Higher engagement</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17</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18</a:t>
            </a:r>
          </a:p>
        </p:txBody>
      </p:sp>
      <p:sp>
        <p:nvSpPr>
          <p:cNvPr id="3" name="Content Placeholder 2"/>
          <p:cNvSpPr>
            <a:spLocks noGrp="1"/>
          </p:cNvSpPr>
          <p:nvPr>
            <p:ph idx="1"/>
          </p:nvPr>
        </p:nvSpPr>
        <p:spPr/>
        <p:txBody>
          <a:bodyPr/>
          <a:lstStyle/>
          <a:p>
            <a:r>
              <a:t>PRE-PURCHASE</a:t>
            </a:r>
          </a:p>
          <a:p>
            <a:r>
              <a:t>EMI Calculator</a:t>
            </a:r>
          </a:p>
          <a:p>
            <a:r>
              <a:t>RD Calculator</a:t>
            </a:r>
          </a:p>
          <a:p>
            <a:r>
              <a:t>Canara Calendar</a:t>
            </a:r>
          </a:p>
          <a:p>
            <a:r>
              <a:t>PURCHASE</a:t>
            </a:r>
          </a:p>
          <a:p>
            <a:r>
              <a:t>Loan application (Home, Car, Personal, Gold)</a:t>
            </a:r>
          </a:p>
          <a:p>
            <a:r>
              <a:t>POST-PURCHASE</a:t>
            </a:r>
          </a:p>
          <a:p>
            <a:r>
              <a:t>Balance Enquiry</a:t>
            </a:r>
          </a:p>
          <a:p>
            <a:r>
              <a:t>Account Statement </a:t>
            </a:r>
          </a:p>
          <a:p>
            <a:r>
              <a:t>15G/15H Form</a:t>
            </a:r>
          </a:p>
          <a:p>
            <a:r>
              <a:t>Canara Bank becomes the first-public sector bank to launch WhatsApp WhatsApp &amp; Chat Banking, goes multi-lingual to improve accessibility</a:t>
            </a:r>
          </a:p>
          <a:p>
            <a:r>
              <a:t>73K</a:t>
            </a:r>
          </a:p>
          <a:p>
            <a:r>
              <a:t>Interest in new product within 44 days of go live </a:t>
            </a:r>
          </a:p>
          <a:p>
            <a:r>
              <a:t>3K</a:t>
            </a:r>
          </a:p>
          <a:p>
            <a:r>
              <a:t>Daily new user acquisition </a:t>
            </a:r>
          </a:p>
          <a:p>
            <a:r>
              <a:t>5K</a:t>
            </a:r>
          </a:p>
          <a:p>
            <a:r>
              <a:t>Daily active users Achieved</a:t>
            </a:r>
          </a:p>
          <a:p>
            <a:r>
              <a:t>‹#›</a:t>
            </a:r>
          </a:p>
          <a:p>
            <a:r>
              <a:t>Confidential information</a:t>
            </a:r>
          </a:p>
          <a:p>
            <a:r>
              <a:t>*AI powered</a:t>
            </a:r>
          </a:p>
          <a:p>
            <a:r>
              <a:t>After going live on WhatsApp in Nov ‘23, the bank and subsequently added multilingual (Hindi) capabilities in 2024 using Azure Cloud translation services</a:t>
            </a:r>
          </a:p>
          <a:p>
            <a:r>
              <a:t>Started with 8 essential banking services, the bot is now serves 20+ use cases, with 6 of them available on web chat </a:t>
            </a:r>
          </a:p>
          <a:p>
            <a:r>
              <a:t>The bot uses Gupshup Gen AI platform with ChatGPT and is trained on public website and documents like bank products &amp; services booklet, DC/CC user guide, DC/CC issuance policy etc.</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18</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a:t>
            </a:r>
          </a:p>
        </p:txBody>
      </p:sp>
      <p:sp>
        <p:nvSpPr>
          <p:cNvPr id="3" name="Content Placeholder 2"/>
          <p:cNvSpPr>
            <a:spLocks noGrp="1"/>
          </p:cNvSpPr>
          <p:nvPr>
            <p:ph idx="1"/>
          </p:nvPr>
        </p:nvSpPr>
        <p:spPr/>
        <p:txBody>
          <a:bodyPr/>
          <a:lstStyle/>
          <a:p>
            <a:r>
              <a:t>Success Story Library</a:t>
            </a:r>
          </a:p>
          <a:p/>
          <a:p>
            <a:r>
              <a:t>‹#›</a:t>
            </a:r>
          </a:p>
          <a:p>
            <a:r>
              <a:t>This an internal library</a:t>
            </a:r>
          </a:p>
          <a:p>
            <a:r>
              <a:t>DO NOT SHARE THE FULL DOC EXTERNALLY</a:t>
            </a:r>
          </a:p>
          <a:p/>
          <a:p>
            <a:r>
              <a:t>Share max 3 most relevant examples with your customers</a:t>
            </a:r>
          </a:p>
          <a:p/>
          <a:p>
            <a:r>
              <a:t>Some stories are not public and for 1:1 sharing only</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19</a:t>
            </a:r>
          </a:p>
        </p:txBody>
      </p:sp>
      <p:sp>
        <p:nvSpPr>
          <p:cNvPr id="3" name="Content Placeholder 2"/>
          <p:cNvSpPr>
            <a:spLocks noGrp="1"/>
          </p:cNvSpPr>
          <p:nvPr>
            <p:ph idx="1"/>
          </p:nvPr>
        </p:nvSpPr>
        <p:spPr/>
        <p:txBody>
          <a:bodyPr/>
          <a:lstStyle/>
          <a:p>
            <a:r>
              <a:t>‹#›</a:t>
            </a:r>
          </a:p>
          <a:p>
            <a:r>
              <a:t>www.gupshup.io</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19</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Thank You</a:t>
            </a:r>
          </a:p>
        </p:txBody>
      </p:sp>
      <p:sp>
        <p:nvSpPr>
          <p:cNvPr id="3" name="Subtitle 2"/>
          <p:cNvSpPr>
            <a:spLocks noGrp="1"/>
          </p:cNvSpPr>
          <p:nvPr>
            <p:ph type="subTitle" idx="1"/>
          </p:nvPr>
        </p:nvSpPr>
        <p:spPr/>
        <p:txBody>
          <a:bodyPr/>
          <a:lstStyle/>
          <a:p>
            <a:r>
              <a:t>Questions &amp; Discussion</a:t>
            </a:r>
          </a:p>
          <a:p/>
          <a:p>
            <a:r>
              <a:t>Regional Bank - Banking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2</a:t>
            </a:r>
          </a:p>
        </p:txBody>
      </p:sp>
      <p:sp>
        <p:nvSpPr>
          <p:cNvPr id="3" name="Content Placeholder 2"/>
          <p:cNvSpPr>
            <a:spLocks noGrp="1"/>
          </p:cNvSpPr>
          <p:nvPr>
            <p:ph idx="1"/>
          </p:nvPr>
        </p:nvSpPr>
        <p:spPr/>
        <p:txBody>
          <a:bodyPr/>
          <a:lstStyle/>
          <a:p>
            <a:r>
              <a:t>Index (Click on the name to visit slide)</a:t>
            </a:r>
          </a:p>
          <a:p>
            <a:r>
              <a:t>Kotak Bank (End to end)</a:t>
            </a:r>
          </a:p>
          <a:p>
            <a:r>
              <a:t>SBI Life Insurance (End to end)</a:t>
            </a:r>
          </a:p>
          <a:p>
            <a:r>
              <a:t>HDFC Life (Payment)</a:t>
            </a:r>
          </a:p>
          <a:p>
            <a:r>
              <a:t>Creditwise Capital (end to end)</a:t>
            </a:r>
          </a:p>
          <a:p>
            <a:r>
              <a:t>Royal Credit Union (End to end)</a:t>
            </a:r>
          </a:p>
          <a:p>
            <a:r>
              <a:t>Unifyn (CTWA)</a:t>
            </a:r>
          </a:p>
          <a:p>
            <a:r>
              <a:t>OTO (CTWA)</a:t>
            </a:r>
          </a:p>
          <a:p>
            <a:r>
              <a:t>Standard Chartered Bank</a:t>
            </a:r>
          </a:p>
          <a:p>
            <a:r>
              <a:t>ICICI Lombard (Support)</a:t>
            </a:r>
          </a:p>
          <a:p>
            <a:r>
              <a:t>Canara Bank</a:t>
            </a:r>
          </a:p>
          <a:p>
            <a:r>
              <a:t>Tonik Bank (AI)</a:t>
            </a:r>
          </a:p>
          <a:p>
            <a:r>
              <a:t>HDFC Bank (RCS)</a:t>
            </a:r>
          </a:p>
          <a:p>
            <a:r>
              <a:t>CoverCompare (CTWA)</a:t>
            </a:r>
          </a:p>
          <a:p>
            <a:r>
              <a:t>PolicyBazaar</a:t>
            </a:r>
          </a:p>
          <a:p>
            <a:r>
              <a:t>‹#›</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2</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3</a:t>
            </a:r>
          </a:p>
        </p:txBody>
      </p:sp>
      <p:sp>
        <p:nvSpPr>
          <p:cNvPr id="3" name="Content Placeholder 2"/>
          <p:cNvSpPr>
            <a:spLocks noGrp="1"/>
          </p:cNvSpPr>
          <p:nvPr>
            <p:ph idx="1"/>
          </p:nvPr>
        </p:nvSpPr>
        <p:spPr/>
        <p:txBody>
          <a:bodyPr/>
          <a:lstStyle/>
          <a:p>
            <a:r>
              <a:t>Banking, Finance &amp; </a:t>
            </a:r>
          </a:p>
          <a:p>
            <a:r>
              <a:t>Insurance</a:t>
            </a:r>
          </a:p>
          <a:p>
            <a:r>
              <a:t>‹#›</a:t>
            </a:r>
          </a:p>
          <a:p>
            <a:r>
              <a:t>www.gupshup.io</a:t>
            </a:r>
          </a:p>
          <a:p>
            <a:r>
              <a:t>‹#›</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3</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4</a:t>
            </a:r>
          </a:p>
        </p:txBody>
      </p:sp>
      <p:sp>
        <p:nvSpPr>
          <p:cNvPr id="3" name="Content Placeholder 2"/>
          <p:cNvSpPr>
            <a:spLocks noGrp="1"/>
          </p:cNvSpPr>
          <p:nvPr>
            <p:ph idx="1"/>
          </p:nvPr>
        </p:nvSpPr>
        <p:spPr/>
        <p:txBody>
          <a:bodyPr/>
          <a:lstStyle/>
          <a:p>
            <a:r>
              <a:t>Philippines’ digital-only neobank manages high volumes of inquiries about new services, account opening process, medical insurance coverage, promotions. The bank was looking to maintain high service quality, without significantly increasing operational and contact center costs</a:t>
            </a:r>
          </a:p>
          <a:p/>
          <a:p>
            <a:r>
              <a:t>The customer service chatbot uses a hybrid approach combining NLP with Gen AI, minimizing the need for constant training and bot maintenance by directly consuming data from the bank’s website and policy documents. </a:t>
            </a:r>
            <a:br/>
          </a:p>
          <a:p>
            <a:r>
              <a:t>Equipped with hallucination controls and uses RAG system to ensure accuracy and relevance of answers. Guardrails filter incoming questions, maintaining the quality of interactions.</a:t>
            </a:r>
          </a:p>
          <a:p/>
          <a:p>
            <a:r>
              <a:t>Streamlined customer query management with 75% customer queries being resolved directly by the AI bot through their in-app chat, without agent intervention</a:t>
            </a:r>
          </a:p>
          <a:p>
            <a:r>
              <a:t>NeoBank Transforms Banking Experience with Gen AI powered chatbot, Achieves 75% Automated Query Resolution</a:t>
            </a:r>
          </a:p>
          <a:p>
            <a:r>
              <a:t>4.3X</a:t>
            </a:r>
          </a:p>
          <a:p>
            <a:r>
              <a:t>productivity increase</a:t>
            </a:r>
          </a:p>
          <a:p>
            <a:r>
              <a:t>$20M</a:t>
            </a:r>
          </a:p>
          <a:p>
            <a:r>
              <a:t>Projected cost savings over three years</a:t>
            </a:r>
          </a:p>
          <a:p>
            <a:r>
              <a:t>95%</a:t>
            </a:r>
          </a:p>
          <a:p>
            <a:r>
              <a:t>AI Accuracy</a:t>
            </a:r>
          </a:p>
          <a:p>
            <a:r>
              <a:t>‹#›</a:t>
            </a:r>
          </a:p>
          <a:p>
            <a:r>
              <a:t>Read the full story</a:t>
            </a:r>
          </a:p>
          <a:p>
            <a:r>
              <a:t>*AI powered</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4</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5</a:t>
            </a:r>
          </a:p>
        </p:txBody>
      </p:sp>
      <p:sp>
        <p:nvSpPr>
          <p:cNvPr id="3" name="Content Placeholder 2"/>
          <p:cNvSpPr>
            <a:spLocks noGrp="1"/>
          </p:cNvSpPr>
          <p:nvPr>
            <p:ph idx="1"/>
          </p:nvPr>
        </p:nvSpPr>
        <p:spPr/>
        <p:txBody>
          <a:bodyPr/>
          <a:lstStyle/>
          <a:p>
            <a:r>
              <a:t>Top private bank acclaimed for Best Use of AI/ ML in Banking on Messaging Channels</a:t>
            </a:r>
          </a:p>
          <a:p>
            <a:r>
              <a:t>Kotak Mahindra Bank, Third largest personal and corporate bank in India implemented Keya, Kotak’s Conversational AI chatbot in 2018</a:t>
            </a:r>
            <a:br/>
          </a:p>
          <a:p>
            <a:r>
              <a:t>Keya is available across digital channels such as the Kotak website, internet banking, 811 and the mobile app</a:t>
            </a:r>
            <a:br/>
          </a:p>
          <a:p>
            <a:r>
              <a:t>Launched a fully managed WhatsApp Banking </a:t>
            </a:r>
          </a:p>
          <a:p>
            <a:r>
              <a:t>PRE-PURCHASE</a:t>
            </a:r>
          </a:p>
          <a:p>
            <a:r>
              <a:t>Product enquiries</a:t>
            </a:r>
          </a:p>
          <a:p>
            <a:r>
              <a:t>Pre-approved offers Pre-insurance  verification</a:t>
            </a:r>
          </a:p>
          <a:p>
            <a:r>
              <a:t>PURCHASE</a:t>
            </a:r>
          </a:p>
          <a:p>
            <a:r>
              <a:t>eKYC</a:t>
            </a:r>
          </a:p>
          <a:p>
            <a:r>
              <a:t>Payment </a:t>
            </a:r>
          </a:p>
          <a:p>
            <a:r>
              <a:t>reminders  Onboarding assist</a:t>
            </a:r>
          </a:p>
          <a:p>
            <a:r>
              <a:t>POST-PURCHASE</a:t>
            </a:r>
          </a:p>
          <a:p>
            <a:r>
              <a:t>Track status  </a:t>
            </a:r>
          </a:p>
          <a:p>
            <a:r>
              <a:t>Track package</a:t>
            </a:r>
          </a:p>
          <a:p>
            <a:r>
              <a:t>Raise a dispute</a:t>
            </a:r>
          </a:p>
          <a:p/>
          <a:p>
            <a:r>
              <a:t>Note: Stats depict WhatsApp engagement</a:t>
            </a:r>
          </a:p>
          <a:p>
            <a:r>
              <a:t>*AI powered</a:t>
            </a:r>
          </a:p>
          <a:p>
            <a:r>
              <a:t>‹#›</a:t>
            </a:r>
          </a:p>
          <a:p>
            <a:r>
              <a:t>Read the full story</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5</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6</a:t>
            </a:r>
          </a:p>
        </p:txBody>
      </p:sp>
      <p:sp>
        <p:nvSpPr>
          <p:cNvPr id="3" name="Content Placeholder 2"/>
          <p:cNvSpPr>
            <a:spLocks noGrp="1"/>
          </p:cNvSpPr>
          <p:nvPr>
            <p:ph idx="1"/>
          </p:nvPr>
        </p:nvSpPr>
        <p:spPr/>
        <p:txBody>
          <a:bodyPr/>
          <a:lstStyle/>
          <a:p>
            <a:r>
              <a:t>Standard Chartered leverages Chatbots in 43 countries for Corporate Banking service requests, inquiries and FAQs</a:t>
            </a:r>
          </a:p>
          <a:p>
            <a:r>
              <a:t>43</a:t>
            </a:r>
          </a:p>
          <a:p>
            <a:r>
              <a:t>Countries served </a:t>
            </a:r>
          </a:p>
          <a:p>
            <a:r>
              <a:t>4</a:t>
            </a:r>
          </a:p>
          <a:p>
            <a:r>
              <a:t>Languages</a:t>
            </a:r>
          </a:p>
          <a:p>
            <a:r>
              <a:t>Multinational bank HQ in London, operating in 70+ countries, offers consumer, corporate and institutional banking services </a:t>
            </a:r>
            <a:br/>
          </a:p>
          <a:p>
            <a:r>
              <a:t>90% of business comes from Asia, Africa, and the Middle East</a:t>
            </a:r>
            <a:br/>
          </a:p>
          <a:p>
            <a:r>
              <a:t>Expanding to 10 languages in 2022</a:t>
            </a:r>
          </a:p>
          <a:p>
            <a:r>
              <a:t>Account Information Inquiry</a:t>
            </a:r>
          </a:p>
          <a:p>
            <a:r>
              <a:t>Access Account Statements</a:t>
            </a:r>
          </a:p>
          <a:p>
            <a:r>
              <a:t>Product Discovery</a:t>
            </a:r>
          </a:p>
          <a:p>
            <a:r>
              <a:t>Funds Transfer</a:t>
            </a:r>
          </a:p>
          <a:p>
            <a:r>
              <a:t>Service Requests</a:t>
            </a:r>
          </a:p>
          <a:p>
            <a:r>
              <a:t>Lead Generation</a:t>
            </a:r>
          </a:p>
          <a:p>
            <a:r>
              <a:t>43 Countries</a:t>
            </a:r>
          </a:p>
          <a:p>
            <a:r>
              <a:t>200+</a:t>
            </a:r>
          </a:p>
          <a:p>
            <a:r>
              <a:t>User stories deployed</a:t>
            </a:r>
          </a:p>
          <a:p>
            <a:r>
              <a:t>‹#›</a:t>
            </a:r>
          </a:p>
          <a:p>
            <a:r>
              <a:t>Read the full story</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6</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7</a:t>
            </a:r>
          </a:p>
        </p:txBody>
      </p:sp>
      <p:sp>
        <p:nvSpPr>
          <p:cNvPr id="3" name="Content Placeholder 2"/>
          <p:cNvSpPr>
            <a:spLocks noGrp="1"/>
          </p:cNvSpPr>
          <p:nvPr>
            <p:ph idx="1"/>
          </p:nvPr>
        </p:nvSpPr>
        <p:spPr/>
        <p:txBody>
          <a:bodyPr/>
          <a:lstStyle/>
          <a:p>
            <a:r>
              <a:t>Customized solution with smart Messaging API,  enabling effective customer communication over WhatsApp</a:t>
            </a:r>
            <a:br/>
          </a:p>
          <a:p>
            <a:r>
              <a:t>WhatsApp leveraged for policy updates and premium payment reminders</a:t>
            </a:r>
            <a:br/>
          </a:p>
          <a:p>
            <a:r>
              <a:t>Chatbot also provides customer support with FAQs </a:t>
            </a:r>
          </a:p>
          <a:p>
            <a:r>
              <a:t>SBI Life Insurance engages customers with two-way communications over Whatsapp</a:t>
            </a:r>
          </a:p>
          <a:p>
            <a:r>
              <a:t>2.3X</a:t>
            </a:r>
          </a:p>
          <a:p>
            <a:r>
              <a:t>Increase in user  engagement</a:t>
            </a:r>
          </a:p>
          <a:p>
            <a:r>
              <a:t>47%</a:t>
            </a:r>
          </a:p>
          <a:p>
            <a:r>
              <a:t>Reduction in support calls</a:t>
            </a:r>
          </a:p>
          <a:p>
            <a:r>
              <a:t>1.8X</a:t>
            </a:r>
          </a:p>
          <a:p>
            <a:r>
              <a:t>Policy renewal  payments</a:t>
            </a:r>
          </a:p>
          <a:p>
            <a:r>
              <a:t>PRE-PURCHASE</a:t>
            </a:r>
          </a:p>
          <a:p>
            <a:r>
              <a:t>Product enquiries  </a:t>
            </a:r>
          </a:p>
          <a:p>
            <a:r>
              <a:t>New product </a:t>
            </a:r>
          </a:p>
          <a:p>
            <a:r>
              <a:t>launches  Pre-insurance  verification</a:t>
            </a:r>
          </a:p>
          <a:p>
            <a:r>
              <a:t>PURCHASE</a:t>
            </a:r>
          </a:p>
          <a:p>
            <a:r>
              <a:t>eKYC</a:t>
            </a:r>
          </a:p>
          <a:p>
            <a:r>
              <a:t>Payment </a:t>
            </a:r>
          </a:p>
          <a:p>
            <a:r>
              <a:t>reminders  Onboarding assist</a:t>
            </a:r>
          </a:p>
          <a:p/>
          <a:p>
            <a:r>
              <a:t>POST-PURCHASE</a:t>
            </a:r>
          </a:p>
          <a:p>
            <a:r>
              <a:t>Customer support  Transaction alerts  Receipts</a:t>
            </a:r>
          </a:p>
          <a:p>
            <a:r>
              <a:t>FAQs</a:t>
            </a:r>
          </a:p>
          <a:p/>
          <a:p>
            <a:r>
              <a:t>Pre-purchase ----- Purchase ----- Post-purchase</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7</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Slide 8</a:t>
            </a:r>
          </a:p>
        </p:txBody>
      </p:sp>
      <p:sp>
        <p:nvSpPr>
          <p:cNvPr id="3" name="Content Placeholder 2"/>
          <p:cNvSpPr>
            <a:spLocks noGrp="1"/>
          </p:cNvSpPr>
          <p:nvPr>
            <p:ph idx="1"/>
          </p:nvPr>
        </p:nvSpPr>
        <p:spPr/>
        <p:txBody>
          <a:bodyPr/>
          <a:lstStyle/>
          <a:p>
            <a:r>
              <a:t>HDFC Life Insurance faced the challenge of a lengthy 15-click process for premium payment, leading to a drop in conversion rates. </a:t>
            </a:r>
            <a:br/>
          </a:p>
          <a:p>
            <a:r>
              <a:t>Gupshup addressed this issue by implementing a 1-Click Bill Pay feature, reducing the process to just one step.</a:t>
            </a:r>
            <a:br/>
          </a:p>
          <a:p>
            <a:r>
              <a:t>Introduced automated reminder messages that were highly effective, with an impressive 98% acknowledgment rate. This streamlined communication helped in reducing the collection cycle and improving overall efficiency.</a:t>
            </a:r>
          </a:p>
          <a:p>
            <a:r>
              <a:t>HDFC Life Insurance is transforming Payment Journey and Boosting Conversion Rates</a:t>
            </a:r>
          </a:p>
          <a:p>
            <a:r>
              <a:t>3.59%</a:t>
            </a:r>
          </a:p>
          <a:p>
            <a:r>
              <a:t>Conversion Rate of Payment Messages</a:t>
            </a:r>
          </a:p>
          <a:p>
            <a:r>
              <a:t>₹13.26</a:t>
            </a:r>
          </a:p>
          <a:p>
            <a:r>
              <a:t>Total Cost per conversion </a:t>
            </a:r>
          </a:p>
          <a:p>
            <a:r>
              <a:t>50%</a:t>
            </a:r>
          </a:p>
          <a:p>
            <a:r>
              <a:t>Increase in Click-to-Payment ratio</a:t>
            </a:r>
          </a:p>
          <a:p>
            <a:r>
              <a:t>‹#›</a:t>
            </a:r>
          </a:p>
          <a:p>
            <a:r>
              <a:t>Confidential information</a:t>
            </a:r>
          </a:p>
        </p:txBody>
      </p:sp>
      <p:sp>
        <p:nvSpPr>
          <p:cNvPr id="4" name="TextBox 3"/>
          <p:cNvSpPr txBox="1"/>
          <p:nvPr/>
        </p:nvSpPr>
        <p:spPr>
          <a:xfrm>
            <a:off x="8229600" y="6400800"/>
            <a:ext cx="914400" cy="457200"/>
          </a:xfrm>
          <a:prstGeom prst="rect">
            <a:avLst/>
          </a:prstGeom>
          <a:noFill/>
        </p:spPr>
        <p:txBody>
          <a:bodyPr wrap="none">
            <a:spAutoFit/>
          </a:bodyPr>
          <a:lstStyle/>
          <a:p>
            <a:pPr algn="r">
              <a:defRPr sz="1200">
                <a:solidFill>
                  <a:srgbClr val="808080"/>
                </a:solidFill>
              </a:defRPr>
            </a:pPr>
            <a:r>
              <a:t>8</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Regional Bank - Banking Presentation</dc:title>
  <dc:subject>Create a presentation about digital transformation in banking</dc:subject>
  <dc:creator>AI Presentation Generator</dc:creator>
  <cp:keywords/>
  <dc:description>Generated for Regional Bank in Banking industry</dc:description>
  <cp:lastModifiedBy>Steve Canny</cp:lastModifiedBy>
  <cp:revision>1</cp:revision>
  <dcterms:created xsi:type="dcterms:W3CDTF">2013-01-27T09:14:16Z</dcterms:created>
  <dcterms:modified xsi:type="dcterms:W3CDTF">2013-01-27T09:15:58Z</dcterms:modified>
  <cp:category/>
</cp:coreProperties>
</file>