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A50DE-8C9D-467B-871A-0065ACC911A7}" type="datetimeFigureOut">
              <a:rPr lang="en-IN" smtClean="0"/>
              <a:t>23/08/2024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108F-488E-4D39-96ED-626F6DA9F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91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92effa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92effa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b8d1ca92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b8d1ca92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2292effa4f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2292effa4f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292effa4f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292effa4f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292effa4f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292effa4f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292effa4f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292effa4f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292effa4f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292effa4f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292effa4f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292effa4f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292effa4f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292effa4f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292effa4f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2292effa4f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2292effa4f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2292effa4f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292effa4f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292effa4f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292effa4f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2292effa4f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292effa4f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292effa4f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292effa4f0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292effa4f0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292effa4f0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292effa4f0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292effa4f0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292effa4f0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2292effa4f0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2292effa4f0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2292effa4f0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2292effa4f0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292effa4f0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292effa4f0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161f6db21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161f6db21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2292effa4f0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2292effa4f0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2944b021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2944b021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2944b021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2944b021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2944b021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22944b021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2944b021f7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2944b021f7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22944b021f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22944b021f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22944b021f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22944b021f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22944b021f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22944b021f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2944b021f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2944b021f7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2944b021f7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2944b021f7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2929c01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2929c015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2944b021f7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2944b021f7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ab8d1ca927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ab8d1ca927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ab8d1ca927_3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ab8d1ca927_3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2929c015f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2929c015f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2929c015f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2929c015f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2929c015f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22929c015f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2929c015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2929c015f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292effa4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292effa4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5622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 hasCustomPrompt="1"/>
          </p:nvPr>
        </p:nvSpPr>
        <p:spPr>
          <a:xfrm>
            <a:off x="3353884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 hasCustomPrompt="1"/>
          </p:nvPr>
        </p:nvSpPr>
        <p:spPr>
          <a:xfrm>
            <a:off x="6711717" y="3481664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9584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ubTitle" idx="3"/>
          </p:nvPr>
        </p:nvSpPr>
        <p:spPr>
          <a:xfrm>
            <a:off x="1163367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43162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ubTitle" idx="5"/>
          </p:nvPr>
        </p:nvSpPr>
        <p:spPr>
          <a:xfrm>
            <a:off x="4521200" y="2875493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7674000" y="2188800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ubTitle" idx="7"/>
          </p:nvPr>
        </p:nvSpPr>
        <p:spPr>
          <a:xfrm>
            <a:off x="7851233" y="287546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2355700" y="4140133"/>
            <a:ext cx="41228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subTitle" idx="9"/>
          </p:nvPr>
        </p:nvSpPr>
        <p:spPr>
          <a:xfrm>
            <a:off x="2842300" y="4826827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5995133" y="4140133"/>
            <a:ext cx="3559600" cy="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7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subTitle" idx="14"/>
          </p:nvPr>
        </p:nvSpPr>
        <p:spPr>
          <a:xfrm>
            <a:off x="6200133" y="4826800"/>
            <a:ext cx="3149600" cy="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title" idx="15" hasCustomPrompt="1"/>
          </p:nvPr>
        </p:nvSpPr>
        <p:spPr>
          <a:xfrm>
            <a:off x="1674967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5032800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8390633" y="1509656"/>
            <a:ext cx="2126400" cy="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4"/>
          <p:cNvSpPr txBox="1">
            <a:spLocks noGrp="1"/>
          </p:cNvSpPr>
          <p:nvPr>
            <p:ph type="title" idx="18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89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title" idx="2" hasCustomPrompt="1"/>
          </p:nvPr>
        </p:nvSpPr>
        <p:spPr>
          <a:xfrm>
            <a:off x="1179731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>
            <a:spLocks noGrp="1"/>
          </p:cNvSpPr>
          <p:nvPr>
            <p:ph type="subTitle" idx="1"/>
          </p:nvPr>
        </p:nvSpPr>
        <p:spPr>
          <a:xfrm>
            <a:off x="1465900" y="2841217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title" idx="3" hasCustomPrompt="1"/>
          </p:nvPr>
        </p:nvSpPr>
        <p:spPr>
          <a:xfrm>
            <a:off x="6745064" y="1998851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4"/>
          </p:nvPr>
        </p:nvSpPr>
        <p:spPr>
          <a:xfrm>
            <a:off x="7031233" y="2841233"/>
            <a:ext cx="3694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 idx="5" hasCustomPrompt="1"/>
          </p:nvPr>
        </p:nvSpPr>
        <p:spPr>
          <a:xfrm>
            <a:off x="3962397" y="4145967"/>
            <a:ext cx="42672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6"/>
          </p:nvPr>
        </p:nvSpPr>
        <p:spPr>
          <a:xfrm>
            <a:off x="4248567" y="4987633"/>
            <a:ext cx="36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9694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3400000" y="4386999"/>
            <a:ext cx="53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3000200" y="1807401"/>
            <a:ext cx="6191600" cy="22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200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704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0"/>
          <p:cNvSpPr txBox="1">
            <a:spLocks noGrp="1"/>
          </p:cNvSpPr>
          <p:nvPr>
            <p:ph type="title"/>
          </p:nvPr>
        </p:nvSpPr>
        <p:spPr>
          <a:xfrm>
            <a:off x="3429000" y="484367"/>
            <a:ext cx="533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94" name="Google Shape;894;p60"/>
          <p:cNvSpPr txBox="1">
            <a:spLocks noGrp="1"/>
          </p:cNvSpPr>
          <p:nvPr>
            <p:ph type="subTitle" idx="1"/>
          </p:nvPr>
        </p:nvSpPr>
        <p:spPr>
          <a:xfrm>
            <a:off x="6788467" y="5059600"/>
            <a:ext cx="294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5" name="Google Shape;895;p60"/>
          <p:cNvSpPr txBox="1">
            <a:spLocks noGrp="1"/>
          </p:cNvSpPr>
          <p:nvPr>
            <p:ph type="subTitle" idx="2"/>
          </p:nvPr>
        </p:nvSpPr>
        <p:spPr>
          <a:xfrm>
            <a:off x="6597600" y="5453000"/>
            <a:ext cx="33176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60"/>
          <p:cNvSpPr txBox="1">
            <a:spLocks noGrp="1"/>
          </p:cNvSpPr>
          <p:nvPr>
            <p:ph type="subTitle" idx="3"/>
          </p:nvPr>
        </p:nvSpPr>
        <p:spPr>
          <a:xfrm>
            <a:off x="2534933" y="5059600"/>
            <a:ext cx="26772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7" name="Google Shape;897;p60"/>
          <p:cNvSpPr txBox="1">
            <a:spLocks noGrp="1"/>
          </p:cNvSpPr>
          <p:nvPr>
            <p:ph type="subTitle" idx="4"/>
          </p:nvPr>
        </p:nvSpPr>
        <p:spPr>
          <a:xfrm>
            <a:off x="2400667" y="5453000"/>
            <a:ext cx="2940800" cy="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032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7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9" name="Google Shape;839;p57"/>
          <p:cNvSpPr txBox="1">
            <a:spLocks noGrp="1"/>
          </p:cNvSpPr>
          <p:nvPr>
            <p:ph type="title" idx="2"/>
          </p:nvPr>
        </p:nvSpPr>
        <p:spPr>
          <a:xfrm>
            <a:off x="794500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840" name="Google Shape;840;p57"/>
          <p:cNvSpPr txBox="1">
            <a:spLocks noGrp="1"/>
          </p:cNvSpPr>
          <p:nvPr>
            <p:ph type="subTitle" idx="1"/>
          </p:nvPr>
        </p:nvSpPr>
        <p:spPr>
          <a:xfrm>
            <a:off x="1088100" y="3042971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57"/>
          <p:cNvSpPr txBox="1">
            <a:spLocks noGrp="1"/>
          </p:cNvSpPr>
          <p:nvPr>
            <p:ph type="title" idx="3"/>
          </p:nvPr>
        </p:nvSpPr>
        <p:spPr>
          <a:xfrm>
            <a:off x="7993133" y="2419200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842" name="Google Shape;842;p57"/>
          <p:cNvSpPr txBox="1">
            <a:spLocks noGrp="1"/>
          </p:cNvSpPr>
          <p:nvPr>
            <p:ph type="subTitle" idx="4"/>
          </p:nvPr>
        </p:nvSpPr>
        <p:spPr>
          <a:xfrm>
            <a:off x="7993133" y="3042972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57"/>
          <p:cNvSpPr txBox="1">
            <a:spLocks noGrp="1"/>
          </p:cNvSpPr>
          <p:nvPr>
            <p:ph type="title" idx="5"/>
          </p:nvPr>
        </p:nvSpPr>
        <p:spPr>
          <a:xfrm>
            <a:off x="794500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844" name="Google Shape;844;p57"/>
          <p:cNvSpPr txBox="1">
            <a:spLocks noGrp="1"/>
          </p:cNvSpPr>
          <p:nvPr>
            <p:ph type="subTitle" idx="6"/>
          </p:nvPr>
        </p:nvSpPr>
        <p:spPr>
          <a:xfrm>
            <a:off x="1088100" y="4897504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57"/>
          <p:cNvSpPr txBox="1">
            <a:spLocks noGrp="1"/>
          </p:cNvSpPr>
          <p:nvPr>
            <p:ph type="title" idx="7"/>
          </p:nvPr>
        </p:nvSpPr>
        <p:spPr>
          <a:xfrm>
            <a:off x="7993133" y="4273733"/>
            <a:ext cx="3390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>
            <a:endParaRPr/>
          </a:p>
        </p:txBody>
      </p:sp>
      <p:sp>
        <p:nvSpPr>
          <p:cNvPr id="846" name="Google Shape;846;p57"/>
          <p:cNvSpPr txBox="1">
            <a:spLocks noGrp="1"/>
          </p:cNvSpPr>
          <p:nvPr>
            <p:ph type="subTitle" idx="8"/>
          </p:nvPr>
        </p:nvSpPr>
        <p:spPr>
          <a:xfrm>
            <a:off x="7993133" y="4897503"/>
            <a:ext cx="309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12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2437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958233" y="1371600"/>
            <a:ext cx="10275200" cy="4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51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2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3" name="Google Shape;763;p52"/>
          <p:cNvSpPr txBox="1">
            <a:spLocks noGrp="1"/>
          </p:cNvSpPr>
          <p:nvPr>
            <p:ph type="subTitle" idx="1"/>
          </p:nvPr>
        </p:nvSpPr>
        <p:spPr>
          <a:xfrm>
            <a:off x="6846567" y="2363367"/>
            <a:ext cx="4300000" cy="31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251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10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2838833" y="484367"/>
            <a:ext cx="65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7578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150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240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7655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46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943400" y="2563933"/>
            <a:ext cx="6480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943533" y="3676167"/>
            <a:ext cx="6480000" cy="6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339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850800" y="1434700"/>
            <a:ext cx="8490400" cy="3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2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95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0.png"/><Relationship Id="rId4" Type="http://schemas.openxmlformats.org/officeDocument/2006/relationships/image" Target="../media/image4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9.png"/><Relationship Id="rId4" Type="http://schemas.openxmlformats.org/officeDocument/2006/relationships/image" Target="../media/image5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9"/>
          <p:cNvSpPr txBox="1">
            <a:spLocks noGrp="1"/>
          </p:cNvSpPr>
          <p:nvPr>
            <p:ph type="ctrTitle"/>
          </p:nvPr>
        </p:nvSpPr>
        <p:spPr>
          <a:xfrm>
            <a:off x="362867" y="1979399"/>
            <a:ext cx="11212400" cy="31235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" sz="4400" dirty="0">
                <a:solidFill>
                  <a:schemeClr val="accent2"/>
                </a:solidFill>
              </a:rPr>
              <a:t>Capstone Project</a:t>
            </a:r>
            <a:br>
              <a:rPr lang="en" sz="5067" dirty="0"/>
            </a:br>
            <a:r>
              <a:rPr lang="en" sz="5067" dirty="0"/>
              <a:t>Bike Sharing Demand Prediction</a:t>
            </a:r>
            <a:endParaRPr sz="5067" dirty="0"/>
          </a:p>
        </p:txBody>
      </p:sp>
      <p:sp>
        <p:nvSpPr>
          <p:cNvPr id="1025" name="Google Shape;1025;p69"/>
          <p:cNvSpPr txBox="1">
            <a:spLocks noGrp="1"/>
          </p:cNvSpPr>
          <p:nvPr>
            <p:ph type="subTitle" idx="1"/>
          </p:nvPr>
        </p:nvSpPr>
        <p:spPr>
          <a:xfrm>
            <a:off x="2995128" y="4723900"/>
            <a:ext cx="7548464" cy="12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" sz="2133" b="1" dirty="0">
                <a:solidFill>
                  <a:schemeClr val="accent4"/>
                </a:solidFill>
              </a:rPr>
              <a:t>By – </a:t>
            </a:r>
            <a:r>
              <a:rPr lang="en" sz="4000" b="1" dirty="0">
                <a:solidFill>
                  <a:schemeClr val="accent4"/>
                </a:solidFill>
              </a:rPr>
              <a:t>Arjun sharma</a:t>
            </a:r>
            <a:endParaRPr sz="4000" b="1" dirty="0">
              <a:solidFill>
                <a:schemeClr val="accent4"/>
              </a:solidFill>
            </a:endParaRPr>
          </a:p>
          <a:p>
            <a:pPr algn="ctr">
              <a:lnSpc>
                <a:spcPct val="115000"/>
              </a:lnSpc>
              <a:spcBef>
                <a:spcPts val="0"/>
              </a:spcBef>
            </a:pPr>
            <a:r>
              <a:rPr lang="en" sz="2133" b="1" dirty="0">
                <a:solidFill>
                  <a:schemeClr val="accent4"/>
                </a:solidFill>
              </a:rPr>
              <a:t>(arjunkumarsharma1228@gmail.com)</a:t>
            </a:r>
            <a:endParaRPr b="1" dirty="0">
              <a:solidFill>
                <a:schemeClr val="accent4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D9574-0506-0386-D48A-BBA3A35D5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93" y="4793989"/>
            <a:ext cx="1372627" cy="13726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133CC6-FBCC-CEDC-0E54-FA24BDE5E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70" y="152739"/>
            <a:ext cx="1826660" cy="1826660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80723117-0D78-CFCC-1650-68E2C79793D9}"/>
              </a:ext>
            </a:extLst>
          </p:cNvPr>
          <p:cNvSpPr/>
          <p:nvPr/>
        </p:nvSpPr>
        <p:spPr>
          <a:xfrm>
            <a:off x="9242896" y="1405823"/>
            <a:ext cx="1826661" cy="2135361"/>
          </a:xfrm>
          <a:custGeom>
            <a:avLst/>
            <a:gdLst/>
            <a:ahLst/>
            <a:cxnLst/>
            <a:rect l="l" t="t" r="r" b="b"/>
            <a:pathLst>
              <a:path w="6761467" h="7763688">
                <a:moveTo>
                  <a:pt x="0" y="0"/>
                </a:moveTo>
                <a:lnTo>
                  <a:pt x="6761467" y="0"/>
                </a:lnTo>
                <a:lnTo>
                  <a:pt x="6761467" y="7763688"/>
                </a:lnTo>
                <a:lnTo>
                  <a:pt x="0" y="7763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77"/>
          <p:cNvSpPr txBox="1">
            <a:spLocks noGrp="1"/>
          </p:cNvSpPr>
          <p:nvPr>
            <p:ph type="title"/>
          </p:nvPr>
        </p:nvSpPr>
        <p:spPr>
          <a:xfrm>
            <a:off x="720000" y="585967"/>
            <a:ext cx="10752000" cy="10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5067">
              <a:latin typeface="Josefin Sans"/>
              <a:ea typeface="Josefin Sans"/>
              <a:cs typeface="Josefin Sans"/>
              <a:sym typeface="Josefin Sans"/>
            </a:endParaRPr>
          </a:p>
          <a:p>
            <a:pPr algn="ctr"/>
            <a:endParaRPr/>
          </a:p>
        </p:txBody>
      </p:sp>
      <p:sp>
        <p:nvSpPr>
          <p:cNvPr id="1090" name="Google Shape;1090;p77"/>
          <p:cNvSpPr txBox="1"/>
          <p:nvPr/>
        </p:nvSpPr>
        <p:spPr>
          <a:xfrm>
            <a:off x="979700" y="2228067"/>
            <a:ext cx="10123600" cy="9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Rental Bike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winter season 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is significantly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lower 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than other seasons.</a:t>
            </a:r>
            <a:endParaRPr sz="24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15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is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highest 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Summer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1" name="Google Shape;1091;p77"/>
          <p:cNvSpPr txBox="1"/>
          <p:nvPr/>
        </p:nvSpPr>
        <p:spPr>
          <a:xfrm>
            <a:off x="780167" y="1581267"/>
            <a:ext cx="7906800" cy="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Seasons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092" name="Google Shape;109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642" y="3048434"/>
            <a:ext cx="4847660" cy="376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77"/>
          <p:cNvPicPr preferRelativeResize="0"/>
          <p:nvPr/>
        </p:nvPicPr>
        <p:blipFill rotWithShape="1">
          <a:blip r:embed="rId4">
            <a:alphaModFix/>
          </a:blip>
          <a:srcRect b="4251"/>
          <a:stretch/>
        </p:blipFill>
        <p:spPr>
          <a:xfrm>
            <a:off x="1552500" y="3251634"/>
            <a:ext cx="3798933" cy="360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78"/>
          <p:cNvSpPr txBox="1">
            <a:spLocks noGrp="1"/>
          </p:cNvSpPr>
          <p:nvPr>
            <p:ph type="title"/>
          </p:nvPr>
        </p:nvSpPr>
        <p:spPr>
          <a:xfrm>
            <a:off x="720000" y="992367"/>
            <a:ext cx="10752000" cy="11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067" dirty="0"/>
              <a:t>Exploratory Data Analysis</a:t>
            </a:r>
            <a:endParaRPr sz="5067" dirty="0"/>
          </a:p>
          <a:p>
            <a:pPr algn="ctr">
              <a:spcBef>
                <a:spcPts val="0"/>
              </a:spcBef>
            </a:pPr>
            <a:endParaRPr dirty="0"/>
          </a:p>
        </p:txBody>
      </p:sp>
      <p:sp>
        <p:nvSpPr>
          <p:cNvPr id="1099" name="Google Shape;1099;p78"/>
          <p:cNvSpPr txBox="1"/>
          <p:nvPr/>
        </p:nvSpPr>
        <p:spPr>
          <a:xfrm flipH="1">
            <a:off x="421600" y="2565767"/>
            <a:ext cx="4963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Hour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00" name="Google Shape;1100;p78"/>
          <p:cNvSpPr txBox="1"/>
          <p:nvPr/>
        </p:nvSpPr>
        <p:spPr>
          <a:xfrm flipH="1">
            <a:off x="657433" y="3733800"/>
            <a:ext cx="4709200" cy="1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demand peaks 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during </a:t>
            </a: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rush hours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of the day.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Rush hour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is generally around </a:t>
            </a: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8AM 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morning 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6PM 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evening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1" name="Google Shape;110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33" y="2478667"/>
            <a:ext cx="6432200" cy="351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79"/>
          <p:cNvSpPr txBox="1">
            <a:spLocks noGrp="1"/>
          </p:cNvSpPr>
          <p:nvPr>
            <p:ph type="title"/>
          </p:nvPr>
        </p:nvSpPr>
        <p:spPr>
          <a:xfrm>
            <a:off x="720000" y="992367"/>
            <a:ext cx="10752000" cy="10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/>
              <a:t>Exploratory Data Analysis</a:t>
            </a:r>
            <a:endParaRPr sz="5067"/>
          </a:p>
          <a:p>
            <a:pPr algn="ctr"/>
            <a:endParaRPr/>
          </a:p>
        </p:txBody>
      </p:sp>
      <p:sp>
        <p:nvSpPr>
          <p:cNvPr id="1107" name="Google Shape;1107;p79"/>
          <p:cNvSpPr txBox="1">
            <a:spLocks noGrp="1"/>
          </p:cNvSpPr>
          <p:nvPr>
            <p:ph type="body" idx="1"/>
          </p:nvPr>
        </p:nvSpPr>
        <p:spPr>
          <a:xfrm>
            <a:off x="6809733" y="3556200"/>
            <a:ext cx="5137600" cy="22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15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867">
                <a:solidFill>
                  <a:schemeClr val="accent6"/>
                </a:solidFill>
              </a:rPr>
              <a:t>Similar to what we saw with </a:t>
            </a:r>
            <a:r>
              <a:rPr lang="en" sz="1867" b="1">
                <a:solidFill>
                  <a:schemeClr val="accent6"/>
                </a:solidFill>
              </a:rPr>
              <a:t>seasons</a:t>
            </a:r>
            <a:r>
              <a:rPr lang="en" sz="1867">
                <a:solidFill>
                  <a:schemeClr val="accent6"/>
                </a:solidFill>
              </a:rPr>
              <a:t>, </a:t>
            </a:r>
            <a:r>
              <a:rPr lang="en" sz="1867" b="1">
                <a:solidFill>
                  <a:schemeClr val="accent6"/>
                </a:solidFill>
              </a:rPr>
              <a:t>demand decreases</a:t>
            </a:r>
            <a:r>
              <a:rPr lang="en" sz="1867">
                <a:solidFill>
                  <a:schemeClr val="accent6"/>
                </a:solidFill>
              </a:rPr>
              <a:t> significantly during </a:t>
            </a:r>
            <a:r>
              <a:rPr lang="en" sz="1867" b="1">
                <a:solidFill>
                  <a:schemeClr val="accent6"/>
                </a:solidFill>
              </a:rPr>
              <a:t>winter</a:t>
            </a:r>
            <a:r>
              <a:rPr lang="en" sz="1867">
                <a:solidFill>
                  <a:schemeClr val="accent6"/>
                </a:solidFill>
              </a:rPr>
              <a:t> months like </a:t>
            </a:r>
            <a:r>
              <a:rPr lang="en" sz="1867" b="1">
                <a:solidFill>
                  <a:schemeClr val="accent6"/>
                </a:solidFill>
              </a:rPr>
              <a:t>Dec</a:t>
            </a:r>
            <a:r>
              <a:rPr lang="en" sz="1867">
                <a:solidFill>
                  <a:schemeClr val="accent6"/>
                </a:solidFill>
              </a:rPr>
              <a:t>, </a:t>
            </a:r>
            <a:r>
              <a:rPr lang="en" sz="1867" b="1">
                <a:solidFill>
                  <a:schemeClr val="accent6"/>
                </a:solidFill>
              </a:rPr>
              <a:t>Jan</a:t>
            </a:r>
            <a:r>
              <a:rPr lang="en" sz="1867">
                <a:solidFill>
                  <a:schemeClr val="accent6"/>
                </a:solidFill>
              </a:rPr>
              <a:t>, </a:t>
            </a:r>
            <a:r>
              <a:rPr lang="en" sz="1867" b="1">
                <a:solidFill>
                  <a:schemeClr val="accent6"/>
                </a:solidFill>
              </a:rPr>
              <a:t>Feb </a:t>
            </a:r>
            <a:r>
              <a:rPr lang="en" sz="1867">
                <a:solidFill>
                  <a:schemeClr val="accent6"/>
                </a:solidFill>
              </a:rPr>
              <a:t>etc.</a:t>
            </a:r>
            <a:endParaRPr sz="1867">
              <a:solidFill>
                <a:schemeClr val="accent6"/>
              </a:solidFill>
            </a:endParaRPr>
          </a:p>
          <a:p>
            <a:pPr indent="-423323">
              <a:lnSpc>
                <a:spcPct val="115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867" b="1">
                <a:solidFill>
                  <a:schemeClr val="accent6"/>
                </a:solidFill>
              </a:rPr>
              <a:t>Demand peaks </a:t>
            </a:r>
            <a:r>
              <a:rPr lang="en" sz="1867">
                <a:solidFill>
                  <a:schemeClr val="accent6"/>
                </a:solidFill>
              </a:rPr>
              <a:t>at the </a:t>
            </a:r>
            <a:r>
              <a:rPr lang="en" sz="1867" b="1">
                <a:solidFill>
                  <a:schemeClr val="accent6"/>
                </a:solidFill>
              </a:rPr>
              <a:t>summer </a:t>
            </a:r>
            <a:r>
              <a:rPr lang="en" sz="1867">
                <a:solidFill>
                  <a:schemeClr val="accent6"/>
                </a:solidFill>
              </a:rPr>
              <a:t>months like </a:t>
            </a:r>
            <a:r>
              <a:rPr lang="en" sz="1867" b="1">
                <a:solidFill>
                  <a:schemeClr val="accent6"/>
                </a:solidFill>
              </a:rPr>
              <a:t>May</a:t>
            </a:r>
            <a:r>
              <a:rPr lang="en" sz="1867">
                <a:solidFill>
                  <a:schemeClr val="accent6"/>
                </a:solidFill>
              </a:rPr>
              <a:t>, </a:t>
            </a:r>
            <a:r>
              <a:rPr lang="en" sz="1867" b="1">
                <a:solidFill>
                  <a:schemeClr val="accent6"/>
                </a:solidFill>
              </a:rPr>
              <a:t>June</a:t>
            </a:r>
            <a:r>
              <a:rPr lang="en" sz="1867">
                <a:solidFill>
                  <a:schemeClr val="accent6"/>
                </a:solidFill>
              </a:rPr>
              <a:t>, </a:t>
            </a:r>
            <a:r>
              <a:rPr lang="en" sz="1867" b="1">
                <a:solidFill>
                  <a:schemeClr val="accent6"/>
                </a:solidFill>
              </a:rPr>
              <a:t>July </a:t>
            </a:r>
            <a:r>
              <a:rPr lang="en" sz="1867">
                <a:solidFill>
                  <a:schemeClr val="accent6"/>
                </a:solidFill>
              </a:rPr>
              <a:t>etc.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08" name="Google Shape;1108;p79"/>
          <p:cNvSpPr txBox="1"/>
          <p:nvPr/>
        </p:nvSpPr>
        <p:spPr>
          <a:xfrm flipH="1">
            <a:off x="6610400" y="2173800"/>
            <a:ext cx="5137600" cy="1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Months</a:t>
            </a:r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09" name="Google Shape;110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0" y="2086367"/>
            <a:ext cx="5790933" cy="4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0"/>
          <p:cNvSpPr txBox="1">
            <a:spLocks noGrp="1"/>
          </p:cNvSpPr>
          <p:nvPr>
            <p:ph type="title"/>
          </p:nvPr>
        </p:nvSpPr>
        <p:spPr>
          <a:xfrm>
            <a:off x="1625600" y="890767"/>
            <a:ext cx="9144000" cy="102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15" name="Google Shape;1115;p80"/>
          <p:cNvSpPr txBox="1">
            <a:spLocks noGrp="1"/>
          </p:cNvSpPr>
          <p:nvPr>
            <p:ph type="subTitle" idx="1"/>
          </p:nvPr>
        </p:nvSpPr>
        <p:spPr>
          <a:xfrm>
            <a:off x="612133" y="3657800"/>
            <a:ext cx="4776400" cy="22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Font typeface="Open Sans"/>
              <a:buChar char="●"/>
            </a:pPr>
            <a:r>
              <a:rPr lang="en">
                <a:solidFill>
                  <a:schemeClr val="accent6"/>
                </a:solidFill>
              </a:rPr>
              <a:t>The Bike rental </a:t>
            </a:r>
            <a:r>
              <a:rPr lang="en" b="1">
                <a:solidFill>
                  <a:schemeClr val="accent6"/>
                </a:solidFill>
              </a:rPr>
              <a:t>demand increases </a:t>
            </a:r>
            <a:r>
              <a:rPr lang="en">
                <a:solidFill>
                  <a:schemeClr val="accent6"/>
                </a:solidFill>
              </a:rPr>
              <a:t>as the </a:t>
            </a:r>
            <a:r>
              <a:rPr lang="en" b="1">
                <a:solidFill>
                  <a:schemeClr val="accent6"/>
                </a:solidFill>
              </a:rPr>
              <a:t>temperature increases</a:t>
            </a:r>
            <a:r>
              <a:rPr lang="en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Font typeface="Open Sans"/>
              <a:buChar char="●"/>
            </a:pPr>
            <a:r>
              <a:rPr lang="en">
                <a:solidFill>
                  <a:schemeClr val="accent6"/>
                </a:solidFill>
              </a:rPr>
              <a:t>Although </a:t>
            </a:r>
            <a:r>
              <a:rPr lang="en" b="1">
                <a:solidFill>
                  <a:schemeClr val="accent6"/>
                </a:solidFill>
              </a:rPr>
              <a:t>too high temperature</a:t>
            </a:r>
            <a:r>
              <a:rPr lang="en">
                <a:solidFill>
                  <a:schemeClr val="accent6"/>
                </a:solidFill>
              </a:rPr>
              <a:t> leads to </a:t>
            </a:r>
            <a:r>
              <a:rPr lang="en" b="1">
                <a:solidFill>
                  <a:schemeClr val="accent6"/>
                </a:solidFill>
              </a:rPr>
              <a:t>decrease</a:t>
            </a:r>
            <a:r>
              <a:rPr lang="en">
                <a:solidFill>
                  <a:schemeClr val="accent6"/>
                </a:solidFill>
              </a:rPr>
              <a:t> in </a:t>
            </a:r>
            <a:r>
              <a:rPr lang="en" b="1">
                <a:solidFill>
                  <a:schemeClr val="accent6"/>
                </a:solidFill>
              </a:rPr>
              <a:t>demand </a:t>
            </a:r>
            <a:r>
              <a:rPr lang="en">
                <a:solidFill>
                  <a:schemeClr val="accent6"/>
                </a:solidFill>
              </a:rPr>
              <a:t>again.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16" name="Google Shape;1116;p80"/>
          <p:cNvSpPr txBox="1"/>
          <p:nvPr/>
        </p:nvSpPr>
        <p:spPr>
          <a:xfrm flipH="1">
            <a:off x="412800" y="2275400"/>
            <a:ext cx="5137600" cy="1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Temperature</a:t>
            </a:r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17" name="Google Shape;111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9734" y="2013968"/>
            <a:ext cx="5842085" cy="4539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1"/>
          <p:cNvSpPr txBox="1">
            <a:spLocks noGrp="1"/>
          </p:cNvSpPr>
          <p:nvPr>
            <p:ph type="title"/>
          </p:nvPr>
        </p:nvSpPr>
        <p:spPr>
          <a:xfrm>
            <a:off x="720000" y="789167"/>
            <a:ext cx="10752000" cy="10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5067">
              <a:latin typeface="Josefin Sans"/>
              <a:ea typeface="Josefin Sans"/>
              <a:cs typeface="Josefin Sans"/>
              <a:sym typeface="Josefin Sans"/>
            </a:endParaRPr>
          </a:p>
          <a:p>
            <a:pPr algn="ctr"/>
            <a:endParaRPr/>
          </a:p>
        </p:txBody>
      </p:sp>
      <p:sp>
        <p:nvSpPr>
          <p:cNvPr id="1123" name="Google Shape;1123;p81"/>
          <p:cNvSpPr txBox="1"/>
          <p:nvPr/>
        </p:nvSpPr>
        <p:spPr>
          <a:xfrm>
            <a:off x="6948700" y="3443500"/>
            <a:ext cx="4836800" cy="2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Similar trend for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dew point temperature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as well i.e., The Bike rental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increases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as the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temperature increases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Although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too high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dew point temperature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leads to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decrease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again.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81"/>
          <p:cNvSpPr txBox="1"/>
          <p:nvPr/>
        </p:nvSpPr>
        <p:spPr>
          <a:xfrm>
            <a:off x="6625767" y="2252567"/>
            <a:ext cx="5040000" cy="1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400" b="1" dirty="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Dew Point Temperature</a:t>
            </a:r>
            <a:endParaRPr sz="28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25" name="Google Shape;112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34" y="2024367"/>
            <a:ext cx="5984633" cy="4597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82"/>
          <p:cNvSpPr txBox="1">
            <a:spLocks noGrp="1"/>
          </p:cNvSpPr>
          <p:nvPr>
            <p:ph type="title"/>
          </p:nvPr>
        </p:nvSpPr>
        <p:spPr>
          <a:xfrm>
            <a:off x="1442200" y="992367"/>
            <a:ext cx="9307600" cy="111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/>
              <a:t>Exploratory Data Analysis</a:t>
            </a:r>
            <a:endParaRPr sz="5067"/>
          </a:p>
          <a:p>
            <a:pPr algn="ctr"/>
            <a:endParaRPr/>
          </a:p>
        </p:txBody>
      </p:sp>
      <p:sp>
        <p:nvSpPr>
          <p:cNvPr id="1131" name="Google Shape;1131;p82"/>
          <p:cNvSpPr txBox="1">
            <a:spLocks noGrp="1"/>
          </p:cNvSpPr>
          <p:nvPr>
            <p:ph type="body" idx="4294967295"/>
          </p:nvPr>
        </p:nvSpPr>
        <p:spPr>
          <a:xfrm>
            <a:off x="0" y="3759201"/>
            <a:ext cx="4777317" cy="22817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867">
                <a:solidFill>
                  <a:schemeClr val="accent6"/>
                </a:solidFill>
              </a:rPr>
              <a:t>Obviously on </a:t>
            </a:r>
            <a:r>
              <a:rPr lang="en" sz="1867" b="1">
                <a:solidFill>
                  <a:schemeClr val="accent6"/>
                </a:solidFill>
              </a:rPr>
              <a:t>non functioning day </a:t>
            </a:r>
            <a:r>
              <a:rPr lang="en" sz="1867">
                <a:solidFill>
                  <a:schemeClr val="accent6"/>
                </a:solidFill>
              </a:rPr>
              <a:t>i.e., when the </a:t>
            </a:r>
            <a:r>
              <a:rPr lang="en" sz="1867" b="1">
                <a:solidFill>
                  <a:schemeClr val="accent6"/>
                </a:solidFill>
              </a:rPr>
              <a:t>bike renting service </a:t>
            </a:r>
            <a:r>
              <a:rPr lang="en" sz="1867">
                <a:solidFill>
                  <a:schemeClr val="accent6"/>
                </a:solidFill>
              </a:rPr>
              <a:t>was </a:t>
            </a:r>
            <a:r>
              <a:rPr lang="en" sz="1867" b="1">
                <a:solidFill>
                  <a:schemeClr val="accent6"/>
                </a:solidFill>
              </a:rPr>
              <a:t>not operating</a:t>
            </a:r>
            <a:r>
              <a:rPr lang="en" sz="1867">
                <a:solidFill>
                  <a:schemeClr val="accent6"/>
                </a:solidFill>
              </a:rPr>
              <a:t>, there was </a:t>
            </a:r>
            <a:r>
              <a:rPr lang="en" sz="1867" b="1">
                <a:solidFill>
                  <a:schemeClr val="accent6"/>
                </a:solidFill>
              </a:rPr>
              <a:t>zero bikes rented</a:t>
            </a:r>
            <a:r>
              <a:rPr lang="en" sz="1867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32" name="Google Shape;1132;p82"/>
          <p:cNvSpPr txBox="1"/>
          <p:nvPr/>
        </p:nvSpPr>
        <p:spPr>
          <a:xfrm flipH="1">
            <a:off x="412800" y="2377000"/>
            <a:ext cx="5137600" cy="1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Functioning Day</a:t>
            </a:r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33" name="Google Shape;1133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600" y="2030100"/>
            <a:ext cx="5875965" cy="462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720000" y="890767"/>
            <a:ext cx="1075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body" idx="4294967295"/>
          </p:nvPr>
        </p:nvSpPr>
        <p:spPr>
          <a:xfrm>
            <a:off x="7253818" y="3556001"/>
            <a:ext cx="4938183" cy="22817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867" b="1">
                <a:solidFill>
                  <a:schemeClr val="accent6"/>
                </a:solidFill>
              </a:rPr>
              <a:t>Rental Bike demand</a:t>
            </a:r>
            <a:r>
              <a:rPr lang="en" sz="1867">
                <a:solidFill>
                  <a:schemeClr val="accent6"/>
                </a:solidFill>
              </a:rPr>
              <a:t> is </a:t>
            </a:r>
            <a:r>
              <a:rPr lang="en" sz="1867" b="1">
                <a:solidFill>
                  <a:schemeClr val="accent6"/>
                </a:solidFill>
              </a:rPr>
              <a:t>higher </a:t>
            </a:r>
            <a:r>
              <a:rPr lang="en" sz="1867">
                <a:solidFill>
                  <a:schemeClr val="accent6"/>
                </a:solidFill>
              </a:rPr>
              <a:t>on </a:t>
            </a:r>
            <a:r>
              <a:rPr lang="en" sz="1867" b="1">
                <a:solidFill>
                  <a:schemeClr val="accent6"/>
                </a:solidFill>
              </a:rPr>
              <a:t>non holiday</a:t>
            </a:r>
            <a:r>
              <a:rPr lang="en" sz="1867">
                <a:solidFill>
                  <a:schemeClr val="accent6"/>
                </a:solidFill>
              </a:rPr>
              <a:t> compared to holiday.</a:t>
            </a:r>
            <a:endParaRPr sz="1867">
              <a:solidFill>
                <a:schemeClr val="accent6"/>
              </a:solidFill>
            </a:endParaRPr>
          </a:p>
          <a:p>
            <a:pPr marL="609585" indent="-423323">
              <a:lnSpc>
                <a:spcPct val="13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867">
                <a:solidFill>
                  <a:schemeClr val="accent6"/>
                </a:solidFill>
              </a:rPr>
              <a:t>Possible </a:t>
            </a:r>
            <a:r>
              <a:rPr lang="en" sz="1867" b="1">
                <a:solidFill>
                  <a:schemeClr val="accent6"/>
                </a:solidFill>
              </a:rPr>
              <a:t>reason </a:t>
            </a:r>
            <a:r>
              <a:rPr lang="en" sz="1867">
                <a:solidFill>
                  <a:schemeClr val="accent6"/>
                </a:solidFill>
              </a:rPr>
              <a:t>for this can be that a lot of people </a:t>
            </a:r>
            <a:r>
              <a:rPr lang="en" sz="1867" b="1">
                <a:solidFill>
                  <a:schemeClr val="accent6"/>
                </a:solidFill>
              </a:rPr>
              <a:t>uses rental bike</a:t>
            </a:r>
            <a:r>
              <a:rPr lang="en" sz="1867">
                <a:solidFill>
                  <a:schemeClr val="accent6"/>
                </a:solidFill>
              </a:rPr>
              <a:t> to go to </a:t>
            </a:r>
            <a:r>
              <a:rPr lang="en" sz="1867" b="1">
                <a:solidFill>
                  <a:schemeClr val="accent6"/>
                </a:solidFill>
              </a:rPr>
              <a:t>offices </a:t>
            </a:r>
            <a:r>
              <a:rPr lang="en" sz="1867">
                <a:solidFill>
                  <a:schemeClr val="accent6"/>
                </a:solidFill>
              </a:rPr>
              <a:t>or </a:t>
            </a:r>
            <a:r>
              <a:rPr lang="en" sz="1867" b="1">
                <a:solidFill>
                  <a:schemeClr val="accent6"/>
                </a:solidFill>
              </a:rPr>
              <a:t>schools/ colleges</a:t>
            </a:r>
            <a:r>
              <a:rPr lang="en" sz="1867">
                <a:solidFill>
                  <a:schemeClr val="accent6"/>
                </a:solidFill>
              </a:rPr>
              <a:t> on </a:t>
            </a:r>
            <a:r>
              <a:rPr lang="en" sz="1867" b="1">
                <a:solidFill>
                  <a:schemeClr val="accent6"/>
                </a:solidFill>
              </a:rPr>
              <a:t>non holiday</a:t>
            </a:r>
            <a:r>
              <a:rPr lang="en" sz="1867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40" name="Google Shape;1140;p83"/>
          <p:cNvSpPr txBox="1"/>
          <p:nvPr/>
        </p:nvSpPr>
        <p:spPr>
          <a:xfrm flipH="1">
            <a:off x="6610400" y="2173800"/>
            <a:ext cx="5137600" cy="1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Holiday</a:t>
            </a:r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41" name="Google Shape;114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1" y="1945501"/>
            <a:ext cx="5983500" cy="47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4"/>
          <p:cNvSpPr txBox="1">
            <a:spLocks noGrp="1"/>
          </p:cNvSpPr>
          <p:nvPr>
            <p:ph type="title"/>
          </p:nvPr>
        </p:nvSpPr>
        <p:spPr>
          <a:xfrm>
            <a:off x="720000" y="992367"/>
            <a:ext cx="10752000" cy="11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067"/>
              <a:t>Exploratory Data Analysis</a:t>
            </a:r>
            <a:endParaRPr sz="5067"/>
          </a:p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1147" name="Google Shape;1147;p84"/>
          <p:cNvSpPr txBox="1"/>
          <p:nvPr/>
        </p:nvSpPr>
        <p:spPr>
          <a:xfrm flipH="1">
            <a:off x="421600" y="2667367"/>
            <a:ext cx="4963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Hour by each Season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48" name="Google Shape;1148;p84"/>
          <p:cNvSpPr txBox="1"/>
          <p:nvPr/>
        </p:nvSpPr>
        <p:spPr>
          <a:xfrm flipH="1">
            <a:off x="657433" y="3835400"/>
            <a:ext cx="4709200" cy="1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We can see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peaks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during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rush hours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the day.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Each season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has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similar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hourly pattern only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levels are different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49" name="Google Shape;114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867" y="2445967"/>
            <a:ext cx="6510932" cy="35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5"/>
          <p:cNvSpPr txBox="1">
            <a:spLocks noGrp="1"/>
          </p:cNvSpPr>
          <p:nvPr>
            <p:ph type="title"/>
          </p:nvPr>
        </p:nvSpPr>
        <p:spPr>
          <a:xfrm>
            <a:off x="720000" y="890767"/>
            <a:ext cx="1075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5067">
              <a:latin typeface="Josefin Sans"/>
              <a:ea typeface="Josefin Sans"/>
              <a:cs typeface="Josefin Sans"/>
              <a:sym typeface="Josefin Sans"/>
            </a:endParaRPr>
          </a:p>
          <a:p>
            <a:pPr algn="ctr"/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55" name="Google Shape;1155;p85"/>
          <p:cNvSpPr txBox="1">
            <a:spLocks noGrp="1"/>
          </p:cNvSpPr>
          <p:nvPr>
            <p:ph type="body" idx="4294967295"/>
          </p:nvPr>
        </p:nvSpPr>
        <p:spPr>
          <a:xfrm>
            <a:off x="7054851" y="3352801"/>
            <a:ext cx="5137149" cy="22817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>
              <a:lnSpc>
                <a:spcPct val="130000"/>
              </a:lnSpc>
              <a:spcBef>
                <a:spcPts val="0"/>
              </a:spcBef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1867" b="1">
                <a:solidFill>
                  <a:schemeClr val="accent6"/>
                </a:solidFill>
              </a:rPr>
              <a:t>Temperature </a:t>
            </a:r>
            <a:r>
              <a:rPr lang="en" sz="1867">
                <a:solidFill>
                  <a:schemeClr val="accent6"/>
                </a:solidFill>
              </a:rPr>
              <a:t>and </a:t>
            </a:r>
            <a:r>
              <a:rPr lang="en" sz="1867" b="1">
                <a:solidFill>
                  <a:schemeClr val="accent6"/>
                </a:solidFill>
              </a:rPr>
              <a:t>Dew Point Temperature</a:t>
            </a:r>
            <a:r>
              <a:rPr lang="en" sz="1867">
                <a:solidFill>
                  <a:schemeClr val="accent6"/>
                </a:solidFill>
              </a:rPr>
              <a:t> are </a:t>
            </a:r>
            <a:r>
              <a:rPr lang="en" sz="1867" b="1">
                <a:solidFill>
                  <a:schemeClr val="accent6"/>
                </a:solidFill>
              </a:rPr>
              <a:t>highly correlated</a:t>
            </a:r>
            <a:r>
              <a:rPr lang="en" sz="1867">
                <a:solidFill>
                  <a:schemeClr val="accent6"/>
                </a:solidFill>
              </a:rPr>
              <a:t>  which can </a:t>
            </a:r>
            <a:r>
              <a:rPr lang="en" sz="1867" b="1">
                <a:solidFill>
                  <a:schemeClr val="accent6"/>
                </a:solidFill>
              </a:rPr>
              <a:t>create problem</a:t>
            </a:r>
            <a:r>
              <a:rPr lang="en" sz="1867">
                <a:solidFill>
                  <a:schemeClr val="accent6"/>
                </a:solidFill>
              </a:rPr>
              <a:t> while doing </a:t>
            </a:r>
            <a:r>
              <a:rPr lang="en" sz="1867" b="1">
                <a:solidFill>
                  <a:schemeClr val="accent6"/>
                </a:solidFill>
              </a:rPr>
              <a:t>model interpretation</a:t>
            </a:r>
            <a:r>
              <a:rPr lang="en" sz="1867">
                <a:solidFill>
                  <a:schemeClr val="accent6"/>
                </a:solidFill>
              </a:rPr>
              <a:t>.</a:t>
            </a:r>
            <a:endParaRPr sz="1867">
              <a:solidFill>
                <a:schemeClr val="accent6"/>
              </a:solidFill>
            </a:endParaRPr>
          </a:p>
          <a:p>
            <a:pPr marL="609585" indent="-423323">
              <a:lnSpc>
                <a:spcPct val="130000"/>
              </a:lnSpc>
              <a:spcBef>
                <a:spcPts val="0"/>
              </a:spcBef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867">
                <a:solidFill>
                  <a:schemeClr val="accent6"/>
                </a:solidFill>
              </a:rPr>
              <a:t>Hence will be </a:t>
            </a:r>
            <a:r>
              <a:rPr lang="en" sz="1867" b="1">
                <a:solidFill>
                  <a:schemeClr val="accent6"/>
                </a:solidFill>
              </a:rPr>
              <a:t>dropping</a:t>
            </a:r>
            <a:r>
              <a:rPr lang="en" sz="1867">
                <a:solidFill>
                  <a:schemeClr val="accent6"/>
                </a:solidFill>
              </a:rPr>
              <a:t> </a:t>
            </a:r>
            <a:r>
              <a:rPr lang="en" sz="1867" b="1">
                <a:solidFill>
                  <a:schemeClr val="accent6"/>
                </a:solidFill>
              </a:rPr>
              <a:t>Dew Point Temperature</a:t>
            </a:r>
            <a:r>
              <a:rPr lang="en" sz="1867">
                <a:solidFill>
                  <a:schemeClr val="accent6"/>
                </a:solidFill>
              </a:rPr>
              <a:t> later before modelling.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56" name="Google Shape;1156;p85"/>
          <p:cNvSpPr txBox="1"/>
          <p:nvPr/>
        </p:nvSpPr>
        <p:spPr>
          <a:xfrm flipH="1">
            <a:off x="6610400" y="2173800"/>
            <a:ext cx="5137600" cy="1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Correlation of features</a:t>
            </a:r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57" name="Google Shape;115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" y="2268367"/>
            <a:ext cx="6482835" cy="429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86"/>
          <p:cNvSpPr txBox="1">
            <a:spLocks noGrp="1"/>
          </p:cNvSpPr>
          <p:nvPr>
            <p:ph type="title"/>
          </p:nvPr>
        </p:nvSpPr>
        <p:spPr>
          <a:xfrm>
            <a:off x="720000" y="687567"/>
            <a:ext cx="1075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/>
          </a:p>
        </p:txBody>
      </p:sp>
      <p:sp>
        <p:nvSpPr>
          <p:cNvPr id="1163" name="Google Shape;1163;p86"/>
          <p:cNvSpPr txBox="1"/>
          <p:nvPr/>
        </p:nvSpPr>
        <p:spPr>
          <a:xfrm flipH="1">
            <a:off x="421600" y="2464167"/>
            <a:ext cx="4963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Rainfall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64" name="Google Shape;1164;p86"/>
          <p:cNvSpPr txBox="1"/>
          <p:nvPr/>
        </p:nvSpPr>
        <p:spPr>
          <a:xfrm flipH="1">
            <a:off x="657433" y="3632200"/>
            <a:ext cx="4709200" cy="22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Rainfall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leads to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decrease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bike rentals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This is obvious because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people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do not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want to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go out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on a bike when it is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raining unless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 is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emergency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5" name="Google Shape;116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1" y="1864067"/>
            <a:ext cx="6259300" cy="47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B11D-ED72-E961-8A70-BDD10D06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647D-EECA-1E95-D659-1EB3AFEF0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Dataset introduction</a:t>
            </a:r>
          </a:p>
          <a:p>
            <a:r>
              <a:rPr lang="en-IN" dirty="0"/>
              <a:t>Method use </a:t>
            </a:r>
          </a:p>
          <a:p>
            <a:r>
              <a:rPr lang="en-IN" dirty="0"/>
              <a:t>Insight</a:t>
            </a:r>
          </a:p>
          <a:p>
            <a:r>
              <a:rPr lang="en-IN" dirty="0"/>
              <a:t>Suggestions</a:t>
            </a:r>
          </a:p>
          <a:p>
            <a:r>
              <a:rPr lang="en-IN" dirty="0"/>
              <a:t>Summary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084D-FEE2-35FD-C085-9FFB72B1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55" y="2015732"/>
            <a:ext cx="4489580" cy="448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15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7"/>
          <p:cNvSpPr txBox="1">
            <a:spLocks noGrp="1"/>
          </p:cNvSpPr>
          <p:nvPr>
            <p:ph type="title"/>
          </p:nvPr>
        </p:nvSpPr>
        <p:spPr>
          <a:xfrm>
            <a:off x="720000" y="789167"/>
            <a:ext cx="10752000" cy="103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5067">
              <a:latin typeface="Josefin Sans"/>
              <a:ea typeface="Josefin Sans"/>
              <a:cs typeface="Josefin Sans"/>
              <a:sym typeface="Josefin Sans"/>
            </a:endParaRPr>
          </a:p>
          <a:p>
            <a:pPr algn="ctr"/>
            <a:endParaRPr/>
          </a:p>
        </p:txBody>
      </p:sp>
      <p:sp>
        <p:nvSpPr>
          <p:cNvPr id="1171" name="Google Shape;1171;p87"/>
          <p:cNvSpPr txBox="1"/>
          <p:nvPr/>
        </p:nvSpPr>
        <p:spPr>
          <a:xfrm>
            <a:off x="6948700" y="3443500"/>
            <a:ext cx="4844000" cy="2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Similarly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snowfall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leads to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decrease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the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demand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bike rentals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This is obvious because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people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do not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want to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go out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on a bike when it is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snowing unless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it is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emergency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2" name="Google Shape;1172;p87"/>
          <p:cNvSpPr txBox="1"/>
          <p:nvPr/>
        </p:nvSpPr>
        <p:spPr>
          <a:xfrm>
            <a:off x="6625767" y="2252567"/>
            <a:ext cx="5040000" cy="1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Snowfall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73" name="Google Shape;117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24368"/>
            <a:ext cx="6061043" cy="463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8"/>
          <p:cNvSpPr txBox="1">
            <a:spLocks noGrp="1"/>
          </p:cNvSpPr>
          <p:nvPr>
            <p:ph type="title"/>
          </p:nvPr>
        </p:nvSpPr>
        <p:spPr>
          <a:xfrm>
            <a:off x="720000" y="585967"/>
            <a:ext cx="1075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5067">
              <a:latin typeface="Josefin Sans"/>
              <a:ea typeface="Josefin Sans"/>
              <a:cs typeface="Josefin Sans"/>
              <a:sym typeface="Josefin Sans"/>
            </a:endParaRPr>
          </a:p>
          <a:p>
            <a:pPr algn="ctr"/>
            <a:endParaRPr/>
          </a:p>
        </p:txBody>
      </p:sp>
      <p:pic>
        <p:nvPicPr>
          <p:cNvPr id="1179" name="Google Shape;117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967" y="1505867"/>
            <a:ext cx="5321300" cy="5203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0" name="Google Shape;1180;p88"/>
          <p:cNvSpPr txBox="1"/>
          <p:nvPr/>
        </p:nvSpPr>
        <p:spPr>
          <a:xfrm flipH="1">
            <a:off x="421600" y="1651367"/>
            <a:ext cx="4963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/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Temperature and Solar Radiation over time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81" name="Google Shape;1181;p88"/>
          <p:cNvSpPr txBox="1"/>
          <p:nvPr/>
        </p:nvSpPr>
        <p:spPr>
          <a:xfrm flipH="1">
            <a:off x="657533" y="2717800"/>
            <a:ext cx="50756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 expected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temperature rises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during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summer months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like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May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June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July 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etc. and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decreases 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during months like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Jan 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etc.</a:t>
            </a: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</a:pPr>
            <a:endParaRPr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15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Similar trend for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solar radiation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as well, but one thing to observe that there are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huge fluctuations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 the value, it may be because of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day-night cycle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as there is 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 sunlight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at</a:t>
            </a:r>
            <a:r>
              <a:rPr lang="en" sz="16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night-time</a:t>
            </a:r>
            <a:r>
              <a:rPr lang="en" sz="16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89"/>
          <p:cNvSpPr txBox="1">
            <a:spLocks noGrp="1"/>
          </p:cNvSpPr>
          <p:nvPr>
            <p:ph type="title"/>
          </p:nvPr>
        </p:nvSpPr>
        <p:spPr>
          <a:xfrm>
            <a:off x="720000" y="992367"/>
            <a:ext cx="10752000" cy="11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067">
                <a:solidFill>
                  <a:schemeClr val="dk1"/>
                </a:solidFill>
              </a:rPr>
              <a:t>Exploratory Data Analysis</a:t>
            </a:r>
            <a:endParaRPr sz="5067">
              <a:solidFill>
                <a:schemeClr val="dk1"/>
              </a:solidFill>
            </a:endParaRPr>
          </a:p>
          <a:p>
            <a:pPr algn="ctr">
              <a:spcBef>
                <a:spcPts val="0"/>
              </a:spcBef>
            </a:pPr>
            <a:endParaRPr/>
          </a:p>
        </p:txBody>
      </p:sp>
      <p:sp>
        <p:nvSpPr>
          <p:cNvPr id="1187" name="Google Shape;1187;p89"/>
          <p:cNvSpPr txBox="1"/>
          <p:nvPr/>
        </p:nvSpPr>
        <p:spPr>
          <a:xfrm>
            <a:off x="6793776" y="3251014"/>
            <a:ext cx="4844000" cy="2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24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There is a </a:t>
            </a:r>
            <a:r>
              <a:rPr lang="en" sz="24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slight increase</a:t>
            </a:r>
            <a:r>
              <a:rPr lang="en" sz="24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demand as </a:t>
            </a:r>
            <a:r>
              <a:rPr lang="en" sz="24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wind speed increases</a:t>
            </a:r>
            <a:r>
              <a:rPr lang="en" sz="24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but </a:t>
            </a:r>
            <a:r>
              <a:rPr lang="en" sz="24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too much</a:t>
            </a:r>
            <a:r>
              <a:rPr lang="en" sz="24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wind speed leads to </a:t>
            </a:r>
            <a:r>
              <a:rPr lang="en" sz="24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slight decreases</a:t>
            </a:r>
            <a:r>
              <a:rPr lang="en" sz="24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demand.</a:t>
            </a:r>
            <a:endParaRPr sz="24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8" name="Google Shape;1188;p89"/>
          <p:cNvSpPr txBox="1"/>
          <p:nvPr/>
        </p:nvSpPr>
        <p:spPr>
          <a:xfrm>
            <a:off x="6597776" y="2052477"/>
            <a:ext cx="5040000" cy="11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 dirty="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Wind Speed (m/s)</a:t>
            </a:r>
            <a:endParaRPr sz="3600" b="1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189" name="Google Shape;118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1" y="2562101"/>
            <a:ext cx="6219367" cy="3402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90"/>
          <p:cNvSpPr txBox="1">
            <a:spLocks noGrp="1"/>
          </p:cNvSpPr>
          <p:nvPr>
            <p:ph type="title"/>
          </p:nvPr>
        </p:nvSpPr>
        <p:spPr>
          <a:xfrm>
            <a:off x="720000" y="504667"/>
            <a:ext cx="10752000" cy="11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5" name="Google Shape;1195;p90"/>
          <p:cNvSpPr txBox="1"/>
          <p:nvPr/>
        </p:nvSpPr>
        <p:spPr>
          <a:xfrm flipH="1">
            <a:off x="523200" y="2057767"/>
            <a:ext cx="4963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1054">
              <a:buClr>
                <a:schemeClr val="lt2"/>
              </a:buClr>
              <a:buSzPts val="2200"/>
              <a:buFont typeface="Josefin Sans"/>
              <a:buChar char="➢"/>
            </a:pPr>
            <a:r>
              <a:rPr lang="en" sz="29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Count by Humidity</a:t>
            </a:r>
            <a:endParaRPr sz="3600" b="1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196" name="Google Shape;1196;p90"/>
          <p:cNvSpPr txBox="1"/>
          <p:nvPr/>
        </p:nvSpPr>
        <p:spPr>
          <a:xfrm flipH="1">
            <a:off x="759133" y="3225800"/>
            <a:ext cx="4567600" cy="2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demand is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consistent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humidity till 75%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but after that is starts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decreasing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One reason for such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high humidity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can be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we already saw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 causes decreases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 demand.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97" name="Google Shape;119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1" y="2445467"/>
            <a:ext cx="6400801" cy="3502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91"/>
          <p:cNvSpPr txBox="1">
            <a:spLocks noGrp="1"/>
          </p:cNvSpPr>
          <p:nvPr>
            <p:ph type="title"/>
          </p:nvPr>
        </p:nvSpPr>
        <p:spPr>
          <a:xfrm>
            <a:off x="720000" y="484367"/>
            <a:ext cx="10752000" cy="10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/>
              <a:t>Hypothesis Testing</a:t>
            </a:r>
            <a:endParaRPr sz="5067"/>
          </a:p>
        </p:txBody>
      </p:sp>
      <p:sp>
        <p:nvSpPr>
          <p:cNvPr id="1203" name="Google Shape;1203;p91"/>
          <p:cNvSpPr txBox="1"/>
          <p:nvPr/>
        </p:nvSpPr>
        <p:spPr>
          <a:xfrm flipH="1">
            <a:off x="523233" y="2057767"/>
            <a:ext cx="6897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40256">
              <a:lnSpc>
                <a:spcPct val="115000"/>
              </a:lnSpc>
              <a:buClr>
                <a:schemeClr val="lt2"/>
              </a:buClr>
              <a:buSzPts val="1600"/>
              <a:buFont typeface="Josefin Sans"/>
              <a:buChar char="➢"/>
            </a:pPr>
            <a:r>
              <a:rPr lang="en" sz="2133" b="1" dirty="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Demand in hot weather is higher compared to demand in cold weather.</a:t>
            </a:r>
            <a:endParaRPr sz="3600" b="1" dirty="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 dirty="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04" name="Google Shape;1204;p91"/>
          <p:cNvSpPr txBox="1"/>
          <p:nvPr/>
        </p:nvSpPr>
        <p:spPr>
          <a:xfrm flipH="1">
            <a:off x="523533" y="3116967"/>
            <a:ext cx="6733600" cy="3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Assumed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threshold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20°C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for hot and cold.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two sample t-test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is used to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determine 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if there is a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significant difference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the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means of two groups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we know from previous charts that Rented Bike Count is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right skewed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with large sample sizes (i.e.,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nhot = 2928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ncold = 5832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) and we don't know </a:t>
            </a:r>
            <a:r>
              <a:rPr lang="en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σp</a:t>
            </a:r>
            <a:r>
              <a:rPr lang="en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5" name="Google Shape;120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650" y="3013200"/>
            <a:ext cx="4415383" cy="15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51" y="6210285"/>
            <a:ext cx="10883900" cy="64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7" name="Google Shape;1207;p91"/>
          <p:cNvCxnSpPr/>
          <p:nvPr/>
        </p:nvCxnSpPr>
        <p:spPr>
          <a:xfrm>
            <a:off x="105233" y="6157700"/>
            <a:ext cx="119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92"/>
          <p:cNvSpPr txBox="1">
            <a:spLocks noGrp="1"/>
          </p:cNvSpPr>
          <p:nvPr>
            <p:ph type="title"/>
          </p:nvPr>
        </p:nvSpPr>
        <p:spPr>
          <a:xfrm>
            <a:off x="720000" y="687567"/>
            <a:ext cx="10752000" cy="10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 dirty="0"/>
              <a:t>Hypothesis Testing</a:t>
            </a:r>
            <a:endParaRPr sz="5067" dirty="0"/>
          </a:p>
        </p:txBody>
      </p:sp>
      <p:sp>
        <p:nvSpPr>
          <p:cNvPr id="1213" name="Google Shape;1213;p92"/>
          <p:cNvSpPr txBox="1"/>
          <p:nvPr/>
        </p:nvSpPr>
        <p:spPr>
          <a:xfrm flipH="1">
            <a:off x="523233" y="2057767"/>
            <a:ext cx="68972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40256">
              <a:lnSpc>
                <a:spcPct val="115000"/>
              </a:lnSpc>
              <a:buClr>
                <a:schemeClr val="lt2"/>
              </a:buClr>
              <a:buSzPts val="1600"/>
              <a:buFont typeface="Josefin Sans"/>
              <a:buChar char="➢"/>
            </a:pPr>
            <a:r>
              <a:rPr lang="en" sz="21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Demand during rush hour (</a:t>
            </a:r>
            <a:r>
              <a:rPr lang="en" sz="2133" b="1" i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7-9AM &amp; 5-7PM</a:t>
            </a:r>
            <a:r>
              <a:rPr lang="en" sz="2133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) is higher compared to non-rush hour.</a:t>
            </a:r>
            <a:endParaRPr sz="4133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endParaRPr sz="3600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14" name="Google Shape;1214;p92"/>
          <p:cNvSpPr txBox="1"/>
          <p:nvPr/>
        </p:nvSpPr>
        <p:spPr>
          <a:xfrm flipH="1">
            <a:off x="523533" y="3116967"/>
            <a:ext cx="6733600" cy="3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two sample t-test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is used to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determine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if there is a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significant difference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the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means of two groups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Also we know from previous charts that Rented Bike Count is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right skewed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with large sample sizes (i.e.,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nrush = 2190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&amp;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nnon−rush = 6570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) and we don't know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σp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15" name="Google Shape;1215;p92"/>
          <p:cNvCxnSpPr/>
          <p:nvPr/>
        </p:nvCxnSpPr>
        <p:spPr>
          <a:xfrm>
            <a:off x="105233" y="6157700"/>
            <a:ext cx="1197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6" name="Google Shape;121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434" y="3122776"/>
            <a:ext cx="4568367" cy="14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7" name="Google Shape;121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550" y="6244478"/>
            <a:ext cx="10476900" cy="564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3"/>
          <p:cNvSpPr txBox="1">
            <a:spLocks noGrp="1"/>
          </p:cNvSpPr>
          <p:nvPr>
            <p:ph type="title"/>
          </p:nvPr>
        </p:nvSpPr>
        <p:spPr>
          <a:xfrm>
            <a:off x="720000" y="281167"/>
            <a:ext cx="10752000" cy="10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/>
              <a:t>Hypothesis Testing</a:t>
            </a:r>
            <a:endParaRPr sz="5067"/>
          </a:p>
        </p:txBody>
      </p:sp>
      <p:sp>
        <p:nvSpPr>
          <p:cNvPr id="1223" name="Google Shape;1223;p93"/>
          <p:cNvSpPr txBox="1"/>
          <p:nvPr/>
        </p:nvSpPr>
        <p:spPr>
          <a:xfrm flipH="1">
            <a:off x="421800" y="1346567"/>
            <a:ext cx="61600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40256">
              <a:lnSpc>
                <a:spcPct val="115000"/>
              </a:lnSpc>
              <a:buClr>
                <a:schemeClr val="lt2"/>
              </a:buClr>
              <a:buSzPts val="1600"/>
              <a:buFont typeface="Josefin Sans"/>
              <a:buChar char="➢"/>
            </a:pPr>
            <a:r>
              <a:rPr lang="en" sz="2400" b="1" dirty="0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Rented Bike Demand is different in different seasons with highest in summer and lowest in winter.</a:t>
            </a:r>
            <a:endParaRPr sz="2400" b="1" dirty="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24" name="Google Shape;1224;p93"/>
          <p:cNvSpPr txBox="1"/>
          <p:nvPr/>
        </p:nvSpPr>
        <p:spPr>
          <a:xfrm flipH="1">
            <a:off x="422067" y="2608967"/>
            <a:ext cx="6036800" cy="3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17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one-way ANOVA test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is used to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determine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if there is a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significant difference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between the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means of more than two groups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17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Also we know from previous charts that Rented Bike Count is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right skewed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with large sample sizes (i.e.,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nautumn = 2184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nspring = 2208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nsummer = 2208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nwinter = 2160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5" name="Google Shape;12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400" y="2289634"/>
            <a:ext cx="5083400" cy="2832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251" y="5648134"/>
            <a:ext cx="8875500" cy="1208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94"/>
          <p:cNvSpPr txBox="1">
            <a:spLocks noGrp="1"/>
          </p:cNvSpPr>
          <p:nvPr>
            <p:ph type="title"/>
          </p:nvPr>
        </p:nvSpPr>
        <p:spPr>
          <a:xfrm>
            <a:off x="720000" y="585967"/>
            <a:ext cx="10752000" cy="96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Engineering</a:t>
            </a:r>
            <a:endParaRPr/>
          </a:p>
        </p:txBody>
      </p:sp>
      <p:sp>
        <p:nvSpPr>
          <p:cNvPr id="1232" name="Google Shape;1232;p94"/>
          <p:cNvSpPr txBox="1"/>
          <p:nvPr/>
        </p:nvSpPr>
        <p:spPr>
          <a:xfrm flipH="1">
            <a:off x="525900" y="1632867"/>
            <a:ext cx="5152800" cy="4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50799" indent="-423323">
              <a:lnSpc>
                <a:spcPct val="125000"/>
              </a:lnSpc>
              <a:spcBef>
                <a:spcPts val="800"/>
              </a:spcBef>
              <a:buClr>
                <a:schemeClr val="accent4"/>
              </a:buClr>
              <a:buSzPts val="1400"/>
              <a:buFont typeface="Open Sans"/>
              <a:buChar char="●"/>
            </a:pP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 have used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pearson correlation coefficient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to check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correlation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between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variables 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also with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dependent variable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marR="50799" indent="-423323">
              <a:lnSpc>
                <a:spcPct val="125000"/>
              </a:lnSpc>
              <a:spcBef>
                <a:spcPts val="800"/>
              </a:spcBef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also i check the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multicollinearity 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using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VIF 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remove 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those who are having </a:t>
            </a:r>
            <a:r>
              <a:rPr lang="en" sz="16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high VIF</a:t>
            </a:r>
            <a:r>
              <a:rPr lang="en" sz="16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value.</a:t>
            </a:r>
            <a:endParaRPr sz="16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25000"/>
              </a:lnSpc>
              <a:spcBef>
                <a:spcPts val="800"/>
              </a:spcBef>
              <a:buClr>
                <a:schemeClr val="accent2"/>
              </a:buClr>
              <a:buSzPts val="1400"/>
              <a:buFont typeface="Open Sans"/>
              <a:buChar char="●"/>
            </a:pP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Found that there is </a:t>
            </a:r>
            <a:r>
              <a:rPr lang="en" sz="1600" b="1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high correlation</a:t>
            </a: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between </a:t>
            </a:r>
            <a:r>
              <a:rPr lang="en" sz="1600" b="1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temperature </a:t>
            </a: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1600" b="1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dew point temperature</a:t>
            </a: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 So, i take </a:t>
            </a:r>
            <a:r>
              <a:rPr lang="en" sz="1600" b="1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50 %</a:t>
            </a: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of the both and </a:t>
            </a:r>
            <a:r>
              <a:rPr lang="en" sz="1600" b="1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create </a:t>
            </a: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new variable </a:t>
            </a:r>
            <a:r>
              <a:rPr lang="en" sz="1600" b="1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'temp'</a:t>
            </a:r>
            <a:r>
              <a:rPr lang="en" sz="1600" dirty="0">
                <a:solidFill>
                  <a:schemeClr val="accent6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by adding both of them.</a:t>
            </a:r>
            <a:endParaRPr sz="16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3" name="Google Shape;123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00" y="1857967"/>
            <a:ext cx="6135899" cy="4325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95"/>
          <p:cNvSpPr txBox="1">
            <a:spLocks noGrp="1"/>
          </p:cNvSpPr>
          <p:nvPr>
            <p:ph type="title"/>
          </p:nvPr>
        </p:nvSpPr>
        <p:spPr>
          <a:xfrm>
            <a:off x="720000" y="382767"/>
            <a:ext cx="10752000" cy="109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</a:rPr>
              <a:t>Feature Engineering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endParaRPr sz="5067"/>
          </a:p>
          <a:p>
            <a:pPr algn="ctr"/>
            <a:endParaRPr/>
          </a:p>
        </p:txBody>
      </p:sp>
      <p:sp>
        <p:nvSpPr>
          <p:cNvPr id="1239" name="Google Shape;1239;p95"/>
          <p:cNvSpPr txBox="1">
            <a:spLocks noGrp="1"/>
          </p:cNvSpPr>
          <p:nvPr>
            <p:ph type="body" idx="1"/>
          </p:nvPr>
        </p:nvSpPr>
        <p:spPr>
          <a:xfrm>
            <a:off x="1345600" y="1578367"/>
            <a:ext cx="9500800" cy="12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867">
                <a:solidFill>
                  <a:schemeClr val="accent6"/>
                </a:solidFill>
              </a:rPr>
              <a:t>The </a:t>
            </a:r>
            <a:r>
              <a:rPr lang="en" sz="1867" b="1">
                <a:solidFill>
                  <a:schemeClr val="accent6"/>
                </a:solidFill>
              </a:rPr>
              <a:t>Rented Bike Count</a:t>
            </a:r>
            <a:r>
              <a:rPr lang="en" sz="1867">
                <a:solidFill>
                  <a:schemeClr val="accent6"/>
                </a:solidFill>
              </a:rPr>
              <a:t> was </a:t>
            </a:r>
            <a:r>
              <a:rPr lang="en" sz="1867" b="1">
                <a:solidFill>
                  <a:schemeClr val="accent6"/>
                </a:solidFill>
              </a:rPr>
              <a:t>right skewed</a:t>
            </a:r>
            <a:r>
              <a:rPr lang="en" sz="1867">
                <a:solidFill>
                  <a:schemeClr val="accent6"/>
                </a:solidFill>
              </a:rPr>
              <a:t>, and to train a robust model </a:t>
            </a:r>
            <a:r>
              <a:rPr lang="en" sz="1867" b="1">
                <a:solidFill>
                  <a:schemeClr val="accent6"/>
                </a:solidFill>
              </a:rPr>
              <a:t>transform </a:t>
            </a:r>
            <a:r>
              <a:rPr lang="en" sz="1867">
                <a:solidFill>
                  <a:schemeClr val="accent6"/>
                </a:solidFill>
              </a:rPr>
              <a:t>it to </a:t>
            </a:r>
            <a:r>
              <a:rPr lang="en" sz="1867" b="1">
                <a:solidFill>
                  <a:schemeClr val="accent6"/>
                </a:solidFill>
              </a:rPr>
              <a:t>normal</a:t>
            </a:r>
            <a:r>
              <a:rPr lang="en" sz="1867">
                <a:solidFill>
                  <a:schemeClr val="accent6"/>
                </a:solidFill>
              </a:rPr>
              <a:t>.</a:t>
            </a:r>
            <a:endParaRPr sz="1867">
              <a:solidFill>
                <a:schemeClr val="accent6"/>
              </a:solidFill>
            </a:endParaRPr>
          </a:p>
          <a:p>
            <a:pPr indent="-423323">
              <a:lnSpc>
                <a:spcPct val="130000"/>
              </a:lnSpc>
              <a:buClr>
                <a:schemeClr val="accent1"/>
              </a:buClr>
              <a:buSzPts val="1400"/>
              <a:buFont typeface="Open Sans"/>
              <a:buChar char="●"/>
            </a:pPr>
            <a:r>
              <a:rPr lang="en" sz="1867">
                <a:solidFill>
                  <a:schemeClr val="accent6"/>
                </a:solidFill>
              </a:rPr>
              <a:t>Applied </a:t>
            </a:r>
            <a:r>
              <a:rPr lang="en" sz="1867" b="1">
                <a:solidFill>
                  <a:schemeClr val="accent6"/>
                </a:solidFill>
              </a:rPr>
              <a:t>square root</a:t>
            </a:r>
            <a:r>
              <a:rPr lang="en" sz="1867">
                <a:solidFill>
                  <a:schemeClr val="accent6"/>
                </a:solidFill>
              </a:rPr>
              <a:t> to </a:t>
            </a:r>
            <a:r>
              <a:rPr lang="en" sz="1867" b="1">
                <a:solidFill>
                  <a:schemeClr val="accent6"/>
                </a:solidFill>
              </a:rPr>
              <a:t>transform </a:t>
            </a:r>
            <a:r>
              <a:rPr lang="en" sz="1867">
                <a:solidFill>
                  <a:schemeClr val="accent6"/>
                </a:solidFill>
              </a:rPr>
              <a:t>it to </a:t>
            </a:r>
            <a:r>
              <a:rPr lang="en" sz="1867" b="1">
                <a:solidFill>
                  <a:schemeClr val="accent6"/>
                </a:solidFill>
              </a:rPr>
              <a:t>normal</a:t>
            </a:r>
            <a:r>
              <a:rPr lang="en" sz="1867">
                <a:solidFill>
                  <a:schemeClr val="accent6"/>
                </a:solidFill>
              </a:rPr>
              <a:t>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240" name="Google Shape;124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102367"/>
            <a:ext cx="5813256" cy="34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467" y="3102367"/>
            <a:ext cx="5580733" cy="34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96"/>
          <p:cNvSpPr txBox="1">
            <a:spLocks noGrp="1"/>
          </p:cNvSpPr>
          <p:nvPr>
            <p:ph type="title"/>
          </p:nvPr>
        </p:nvSpPr>
        <p:spPr>
          <a:xfrm>
            <a:off x="720000" y="707867"/>
            <a:ext cx="10752000" cy="11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Feature Engineering</a:t>
            </a:r>
            <a:endParaRPr sz="5067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47" name="Google Shape;1247;p96"/>
          <p:cNvSpPr txBox="1"/>
          <p:nvPr/>
        </p:nvSpPr>
        <p:spPr>
          <a:xfrm flipH="1">
            <a:off x="657633" y="2514600"/>
            <a:ext cx="4883200" cy="28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lnSpc>
                <a:spcPct val="130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 have different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independent features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different scale so i have used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standard scalar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method to scale our independent features into one scale.</a:t>
            </a:r>
            <a:endParaRPr sz="20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Splitted Data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into train and test sets with ratio </a:t>
            </a:r>
            <a:r>
              <a:rPr lang="en" sz="20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80:20</a:t>
            </a:r>
            <a:r>
              <a:rPr lang="en" sz="20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0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8" name="Google Shape;124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267" y="2231567"/>
            <a:ext cx="6110932" cy="3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0"/>
          <p:cNvSpPr txBox="1">
            <a:spLocks noGrp="1"/>
          </p:cNvSpPr>
          <p:nvPr>
            <p:ph type="title"/>
          </p:nvPr>
        </p:nvSpPr>
        <p:spPr>
          <a:xfrm>
            <a:off x="2440200" y="484367"/>
            <a:ext cx="7311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/>
              <a:t>Points for Discussion</a:t>
            </a:r>
            <a:endParaRPr sz="5067"/>
          </a:p>
        </p:txBody>
      </p:sp>
      <p:sp>
        <p:nvSpPr>
          <p:cNvPr id="1032" name="Google Shape;1032;p70"/>
          <p:cNvSpPr txBox="1">
            <a:spLocks noGrp="1"/>
          </p:cNvSpPr>
          <p:nvPr>
            <p:ph type="subTitle" idx="1"/>
          </p:nvPr>
        </p:nvSpPr>
        <p:spPr>
          <a:xfrm>
            <a:off x="5839533" y="2796767"/>
            <a:ext cx="51068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6"/>
                </a:solidFill>
              </a:rPr>
              <a:t>Data Description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31" name="Google Shape;1031;p70"/>
          <p:cNvSpPr txBox="1">
            <a:spLocks noGrp="1"/>
          </p:cNvSpPr>
          <p:nvPr>
            <p:ph type="subTitle" idx="2"/>
          </p:nvPr>
        </p:nvSpPr>
        <p:spPr>
          <a:xfrm>
            <a:off x="1245651" y="2796767"/>
            <a:ext cx="4920000" cy="47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3600" b="1" dirty="0">
                <a:solidFill>
                  <a:schemeClr val="accent6"/>
                </a:solidFill>
              </a:rPr>
              <a:t>Problem Statement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033" name="Google Shape;1033;p70"/>
          <p:cNvSpPr txBox="1">
            <a:spLocks noGrp="1"/>
          </p:cNvSpPr>
          <p:nvPr>
            <p:ph type="subTitle" idx="3"/>
          </p:nvPr>
        </p:nvSpPr>
        <p:spPr>
          <a:xfrm>
            <a:off x="5839467" y="4926200"/>
            <a:ext cx="5106800" cy="119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>
                <a:solidFill>
                  <a:schemeClr val="accent6"/>
                </a:solidFill>
              </a:rPr>
              <a:t>EDA (Exploratory Data Analysis)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34" name="Google Shape;1034;p70"/>
          <p:cNvSpPr txBox="1">
            <a:spLocks noGrp="1"/>
          </p:cNvSpPr>
          <p:nvPr>
            <p:ph type="subTitle" idx="4"/>
          </p:nvPr>
        </p:nvSpPr>
        <p:spPr>
          <a:xfrm>
            <a:off x="242596" y="4926200"/>
            <a:ext cx="5923071" cy="110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 sz="3600" b="1" dirty="0">
                <a:solidFill>
                  <a:schemeClr val="accent6"/>
                </a:solidFill>
              </a:rPr>
              <a:t>Data Preparation and Cleaning</a:t>
            </a:r>
            <a:endParaRPr sz="3600" b="1" dirty="0">
              <a:solidFill>
                <a:schemeClr val="accent6"/>
              </a:solidFill>
            </a:endParaRPr>
          </a:p>
        </p:txBody>
      </p:sp>
      <p:sp>
        <p:nvSpPr>
          <p:cNvPr id="1035" name="Google Shape;1035;p70"/>
          <p:cNvSpPr txBox="1">
            <a:spLocks noGrp="1"/>
          </p:cNvSpPr>
          <p:nvPr>
            <p:ph type="title" idx="9"/>
          </p:nvPr>
        </p:nvSpPr>
        <p:spPr>
          <a:xfrm>
            <a:off x="3012851" y="1866284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036" name="Google Shape;1036;p70"/>
          <p:cNvSpPr txBox="1">
            <a:spLocks noGrp="1"/>
          </p:cNvSpPr>
          <p:nvPr>
            <p:ph type="title" idx="13"/>
          </p:nvPr>
        </p:nvSpPr>
        <p:spPr>
          <a:xfrm>
            <a:off x="7700084" y="1866284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highlight>
                  <a:srgbClr val="000000"/>
                </a:highlight>
              </a:rPr>
              <a:t>02</a:t>
            </a:r>
            <a:endParaRPr dirty="0">
              <a:highlight>
                <a:srgbClr val="000000"/>
              </a:highlight>
            </a:endParaRPr>
          </a:p>
        </p:txBody>
      </p:sp>
      <p:sp>
        <p:nvSpPr>
          <p:cNvPr id="1037" name="Google Shape;1037;p70"/>
          <p:cNvSpPr txBox="1">
            <a:spLocks noGrp="1"/>
          </p:cNvSpPr>
          <p:nvPr>
            <p:ph type="title" idx="14"/>
          </p:nvPr>
        </p:nvSpPr>
        <p:spPr>
          <a:xfrm>
            <a:off x="3012851" y="39932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038" name="Google Shape;1038;p70"/>
          <p:cNvSpPr txBox="1">
            <a:spLocks noGrp="1"/>
          </p:cNvSpPr>
          <p:nvPr>
            <p:ph type="title" idx="15"/>
          </p:nvPr>
        </p:nvSpPr>
        <p:spPr>
          <a:xfrm>
            <a:off x="7700084" y="3993233"/>
            <a:ext cx="13856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7084245D-AE19-7F84-6F7A-CB41946D191A}"/>
              </a:ext>
            </a:extLst>
          </p:cNvPr>
          <p:cNvSpPr/>
          <p:nvPr/>
        </p:nvSpPr>
        <p:spPr>
          <a:xfrm>
            <a:off x="7765558" y="-109405"/>
            <a:ext cx="2266402" cy="2416161"/>
          </a:xfrm>
          <a:custGeom>
            <a:avLst/>
            <a:gdLst/>
            <a:ahLst/>
            <a:cxnLst/>
            <a:rect l="l" t="t" r="r" b="b"/>
            <a:pathLst>
              <a:path w="6626123" h="6761350">
                <a:moveTo>
                  <a:pt x="0" y="0"/>
                </a:moveTo>
                <a:lnTo>
                  <a:pt x="6626123" y="0"/>
                </a:lnTo>
                <a:lnTo>
                  <a:pt x="6626123" y="6761350"/>
                </a:lnTo>
                <a:lnTo>
                  <a:pt x="0" y="676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97"/>
          <p:cNvSpPr txBox="1">
            <a:spLocks noGrp="1"/>
          </p:cNvSpPr>
          <p:nvPr>
            <p:ph type="title"/>
          </p:nvPr>
        </p:nvSpPr>
        <p:spPr>
          <a:xfrm>
            <a:off x="2134684" y="4294464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05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254" name="Google Shape;1254;p97"/>
          <p:cNvSpPr txBox="1">
            <a:spLocks noGrp="1"/>
          </p:cNvSpPr>
          <p:nvPr>
            <p:ph type="title" idx="2"/>
          </p:nvPr>
        </p:nvSpPr>
        <p:spPr>
          <a:xfrm>
            <a:off x="4882917" y="4294464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06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255" name="Google Shape;1255;p97"/>
          <p:cNvSpPr txBox="1">
            <a:spLocks noGrp="1"/>
          </p:cNvSpPr>
          <p:nvPr>
            <p:ph type="subTitle" idx="1"/>
          </p:nvPr>
        </p:nvSpPr>
        <p:spPr>
          <a:xfrm>
            <a:off x="362967" y="3028033"/>
            <a:ext cx="3124800" cy="12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/>
              <a:t>Linear Regression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1256" name="Google Shape;1256;p97"/>
          <p:cNvSpPr txBox="1">
            <a:spLocks noGrp="1"/>
          </p:cNvSpPr>
          <p:nvPr>
            <p:ph type="subTitle" idx="3"/>
          </p:nvPr>
        </p:nvSpPr>
        <p:spPr>
          <a:xfrm>
            <a:off x="3455200" y="3042051"/>
            <a:ext cx="2843200" cy="12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>
                <a:solidFill>
                  <a:schemeClr val="accent6"/>
                </a:solidFill>
              </a:rPr>
              <a:t>Lasso Regression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1265" name="Google Shape;1265;p97"/>
          <p:cNvSpPr txBox="1">
            <a:spLocks noGrp="1"/>
          </p:cNvSpPr>
          <p:nvPr>
            <p:ph type="subTitle" idx="4"/>
          </p:nvPr>
        </p:nvSpPr>
        <p:spPr>
          <a:xfrm>
            <a:off x="9216533" y="3042067"/>
            <a:ext cx="2436400" cy="12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 dirty="0">
                <a:solidFill>
                  <a:schemeClr val="accent6"/>
                </a:solidFill>
              </a:rPr>
              <a:t>Decision Tree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1257" name="Google Shape;1257;p97"/>
          <p:cNvSpPr txBox="1">
            <a:spLocks noGrp="1"/>
          </p:cNvSpPr>
          <p:nvPr>
            <p:ph type="subTitle" idx="5"/>
          </p:nvPr>
        </p:nvSpPr>
        <p:spPr>
          <a:xfrm>
            <a:off x="6228833" y="3042067"/>
            <a:ext cx="2995600" cy="12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>
                <a:solidFill>
                  <a:schemeClr val="accent6"/>
                </a:solidFill>
              </a:rPr>
              <a:t>Ridge Regression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1258" name="Google Shape;1258;p97"/>
          <p:cNvSpPr txBox="1">
            <a:spLocks noGrp="1"/>
          </p:cNvSpPr>
          <p:nvPr>
            <p:ph type="subTitle" idx="6"/>
          </p:nvPr>
        </p:nvSpPr>
        <p:spPr>
          <a:xfrm>
            <a:off x="1979700" y="4952900"/>
            <a:ext cx="2436400" cy="12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/>
              <a:t>Random Forest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1259" name="Google Shape;1259;p97"/>
          <p:cNvSpPr txBox="1">
            <a:spLocks noGrp="1"/>
          </p:cNvSpPr>
          <p:nvPr>
            <p:ph type="subTitle" idx="7"/>
          </p:nvPr>
        </p:nvSpPr>
        <p:spPr>
          <a:xfrm>
            <a:off x="4524533" y="4952900"/>
            <a:ext cx="2843200" cy="12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2800">
                <a:solidFill>
                  <a:schemeClr val="accent6"/>
                </a:solidFill>
              </a:rPr>
              <a:t>Gradient Boosting</a:t>
            </a:r>
            <a:endParaRPr sz="2800">
              <a:solidFill>
                <a:schemeClr val="accent6"/>
              </a:solidFill>
            </a:endParaRPr>
          </a:p>
        </p:txBody>
      </p:sp>
      <p:sp>
        <p:nvSpPr>
          <p:cNvPr id="1264" name="Google Shape;1264;p97"/>
          <p:cNvSpPr txBox="1">
            <a:spLocks noGrp="1"/>
          </p:cNvSpPr>
          <p:nvPr>
            <p:ph type="subTitle" idx="8"/>
          </p:nvPr>
        </p:nvSpPr>
        <p:spPr>
          <a:xfrm>
            <a:off x="568800" y="1273567"/>
            <a:ext cx="11054400" cy="104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423323" algn="l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1867" dirty="0">
                <a:solidFill>
                  <a:schemeClr val="accent6"/>
                </a:solidFill>
              </a:rPr>
              <a:t>Since we’re trying to predict continuous variable, I trained various regression algorithms along with hyper parameter tuning and cross validation to get the best model.</a:t>
            </a:r>
            <a:endParaRPr sz="1867" dirty="0">
              <a:solidFill>
                <a:schemeClr val="accent6"/>
              </a:solidFill>
            </a:endParaRPr>
          </a:p>
        </p:txBody>
      </p:sp>
      <p:sp>
        <p:nvSpPr>
          <p:cNvPr id="1260" name="Google Shape;1260;p97"/>
          <p:cNvSpPr txBox="1">
            <a:spLocks noGrp="1"/>
          </p:cNvSpPr>
          <p:nvPr>
            <p:ph type="title" idx="15"/>
          </p:nvPr>
        </p:nvSpPr>
        <p:spPr>
          <a:xfrm>
            <a:off x="862167" y="23224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01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261" name="Google Shape;1261;p97"/>
          <p:cNvSpPr txBox="1">
            <a:spLocks noGrp="1"/>
          </p:cNvSpPr>
          <p:nvPr>
            <p:ph type="title" idx="16"/>
          </p:nvPr>
        </p:nvSpPr>
        <p:spPr>
          <a:xfrm>
            <a:off x="3813600" y="23224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02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262" name="Google Shape;1262;p97"/>
          <p:cNvSpPr txBox="1">
            <a:spLocks noGrp="1"/>
          </p:cNvSpPr>
          <p:nvPr>
            <p:ph type="title" idx="17"/>
          </p:nvPr>
        </p:nvSpPr>
        <p:spPr>
          <a:xfrm>
            <a:off x="6663433" y="23224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4800">
                <a:solidFill>
                  <a:schemeClr val="accent2"/>
                </a:solidFill>
              </a:rPr>
              <a:t>03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267" name="Google Shape;1267;p97"/>
          <p:cNvSpPr txBox="1">
            <a:spLocks noGrp="1"/>
          </p:cNvSpPr>
          <p:nvPr>
            <p:ph type="title" idx="18"/>
          </p:nvPr>
        </p:nvSpPr>
        <p:spPr>
          <a:xfrm>
            <a:off x="9318133" y="23224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4800">
                <a:solidFill>
                  <a:schemeClr val="accent2"/>
                </a:solidFill>
              </a:rPr>
              <a:t>04</a:t>
            </a:r>
            <a:endParaRPr sz="4800">
              <a:solidFill>
                <a:schemeClr val="accent2"/>
              </a:solidFill>
            </a:endParaRPr>
          </a:p>
        </p:txBody>
      </p:sp>
      <p:sp>
        <p:nvSpPr>
          <p:cNvPr id="1263" name="Google Shape;1263;p97"/>
          <p:cNvSpPr txBox="1">
            <a:spLocks noGrp="1"/>
          </p:cNvSpPr>
          <p:nvPr>
            <p:ph type="title" idx="4294967295"/>
          </p:nvPr>
        </p:nvSpPr>
        <p:spPr>
          <a:xfrm>
            <a:off x="1" y="281518"/>
            <a:ext cx="7294033" cy="76411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067"/>
              <a:t>Modelling</a:t>
            </a:r>
            <a:endParaRPr sz="5067"/>
          </a:p>
        </p:txBody>
      </p:sp>
      <p:sp>
        <p:nvSpPr>
          <p:cNvPr id="1268" name="Google Shape;1268;p97"/>
          <p:cNvSpPr txBox="1">
            <a:spLocks noGrp="1"/>
          </p:cNvSpPr>
          <p:nvPr>
            <p:ph type="title" idx="4294967295"/>
          </p:nvPr>
        </p:nvSpPr>
        <p:spPr>
          <a:xfrm>
            <a:off x="7526000" y="4247233"/>
            <a:ext cx="2125133" cy="9207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800" dirty="0">
                <a:solidFill>
                  <a:schemeClr val="accent2"/>
                </a:solidFill>
              </a:rPr>
              <a:t>07</a:t>
            </a:r>
            <a:endParaRPr sz="4800" dirty="0">
              <a:solidFill>
                <a:schemeClr val="accent2"/>
              </a:solidFill>
            </a:endParaRPr>
          </a:p>
        </p:txBody>
      </p:sp>
      <p:sp>
        <p:nvSpPr>
          <p:cNvPr id="1266" name="Google Shape;1266;p97"/>
          <p:cNvSpPr txBox="1"/>
          <p:nvPr/>
        </p:nvSpPr>
        <p:spPr>
          <a:xfrm>
            <a:off x="7216633" y="4952933"/>
            <a:ext cx="3237200" cy="137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spcAft>
                <a:spcPts val="2133"/>
              </a:spcAft>
            </a:pPr>
            <a:r>
              <a:rPr lang="en" sz="2800" b="1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Xtreme Gradient Boosting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F10522-96CB-6102-26A4-889EDF6C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8" y="4304766"/>
            <a:ext cx="2000789" cy="2000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98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</a:rPr>
              <a:t>Modelling</a:t>
            </a:r>
            <a:endParaRPr/>
          </a:p>
        </p:txBody>
      </p:sp>
      <p:sp>
        <p:nvSpPr>
          <p:cNvPr id="1274" name="Google Shape;1274;p98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75" name="Google Shape;1275;p98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76" name="Google Shape;1276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101" y="2468990"/>
            <a:ext cx="3011567" cy="133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134" y="2474985"/>
            <a:ext cx="3011567" cy="131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463" y="3836200"/>
            <a:ext cx="8429075" cy="2956467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98"/>
          <p:cNvSpPr txBox="1"/>
          <p:nvPr/>
        </p:nvSpPr>
        <p:spPr>
          <a:xfrm flipH="1">
            <a:off x="962500" y="1165867"/>
            <a:ext cx="4538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Linear Regression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99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85" name="Google Shape;1285;p99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86" name="Google Shape;1286;p99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87" name="Google Shape;1287;p99"/>
          <p:cNvSpPr txBox="1"/>
          <p:nvPr/>
        </p:nvSpPr>
        <p:spPr>
          <a:xfrm flipH="1">
            <a:off x="962500" y="1165867"/>
            <a:ext cx="4538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Lasso Regression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88" name="Google Shape;1288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18" y="2463967"/>
            <a:ext cx="3011567" cy="1341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2267" y="2459071"/>
            <a:ext cx="3011567" cy="135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5649" y="3809867"/>
            <a:ext cx="8400703" cy="294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0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6" name="Google Shape;1296;p100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7" name="Google Shape;1297;p100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98" name="Google Shape;1298;p100"/>
          <p:cNvSpPr txBox="1"/>
          <p:nvPr/>
        </p:nvSpPr>
        <p:spPr>
          <a:xfrm flipH="1">
            <a:off x="962500" y="1165867"/>
            <a:ext cx="4538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Ridge Regression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299" name="Google Shape;129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385" y="2442867"/>
            <a:ext cx="3133223" cy="1405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133" y="2481200"/>
            <a:ext cx="2947551" cy="1328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616" y="3812789"/>
            <a:ext cx="8340768" cy="2925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01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</a:rPr>
              <a:t>Modelling</a:t>
            </a:r>
            <a:endParaRPr/>
          </a:p>
        </p:txBody>
      </p:sp>
      <p:sp>
        <p:nvSpPr>
          <p:cNvPr id="1307" name="Google Shape;1307;p101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08" name="Google Shape;1308;p101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09" name="Google Shape;1309;p101"/>
          <p:cNvSpPr txBox="1"/>
          <p:nvPr/>
        </p:nvSpPr>
        <p:spPr>
          <a:xfrm flipH="1">
            <a:off x="962500" y="1165867"/>
            <a:ext cx="4538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Decision Tree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10" name="Google Shape;131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745" y="2475000"/>
            <a:ext cx="3001721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4064" y="2475000"/>
            <a:ext cx="2984365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68" y="3822040"/>
            <a:ext cx="8350665" cy="292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02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18" name="Google Shape;1318;p102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19" name="Google Shape;1319;p102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20" name="Google Shape;1320;p102"/>
          <p:cNvSpPr txBox="1"/>
          <p:nvPr/>
        </p:nvSpPr>
        <p:spPr>
          <a:xfrm flipH="1">
            <a:off x="962500" y="1165867"/>
            <a:ext cx="4538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Random Forest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21" name="Google Shape;132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683" y="2475000"/>
            <a:ext cx="3024451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2" name="Google Shape;1322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1171" y="2474999"/>
            <a:ext cx="2987328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3" name="Google Shape;1323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4950" y="3793934"/>
            <a:ext cx="8322100" cy="29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03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29" name="Google Shape;1329;p103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30" name="Google Shape;1330;p103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31" name="Google Shape;1331;p103"/>
          <p:cNvSpPr txBox="1"/>
          <p:nvPr/>
        </p:nvSpPr>
        <p:spPr>
          <a:xfrm flipH="1">
            <a:off x="962500" y="1165867"/>
            <a:ext cx="4538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Gradient Boosting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32" name="Google Shape;133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490" y="2475000"/>
            <a:ext cx="2995543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0678" y="2475000"/>
            <a:ext cx="2973188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4" name="Google Shape;1334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884" y="3793934"/>
            <a:ext cx="8270233" cy="29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04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40" name="Google Shape;1340;p104"/>
          <p:cNvSpPr txBox="1"/>
          <p:nvPr/>
        </p:nvSpPr>
        <p:spPr>
          <a:xfrm>
            <a:off x="889000" y="1733700"/>
            <a:ext cx="539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(before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41" name="Google Shape;1341;p104"/>
          <p:cNvSpPr txBox="1"/>
          <p:nvPr/>
        </p:nvSpPr>
        <p:spPr>
          <a:xfrm>
            <a:off x="6288300" y="1860667"/>
            <a:ext cx="5399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667" b="1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(after tuning)</a:t>
            </a:r>
            <a:endParaRPr sz="2667" b="1">
              <a:solidFill>
                <a:schemeClr val="dk2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 flipH="1">
            <a:off x="962600" y="1165867"/>
            <a:ext cx="6022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Xtreme Gradient Boosting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43" name="Google Shape;134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13" y="2474999"/>
            <a:ext cx="3032419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5443" y="2475000"/>
            <a:ext cx="3006720" cy="131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8234" y="3793933"/>
            <a:ext cx="8355532" cy="2930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05"/>
          <p:cNvSpPr txBox="1">
            <a:spLocks noGrp="1"/>
          </p:cNvSpPr>
          <p:nvPr>
            <p:ph type="title"/>
          </p:nvPr>
        </p:nvSpPr>
        <p:spPr>
          <a:xfrm>
            <a:off x="2838800" y="4843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</a:rPr>
              <a:t>Modelling</a:t>
            </a:r>
            <a:endParaRPr/>
          </a:p>
        </p:txBody>
      </p:sp>
      <p:sp>
        <p:nvSpPr>
          <p:cNvPr id="1351" name="Google Shape;1351;p105"/>
          <p:cNvSpPr txBox="1"/>
          <p:nvPr/>
        </p:nvSpPr>
        <p:spPr>
          <a:xfrm flipH="1">
            <a:off x="962600" y="1369067"/>
            <a:ext cx="60224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Performance Comparison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52" name="Google Shape;1352;p105"/>
          <p:cNvPicPr preferRelativeResize="0"/>
          <p:nvPr/>
        </p:nvPicPr>
        <p:blipFill rotWithShape="1">
          <a:blip r:embed="rId3">
            <a:alphaModFix/>
          </a:blip>
          <a:srcRect b="6094"/>
          <a:stretch/>
        </p:blipFill>
        <p:spPr>
          <a:xfrm>
            <a:off x="203200" y="2364267"/>
            <a:ext cx="11798301" cy="2189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06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58" name="Google Shape;1358;p106"/>
          <p:cNvSpPr txBox="1"/>
          <p:nvPr/>
        </p:nvSpPr>
        <p:spPr>
          <a:xfrm flipH="1">
            <a:off x="962500" y="1267467"/>
            <a:ext cx="694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Plot of R2 score for each model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59" name="Google Shape;1359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684" y="2175101"/>
            <a:ext cx="9052632" cy="45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1"/>
          <p:cNvSpPr txBox="1">
            <a:spLocks noGrp="1"/>
          </p:cNvSpPr>
          <p:nvPr>
            <p:ph type="title"/>
          </p:nvPr>
        </p:nvSpPr>
        <p:spPr>
          <a:xfrm>
            <a:off x="3353884" y="3989664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>
                <a:solidFill>
                  <a:schemeClr val="accent2"/>
                </a:solidFill>
              </a:rPr>
              <a:t>08</a:t>
            </a:r>
            <a:endParaRPr sz="5333">
              <a:solidFill>
                <a:schemeClr val="accent2"/>
              </a:solidFill>
            </a:endParaRPr>
          </a:p>
        </p:txBody>
      </p:sp>
      <p:sp>
        <p:nvSpPr>
          <p:cNvPr id="1044" name="Google Shape;1044;p71"/>
          <p:cNvSpPr txBox="1">
            <a:spLocks noGrp="1"/>
          </p:cNvSpPr>
          <p:nvPr>
            <p:ph type="title" idx="2"/>
          </p:nvPr>
        </p:nvSpPr>
        <p:spPr>
          <a:xfrm>
            <a:off x="6711717" y="3989664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 dirty="0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</a:rPr>
              <a:t>09</a:t>
            </a:r>
            <a:endParaRPr sz="5333" dirty="0">
              <a:solidFill>
                <a:schemeClr val="accent1">
                  <a:lumMod val="75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1045" name="Google Shape;1045;p71"/>
          <p:cNvSpPr txBox="1">
            <a:spLocks noGrp="1"/>
          </p:cNvSpPr>
          <p:nvPr>
            <p:ph type="subTitle" idx="1"/>
          </p:nvPr>
        </p:nvSpPr>
        <p:spPr>
          <a:xfrm>
            <a:off x="958400" y="2392000"/>
            <a:ext cx="3559600" cy="13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>
                <a:solidFill>
                  <a:schemeClr val="accent6"/>
                </a:solidFill>
              </a:rPr>
              <a:t>Hypothesis Testing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6" name="Google Shape;1046;p71"/>
          <p:cNvSpPr txBox="1">
            <a:spLocks noGrp="1"/>
          </p:cNvSpPr>
          <p:nvPr>
            <p:ph type="subTitle" idx="3"/>
          </p:nvPr>
        </p:nvSpPr>
        <p:spPr>
          <a:xfrm>
            <a:off x="4316200" y="2392000"/>
            <a:ext cx="3559600" cy="12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3600" dirty="0">
                <a:solidFill>
                  <a:schemeClr val="accent6"/>
                </a:solidFill>
              </a:rPr>
              <a:t>Feature Engineering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1047" name="Google Shape;1047;p71"/>
          <p:cNvSpPr txBox="1">
            <a:spLocks noGrp="1"/>
          </p:cNvSpPr>
          <p:nvPr>
            <p:ph type="subTitle" idx="4"/>
          </p:nvPr>
        </p:nvSpPr>
        <p:spPr>
          <a:xfrm>
            <a:off x="7674000" y="2392000"/>
            <a:ext cx="3559600" cy="12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>
                <a:solidFill>
                  <a:schemeClr val="accent6"/>
                </a:solidFill>
              </a:rPr>
              <a:t>Modelling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48" name="Google Shape;1048;p71"/>
          <p:cNvSpPr txBox="1">
            <a:spLocks noGrp="1"/>
          </p:cNvSpPr>
          <p:nvPr>
            <p:ph type="subTitle" idx="5"/>
          </p:nvPr>
        </p:nvSpPr>
        <p:spPr>
          <a:xfrm>
            <a:off x="1847461" y="4648133"/>
            <a:ext cx="4631039" cy="12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 sz="3600" dirty="0">
                <a:solidFill>
                  <a:schemeClr val="accent6"/>
                </a:solidFill>
              </a:rPr>
              <a:t>Model Interpretation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1049" name="Google Shape;1049;p71"/>
          <p:cNvSpPr txBox="1">
            <a:spLocks noGrp="1"/>
          </p:cNvSpPr>
          <p:nvPr>
            <p:ph type="subTitle" idx="6"/>
          </p:nvPr>
        </p:nvSpPr>
        <p:spPr>
          <a:xfrm>
            <a:off x="5995133" y="4648133"/>
            <a:ext cx="3559600" cy="121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>
                <a:solidFill>
                  <a:schemeClr val="accent6"/>
                </a:solidFill>
              </a:rPr>
              <a:t>Conclusion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50" name="Google Shape;1050;p71"/>
          <p:cNvSpPr txBox="1">
            <a:spLocks noGrp="1"/>
          </p:cNvSpPr>
          <p:nvPr>
            <p:ph type="title" idx="15"/>
          </p:nvPr>
        </p:nvSpPr>
        <p:spPr>
          <a:xfrm>
            <a:off x="1674967" y="17128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 dirty="0">
                <a:solidFill>
                  <a:schemeClr val="accent2"/>
                </a:solidFill>
              </a:rPr>
              <a:t>05</a:t>
            </a:r>
            <a:endParaRPr sz="5333" dirty="0">
              <a:solidFill>
                <a:schemeClr val="accent2"/>
              </a:solidFill>
            </a:endParaRPr>
          </a:p>
        </p:txBody>
      </p:sp>
      <p:sp>
        <p:nvSpPr>
          <p:cNvPr id="1051" name="Google Shape;1051;p71"/>
          <p:cNvSpPr txBox="1">
            <a:spLocks noGrp="1"/>
          </p:cNvSpPr>
          <p:nvPr>
            <p:ph type="title" idx="16"/>
          </p:nvPr>
        </p:nvSpPr>
        <p:spPr>
          <a:xfrm>
            <a:off x="5032800" y="17128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>
                <a:solidFill>
                  <a:schemeClr val="accent2"/>
                </a:solidFill>
              </a:rPr>
              <a:t>06</a:t>
            </a:r>
            <a:endParaRPr sz="5333">
              <a:solidFill>
                <a:schemeClr val="accent2"/>
              </a:solidFill>
            </a:endParaRPr>
          </a:p>
        </p:txBody>
      </p:sp>
      <p:sp>
        <p:nvSpPr>
          <p:cNvPr id="1052" name="Google Shape;1052;p71"/>
          <p:cNvSpPr txBox="1">
            <a:spLocks noGrp="1"/>
          </p:cNvSpPr>
          <p:nvPr>
            <p:ph type="title" idx="17"/>
          </p:nvPr>
        </p:nvSpPr>
        <p:spPr>
          <a:xfrm>
            <a:off x="8390633" y="1712856"/>
            <a:ext cx="2126400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5333">
                <a:solidFill>
                  <a:schemeClr val="accent2"/>
                </a:solidFill>
              </a:rPr>
              <a:t>07</a:t>
            </a:r>
            <a:endParaRPr sz="5333">
              <a:solidFill>
                <a:schemeClr val="accent2"/>
              </a:solidFill>
            </a:endParaRPr>
          </a:p>
        </p:txBody>
      </p:sp>
      <p:sp>
        <p:nvSpPr>
          <p:cNvPr id="1053" name="Google Shape;1053;p71"/>
          <p:cNvSpPr txBox="1">
            <a:spLocks noGrp="1"/>
          </p:cNvSpPr>
          <p:nvPr>
            <p:ph type="title" idx="18"/>
          </p:nvPr>
        </p:nvSpPr>
        <p:spPr>
          <a:xfrm>
            <a:off x="2449400" y="85790"/>
            <a:ext cx="7293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 dirty="0"/>
              <a:t>Points for Discussion</a:t>
            </a:r>
            <a:endParaRPr sz="5067" dirty="0"/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F9586D2-506C-D5D3-4666-67575919087E}"/>
              </a:ext>
            </a:extLst>
          </p:cNvPr>
          <p:cNvSpPr/>
          <p:nvPr/>
        </p:nvSpPr>
        <p:spPr>
          <a:xfrm>
            <a:off x="7243069" y="2673776"/>
            <a:ext cx="1818934" cy="1884549"/>
          </a:xfrm>
          <a:custGeom>
            <a:avLst/>
            <a:gdLst/>
            <a:ahLst/>
            <a:cxnLst/>
            <a:rect l="l" t="t" r="r" b="b"/>
            <a:pathLst>
              <a:path w="6626123" h="6761350">
                <a:moveTo>
                  <a:pt x="0" y="0"/>
                </a:moveTo>
                <a:lnTo>
                  <a:pt x="6626123" y="0"/>
                </a:lnTo>
                <a:lnTo>
                  <a:pt x="6626123" y="6761350"/>
                </a:lnTo>
                <a:lnTo>
                  <a:pt x="0" y="676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07"/>
          <p:cNvSpPr txBox="1">
            <a:spLocks noGrp="1"/>
          </p:cNvSpPr>
          <p:nvPr>
            <p:ph type="title"/>
          </p:nvPr>
        </p:nvSpPr>
        <p:spPr>
          <a:xfrm>
            <a:off x="2838800" y="382767"/>
            <a:ext cx="6514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Modelling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65" name="Google Shape;1365;p107"/>
          <p:cNvSpPr txBox="1"/>
          <p:nvPr/>
        </p:nvSpPr>
        <p:spPr>
          <a:xfrm flipH="1">
            <a:off x="962500" y="1267467"/>
            <a:ext cx="6949200" cy="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99521">
              <a:buClr>
                <a:schemeClr val="lt2"/>
              </a:buClr>
              <a:buSzPts val="2300"/>
              <a:buFont typeface="Josefin Sans"/>
              <a:buChar char="➢"/>
            </a:pPr>
            <a:r>
              <a:rPr lang="en" sz="3067" b="1">
                <a:solidFill>
                  <a:schemeClr val="accent4"/>
                </a:solidFill>
                <a:latin typeface="Josefin Sans"/>
                <a:ea typeface="Josefin Sans"/>
                <a:cs typeface="Josefin Sans"/>
                <a:sym typeface="Josefin Sans"/>
              </a:rPr>
              <a:t>Plot of adjusted R2 score</a:t>
            </a:r>
            <a:endParaRPr sz="3067" b="1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66" name="Google Shape;136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434" y="2090400"/>
            <a:ext cx="6721133" cy="47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08"/>
          <p:cNvSpPr txBox="1">
            <a:spLocks noGrp="1"/>
          </p:cNvSpPr>
          <p:nvPr>
            <p:ph type="title"/>
          </p:nvPr>
        </p:nvSpPr>
        <p:spPr>
          <a:xfrm>
            <a:off x="2725600" y="382767"/>
            <a:ext cx="674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Model Interpretation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pic>
        <p:nvPicPr>
          <p:cNvPr id="1372" name="Google Shape;137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79" y="1859687"/>
            <a:ext cx="3788838" cy="473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105" y="1975802"/>
            <a:ext cx="3788838" cy="461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109"/>
          <p:cNvSpPr txBox="1">
            <a:spLocks noGrp="1"/>
          </p:cNvSpPr>
          <p:nvPr>
            <p:ph type="title"/>
          </p:nvPr>
        </p:nvSpPr>
        <p:spPr>
          <a:xfrm>
            <a:off x="3186200" y="1297167"/>
            <a:ext cx="581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333">
                <a:solidFill>
                  <a:schemeClr val="dk1"/>
                </a:solidFill>
              </a:rPr>
              <a:t>Conclusion</a:t>
            </a:r>
            <a:endParaRPr sz="8266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379" name="Google Shape;1379;p109"/>
          <p:cNvSpPr txBox="1"/>
          <p:nvPr/>
        </p:nvSpPr>
        <p:spPr>
          <a:xfrm>
            <a:off x="1233800" y="2485567"/>
            <a:ext cx="9724400" cy="253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lnSpc>
                <a:spcPct val="130000"/>
              </a:lnSpc>
              <a:buClr>
                <a:schemeClr val="lt2"/>
              </a:buClr>
              <a:buSzPts val="1400"/>
              <a:buFont typeface="Open Sans"/>
              <a:buChar char="●"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XGBoost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Extreme Gradient Boosting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which gave the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best result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predicting Rented Bike Count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using several features on both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train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with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R2 score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0.92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23323">
              <a:lnSpc>
                <a:spcPct val="115000"/>
              </a:lnSpc>
              <a:buClr>
                <a:schemeClr val="accent6"/>
              </a:buClr>
              <a:buSzPts val="1400"/>
              <a:buFont typeface="Open Sans"/>
              <a:buChar char="●"/>
            </a:pP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There is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no use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removing outliers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, it </a:t>
            </a:r>
            <a:r>
              <a:rPr lang="en" sz="2400" b="1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affects negatively</a:t>
            </a:r>
            <a:r>
              <a:rPr lang="en" sz="24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on model performance.</a:t>
            </a:r>
            <a:endParaRPr sz="24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10"/>
          <p:cNvSpPr txBox="1">
            <a:spLocks noGrp="1"/>
          </p:cNvSpPr>
          <p:nvPr>
            <p:ph type="title"/>
          </p:nvPr>
        </p:nvSpPr>
        <p:spPr>
          <a:xfrm>
            <a:off x="1850800" y="1536200"/>
            <a:ext cx="8490400" cy="378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10000">
                <a:solidFill>
                  <a:schemeClr val="dk1"/>
                </a:solidFill>
              </a:rPr>
              <a:t>Thank You!</a:t>
            </a:r>
            <a:endParaRPr sz="1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2"/>
          <p:cNvSpPr txBox="1">
            <a:spLocks noGrp="1"/>
          </p:cNvSpPr>
          <p:nvPr>
            <p:ph type="title"/>
          </p:nvPr>
        </p:nvSpPr>
        <p:spPr>
          <a:xfrm>
            <a:off x="2084200" y="1297167"/>
            <a:ext cx="8023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/>
              <a:t>Problem Statement</a:t>
            </a:r>
            <a:endParaRPr sz="5067"/>
          </a:p>
        </p:txBody>
      </p:sp>
      <p:sp>
        <p:nvSpPr>
          <p:cNvPr id="1058" name="Google Shape;1058;p72"/>
          <p:cNvSpPr txBox="1">
            <a:spLocks noGrp="1"/>
          </p:cNvSpPr>
          <p:nvPr>
            <p:ph type="subTitle" idx="1"/>
          </p:nvPr>
        </p:nvSpPr>
        <p:spPr>
          <a:xfrm>
            <a:off x="1576200" y="2644400"/>
            <a:ext cx="9039600" cy="21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lnSpc>
                <a:spcPct val="130000"/>
              </a:lnSpc>
              <a:spcAft>
                <a:spcPts val="2133"/>
              </a:spcAft>
            </a:pPr>
            <a:r>
              <a:rPr lang="en">
                <a:solidFill>
                  <a:schemeClr val="accent6"/>
                </a:solidFill>
              </a:rPr>
              <a:t>Currently </a:t>
            </a:r>
            <a:r>
              <a:rPr lang="en" b="1">
                <a:solidFill>
                  <a:schemeClr val="accent6"/>
                </a:solidFill>
              </a:rPr>
              <a:t>Rental bikes</a:t>
            </a:r>
            <a:r>
              <a:rPr lang="en">
                <a:solidFill>
                  <a:schemeClr val="accent6"/>
                </a:solidFill>
              </a:rPr>
              <a:t> are introduced in many urban cities. The business problem is to ensure a </a:t>
            </a:r>
            <a:r>
              <a:rPr lang="en" b="1">
                <a:solidFill>
                  <a:schemeClr val="accent6"/>
                </a:solidFill>
              </a:rPr>
              <a:t>stable supply</a:t>
            </a:r>
            <a:r>
              <a:rPr lang="en">
                <a:solidFill>
                  <a:schemeClr val="accent6"/>
                </a:solidFill>
              </a:rPr>
              <a:t> of </a:t>
            </a:r>
            <a:r>
              <a:rPr lang="en" b="1">
                <a:solidFill>
                  <a:schemeClr val="accent6"/>
                </a:solidFill>
              </a:rPr>
              <a:t>rental bikes</a:t>
            </a:r>
            <a:r>
              <a:rPr lang="en">
                <a:solidFill>
                  <a:schemeClr val="accent6"/>
                </a:solidFill>
              </a:rPr>
              <a:t> in </a:t>
            </a:r>
            <a:r>
              <a:rPr lang="en" b="1">
                <a:solidFill>
                  <a:schemeClr val="accent6"/>
                </a:solidFill>
              </a:rPr>
              <a:t>urban cities</a:t>
            </a:r>
            <a:r>
              <a:rPr lang="en">
                <a:solidFill>
                  <a:schemeClr val="accent6"/>
                </a:solidFill>
              </a:rPr>
              <a:t> by predicting the </a:t>
            </a:r>
            <a:r>
              <a:rPr lang="en" b="1">
                <a:solidFill>
                  <a:schemeClr val="accent6"/>
                </a:solidFill>
              </a:rPr>
              <a:t>demand for bikes</a:t>
            </a:r>
            <a:r>
              <a:rPr lang="en">
                <a:solidFill>
                  <a:schemeClr val="accent6"/>
                </a:solidFill>
              </a:rPr>
              <a:t> at </a:t>
            </a:r>
            <a:r>
              <a:rPr lang="en" b="1">
                <a:solidFill>
                  <a:schemeClr val="accent6"/>
                </a:solidFill>
              </a:rPr>
              <a:t>each hour</a:t>
            </a:r>
            <a:r>
              <a:rPr lang="en">
                <a:solidFill>
                  <a:schemeClr val="accent6"/>
                </a:solidFill>
              </a:rPr>
              <a:t>. By providing a stable supply of rental bikes, the system can enhance </a:t>
            </a:r>
            <a:r>
              <a:rPr lang="en" b="1">
                <a:solidFill>
                  <a:schemeClr val="accent6"/>
                </a:solidFill>
              </a:rPr>
              <a:t>mobility comfort</a:t>
            </a:r>
            <a:r>
              <a:rPr lang="en">
                <a:solidFill>
                  <a:schemeClr val="accent6"/>
                </a:solidFill>
              </a:rPr>
              <a:t> for the </a:t>
            </a:r>
            <a:r>
              <a:rPr lang="en" b="1">
                <a:solidFill>
                  <a:schemeClr val="accent6"/>
                </a:solidFill>
              </a:rPr>
              <a:t>public</a:t>
            </a:r>
            <a:r>
              <a:rPr lang="en">
                <a:solidFill>
                  <a:schemeClr val="accent6"/>
                </a:solidFill>
              </a:rPr>
              <a:t> and </a:t>
            </a:r>
            <a:r>
              <a:rPr lang="en" b="1">
                <a:solidFill>
                  <a:schemeClr val="accent6"/>
                </a:solidFill>
              </a:rPr>
              <a:t>reduce waiting time</a:t>
            </a:r>
            <a:r>
              <a:rPr lang="en">
                <a:solidFill>
                  <a:schemeClr val="accent6"/>
                </a:solidFill>
              </a:rPr>
              <a:t>, leading to greater customer satisfaction.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2311-2F7A-C73E-FBEA-D214DBCD9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1" y="805982"/>
            <a:ext cx="1838418" cy="183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73"/>
          <p:cNvSpPr txBox="1">
            <a:spLocks noGrp="1"/>
          </p:cNvSpPr>
          <p:nvPr>
            <p:ph type="title"/>
          </p:nvPr>
        </p:nvSpPr>
        <p:spPr>
          <a:xfrm>
            <a:off x="2933800" y="1550200"/>
            <a:ext cx="6324400" cy="6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Aft>
                <a:spcPts val="2133"/>
              </a:spcAft>
            </a:pPr>
            <a:r>
              <a:rPr lang="en" sz="5067"/>
              <a:t>Data Description</a:t>
            </a:r>
            <a:endParaRPr sz="5067"/>
          </a:p>
        </p:txBody>
      </p:sp>
      <p:sp>
        <p:nvSpPr>
          <p:cNvPr id="1065" name="Google Shape;1065;p73"/>
          <p:cNvSpPr txBox="1">
            <a:spLocks noGrp="1"/>
          </p:cNvSpPr>
          <p:nvPr>
            <p:ph type="subTitle" idx="1"/>
          </p:nvPr>
        </p:nvSpPr>
        <p:spPr>
          <a:xfrm>
            <a:off x="1390200" y="2533133"/>
            <a:ext cx="9411600" cy="23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>
              <a:lnSpc>
                <a:spcPct val="130000"/>
              </a:lnSpc>
              <a:spcBef>
                <a:spcPts val="800"/>
              </a:spcBef>
            </a:pP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The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Seoul Bike Sharing Demand dataset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 contains information about bike rental in Seoul from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2017-2018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. It includes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hourly observations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 of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14 columns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, such as the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date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,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time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,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number of rented bikes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,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weather conditions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, and other factors that may influence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bike rental demand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.</a:t>
            </a:r>
            <a:endParaRPr sz="1867"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marL="0" indent="0" algn="l">
              <a:lnSpc>
                <a:spcPct val="130000"/>
              </a:lnSpc>
              <a:spcBef>
                <a:spcPts val="800"/>
              </a:spcBef>
            </a:pP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This dataset contains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 8760 rows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 and </a:t>
            </a:r>
            <a:r>
              <a:rPr lang="en" sz="1867" b="1">
                <a:solidFill>
                  <a:schemeClr val="accent6"/>
                </a:solidFill>
                <a:highlight>
                  <a:srgbClr val="FFFFFF"/>
                </a:highlight>
              </a:rPr>
              <a:t>14 columns</a:t>
            </a:r>
            <a:r>
              <a:rPr lang="en" sz="1867">
                <a:solidFill>
                  <a:schemeClr val="accent6"/>
                </a:solidFill>
                <a:highlight>
                  <a:srgbClr val="FFFFFF"/>
                </a:highlight>
              </a:rPr>
              <a:t> of the data.</a:t>
            </a:r>
            <a:endParaRPr sz="1867"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667"/>
              </a:spcBef>
              <a:spcAft>
                <a:spcPts val="2133"/>
              </a:spcAft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7FBA8-6A7C-1C1E-4EF2-A54900840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91" y="37324"/>
            <a:ext cx="1425902" cy="1425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74"/>
          <p:cNvSpPr txBox="1">
            <a:spLocks noGrp="1"/>
          </p:cNvSpPr>
          <p:nvPr>
            <p:ph type="title"/>
          </p:nvPr>
        </p:nvSpPr>
        <p:spPr>
          <a:xfrm>
            <a:off x="1256537" y="1018546"/>
            <a:ext cx="5479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400" dirty="0"/>
              <a:t>Data Description</a:t>
            </a:r>
            <a:endParaRPr sz="4400" dirty="0"/>
          </a:p>
        </p:txBody>
      </p:sp>
      <p:sp>
        <p:nvSpPr>
          <p:cNvPr id="1071" name="Google Shape;1071;p74"/>
          <p:cNvSpPr txBox="1"/>
          <p:nvPr/>
        </p:nvSpPr>
        <p:spPr>
          <a:xfrm flipH="1">
            <a:off x="659370" y="1782146"/>
            <a:ext cx="10873259" cy="447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Date 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date of the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Rented Bike Count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number of bikes rented during the observation period.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Hour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hour of the day when the observation was taken.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Temperature(°C) 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temperature in Celsius at the time of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Humidity(%)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percentage of humidity at the time of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Wind speed (m/s)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wind speed in meters per second at the time of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Visibility (10m) 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visibility in meters at the time of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Dew point temperature(°C)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dew point temperature in Celsius at the time of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Solar Radiation (MJ/m2) 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amount of solar radiation in mega-joules per square meter at the time of observation.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Rainfall(mm) 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: The amount of rainfall in millimeters during the observation period.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Snowfall(cm)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amount of snowfall in centimeters during the observation period.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Seasons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The season of the year when the observation was taken.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Holiday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Whether the observation was taken on a holiday or not.</a:t>
            </a:r>
            <a:endParaRPr sz="1200" dirty="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14856">
              <a:spcBef>
                <a:spcPts val="800"/>
              </a:spcBef>
              <a:buClr>
                <a:schemeClr val="accent6"/>
              </a:buClr>
              <a:buSzPts val="1300"/>
              <a:buFont typeface="Roboto"/>
              <a:buChar char="●"/>
            </a:pPr>
            <a:r>
              <a:rPr lang="en" sz="1200" b="1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Functioning Day</a:t>
            </a:r>
            <a:r>
              <a:rPr lang="en" sz="1200" dirty="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: Whether the bike sharing system was operating normally or not during the observation period.</a:t>
            </a:r>
            <a:endParaRPr sz="2400" b="1" dirty="0">
              <a:solidFill>
                <a:schemeClr val="accent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AA22239F-4D03-FDC3-2C05-343E918B5AF8}"/>
              </a:ext>
            </a:extLst>
          </p:cNvPr>
          <p:cNvSpPr/>
          <p:nvPr/>
        </p:nvSpPr>
        <p:spPr>
          <a:xfrm>
            <a:off x="9413994" y="3027518"/>
            <a:ext cx="2778006" cy="3158678"/>
          </a:xfrm>
          <a:custGeom>
            <a:avLst/>
            <a:gdLst/>
            <a:ahLst/>
            <a:cxnLst/>
            <a:rect l="l" t="t" r="r" b="b"/>
            <a:pathLst>
              <a:path w="6337268" h="7291836">
                <a:moveTo>
                  <a:pt x="0" y="0"/>
                </a:moveTo>
                <a:lnTo>
                  <a:pt x="6337268" y="0"/>
                </a:lnTo>
                <a:lnTo>
                  <a:pt x="6337268" y="7291836"/>
                </a:lnTo>
                <a:lnTo>
                  <a:pt x="0" y="7291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75"/>
          <p:cNvSpPr txBox="1">
            <a:spLocks noGrp="1"/>
          </p:cNvSpPr>
          <p:nvPr>
            <p:ph type="title"/>
          </p:nvPr>
        </p:nvSpPr>
        <p:spPr>
          <a:xfrm>
            <a:off x="839755" y="823567"/>
            <a:ext cx="10302061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 dirty="0"/>
              <a:t>Data Preparation &amp; Cleaning</a:t>
            </a:r>
            <a:endParaRPr sz="5067" dirty="0"/>
          </a:p>
        </p:txBody>
      </p:sp>
      <p:sp>
        <p:nvSpPr>
          <p:cNvPr id="1077" name="Google Shape;1077;p75"/>
          <p:cNvSpPr txBox="1">
            <a:spLocks noGrp="1"/>
          </p:cNvSpPr>
          <p:nvPr>
            <p:ph type="subTitle" idx="1"/>
          </p:nvPr>
        </p:nvSpPr>
        <p:spPr>
          <a:xfrm>
            <a:off x="1342600" y="2137233"/>
            <a:ext cx="9506800" cy="389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423323" algn="l">
              <a:lnSpc>
                <a:spcPct val="130000"/>
              </a:lnSpc>
              <a:spcBef>
                <a:spcPts val="800"/>
              </a:spcBef>
              <a:buClr>
                <a:schemeClr val="accent6"/>
              </a:buClr>
              <a:buSzPts val="1400"/>
              <a:buChar char="●"/>
            </a:pPr>
            <a:r>
              <a:rPr lang="en" sz="1600" dirty="0">
                <a:solidFill>
                  <a:schemeClr val="accent6"/>
                </a:solidFill>
              </a:rPr>
              <a:t>There are </a:t>
            </a:r>
            <a:r>
              <a:rPr lang="en" sz="1600" b="1" dirty="0">
                <a:solidFill>
                  <a:schemeClr val="accent6"/>
                </a:solidFill>
              </a:rPr>
              <a:t>no duplicate rows</a:t>
            </a:r>
            <a:r>
              <a:rPr lang="en" sz="1600" dirty="0">
                <a:solidFill>
                  <a:schemeClr val="accent6"/>
                </a:solidFill>
              </a:rPr>
              <a:t> in the dataset.</a:t>
            </a:r>
            <a:endParaRPr sz="1600" dirty="0">
              <a:solidFill>
                <a:schemeClr val="accent6"/>
              </a:solidFill>
            </a:endParaRPr>
          </a:p>
          <a:p>
            <a:pPr marL="609585" indent="-423323" algn="l">
              <a:lnSpc>
                <a:spcPct val="130000"/>
              </a:lnSpc>
              <a:spcBef>
                <a:spcPts val="800"/>
              </a:spcBef>
              <a:buClr>
                <a:schemeClr val="accent6"/>
              </a:buClr>
              <a:buSzPts val="1400"/>
              <a:buChar char="●"/>
            </a:pPr>
            <a:r>
              <a:rPr lang="en" sz="1600" dirty="0">
                <a:solidFill>
                  <a:schemeClr val="accent6"/>
                </a:solidFill>
              </a:rPr>
              <a:t>There are </a:t>
            </a:r>
            <a:r>
              <a:rPr lang="en" sz="1600" b="1" dirty="0">
                <a:solidFill>
                  <a:schemeClr val="accent6"/>
                </a:solidFill>
              </a:rPr>
              <a:t>no missing values</a:t>
            </a:r>
            <a:r>
              <a:rPr lang="en" sz="1600" dirty="0">
                <a:solidFill>
                  <a:schemeClr val="accent6"/>
                </a:solidFill>
              </a:rPr>
              <a:t> or </a:t>
            </a:r>
            <a:r>
              <a:rPr lang="en" sz="1600" b="1" dirty="0">
                <a:solidFill>
                  <a:schemeClr val="accent6"/>
                </a:solidFill>
              </a:rPr>
              <a:t>Null values</a:t>
            </a:r>
            <a:r>
              <a:rPr lang="en" sz="1600" dirty="0">
                <a:solidFill>
                  <a:schemeClr val="accent6"/>
                </a:solidFill>
              </a:rPr>
              <a:t> in the dataset.</a:t>
            </a:r>
            <a:endParaRPr sz="1600" dirty="0">
              <a:solidFill>
                <a:schemeClr val="accent6"/>
              </a:solidFill>
            </a:endParaRPr>
          </a:p>
          <a:p>
            <a:pPr marL="609585" indent="-423323" algn="l">
              <a:lnSpc>
                <a:spcPct val="130000"/>
              </a:lnSpc>
              <a:spcBef>
                <a:spcPts val="800"/>
              </a:spcBef>
              <a:buClr>
                <a:schemeClr val="accent6"/>
              </a:buClr>
              <a:buSzPts val="1400"/>
              <a:buChar char="●"/>
            </a:pPr>
            <a:r>
              <a:rPr lang="en" sz="1600" dirty="0">
                <a:solidFill>
                  <a:schemeClr val="accent6"/>
                </a:solidFill>
              </a:rPr>
              <a:t>Change </a:t>
            </a:r>
            <a:r>
              <a:rPr lang="en" sz="1600" b="1" dirty="0">
                <a:solidFill>
                  <a:schemeClr val="accent6"/>
                </a:solidFill>
              </a:rPr>
              <a:t>datatype </a:t>
            </a:r>
            <a:r>
              <a:rPr lang="en" sz="1600" dirty="0">
                <a:solidFill>
                  <a:schemeClr val="accent6"/>
                </a:solidFill>
              </a:rPr>
              <a:t>of </a:t>
            </a:r>
            <a:r>
              <a:rPr lang="en" sz="1600" b="1" dirty="0">
                <a:solidFill>
                  <a:schemeClr val="accent6"/>
                </a:solidFill>
              </a:rPr>
              <a:t>Date </a:t>
            </a:r>
            <a:r>
              <a:rPr lang="en" sz="1600" dirty="0">
                <a:solidFill>
                  <a:schemeClr val="accent6"/>
                </a:solidFill>
              </a:rPr>
              <a:t>to </a:t>
            </a:r>
            <a:r>
              <a:rPr lang="en" sz="1600" b="1" dirty="0">
                <a:solidFill>
                  <a:schemeClr val="accent6"/>
                </a:solidFill>
              </a:rPr>
              <a:t>datetime</a:t>
            </a:r>
            <a:r>
              <a:rPr lang="en" sz="1600" dirty="0">
                <a:solidFill>
                  <a:schemeClr val="accent6"/>
                </a:solidFill>
              </a:rPr>
              <a:t>.</a:t>
            </a:r>
            <a:endParaRPr sz="1600" dirty="0">
              <a:solidFill>
                <a:schemeClr val="accent6"/>
              </a:solidFill>
            </a:endParaRPr>
          </a:p>
          <a:p>
            <a:pPr marL="609585" indent="-423323" algn="l">
              <a:lnSpc>
                <a:spcPct val="130000"/>
              </a:lnSpc>
              <a:spcBef>
                <a:spcPts val="800"/>
              </a:spcBef>
              <a:buClr>
                <a:schemeClr val="accent6"/>
              </a:buClr>
              <a:buSzPts val="1400"/>
              <a:buChar char="●"/>
            </a:pPr>
            <a:r>
              <a:rPr lang="en" sz="1600" dirty="0">
                <a:solidFill>
                  <a:schemeClr val="accent6"/>
                </a:solidFill>
              </a:rPr>
              <a:t>From the </a:t>
            </a:r>
            <a:r>
              <a:rPr lang="en" sz="1600" b="1" dirty="0">
                <a:solidFill>
                  <a:schemeClr val="accent6"/>
                </a:solidFill>
              </a:rPr>
              <a:t>Date </a:t>
            </a:r>
            <a:r>
              <a:rPr lang="en" sz="1600" dirty="0">
                <a:solidFill>
                  <a:schemeClr val="accent6"/>
                </a:solidFill>
              </a:rPr>
              <a:t>column, </a:t>
            </a:r>
            <a:r>
              <a:rPr lang="en" sz="1600" b="1" dirty="0">
                <a:solidFill>
                  <a:schemeClr val="accent6"/>
                </a:solidFill>
              </a:rPr>
              <a:t>'month' </a:t>
            </a:r>
            <a:r>
              <a:rPr lang="en" sz="1600" dirty="0">
                <a:solidFill>
                  <a:schemeClr val="accent6"/>
                </a:solidFill>
              </a:rPr>
              <a:t>and </a:t>
            </a:r>
            <a:r>
              <a:rPr lang="en" sz="1600" b="1" dirty="0">
                <a:solidFill>
                  <a:schemeClr val="accent6"/>
                </a:solidFill>
              </a:rPr>
              <a:t>'day of the week' </a:t>
            </a:r>
            <a:r>
              <a:rPr lang="en" sz="1600" dirty="0">
                <a:solidFill>
                  <a:schemeClr val="accent6"/>
                </a:solidFill>
              </a:rPr>
              <a:t>columns are created.</a:t>
            </a:r>
            <a:endParaRPr sz="1600" dirty="0">
              <a:solidFill>
                <a:schemeClr val="accent6"/>
              </a:solidFill>
            </a:endParaRPr>
          </a:p>
          <a:p>
            <a:pPr marL="609585" indent="-423323" algn="l">
              <a:lnSpc>
                <a:spcPct val="130000"/>
              </a:lnSpc>
              <a:spcBef>
                <a:spcPts val="800"/>
              </a:spcBef>
              <a:buClr>
                <a:schemeClr val="accent6"/>
              </a:buClr>
              <a:buSzPts val="1400"/>
              <a:buChar char="●"/>
            </a:pPr>
            <a:r>
              <a:rPr lang="en" sz="1600" dirty="0">
                <a:solidFill>
                  <a:schemeClr val="accent6"/>
                </a:solidFill>
              </a:rPr>
              <a:t>From the</a:t>
            </a:r>
            <a:r>
              <a:rPr lang="en" sz="1600" b="1" dirty="0">
                <a:solidFill>
                  <a:schemeClr val="accent6"/>
                </a:solidFill>
              </a:rPr>
              <a:t> 'day of the week'</a:t>
            </a:r>
            <a:r>
              <a:rPr lang="en" sz="1600" dirty="0">
                <a:solidFill>
                  <a:schemeClr val="accent6"/>
                </a:solidFill>
              </a:rPr>
              <a:t> column,</a:t>
            </a:r>
            <a:r>
              <a:rPr lang="en" sz="1600" b="1" dirty="0">
                <a:solidFill>
                  <a:schemeClr val="accent6"/>
                </a:solidFill>
              </a:rPr>
              <a:t> 'weekend' </a:t>
            </a:r>
            <a:r>
              <a:rPr lang="en" sz="1600" dirty="0">
                <a:solidFill>
                  <a:schemeClr val="accent6"/>
                </a:solidFill>
              </a:rPr>
              <a:t>column is created where </a:t>
            </a:r>
            <a:r>
              <a:rPr lang="en" sz="1600" b="1" dirty="0">
                <a:solidFill>
                  <a:schemeClr val="accent6"/>
                </a:solidFill>
              </a:rPr>
              <a:t>6 </a:t>
            </a:r>
            <a:r>
              <a:rPr lang="en" sz="1600" dirty="0">
                <a:solidFill>
                  <a:schemeClr val="accent6"/>
                </a:solidFill>
              </a:rPr>
              <a:t>and </a:t>
            </a:r>
            <a:r>
              <a:rPr lang="en" sz="1600" b="1" dirty="0">
                <a:solidFill>
                  <a:schemeClr val="accent6"/>
                </a:solidFill>
              </a:rPr>
              <a:t>7 </a:t>
            </a:r>
            <a:r>
              <a:rPr lang="en" sz="1600" dirty="0">
                <a:solidFill>
                  <a:schemeClr val="accent6"/>
                </a:solidFill>
              </a:rPr>
              <a:t>are the </a:t>
            </a:r>
            <a:r>
              <a:rPr lang="en" sz="1600" b="1" dirty="0">
                <a:solidFill>
                  <a:schemeClr val="accent6"/>
                </a:solidFill>
              </a:rPr>
              <a:t>weekends </a:t>
            </a:r>
            <a:r>
              <a:rPr lang="en" sz="1600" dirty="0">
                <a:solidFill>
                  <a:schemeClr val="accent6"/>
                </a:solidFill>
              </a:rPr>
              <a:t>(</a:t>
            </a:r>
            <a:r>
              <a:rPr lang="en" sz="1600" b="1" dirty="0">
                <a:solidFill>
                  <a:schemeClr val="accent6"/>
                </a:solidFill>
              </a:rPr>
              <a:t>Saturday</a:t>
            </a:r>
            <a:r>
              <a:rPr lang="en" sz="1600" dirty="0">
                <a:solidFill>
                  <a:schemeClr val="accent6"/>
                </a:solidFill>
              </a:rPr>
              <a:t> and </a:t>
            </a:r>
            <a:r>
              <a:rPr lang="en" sz="1600" b="1" dirty="0">
                <a:solidFill>
                  <a:schemeClr val="accent6"/>
                </a:solidFill>
              </a:rPr>
              <a:t>Sunday</a:t>
            </a:r>
            <a:r>
              <a:rPr lang="en" sz="1600" dirty="0">
                <a:solidFill>
                  <a:schemeClr val="accent6"/>
                </a:solidFill>
              </a:rPr>
              <a:t>).</a:t>
            </a:r>
            <a:endParaRPr sz="1600" dirty="0">
              <a:solidFill>
                <a:schemeClr val="accent6"/>
              </a:solidFill>
            </a:endParaRPr>
          </a:p>
          <a:p>
            <a:pPr marL="609585" indent="-423323" algn="l">
              <a:lnSpc>
                <a:spcPct val="130000"/>
              </a:lnSpc>
              <a:spcBef>
                <a:spcPts val="800"/>
              </a:spcBef>
              <a:buClr>
                <a:schemeClr val="accent6"/>
              </a:buClr>
              <a:buSzPts val="1400"/>
              <a:buChar char="●"/>
            </a:pPr>
            <a:r>
              <a:rPr lang="en" sz="1600" dirty="0">
                <a:solidFill>
                  <a:schemeClr val="accent6"/>
                </a:solidFill>
              </a:rPr>
              <a:t>Change Data types of </a:t>
            </a:r>
            <a:r>
              <a:rPr lang="en" sz="1600" b="1" dirty="0">
                <a:solidFill>
                  <a:schemeClr val="accent6"/>
                </a:solidFill>
              </a:rPr>
              <a:t>numerical columns</a:t>
            </a:r>
            <a:r>
              <a:rPr lang="en" sz="1600" dirty="0">
                <a:solidFill>
                  <a:schemeClr val="accent6"/>
                </a:solidFill>
              </a:rPr>
              <a:t> which represents categories like </a:t>
            </a:r>
            <a:r>
              <a:rPr lang="en" sz="1600" b="1" dirty="0">
                <a:solidFill>
                  <a:schemeClr val="accent6"/>
                </a:solidFill>
              </a:rPr>
              <a:t>Month</a:t>
            </a:r>
            <a:r>
              <a:rPr lang="en" sz="1600" dirty="0">
                <a:solidFill>
                  <a:schemeClr val="accent6"/>
                </a:solidFill>
              </a:rPr>
              <a:t>, </a:t>
            </a:r>
            <a:r>
              <a:rPr lang="en" sz="1600" b="1" dirty="0">
                <a:solidFill>
                  <a:schemeClr val="accent6"/>
                </a:solidFill>
              </a:rPr>
              <a:t>Day of the Week</a:t>
            </a:r>
            <a:r>
              <a:rPr lang="en" sz="1600" dirty="0">
                <a:solidFill>
                  <a:schemeClr val="accent6"/>
                </a:solidFill>
              </a:rPr>
              <a:t>, </a:t>
            </a:r>
            <a:r>
              <a:rPr lang="en" sz="1600" b="1" dirty="0">
                <a:solidFill>
                  <a:schemeClr val="accent6"/>
                </a:solidFill>
              </a:rPr>
              <a:t>Weekend </a:t>
            </a:r>
            <a:r>
              <a:rPr lang="en" sz="1600" dirty="0">
                <a:solidFill>
                  <a:schemeClr val="accent6"/>
                </a:solidFill>
              </a:rPr>
              <a:t>to </a:t>
            </a:r>
            <a:r>
              <a:rPr lang="en" sz="1600" b="1" dirty="0">
                <a:solidFill>
                  <a:schemeClr val="accent6"/>
                </a:solidFill>
              </a:rPr>
              <a:t>categorical </a:t>
            </a:r>
            <a:r>
              <a:rPr lang="en" sz="1600" dirty="0">
                <a:solidFill>
                  <a:schemeClr val="accent6"/>
                </a:solidFill>
              </a:rPr>
              <a:t>data type.</a:t>
            </a:r>
            <a:endParaRPr sz="1600" dirty="0">
              <a:solidFill>
                <a:schemeClr val="accent6"/>
              </a:solidFill>
            </a:endParaRPr>
          </a:p>
          <a:p>
            <a:pPr marL="0" indent="0"/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76"/>
          <p:cNvSpPr txBox="1">
            <a:spLocks noGrp="1"/>
          </p:cNvSpPr>
          <p:nvPr>
            <p:ph type="title"/>
          </p:nvPr>
        </p:nvSpPr>
        <p:spPr>
          <a:xfrm>
            <a:off x="720000" y="504667"/>
            <a:ext cx="10752000" cy="123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5067">
                <a:latin typeface="Josefin Sans"/>
                <a:ea typeface="Josefin Sans"/>
                <a:cs typeface="Josefin Sans"/>
                <a:sym typeface="Josefin Sans"/>
              </a:rPr>
              <a:t>Exploratory Data Analysis</a:t>
            </a:r>
            <a:endParaRPr sz="5067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83" name="Google Shape;1083;p76"/>
          <p:cNvSpPr txBox="1">
            <a:spLocks noGrp="1"/>
          </p:cNvSpPr>
          <p:nvPr>
            <p:ph type="title" idx="2"/>
          </p:nvPr>
        </p:nvSpPr>
        <p:spPr>
          <a:xfrm>
            <a:off x="384467" y="1519300"/>
            <a:ext cx="72792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491054" algn="l">
              <a:buClr>
                <a:schemeClr val="lt2"/>
              </a:buClr>
              <a:buSzPts val="2200"/>
              <a:buChar char="➢"/>
            </a:pPr>
            <a:r>
              <a:rPr lang="en" sz="2933">
                <a:solidFill>
                  <a:schemeClr val="accent4"/>
                </a:solidFill>
              </a:rPr>
              <a:t>Rented Bike Count Distribution</a:t>
            </a:r>
            <a:endParaRPr sz="2933">
              <a:solidFill>
                <a:schemeClr val="accent4"/>
              </a:solidFill>
            </a:endParaRPr>
          </a:p>
        </p:txBody>
      </p:sp>
      <p:pic>
        <p:nvPicPr>
          <p:cNvPr id="1084" name="Google Shape;108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34" y="2329167"/>
            <a:ext cx="9758268" cy="367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1679</Words>
  <Application>Microsoft Office PowerPoint</Application>
  <PresentationFormat>Widescreen</PresentationFormat>
  <Paragraphs>192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Anaheim</vt:lpstr>
      <vt:lpstr>Arial</vt:lpstr>
      <vt:lpstr>Calibri</vt:lpstr>
      <vt:lpstr>Gill Sans MT</vt:lpstr>
      <vt:lpstr>Josefin Sans</vt:lpstr>
      <vt:lpstr>Open Sans</vt:lpstr>
      <vt:lpstr>Roboto</vt:lpstr>
      <vt:lpstr>Roboto Condensed Light</vt:lpstr>
      <vt:lpstr>Gallery</vt:lpstr>
      <vt:lpstr>Capstone Project Bike Sharing Demand Prediction</vt:lpstr>
      <vt:lpstr>Introduction </vt:lpstr>
      <vt:lpstr>Points for Discussion</vt:lpstr>
      <vt:lpstr>08</vt:lpstr>
      <vt:lpstr>Problem Statement</vt:lpstr>
      <vt:lpstr>Data Description</vt:lpstr>
      <vt:lpstr>Data Description</vt:lpstr>
      <vt:lpstr>Data Preparation &amp; Cleaning</vt:lpstr>
      <vt:lpstr>Exploratory Data Analysis</vt:lpstr>
      <vt:lpstr>Exploratory Data Analysis </vt:lpstr>
      <vt:lpstr>Exploratory Data Analysis </vt:lpstr>
      <vt:lpstr>Exploratory Data Analysis </vt:lpstr>
      <vt:lpstr>Exploratory Data Analysis</vt:lpstr>
      <vt:lpstr>Exploratory Data Analysis </vt:lpstr>
      <vt:lpstr>Exploratory Data Analysis </vt:lpstr>
      <vt:lpstr>Exploratory Data Analysis</vt:lpstr>
      <vt:lpstr>Exploratory Data Analysis </vt:lpstr>
      <vt:lpstr>Exploratory Data Analysis </vt:lpstr>
      <vt:lpstr>Exploratory Data Analysis</vt:lpstr>
      <vt:lpstr>Exploratory Data Analysis </vt:lpstr>
      <vt:lpstr>Exploratory Data Analysis </vt:lpstr>
      <vt:lpstr>Exploratory Data Analysis </vt:lpstr>
      <vt:lpstr>Exploratory Data Analysis</vt:lpstr>
      <vt:lpstr>Hypothesis Testing</vt:lpstr>
      <vt:lpstr>Hypothesis Testing</vt:lpstr>
      <vt:lpstr>Hypothesis Testing</vt:lpstr>
      <vt:lpstr>Feature Engineering</vt:lpstr>
      <vt:lpstr>Feature Engineering  </vt:lpstr>
      <vt:lpstr>Feature Engineering</vt:lpstr>
      <vt:lpstr>05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Modelling</vt:lpstr>
      <vt:lpstr>Model Interpretation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SHARMA</dc:creator>
  <cp:lastModifiedBy>ARJUN SHARMA</cp:lastModifiedBy>
  <cp:revision>2</cp:revision>
  <dcterms:created xsi:type="dcterms:W3CDTF">2024-08-20T06:17:09Z</dcterms:created>
  <dcterms:modified xsi:type="dcterms:W3CDTF">2024-08-23T16:34:44Z</dcterms:modified>
</cp:coreProperties>
</file>