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a:off x="2482014" y="8047854"/>
            <a:ext cx="8507711" cy="19065"/>
          </a:xfrm>
          <a:prstGeom prst="line">
            <a:avLst/>
          </a:prstGeom>
          <a:ln cap="rnd" w="9525">
            <a:solidFill>
              <a:srgbClr val="F7C547"/>
            </a:solidFill>
            <a:prstDash val="solid"/>
            <a:headEnd type="none" len="sm" w="sm"/>
            <a:tailEnd type="none" len="sm" w="sm"/>
          </a:ln>
        </p:spPr>
      </p:sp>
      <p:sp>
        <p:nvSpPr>
          <p:cNvPr name="Freeform 6" id="6"/>
          <p:cNvSpPr/>
          <p:nvPr/>
        </p:nvSpPr>
        <p:spPr>
          <a:xfrm flipH="false" flipV="false" rot="0">
            <a:off x="11894112" y="0"/>
            <a:ext cx="6403421" cy="10295043"/>
          </a:xfrm>
          <a:custGeom>
            <a:avLst/>
            <a:gdLst/>
            <a:ahLst/>
            <a:cxnLst/>
            <a:rect r="r" b="b" t="t" l="l"/>
            <a:pathLst>
              <a:path h="10295043" w="6403421">
                <a:moveTo>
                  <a:pt x="0" y="0"/>
                </a:moveTo>
                <a:lnTo>
                  <a:pt x="6403420" y="0"/>
                </a:lnTo>
                <a:lnTo>
                  <a:pt x="6403420" y="10295043"/>
                </a:lnTo>
                <a:lnTo>
                  <a:pt x="0" y="10295043"/>
                </a:lnTo>
                <a:lnTo>
                  <a:pt x="0" y="0"/>
                </a:lnTo>
                <a:close/>
              </a:path>
            </a:pathLst>
          </a:custGeom>
          <a:blipFill>
            <a:blip r:embed="rId3"/>
            <a:stretch>
              <a:fillRect l="0" t="0" r="-9" b="0"/>
            </a:stretch>
          </a:blipFill>
        </p:spPr>
      </p:sp>
      <p:grpSp>
        <p:nvGrpSpPr>
          <p:cNvPr name="Group 7" id="7"/>
          <p:cNvGrpSpPr/>
          <p:nvPr/>
        </p:nvGrpSpPr>
        <p:grpSpPr>
          <a:xfrm rot="0">
            <a:off x="11894112" y="0"/>
            <a:ext cx="1599069" cy="10295043"/>
            <a:chOff x="0" y="0"/>
            <a:chExt cx="2132092" cy="13726724"/>
          </a:xfrm>
        </p:grpSpPr>
        <p:sp>
          <p:nvSpPr>
            <p:cNvPr name="Freeform 8" id="8"/>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10800000"/>
            </a:gradFill>
          </p:spPr>
        </p:sp>
      </p:grpSp>
      <p:sp>
        <p:nvSpPr>
          <p:cNvPr name="TextBox 9" id="9"/>
          <p:cNvSpPr txBox="true"/>
          <p:nvPr/>
        </p:nvSpPr>
        <p:spPr>
          <a:xfrm rot="0">
            <a:off x="2729703" y="2366237"/>
            <a:ext cx="8387825" cy="2729969"/>
          </a:xfrm>
          <a:prstGeom prst="rect">
            <a:avLst/>
          </a:prstGeom>
        </p:spPr>
        <p:txBody>
          <a:bodyPr anchor="t" rtlCol="false" tIns="0" lIns="0" bIns="0" rIns="0">
            <a:spAutoFit/>
          </a:bodyPr>
          <a:lstStyle/>
          <a:p>
            <a:pPr algn="ctr">
              <a:lnSpc>
                <a:spcPts val="10085"/>
              </a:lnSpc>
            </a:pPr>
            <a:r>
              <a:rPr lang="en-US" sz="10505">
                <a:solidFill>
                  <a:srgbClr val="986F07"/>
                </a:solidFill>
                <a:latin typeface="Poppins"/>
                <a:ea typeface="Poppins"/>
                <a:cs typeface="Poppins"/>
                <a:sym typeface="Poppins"/>
              </a:rPr>
              <a:t>India &amp; Neighbours</a:t>
            </a:r>
          </a:p>
        </p:txBody>
      </p:sp>
      <p:sp>
        <p:nvSpPr>
          <p:cNvPr name="TextBox 10" id="10"/>
          <p:cNvSpPr txBox="true"/>
          <p:nvPr/>
        </p:nvSpPr>
        <p:spPr>
          <a:xfrm rot="0">
            <a:off x="1987362" y="5553406"/>
            <a:ext cx="9518458" cy="2052950"/>
          </a:xfrm>
          <a:prstGeom prst="rect">
            <a:avLst/>
          </a:prstGeom>
        </p:spPr>
        <p:txBody>
          <a:bodyPr anchor="t" rtlCol="false" tIns="0" lIns="0" bIns="0" rIns="0">
            <a:spAutoFit/>
          </a:bodyPr>
          <a:lstStyle/>
          <a:p>
            <a:pPr algn="ctr">
              <a:lnSpc>
                <a:spcPts val="7782"/>
              </a:lnSpc>
            </a:pPr>
            <a:r>
              <a:rPr lang="en-US" sz="7205">
                <a:solidFill>
                  <a:srgbClr val="000000"/>
                </a:solidFill>
                <a:latin typeface="Poppins"/>
                <a:ea typeface="Poppins"/>
                <a:cs typeface="Poppins"/>
                <a:sym typeface="Poppins"/>
              </a:rPr>
              <a:t>PPG Bilateral Lending 2000 - 2020</a:t>
            </a:r>
          </a:p>
        </p:txBody>
      </p:sp>
      <p:sp>
        <p:nvSpPr>
          <p:cNvPr name="TextBox 11" id="11"/>
          <p:cNvSpPr txBox="true"/>
          <p:nvPr/>
        </p:nvSpPr>
        <p:spPr>
          <a:xfrm rot="0">
            <a:off x="2374458" y="9517100"/>
            <a:ext cx="8741873" cy="403148"/>
          </a:xfrm>
          <a:prstGeom prst="rect">
            <a:avLst/>
          </a:prstGeom>
        </p:spPr>
        <p:txBody>
          <a:bodyPr anchor="t" rtlCol="false" tIns="0" lIns="0" bIns="0" rIns="0">
            <a:spAutoFit/>
          </a:bodyPr>
          <a:lstStyle/>
          <a:p>
            <a:pPr algn="r">
              <a:lnSpc>
                <a:spcPts val="2918"/>
              </a:lnSpc>
            </a:pPr>
            <a:r>
              <a:rPr lang="en-US" sz="2702">
                <a:solidFill>
                  <a:srgbClr val="000000"/>
                </a:solidFill>
                <a:latin typeface="Poppins"/>
                <a:ea typeface="Poppins"/>
                <a:cs typeface="Poppins"/>
                <a:sym typeface="Poppins"/>
              </a:rPr>
              <a:t>By Sahil Kumar Sharma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376845" y="300800"/>
            <a:ext cx="14573347" cy="531193"/>
          </a:xfrm>
          <a:prstGeom prst="rect">
            <a:avLst/>
          </a:prstGeom>
        </p:spPr>
        <p:txBody>
          <a:bodyPr anchor="t" rtlCol="false" tIns="0" lIns="0" bIns="0" rIns="0">
            <a:spAutoFit/>
          </a:bodyPr>
          <a:lstStyle/>
          <a:p>
            <a:pPr algn="ctr">
              <a:lnSpc>
                <a:spcPts val="3891"/>
              </a:lnSpc>
            </a:pPr>
            <a:r>
              <a:rPr lang="en-US" sz="3602">
                <a:solidFill>
                  <a:srgbClr val="986F07"/>
                </a:solidFill>
                <a:latin typeface="Poppins"/>
                <a:ea typeface="Poppins"/>
                <a:cs typeface="Poppins"/>
                <a:sym typeface="Poppins"/>
              </a:rPr>
              <a:t>India – Myanmar PPG Bilateral Lending 2000 - 2020</a:t>
            </a:r>
          </a:p>
        </p:txBody>
      </p:sp>
      <p:sp>
        <p:nvSpPr>
          <p:cNvPr name="TextBox 7" id="7"/>
          <p:cNvSpPr txBox="true"/>
          <p:nvPr/>
        </p:nvSpPr>
        <p:spPr>
          <a:xfrm rot="0">
            <a:off x="2376845" y="8652328"/>
            <a:ext cx="14573347" cy="1127084"/>
          </a:xfrm>
          <a:prstGeom prst="rect">
            <a:avLst/>
          </a:prstGeom>
        </p:spPr>
        <p:txBody>
          <a:bodyPr anchor="t" rtlCol="false" tIns="0" lIns="0" bIns="0" rIns="0">
            <a:spAutoFit/>
          </a:bodyPr>
          <a:lstStyle/>
          <a:p>
            <a:pPr algn="l" marL="489397" indent="-244698" lvl="1">
              <a:lnSpc>
                <a:spcPts val="2918"/>
              </a:lnSpc>
              <a:buFont typeface="Arial"/>
              <a:buChar char="•"/>
            </a:pPr>
            <a:r>
              <a:rPr lang="en-US" sz="2702">
                <a:solidFill>
                  <a:srgbClr val="303030"/>
                </a:solidFill>
                <a:latin typeface="Poppins"/>
                <a:ea typeface="Poppins"/>
                <a:cs typeface="Poppins"/>
                <a:sym typeface="Poppins"/>
              </a:rPr>
              <a:t>Total debt of Myanmar amounts to approx. 2.8 billion US$</a:t>
            </a:r>
          </a:p>
          <a:p>
            <a:pPr algn="l" marL="489397" indent="-244698" lvl="1">
              <a:lnSpc>
                <a:spcPts val="2918"/>
              </a:lnSpc>
              <a:buFont typeface="Arial"/>
              <a:buChar char="•"/>
            </a:pPr>
            <a:r>
              <a:rPr lang="en-US" sz="2702">
                <a:solidFill>
                  <a:srgbClr val="303030"/>
                </a:solidFill>
                <a:latin typeface="Poppins"/>
                <a:ea typeface="Poppins"/>
                <a:cs typeface="Poppins"/>
                <a:sym typeface="Poppins"/>
              </a:rPr>
              <a:t>Bilateral lending has steadily increased since 2000 with small dip during 2015 - 2017</a:t>
            </a:r>
          </a:p>
        </p:txBody>
      </p:sp>
      <p:sp>
        <p:nvSpPr>
          <p:cNvPr name="Freeform 8" id="8"/>
          <p:cNvSpPr/>
          <p:nvPr/>
        </p:nvSpPr>
        <p:spPr>
          <a:xfrm flipH="false" flipV="false" rot="0">
            <a:off x="2285406" y="1147953"/>
            <a:ext cx="14756225" cy="7134366"/>
          </a:xfrm>
          <a:custGeom>
            <a:avLst/>
            <a:gdLst/>
            <a:ahLst/>
            <a:cxnLst/>
            <a:rect r="r" b="b" t="t" l="l"/>
            <a:pathLst>
              <a:path h="7134366" w="14756225">
                <a:moveTo>
                  <a:pt x="0" y="0"/>
                </a:moveTo>
                <a:lnTo>
                  <a:pt x="14756226" y="0"/>
                </a:lnTo>
                <a:lnTo>
                  <a:pt x="14756226" y="7134366"/>
                </a:lnTo>
                <a:lnTo>
                  <a:pt x="0" y="7134366"/>
                </a:lnTo>
                <a:lnTo>
                  <a:pt x="0" y="0"/>
                </a:lnTo>
                <a:close/>
              </a:path>
            </a:pathLst>
          </a:custGeom>
          <a:blipFill>
            <a:blip r:embed="rId3"/>
            <a:stretch>
              <a:fillRect l="0" t="0" r="0" b="-19454"/>
            </a:stretch>
          </a:blipFill>
        </p:spPr>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376845" y="300800"/>
            <a:ext cx="14573347" cy="531193"/>
          </a:xfrm>
          <a:prstGeom prst="rect">
            <a:avLst/>
          </a:prstGeom>
        </p:spPr>
        <p:txBody>
          <a:bodyPr anchor="t" rtlCol="false" tIns="0" lIns="0" bIns="0" rIns="0">
            <a:spAutoFit/>
          </a:bodyPr>
          <a:lstStyle/>
          <a:p>
            <a:pPr algn="ctr">
              <a:lnSpc>
                <a:spcPts val="3891"/>
              </a:lnSpc>
            </a:pPr>
            <a:r>
              <a:rPr lang="en-US" sz="3602">
                <a:solidFill>
                  <a:srgbClr val="986F07"/>
                </a:solidFill>
                <a:latin typeface="Poppins"/>
                <a:ea typeface="Poppins"/>
                <a:cs typeface="Poppins"/>
                <a:sym typeface="Poppins"/>
              </a:rPr>
              <a:t>India – Nepal PPG Bilateral Lending 2000 - 2020</a:t>
            </a:r>
          </a:p>
        </p:txBody>
      </p:sp>
      <p:sp>
        <p:nvSpPr>
          <p:cNvPr name="TextBox 7" id="7"/>
          <p:cNvSpPr txBox="true"/>
          <p:nvPr/>
        </p:nvSpPr>
        <p:spPr>
          <a:xfrm rot="0">
            <a:off x="2376845" y="8652328"/>
            <a:ext cx="14573347" cy="765116"/>
          </a:xfrm>
          <a:prstGeom prst="rect">
            <a:avLst/>
          </a:prstGeom>
        </p:spPr>
        <p:txBody>
          <a:bodyPr anchor="t" rtlCol="false" tIns="0" lIns="0" bIns="0" rIns="0">
            <a:spAutoFit/>
          </a:bodyPr>
          <a:lstStyle/>
          <a:p>
            <a:pPr algn="l" marL="489397" indent="-244698" lvl="1">
              <a:lnSpc>
                <a:spcPts val="2918"/>
              </a:lnSpc>
              <a:buFont typeface="Arial"/>
              <a:buChar char="•"/>
            </a:pPr>
            <a:r>
              <a:rPr lang="en-US" sz="2702">
                <a:solidFill>
                  <a:srgbClr val="303030"/>
                </a:solidFill>
                <a:latin typeface="Poppins"/>
                <a:ea typeface="Poppins"/>
                <a:cs typeface="Poppins"/>
                <a:sym typeface="Poppins"/>
              </a:rPr>
              <a:t>Total debt of Nepal amounts to approx. 90 million US$</a:t>
            </a:r>
          </a:p>
          <a:p>
            <a:pPr algn="l" marL="489397" indent="-244698" lvl="1">
              <a:lnSpc>
                <a:spcPts val="2918"/>
              </a:lnSpc>
              <a:buFont typeface="Arial"/>
              <a:buChar char="•"/>
            </a:pPr>
            <a:r>
              <a:rPr lang="en-US" sz="2702">
                <a:solidFill>
                  <a:srgbClr val="303030"/>
                </a:solidFill>
                <a:latin typeface="Poppins"/>
                <a:ea typeface="Poppins"/>
                <a:cs typeface="Poppins"/>
                <a:sym typeface="Poppins"/>
              </a:rPr>
              <a:t>Bilateral lending has rapidly increased after 2008</a:t>
            </a:r>
          </a:p>
        </p:txBody>
      </p:sp>
      <p:sp>
        <p:nvSpPr>
          <p:cNvPr name="Freeform 8" id="8"/>
          <p:cNvSpPr/>
          <p:nvPr/>
        </p:nvSpPr>
        <p:spPr>
          <a:xfrm flipH="false" flipV="false" rot="0">
            <a:off x="2285406" y="1147953"/>
            <a:ext cx="14756225" cy="7134366"/>
          </a:xfrm>
          <a:custGeom>
            <a:avLst/>
            <a:gdLst/>
            <a:ahLst/>
            <a:cxnLst/>
            <a:rect r="r" b="b" t="t" l="l"/>
            <a:pathLst>
              <a:path h="7134366" w="14756225">
                <a:moveTo>
                  <a:pt x="0" y="0"/>
                </a:moveTo>
                <a:lnTo>
                  <a:pt x="14756226" y="0"/>
                </a:lnTo>
                <a:lnTo>
                  <a:pt x="14756226" y="7134366"/>
                </a:lnTo>
                <a:lnTo>
                  <a:pt x="0" y="7134366"/>
                </a:lnTo>
                <a:lnTo>
                  <a:pt x="0" y="0"/>
                </a:lnTo>
                <a:close/>
              </a:path>
            </a:pathLst>
          </a:custGeom>
          <a:blipFill>
            <a:blip r:embed="rId3"/>
            <a:stretch>
              <a:fillRect l="0" t="0" r="0" b="-19667"/>
            </a:stretch>
          </a:blip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376845" y="1540689"/>
            <a:ext cx="14573347" cy="815767"/>
          </a:xfrm>
          <a:prstGeom prst="rect">
            <a:avLst/>
          </a:prstGeom>
        </p:spPr>
        <p:txBody>
          <a:bodyPr anchor="t" rtlCol="false" tIns="0" lIns="0" bIns="0" rIns="0">
            <a:spAutoFit/>
          </a:bodyPr>
          <a:lstStyle/>
          <a:p>
            <a:pPr algn="ctr">
              <a:lnSpc>
                <a:spcPts val="5836"/>
              </a:lnSpc>
            </a:pPr>
            <a:r>
              <a:rPr lang="en-US" sz="5404">
                <a:solidFill>
                  <a:srgbClr val="986F07"/>
                </a:solidFill>
                <a:latin typeface="Poppins"/>
                <a:ea typeface="Poppins"/>
                <a:cs typeface="Poppins"/>
                <a:sym typeface="Poppins"/>
              </a:rPr>
              <a:t>Conclusion</a:t>
            </a:r>
          </a:p>
        </p:txBody>
      </p:sp>
      <p:sp>
        <p:nvSpPr>
          <p:cNvPr name="TextBox 7" id="7"/>
          <p:cNvSpPr txBox="true"/>
          <p:nvPr/>
        </p:nvSpPr>
        <p:spPr>
          <a:xfrm rot="0">
            <a:off x="2480817" y="3062846"/>
            <a:ext cx="14778483" cy="6410758"/>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Poppins"/>
                <a:ea typeface="Poppins"/>
                <a:cs typeface="Poppins"/>
                <a:sym typeface="Poppins"/>
              </a:rPr>
              <a:t>Total PPG Bilateral Lending has increased from less than 500 million $ in 2000 to about 45 billion $ in 2020</a:t>
            </a:r>
          </a:p>
          <a:p>
            <a:pPr algn="l" marL="647702" indent="-323851" lvl="1">
              <a:lnSpc>
                <a:spcPts val="4200"/>
              </a:lnSpc>
              <a:buFont typeface="Arial"/>
              <a:buChar char="•"/>
            </a:pPr>
            <a:r>
              <a:rPr lang="en-US" sz="3000">
                <a:solidFill>
                  <a:srgbClr val="000000"/>
                </a:solidFill>
                <a:latin typeface="Poppins"/>
                <a:ea typeface="Poppins"/>
                <a:cs typeface="Poppins"/>
                <a:sym typeface="Poppins"/>
              </a:rPr>
              <a:t>Bhutan has been the biggest debtor country receiving almost 18 billion $ over the period of 20 years</a:t>
            </a:r>
          </a:p>
          <a:p>
            <a:pPr algn="l" marL="647702" indent="-323851" lvl="1">
              <a:lnSpc>
                <a:spcPts val="4200"/>
              </a:lnSpc>
              <a:buFont typeface="Arial"/>
              <a:buChar char="•"/>
            </a:pPr>
            <a:r>
              <a:rPr lang="en-US" sz="3000">
                <a:solidFill>
                  <a:srgbClr val="000000"/>
                </a:solidFill>
                <a:latin typeface="Poppins"/>
                <a:ea typeface="Poppins"/>
                <a:cs typeface="Poppins"/>
                <a:sym typeface="Poppins"/>
              </a:rPr>
              <a:t>Nepal has received the least bilateral lending amounting to less than 1 billion $</a:t>
            </a:r>
          </a:p>
          <a:p>
            <a:pPr algn="l" marL="647702" indent="-323851" lvl="1">
              <a:lnSpc>
                <a:spcPts val="4200"/>
              </a:lnSpc>
              <a:buFont typeface="Arial"/>
              <a:buChar char="•"/>
            </a:pPr>
            <a:r>
              <a:rPr lang="en-US" sz="3000">
                <a:solidFill>
                  <a:srgbClr val="000000"/>
                </a:solidFill>
                <a:latin typeface="Poppins"/>
                <a:ea typeface="Poppins"/>
                <a:cs typeface="Poppins"/>
                <a:sym typeface="Poppins"/>
              </a:rPr>
              <a:t>Total bilateral lending show a positive growth rate since last 20 years</a:t>
            </a:r>
          </a:p>
          <a:p>
            <a:pPr algn="l" marL="647702" indent="-323851" lvl="1">
              <a:lnSpc>
                <a:spcPts val="4200"/>
              </a:lnSpc>
              <a:buFont typeface="Arial"/>
              <a:buChar char="•"/>
            </a:pPr>
            <a:r>
              <a:rPr lang="en-US" sz="3000">
                <a:solidFill>
                  <a:srgbClr val="000000"/>
                </a:solidFill>
                <a:latin typeface="Poppins"/>
                <a:ea typeface="Poppins"/>
                <a:cs typeface="Poppins"/>
                <a:sym typeface="Poppins"/>
              </a:rPr>
              <a:t>Total bilateral lending to neighbouring countries is approx. 1.2% of overall GDP of India </a:t>
            </a:r>
          </a:p>
          <a:p>
            <a:pPr algn="l" marL="647702" indent="-323851" lvl="1">
              <a:lnSpc>
                <a:spcPts val="4200"/>
              </a:lnSpc>
              <a:buFont typeface="Arial"/>
              <a:buChar char="•"/>
            </a:pPr>
            <a:r>
              <a:rPr lang="en-US" sz="3000">
                <a:solidFill>
                  <a:srgbClr val="000000"/>
                </a:solidFill>
                <a:latin typeface="Poppins"/>
                <a:ea typeface="Poppins"/>
                <a:cs typeface="Poppins"/>
                <a:sym typeface="Poppins"/>
              </a:rPr>
              <a:t>In the event of default by any neighboring country in future, its impact on India’s financial sector will be minimal</a:t>
            </a:r>
          </a:p>
          <a:p>
            <a:pPr algn="l">
              <a:lnSpc>
                <a:spcPts val="4200"/>
              </a:lnSpc>
            </a:pP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376845" y="1540689"/>
            <a:ext cx="14573347" cy="815767"/>
          </a:xfrm>
          <a:prstGeom prst="rect">
            <a:avLst/>
          </a:prstGeom>
        </p:spPr>
        <p:txBody>
          <a:bodyPr anchor="t" rtlCol="false" tIns="0" lIns="0" bIns="0" rIns="0">
            <a:spAutoFit/>
          </a:bodyPr>
          <a:lstStyle/>
          <a:p>
            <a:pPr algn="ctr">
              <a:lnSpc>
                <a:spcPts val="5836"/>
              </a:lnSpc>
            </a:pPr>
            <a:r>
              <a:rPr lang="en-US" sz="5404">
                <a:solidFill>
                  <a:srgbClr val="000000"/>
                </a:solidFill>
                <a:latin typeface="Poppins"/>
                <a:ea typeface="Poppins"/>
                <a:cs typeface="Poppins"/>
                <a:sym typeface="Poppins"/>
              </a:rPr>
              <a:t>What is PPG Bilateral Debt?</a:t>
            </a:r>
          </a:p>
        </p:txBody>
      </p:sp>
      <p:sp>
        <p:nvSpPr>
          <p:cNvPr name="TextBox 7" id="7"/>
          <p:cNvSpPr txBox="true"/>
          <p:nvPr/>
        </p:nvSpPr>
        <p:spPr>
          <a:xfrm rot="0">
            <a:off x="2480817" y="3062846"/>
            <a:ext cx="14778483" cy="6944194"/>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Poppins"/>
                <a:ea typeface="Poppins"/>
                <a:cs typeface="Poppins"/>
                <a:sym typeface="Poppins"/>
              </a:rPr>
              <a:t>Public and publicly guaranteed debt comprises long-term external obligations of public debtors.</a:t>
            </a:r>
          </a:p>
          <a:p>
            <a:pPr algn="l" marL="647702" indent="-323851" lvl="1">
              <a:lnSpc>
                <a:spcPts val="4200"/>
              </a:lnSpc>
              <a:buFont typeface="Arial"/>
              <a:buChar char="•"/>
            </a:pPr>
            <a:r>
              <a:rPr lang="en-US" sz="3000">
                <a:solidFill>
                  <a:srgbClr val="000000"/>
                </a:solidFill>
                <a:latin typeface="Poppins"/>
                <a:ea typeface="Poppins"/>
                <a:cs typeface="Poppins"/>
                <a:sym typeface="Poppins"/>
              </a:rPr>
              <a:t>It includes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pPr algn="l" marL="647702" indent="-323851" lvl="1">
              <a:lnSpc>
                <a:spcPts val="4200"/>
              </a:lnSpc>
              <a:buFont typeface="Arial"/>
              <a:buChar char="•"/>
            </a:pPr>
            <a:r>
              <a:rPr lang="en-US" sz="3000">
                <a:solidFill>
                  <a:srgbClr val="000000"/>
                </a:solidFill>
                <a:latin typeface="Poppins"/>
                <a:ea typeface="Poppins"/>
                <a:cs typeface="Poppins"/>
                <a:sym typeface="Poppins"/>
              </a:rPr>
              <a:t>External indebtedness affects a country's creditworthiness and investor perceptions.</a:t>
            </a:r>
          </a:p>
          <a:p>
            <a:pPr algn="l" marL="647702" indent="-323851" lvl="1">
              <a:lnSpc>
                <a:spcPts val="4200"/>
              </a:lnSpc>
              <a:buFont typeface="Arial"/>
              <a:buChar char="•"/>
            </a:pPr>
            <a:r>
              <a:rPr lang="en-US" sz="3000">
                <a:solidFill>
                  <a:srgbClr val="000000"/>
                </a:solidFill>
                <a:latin typeface="Poppins"/>
                <a:ea typeface="Poppins"/>
                <a:cs typeface="Poppins"/>
                <a:sym typeface="Poppins"/>
              </a:rPr>
              <a:t>Total debt service is contrasted with countries' ability to obtain foreign exchange through exports of goods, services, primary income, and workers' remittances.</a:t>
            </a:r>
          </a:p>
          <a:p>
            <a:pPr algn="l">
              <a:lnSpc>
                <a:spcPts val="4200"/>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376845" y="756200"/>
            <a:ext cx="14573347" cy="1017004"/>
          </a:xfrm>
          <a:prstGeom prst="rect">
            <a:avLst/>
          </a:prstGeom>
        </p:spPr>
        <p:txBody>
          <a:bodyPr anchor="t" rtlCol="false" tIns="0" lIns="0" bIns="0" rIns="0">
            <a:spAutoFit/>
          </a:bodyPr>
          <a:lstStyle/>
          <a:p>
            <a:pPr algn="ctr">
              <a:lnSpc>
                <a:spcPts val="3891"/>
              </a:lnSpc>
            </a:pPr>
            <a:r>
              <a:rPr lang="en-US" sz="3602">
                <a:solidFill>
                  <a:srgbClr val="986F07"/>
                </a:solidFill>
                <a:latin typeface="Poppins"/>
                <a:ea typeface="Poppins"/>
                <a:cs typeface="Poppins"/>
                <a:sym typeface="Poppins"/>
              </a:rPr>
              <a:t>India &amp; Neighbouring Countries PPG Bilateral Lending 2000 - 2020</a:t>
            </a:r>
          </a:p>
        </p:txBody>
      </p:sp>
      <p:sp>
        <p:nvSpPr>
          <p:cNvPr name="TextBox 7" id="7"/>
          <p:cNvSpPr txBox="true"/>
          <p:nvPr/>
        </p:nvSpPr>
        <p:spPr>
          <a:xfrm rot="0">
            <a:off x="2376845" y="7580888"/>
            <a:ext cx="14573347" cy="1674599"/>
          </a:xfrm>
          <a:prstGeom prst="rect">
            <a:avLst/>
          </a:prstGeom>
        </p:spPr>
        <p:txBody>
          <a:bodyPr anchor="t" rtlCol="false" tIns="0" lIns="0" bIns="0" rIns="0">
            <a:spAutoFit/>
          </a:bodyPr>
          <a:lstStyle/>
          <a:p>
            <a:pPr algn="l" marL="543731" indent="-271866" lvl="1">
              <a:lnSpc>
                <a:spcPts val="3242"/>
              </a:lnSpc>
              <a:buFont typeface="Arial"/>
              <a:buChar char="•"/>
            </a:pPr>
            <a:r>
              <a:rPr lang="en-US" sz="3002">
                <a:solidFill>
                  <a:srgbClr val="303030"/>
                </a:solidFill>
                <a:latin typeface="Poppins"/>
                <a:ea typeface="Poppins"/>
                <a:cs typeface="Poppins"/>
                <a:sym typeface="Poppins"/>
              </a:rPr>
              <a:t>Between the years 2000 – 2007, YoY growth has been minimal and steady</a:t>
            </a:r>
          </a:p>
          <a:p>
            <a:pPr algn="l" marL="543731" indent="-271866" lvl="1">
              <a:lnSpc>
                <a:spcPts val="3242"/>
              </a:lnSpc>
              <a:buFont typeface="Arial"/>
              <a:buChar char="•"/>
            </a:pPr>
            <a:r>
              <a:rPr lang="en-US" sz="3002">
                <a:solidFill>
                  <a:srgbClr val="303030"/>
                </a:solidFill>
                <a:latin typeface="Poppins"/>
                <a:ea typeface="Poppins"/>
                <a:cs typeface="Poppins"/>
                <a:sym typeface="Poppins"/>
              </a:rPr>
              <a:t>2008 shows a drop in lending due to Economic Crisis of 2008</a:t>
            </a:r>
          </a:p>
          <a:p>
            <a:pPr algn="l" marL="543731" indent="-271866" lvl="1">
              <a:lnSpc>
                <a:spcPts val="3242"/>
              </a:lnSpc>
              <a:buFont typeface="Arial"/>
              <a:buChar char="•"/>
            </a:pPr>
            <a:r>
              <a:rPr lang="en-US" sz="3002">
                <a:solidFill>
                  <a:srgbClr val="303030"/>
                </a:solidFill>
                <a:latin typeface="Poppins"/>
                <a:ea typeface="Poppins"/>
                <a:cs typeface="Poppins"/>
                <a:sym typeface="Poppins"/>
              </a:rPr>
              <a:t>YoY growth has been maximum from the year 2010 onwards</a:t>
            </a:r>
          </a:p>
        </p:txBody>
      </p:sp>
      <p:sp>
        <p:nvSpPr>
          <p:cNvPr name="Freeform 8" id="8"/>
          <p:cNvSpPr/>
          <p:nvPr/>
        </p:nvSpPr>
        <p:spPr>
          <a:xfrm flipH="false" flipV="false" rot="0">
            <a:off x="2285405" y="2985592"/>
            <a:ext cx="14756227" cy="3891472"/>
          </a:xfrm>
          <a:custGeom>
            <a:avLst/>
            <a:gdLst/>
            <a:ahLst/>
            <a:cxnLst/>
            <a:rect r="r" b="b" t="t" l="l"/>
            <a:pathLst>
              <a:path h="3891472" w="14756227">
                <a:moveTo>
                  <a:pt x="0" y="0"/>
                </a:moveTo>
                <a:lnTo>
                  <a:pt x="14756227" y="0"/>
                </a:lnTo>
                <a:lnTo>
                  <a:pt x="14756227" y="3891473"/>
                </a:lnTo>
                <a:lnTo>
                  <a:pt x="0" y="3891473"/>
                </a:lnTo>
                <a:lnTo>
                  <a:pt x="0" y="0"/>
                </a:lnTo>
                <a:close/>
              </a:path>
            </a:pathLst>
          </a:custGeom>
          <a:blipFill>
            <a:blip r:embed="rId3"/>
            <a:stretch>
              <a:fillRect l="-20148" t="0" r="-20148" b="0"/>
            </a:stretch>
          </a:blipFill>
        </p:spPr>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226708" y="356093"/>
            <a:ext cx="14573347" cy="1502815"/>
          </a:xfrm>
          <a:prstGeom prst="rect">
            <a:avLst/>
          </a:prstGeom>
        </p:spPr>
        <p:txBody>
          <a:bodyPr anchor="t" rtlCol="false" tIns="0" lIns="0" bIns="0" rIns="0">
            <a:spAutoFit/>
          </a:bodyPr>
          <a:lstStyle/>
          <a:p>
            <a:pPr algn="ctr">
              <a:lnSpc>
                <a:spcPts val="3891"/>
              </a:lnSpc>
            </a:pPr>
            <a:r>
              <a:rPr lang="en-US" sz="3602">
                <a:solidFill>
                  <a:srgbClr val="986F07"/>
                </a:solidFill>
                <a:latin typeface="Poppins"/>
                <a:ea typeface="Poppins"/>
                <a:cs typeface="Poppins"/>
                <a:sym typeface="Poppins"/>
              </a:rPr>
              <a:t>India &amp; Neighbouring Countries PPG Bilateral Lending 2000 – 2020</a:t>
            </a:r>
          </a:p>
          <a:p>
            <a:pPr algn="ctr">
              <a:lnSpc>
                <a:spcPts val="3891"/>
              </a:lnSpc>
            </a:pPr>
            <a:r>
              <a:rPr lang="en-US" sz="3602">
                <a:solidFill>
                  <a:srgbClr val="986F07"/>
                </a:solidFill>
                <a:latin typeface="Poppins"/>
                <a:ea typeface="Poppins"/>
                <a:cs typeface="Poppins"/>
                <a:sym typeface="Poppins"/>
              </a:rPr>
              <a:t>Total Debt By Country</a:t>
            </a:r>
          </a:p>
        </p:txBody>
      </p:sp>
      <p:sp>
        <p:nvSpPr>
          <p:cNvPr name="TextBox 7" id="7"/>
          <p:cNvSpPr txBox="true"/>
          <p:nvPr/>
        </p:nvSpPr>
        <p:spPr>
          <a:xfrm rot="0">
            <a:off x="2376845" y="8106833"/>
            <a:ext cx="14573347" cy="2084192"/>
          </a:xfrm>
          <a:prstGeom prst="rect">
            <a:avLst/>
          </a:prstGeom>
        </p:spPr>
        <p:txBody>
          <a:bodyPr anchor="t" rtlCol="false" tIns="0" lIns="0" bIns="0" rIns="0">
            <a:spAutoFit/>
          </a:bodyPr>
          <a:lstStyle/>
          <a:p>
            <a:pPr algn="l" marL="543731" indent="-271866" lvl="1">
              <a:lnSpc>
                <a:spcPts val="3242"/>
              </a:lnSpc>
              <a:buFont typeface="Arial"/>
              <a:buChar char="•"/>
            </a:pPr>
            <a:r>
              <a:rPr lang="en-US" sz="3002">
                <a:solidFill>
                  <a:srgbClr val="303030"/>
                </a:solidFill>
                <a:latin typeface="Poppins"/>
                <a:ea typeface="Poppins"/>
                <a:cs typeface="Poppins"/>
                <a:sym typeface="Poppins"/>
              </a:rPr>
              <a:t>Bhutan has highest share of bilateral loans amounting to approx. 18 billion US$</a:t>
            </a:r>
          </a:p>
          <a:p>
            <a:pPr algn="l" marL="543731" indent="-271866" lvl="1">
              <a:lnSpc>
                <a:spcPts val="3242"/>
              </a:lnSpc>
              <a:buFont typeface="Arial"/>
              <a:buChar char="•"/>
            </a:pPr>
            <a:r>
              <a:rPr lang="en-US" sz="3002">
                <a:solidFill>
                  <a:srgbClr val="303030"/>
                </a:solidFill>
                <a:latin typeface="Poppins"/>
                <a:ea typeface="Poppins"/>
                <a:cs typeface="Poppins"/>
                <a:sym typeface="Poppins"/>
              </a:rPr>
              <a:t>Nepal has least share of bilateral loans amounting to approx. 1 billion US$</a:t>
            </a:r>
          </a:p>
          <a:p>
            <a:pPr algn="l" marL="543731" indent="-271866" lvl="1">
              <a:lnSpc>
                <a:spcPts val="3242"/>
              </a:lnSpc>
              <a:buFont typeface="Arial"/>
              <a:buChar char="•"/>
            </a:pPr>
            <a:r>
              <a:rPr lang="en-US" sz="3002">
                <a:solidFill>
                  <a:srgbClr val="303030"/>
                </a:solidFill>
                <a:latin typeface="Poppins"/>
                <a:ea typeface="Poppins"/>
                <a:cs typeface="Poppins"/>
                <a:sym typeface="Poppins"/>
              </a:rPr>
              <a:t>Total bilateral lending by India amounts to approx. 45 billion US$</a:t>
            </a:r>
          </a:p>
          <a:p>
            <a:pPr algn="l" marL="543731" indent="-271866" lvl="1">
              <a:lnSpc>
                <a:spcPts val="3242"/>
              </a:lnSpc>
            </a:pPr>
          </a:p>
        </p:txBody>
      </p:sp>
      <p:sp>
        <p:nvSpPr>
          <p:cNvPr name="Freeform 8" id="8"/>
          <p:cNvSpPr/>
          <p:nvPr/>
        </p:nvSpPr>
        <p:spPr>
          <a:xfrm flipH="false" flipV="false" rot="0">
            <a:off x="2135268" y="2845435"/>
            <a:ext cx="14906364" cy="4604172"/>
          </a:xfrm>
          <a:custGeom>
            <a:avLst/>
            <a:gdLst/>
            <a:ahLst/>
            <a:cxnLst/>
            <a:rect r="r" b="b" t="t" l="l"/>
            <a:pathLst>
              <a:path h="4604172" w="14906364">
                <a:moveTo>
                  <a:pt x="0" y="0"/>
                </a:moveTo>
                <a:lnTo>
                  <a:pt x="14906364" y="0"/>
                </a:lnTo>
                <a:lnTo>
                  <a:pt x="14906364" y="4604173"/>
                </a:lnTo>
                <a:lnTo>
                  <a:pt x="0" y="4604173"/>
                </a:lnTo>
                <a:lnTo>
                  <a:pt x="0" y="0"/>
                </a:lnTo>
                <a:close/>
              </a:path>
            </a:pathLst>
          </a:custGeom>
          <a:blipFill>
            <a:blip r:embed="rId3"/>
            <a:stretch>
              <a:fillRect l="0" t="-3134" r="0" b="-3134"/>
            </a:stretch>
          </a:blipFill>
        </p:spPr>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226708" y="537068"/>
            <a:ext cx="14573347" cy="1502815"/>
          </a:xfrm>
          <a:prstGeom prst="rect">
            <a:avLst/>
          </a:prstGeom>
        </p:spPr>
        <p:txBody>
          <a:bodyPr anchor="t" rtlCol="false" tIns="0" lIns="0" bIns="0" rIns="0">
            <a:spAutoFit/>
          </a:bodyPr>
          <a:lstStyle/>
          <a:p>
            <a:pPr algn="ctr">
              <a:lnSpc>
                <a:spcPts val="3891"/>
              </a:lnSpc>
            </a:pPr>
            <a:r>
              <a:rPr lang="en-US" sz="3602">
                <a:solidFill>
                  <a:srgbClr val="986F07"/>
                </a:solidFill>
                <a:latin typeface="Poppins"/>
                <a:ea typeface="Poppins"/>
                <a:cs typeface="Poppins"/>
                <a:sym typeface="Poppins"/>
              </a:rPr>
              <a:t>India &amp; Neighbouring Countries PPG Bilateral Lending 2000 – 2020</a:t>
            </a:r>
          </a:p>
          <a:p>
            <a:pPr algn="ctr">
              <a:lnSpc>
                <a:spcPts val="3891"/>
              </a:lnSpc>
            </a:pPr>
            <a:r>
              <a:rPr lang="en-US" sz="3602">
                <a:solidFill>
                  <a:srgbClr val="986F07"/>
                </a:solidFill>
                <a:latin typeface="Poppins"/>
                <a:ea typeface="Poppins"/>
                <a:cs typeface="Poppins"/>
                <a:sym typeface="Poppins"/>
              </a:rPr>
              <a:t>Average Debt By Country over 20 years</a:t>
            </a:r>
          </a:p>
        </p:txBody>
      </p:sp>
      <p:sp>
        <p:nvSpPr>
          <p:cNvPr name="TextBox 7" id="7"/>
          <p:cNvSpPr txBox="true"/>
          <p:nvPr/>
        </p:nvSpPr>
        <p:spPr>
          <a:xfrm rot="0">
            <a:off x="2376845" y="8026387"/>
            <a:ext cx="14573347" cy="2212989"/>
          </a:xfrm>
          <a:prstGeom prst="rect">
            <a:avLst/>
          </a:prstGeom>
        </p:spPr>
        <p:txBody>
          <a:bodyPr anchor="t" rtlCol="false" tIns="0" lIns="0" bIns="0" rIns="0">
            <a:spAutoFit/>
          </a:bodyPr>
          <a:lstStyle/>
          <a:p>
            <a:pPr algn="l" marL="489398" indent="-244699" lvl="1">
              <a:lnSpc>
                <a:spcPts val="2918"/>
              </a:lnSpc>
              <a:buFont typeface="Arial"/>
              <a:buChar char="•"/>
            </a:pPr>
            <a:r>
              <a:rPr lang="en-US" sz="2702">
                <a:solidFill>
                  <a:srgbClr val="303030"/>
                </a:solidFill>
                <a:latin typeface="Poppins"/>
                <a:ea typeface="Poppins"/>
                <a:cs typeface="Poppins"/>
                <a:sym typeface="Poppins"/>
              </a:rPr>
              <a:t>Bhutan has highest share of bilateral loans amounting to approx. 3.5 billion US$ each year</a:t>
            </a:r>
          </a:p>
          <a:p>
            <a:pPr algn="l" marL="489398" indent="-244699" lvl="1">
              <a:lnSpc>
                <a:spcPts val="2918"/>
              </a:lnSpc>
              <a:buFont typeface="Arial"/>
              <a:buChar char="•"/>
            </a:pPr>
            <a:r>
              <a:rPr lang="en-US" sz="2702">
                <a:solidFill>
                  <a:srgbClr val="303030"/>
                </a:solidFill>
                <a:latin typeface="Poppins"/>
                <a:ea typeface="Poppins"/>
                <a:cs typeface="Poppins"/>
                <a:sym typeface="Poppins"/>
              </a:rPr>
              <a:t>Nepal has least share of bilateral loans amounting to approx. 250 million US$ each year</a:t>
            </a:r>
          </a:p>
          <a:p>
            <a:pPr algn="l" marL="489398" indent="-244699" lvl="1">
              <a:lnSpc>
                <a:spcPts val="2918"/>
              </a:lnSpc>
              <a:buFont typeface="Arial"/>
              <a:buChar char="•"/>
            </a:pPr>
            <a:r>
              <a:rPr lang="en-US" sz="2702">
                <a:solidFill>
                  <a:srgbClr val="303030"/>
                </a:solidFill>
                <a:latin typeface="Poppins"/>
                <a:ea typeface="Poppins"/>
                <a:cs typeface="Poppins"/>
                <a:sym typeface="Poppins"/>
              </a:rPr>
              <a:t>Average bilateral lending by India amounts to approx. 13 billion US$ over 20 years</a:t>
            </a:r>
          </a:p>
          <a:p>
            <a:pPr algn="l" marL="489398" indent="-244699" lvl="1">
              <a:lnSpc>
                <a:spcPts val="2918"/>
              </a:lnSpc>
            </a:pPr>
          </a:p>
        </p:txBody>
      </p:sp>
      <p:sp>
        <p:nvSpPr>
          <p:cNvPr name="Freeform 8" id="8"/>
          <p:cNvSpPr/>
          <p:nvPr/>
        </p:nvSpPr>
        <p:spPr>
          <a:xfrm flipH="false" flipV="false" rot="0">
            <a:off x="2060198" y="2877496"/>
            <a:ext cx="14981433" cy="4582834"/>
          </a:xfrm>
          <a:custGeom>
            <a:avLst/>
            <a:gdLst/>
            <a:ahLst/>
            <a:cxnLst/>
            <a:rect r="r" b="b" t="t" l="l"/>
            <a:pathLst>
              <a:path h="4582834" w="14981433">
                <a:moveTo>
                  <a:pt x="0" y="0"/>
                </a:moveTo>
                <a:lnTo>
                  <a:pt x="14981432" y="0"/>
                </a:lnTo>
                <a:lnTo>
                  <a:pt x="14981432" y="4582834"/>
                </a:lnTo>
                <a:lnTo>
                  <a:pt x="0" y="4582834"/>
                </a:lnTo>
                <a:lnTo>
                  <a:pt x="0" y="0"/>
                </a:lnTo>
                <a:close/>
              </a:path>
            </a:pathLst>
          </a:custGeom>
          <a:blipFill>
            <a:blip r:embed="rId3"/>
            <a:stretch>
              <a:fillRect l="0" t="-1111" r="0" b="-19073"/>
            </a:stretch>
          </a:blipFill>
        </p:spPr>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376845" y="300800"/>
            <a:ext cx="14573347" cy="531193"/>
          </a:xfrm>
          <a:prstGeom prst="rect">
            <a:avLst/>
          </a:prstGeom>
        </p:spPr>
        <p:txBody>
          <a:bodyPr anchor="t" rtlCol="false" tIns="0" lIns="0" bIns="0" rIns="0">
            <a:spAutoFit/>
          </a:bodyPr>
          <a:lstStyle/>
          <a:p>
            <a:pPr algn="ctr">
              <a:lnSpc>
                <a:spcPts val="3891"/>
              </a:lnSpc>
            </a:pPr>
            <a:r>
              <a:rPr lang="en-US" sz="3602">
                <a:solidFill>
                  <a:srgbClr val="986F07"/>
                </a:solidFill>
                <a:latin typeface="Poppins"/>
                <a:ea typeface="Poppins"/>
                <a:cs typeface="Poppins"/>
                <a:sym typeface="Poppins"/>
              </a:rPr>
              <a:t>India – Bangladesh PPG Bilateral Lending 2000 - 2020</a:t>
            </a:r>
          </a:p>
        </p:txBody>
      </p:sp>
      <p:sp>
        <p:nvSpPr>
          <p:cNvPr name="TextBox 7" id="7"/>
          <p:cNvSpPr txBox="true"/>
          <p:nvPr/>
        </p:nvSpPr>
        <p:spPr>
          <a:xfrm rot="0">
            <a:off x="2376845" y="8652328"/>
            <a:ext cx="14573347" cy="765116"/>
          </a:xfrm>
          <a:prstGeom prst="rect">
            <a:avLst/>
          </a:prstGeom>
        </p:spPr>
        <p:txBody>
          <a:bodyPr anchor="t" rtlCol="false" tIns="0" lIns="0" bIns="0" rIns="0">
            <a:spAutoFit/>
          </a:bodyPr>
          <a:lstStyle/>
          <a:p>
            <a:pPr algn="l" marL="489397" indent="-244698" lvl="1">
              <a:lnSpc>
                <a:spcPts val="2918"/>
              </a:lnSpc>
              <a:buFont typeface="Arial"/>
              <a:buChar char="•"/>
            </a:pPr>
            <a:r>
              <a:rPr lang="en-US" sz="2702">
                <a:solidFill>
                  <a:srgbClr val="303030"/>
                </a:solidFill>
                <a:latin typeface="Poppins"/>
                <a:ea typeface="Poppins"/>
                <a:cs typeface="Poppins"/>
                <a:sym typeface="Poppins"/>
              </a:rPr>
              <a:t>Total debt of Bangladesh amounts to approx. 6 billion US$</a:t>
            </a:r>
          </a:p>
          <a:p>
            <a:pPr algn="l" marL="489397" indent="-244698" lvl="1">
              <a:lnSpc>
                <a:spcPts val="2918"/>
              </a:lnSpc>
              <a:buFont typeface="Arial"/>
              <a:buChar char="•"/>
            </a:pPr>
            <a:r>
              <a:rPr lang="en-US" sz="2702">
                <a:solidFill>
                  <a:srgbClr val="303030"/>
                </a:solidFill>
                <a:latin typeface="Poppins"/>
                <a:ea typeface="Poppins"/>
                <a:cs typeface="Poppins"/>
                <a:sym typeface="Poppins"/>
              </a:rPr>
              <a:t>Bilateral lending has dramatically increased after 2010, slowing again till 2015</a:t>
            </a:r>
          </a:p>
        </p:txBody>
      </p:sp>
      <p:sp>
        <p:nvSpPr>
          <p:cNvPr name="Freeform 8" id="8"/>
          <p:cNvSpPr/>
          <p:nvPr/>
        </p:nvSpPr>
        <p:spPr>
          <a:xfrm flipH="false" flipV="false" rot="0">
            <a:off x="2285405" y="1147953"/>
            <a:ext cx="14756227" cy="6810078"/>
          </a:xfrm>
          <a:custGeom>
            <a:avLst/>
            <a:gdLst/>
            <a:ahLst/>
            <a:cxnLst/>
            <a:rect r="r" b="b" t="t" l="l"/>
            <a:pathLst>
              <a:path h="6810078" w="14756227">
                <a:moveTo>
                  <a:pt x="0" y="0"/>
                </a:moveTo>
                <a:lnTo>
                  <a:pt x="14756227" y="0"/>
                </a:lnTo>
                <a:lnTo>
                  <a:pt x="14756227" y="6810078"/>
                </a:lnTo>
                <a:lnTo>
                  <a:pt x="0" y="6810078"/>
                </a:lnTo>
                <a:lnTo>
                  <a:pt x="0" y="0"/>
                </a:lnTo>
                <a:close/>
              </a:path>
            </a:pathLst>
          </a:custGeom>
          <a:blipFill>
            <a:blip r:embed="rId3"/>
            <a:stretch>
              <a:fillRect l="0" t="-12005" r="0" b="-12005"/>
            </a:stretch>
          </a:blipFill>
        </p:spPr>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376845" y="300800"/>
            <a:ext cx="14573347" cy="531193"/>
          </a:xfrm>
          <a:prstGeom prst="rect">
            <a:avLst/>
          </a:prstGeom>
        </p:spPr>
        <p:txBody>
          <a:bodyPr anchor="t" rtlCol="false" tIns="0" lIns="0" bIns="0" rIns="0">
            <a:spAutoFit/>
          </a:bodyPr>
          <a:lstStyle/>
          <a:p>
            <a:pPr algn="ctr">
              <a:lnSpc>
                <a:spcPts val="3891"/>
              </a:lnSpc>
            </a:pPr>
            <a:r>
              <a:rPr lang="en-US" sz="3602">
                <a:solidFill>
                  <a:srgbClr val="986F07"/>
                </a:solidFill>
                <a:latin typeface="Poppins"/>
                <a:ea typeface="Poppins"/>
                <a:cs typeface="Poppins"/>
                <a:sym typeface="Poppins"/>
              </a:rPr>
              <a:t>India – Bhutan PPG Bilateral Lending 2000 - 2020</a:t>
            </a:r>
          </a:p>
        </p:txBody>
      </p:sp>
      <p:sp>
        <p:nvSpPr>
          <p:cNvPr name="TextBox 7" id="7"/>
          <p:cNvSpPr txBox="true"/>
          <p:nvPr/>
        </p:nvSpPr>
        <p:spPr>
          <a:xfrm rot="0">
            <a:off x="2376845" y="8699953"/>
            <a:ext cx="14573347" cy="765116"/>
          </a:xfrm>
          <a:prstGeom prst="rect">
            <a:avLst/>
          </a:prstGeom>
        </p:spPr>
        <p:txBody>
          <a:bodyPr anchor="t" rtlCol="false" tIns="0" lIns="0" bIns="0" rIns="0">
            <a:spAutoFit/>
          </a:bodyPr>
          <a:lstStyle/>
          <a:p>
            <a:pPr algn="l" marL="489397" indent="-244698" lvl="1">
              <a:lnSpc>
                <a:spcPts val="2918"/>
              </a:lnSpc>
              <a:buFont typeface="Arial"/>
              <a:buChar char="•"/>
            </a:pPr>
            <a:r>
              <a:rPr lang="en-US" sz="2702">
                <a:solidFill>
                  <a:srgbClr val="303030"/>
                </a:solidFill>
                <a:latin typeface="Poppins"/>
                <a:ea typeface="Poppins"/>
                <a:cs typeface="Poppins"/>
                <a:sym typeface="Poppins"/>
              </a:rPr>
              <a:t>Total debt of Bhutan amounts to approx. 18 billion US$</a:t>
            </a:r>
          </a:p>
          <a:p>
            <a:pPr algn="l" marL="489397" indent="-244698" lvl="1">
              <a:lnSpc>
                <a:spcPts val="2918"/>
              </a:lnSpc>
              <a:buFont typeface="Arial"/>
              <a:buChar char="•"/>
            </a:pPr>
            <a:r>
              <a:rPr lang="en-US" sz="2702">
                <a:solidFill>
                  <a:srgbClr val="303030"/>
                </a:solidFill>
                <a:latin typeface="Poppins"/>
                <a:ea typeface="Poppins"/>
                <a:cs typeface="Poppins"/>
                <a:sym typeface="Poppins"/>
              </a:rPr>
              <a:t>Bilateral lending has steadily increased over the years</a:t>
            </a:r>
          </a:p>
        </p:txBody>
      </p:sp>
      <p:sp>
        <p:nvSpPr>
          <p:cNvPr name="Freeform 8" id="8"/>
          <p:cNvSpPr/>
          <p:nvPr/>
        </p:nvSpPr>
        <p:spPr>
          <a:xfrm flipH="false" flipV="false" rot="0">
            <a:off x="2285405" y="1147953"/>
            <a:ext cx="14756227" cy="7134366"/>
          </a:xfrm>
          <a:custGeom>
            <a:avLst/>
            <a:gdLst/>
            <a:ahLst/>
            <a:cxnLst/>
            <a:rect r="r" b="b" t="t" l="l"/>
            <a:pathLst>
              <a:path h="7134366" w="14756227">
                <a:moveTo>
                  <a:pt x="0" y="0"/>
                </a:moveTo>
                <a:lnTo>
                  <a:pt x="14756227" y="0"/>
                </a:lnTo>
                <a:lnTo>
                  <a:pt x="14756227" y="7134366"/>
                </a:lnTo>
                <a:lnTo>
                  <a:pt x="0" y="7134366"/>
                </a:lnTo>
                <a:lnTo>
                  <a:pt x="0" y="0"/>
                </a:lnTo>
                <a:close/>
              </a:path>
            </a:pathLst>
          </a:custGeom>
          <a:blipFill>
            <a:blip r:embed="rId3"/>
            <a:stretch>
              <a:fillRect l="0" t="0" r="0" b="-17979"/>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376845" y="338900"/>
            <a:ext cx="14573347" cy="531193"/>
          </a:xfrm>
          <a:prstGeom prst="rect">
            <a:avLst/>
          </a:prstGeom>
        </p:spPr>
        <p:txBody>
          <a:bodyPr anchor="t" rtlCol="false" tIns="0" lIns="0" bIns="0" rIns="0">
            <a:spAutoFit/>
          </a:bodyPr>
          <a:lstStyle/>
          <a:p>
            <a:pPr algn="ctr">
              <a:lnSpc>
                <a:spcPts val="3891"/>
              </a:lnSpc>
            </a:pPr>
            <a:r>
              <a:rPr lang="en-US" sz="3602">
                <a:solidFill>
                  <a:srgbClr val="986F07"/>
                </a:solidFill>
                <a:latin typeface="Poppins"/>
                <a:ea typeface="Poppins"/>
                <a:cs typeface="Poppins"/>
                <a:sym typeface="Poppins"/>
              </a:rPr>
              <a:t>India – Sri Lanka PPG Bilateral Lending 2000 - 2020</a:t>
            </a:r>
          </a:p>
        </p:txBody>
      </p:sp>
      <p:sp>
        <p:nvSpPr>
          <p:cNvPr name="TextBox 7" id="7"/>
          <p:cNvSpPr txBox="true"/>
          <p:nvPr/>
        </p:nvSpPr>
        <p:spPr>
          <a:xfrm rot="0">
            <a:off x="2376845" y="8652328"/>
            <a:ext cx="14573347" cy="1127084"/>
          </a:xfrm>
          <a:prstGeom prst="rect">
            <a:avLst/>
          </a:prstGeom>
        </p:spPr>
        <p:txBody>
          <a:bodyPr anchor="t" rtlCol="false" tIns="0" lIns="0" bIns="0" rIns="0">
            <a:spAutoFit/>
          </a:bodyPr>
          <a:lstStyle/>
          <a:p>
            <a:pPr algn="l" marL="489397" indent="-244698" lvl="1">
              <a:lnSpc>
                <a:spcPts val="2918"/>
              </a:lnSpc>
              <a:buFont typeface="Arial"/>
              <a:buChar char="•"/>
            </a:pPr>
            <a:r>
              <a:rPr lang="en-US" sz="2702">
                <a:solidFill>
                  <a:srgbClr val="303030"/>
                </a:solidFill>
                <a:latin typeface="Poppins"/>
                <a:ea typeface="Poppins"/>
                <a:cs typeface="Poppins"/>
                <a:sym typeface="Poppins"/>
              </a:rPr>
              <a:t>Total debt of Sri Lanka amounts to approx. 9.5 billion US$</a:t>
            </a:r>
          </a:p>
          <a:p>
            <a:pPr algn="l" marL="489397" indent="-244698" lvl="1">
              <a:lnSpc>
                <a:spcPts val="2918"/>
              </a:lnSpc>
              <a:buFont typeface="Arial"/>
              <a:buChar char="•"/>
            </a:pPr>
            <a:r>
              <a:rPr lang="en-US" sz="2702">
                <a:solidFill>
                  <a:srgbClr val="303030"/>
                </a:solidFill>
                <a:latin typeface="Poppins"/>
                <a:ea typeface="Poppins"/>
                <a:cs typeface="Poppins"/>
                <a:sym typeface="Poppins"/>
              </a:rPr>
              <a:t>Bilateral lending has rapidly increased during 2010 – 2015 and remained constant till 2020</a:t>
            </a:r>
          </a:p>
        </p:txBody>
      </p:sp>
      <p:sp>
        <p:nvSpPr>
          <p:cNvPr name="Freeform 8" id="8"/>
          <p:cNvSpPr/>
          <p:nvPr/>
        </p:nvSpPr>
        <p:spPr>
          <a:xfrm flipH="false" flipV="false" rot="0">
            <a:off x="2285406" y="1147953"/>
            <a:ext cx="14756225" cy="7134366"/>
          </a:xfrm>
          <a:custGeom>
            <a:avLst/>
            <a:gdLst/>
            <a:ahLst/>
            <a:cxnLst/>
            <a:rect r="r" b="b" t="t" l="l"/>
            <a:pathLst>
              <a:path h="7134366" w="14756225">
                <a:moveTo>
                  <a:pt x="0" y="0"/>
                </a:moveTo>
                <a:lnTo>
                  <a:pt x="14756226" y="0"/>
                </a:lnTo>
                <a:lnTo>
                  <a:pt x="14756226" y="7134366"/>
                </a:lnTo>
                <a:lnTo>
                  <a:pt x="0" y="7134366"/>
                </a:lnTo>
                <a:lnTo>
                  <a:pt x="0" y="0"/>
                </a:lnTo>
                <a:close/>
              </a:path>
            </a:pathLst>
          </a:custGeom>
          <a:blipFill>
            <a:blip r:embed="rId3"/>
            <a:stretch>
              <a:fillRect l="0" t="0" r="0" b="-19609"/>
            </a:stretch>
          </a:blipFill>
        </p:spPr>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 y="0"/>
            <a:ext cx="1599069" cy="10295043"/>
          </a:xfrm>
          <a:custGeom>
            <a:avLst/>
            <a:gdLst/>
            <a:ahLst/>
            <a:cxnLst/>
            <a:rect r="r" b="b" t="t" l="l"/>
            <a:pathLst>
              <a:path h="10295043" w="1599069">
                <a:moveTo>
                  <a:pt x="0" y="0"/>
                </a:moveTo>
                <a:lnTo>
                  <a:pt x="1599068" y="0"/>
                </a:lnTo>
                <a:lnTo>
                  <a:pt x="1599068" y="10295043"/>
                </a:lnTo>
                <a:lnTo>
                  <a:pt x="0" y="10295043"/>
                </a:lnTo>
                <a:lnTo>
                  <a:pt x="0" y="0"/>
                </a:lnTo>
                <a:close/>
              </a:path>
            </a:pathLst>
          </a:custGeom>
          <a:blipFill>
            <a:blip r:embed="rId2"/>
            <a:stretch>
              <a:fillRect l="0" t="0" r="0" b="-171"/>
            </a:stretch>
          </a:blipFill>
        </p:spPr>
      </p:sp>
      <p:grpSp>
        <p:nvGrpSpPr>
          <p:cNvPr name="Group 3" id="3"/>
          <p:cNvGrpSpPr/>
          <p:nvPr/>
        </p:nvGrpSpPr>
        <p:grpSpPr>
          <a:xfrm rot="0">
            <a:off x="2" y="0"/>
            <a:ext cx="1599069" cy="10295043"/>
            <a:chOff x="0" y="0"/>
            <a:chExt cx="2132092" cy="13726724"/>
          </a:xfrm>
        </p:grpSpPr>
        <p:sp>
          <p:nvSpPr>
            <p:cNvPr name="Freeform 4" id="4"/>
            <p:cNvSpPr/>
            <p:nvPr/>
          </p:nvSpPr>
          <p:spPr>
            <a:xfrm flipH="false" flipV="false" rot="0">
              <a:off x="0" y="0"/>
              <a:ext cx="2132076" cy="13726668"/>
            </a:xfrm>
            <a:custGeom>
              <a:avLst/>
              <a:gdLst/>
              <a:ahLst/>
              <a:cxnLst/>
              <a:rect r="r" b="b" t="t" l="l"/>
              <a:pathLst>
                <a:path h="13726668" w="2132076">
                  <a:moveTo>
                    <a:pt x="0" y="0"/>
                  </a:moveTo>
                  <a:lnTo>
                    <a:pt x="2132076" y="0"/>
                  </a:lnTo>
                  <a:lnTo>
                    <a:pt x="2132076" y="13726668"/>
                  </a:lnTo>
                  <a:lnTo>
                    <a:pt x="0" y="13726668"/>
                  </a:lnTo>
                  <a:close/>
                </a:path>
              </a:pathLst>
            </a:custGeom>
            <a:gradFill rotWithShape="true">
              <a:gsLst>
                <a:gs pos="75000">
                  <a:srgbClr val="000000">
                    <a:alpha val="0"/>
                  </a:srgbClr>
                </a:gs>
                <a:gs pos="100000">
                  <a:srgbClr val="000000">
                    <a:alpha val="25000"/>
                  </a:srgbClr>
                </a:gs>
              </a:gsLst>
              <a:lin ang="0"/>
            </a:gradFill>
          </p:spPr>
        </p:sp>
      </p:grpSp>
      <p:sp>
        <p:nvSpPr>
          <p:cNvPr name="AutoShape 5" id="5"/>
          <p:cNvSpPr/>
          <p:nvPr/>
        </p:nvSpPr>
        <p:spPr>
          <a:xfrm rot="4533">
            <a:off x="2480811" y="2565591"/>
            <a:ext cx="14455970" cy="0"/>
          </a:xfrm>
          <a:prstGeom prst="line">
            <a:avLst/>
          </a:prstGeom>
          <a:ln cap="rnd" w="9525">
            <a:solidFill>
              <a:srgbClr val="F7C547"/>
            </a:solidFill>
            <a:prstDash val="solid"/>
            <a:headEnd type="none" len="sm" w="sm"/>
            <a:tailEnd type="none" len="sm" w="sm"/>
          </a:ln>
        </p:spPr>
      </p:sp>
      <p:sp>
        <p:nvSpPr>
          <p:cNvPr name="TextBox 6" id="6"/>
          <p:cNvSpPr txBox="true"/>
          <p:nvPr/>
        </p:nvSpPr>
        <p:spPr>
          <a:xfrm rot="0">
            <a:off x="2376845" y="300800"/>
            <a:ext cx="14573347" cy="531193"/>
          </a:xfrm>
          <a:prstGeom prst="rect">
            <a:avLst/>
          </a:prstGeom>
        </p:spPr>
        <p:txBody>
          <a:bodyPr anchor="t" rtlCol="false" tIns="0" lIns="0" bIns="0" rIns="0">
            <a:spAutoFit/>
          </a:bodyPr>
          <a:lstStyle/>
          <a:p>
            <a:pPr algn="ctr">
              <a:lnSpc>
                <a:spcPts val="3891"/>
              </a:lnSpc>
            </a:pPr>
            <a:r>
              <a:rPr lang="en-US" sz="3602">
                <a:solidFill>
                  <a:srgbClr val="986F07"/>
                </a:solidFill>
                <a:latin typeface="Poppins"/>
                <a:ea typeface="Poppins"/>
                <a:cs typeface="Poppins"/>
                <a:sym typeface="Poppins"/>
              </a:rPr>
              <a:t>India – Maldives PPG Bilateral Lending 2000 - 2020</a:t>
            </a:r>
          </a:p>
        </p:txBody>
      </p:sp>
      <p:sp>
        <p:nvSpPr>
          <p:cNvPr name="TextBox 7" id="7"/>
          <p:cNvSpPr txBox="true"/>
          <p:nvPr/>
        </p:nvSpPr>
        <p:spPr>
          <a:xfrm rot="0">
            <a:off x="2376845" y="8652328"/>
            <a:ext cx="14573347" cy="765116"/>
          </a:xfrm>
          <a:prstGeom prst="rect">
            <a:avLst/>
          </a:prstGeom>
        </p:spPr>
        <p:txBody>
          <a:bodyPr anchor="t" rtlCol="false" tIns="0" lIns="0" bIns="0" rIns="0">
            <a:spAutoFit/>
          </a:bodyPr>
          <a:lstStyle/>
          <a:p>
            <a:pPr algn="l" marL="489397" indent="-244698" lvl="1">
              <a:lnSpc>
                <a:spcPts val="2918"/>
              </a:lnSpc>
              <a:buFont typeface="Arial"/>
              <a:buChar char="•"/>
            </a:pPr>
            <a:r>
              <a:rPr lang="en-US" sz="2702">
                <a:solidFill>
                  <a:srgbClr val="303030"/>
                </a:solidFill>
                <a:latin typeface="Poppins"/>
                <a:ea typeface="Poppins"/>
                <a:cs typeface="Poppins"/>
                <a:sym typeface="Poppins"/>
              </a:rPr>
              <a:t>Total debt of Maldives amounts to approx. 1.8 billion US$</a:t>
            </a:r>
          </a:p>
          <a:p>
            <a:pPr algn="l" marL="489397" indent="-244698" lvl="1">
              <a:lnSpc>
                <a:spcPts val="2918"/>
              </a:lnSpc>
              <a:buFont typeface="Arial"/>
              <a:buChar char="•"/>
            </a:pPr>
            <a:r>
              <a:rPr lang="en-US" sz="2702">
                <a:solidFill>
                  <a:srgbClr val="303030"/>
                </a:solidFill>
                <a:latin typeface="Poppins"/>
                <a:ea typeface="Poppins"/>
                <a:cs typeface="Poppins"/>
                <a:sym typeface="Poppins"/>
              </a:rPr>
              <a:t>Bilateral lending has rapidly increased after 2008 and huge spike in 2020</a:t>
            </a:r>
          </a:p>
        </p:txBody>
      </p:sp>
      <p:sp>
        <p:nvSpPr>
          <p:cNvPr name="Freeform 8" id="8"/>
          <p:cNvSpPr/>
          <p:nvPr/>
        </p:nvSpPr>
        <p:spPr>
          <a:xfrm flipH="false" flipV="false" rot="0">
            <a:off x="2285405" y="1147953"/>
            <a:ext cx="14756227" cy="7134366"/>
          </a:xfrm>
          <a:custGeom>
            <a:avLst/>
            <a:gdLst/>
            <a:ahLst/>
            <a:cxnLst/>
            <a:rect r="r" b="b" t="t" l="l"/>
            <a:pathLst>
              <a:path h="7134366" w="14756227">
                <a:moveTo>
                  <a:pt x="0" y="0"/>
                </a:moveTo>
                <a:lnTo>
                  <a:pt x="14756227" y="0"/>
                </a:lnTo>
                <a:lnTo>
                  <a:pt x="14756227" y="7134366"/>
                </a:lnTo>
                <a:lnTo>
                  <a:pt x="0" y="7134366"/>
                </a:lnTo>
                <a:lnTo>
                  <a:pt x="0" y="0"/>
                </a:lnTo>
                <a:close/>
              </a:path>
            </a:pathLst>
          </a:custGeom>
          <a:blipFill>
            <a:blip r:embed="rId3"/>
            <a:stretch>
              <a:fillRect l="0" t="0" r="0" b="-18744"/>
            </a:stretch>
          </a:blipFill>
        </p:spPr>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DAGZv3MNA4U</dc:identifier>
  <dcterms:modified xsi:type="dcterms:W3CDTF">2011-08-01T06:04:30Z</dcterms:modified>
  <cp:revision>1</cp:revision>
  <dc:title>World Bank Debt Analysis - PPG Bilateral Debt</dc:title>
</cp:coreProperties>
</file>