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4" r:id="rId3"/>
    <p:sldId id="257" r:id="rId4"/>
    <p:sldId id="258" r:id="rId5"/>
    <p:sldId id="259" r:id="rId6"/>
    <p:sldId id="285" r:id="rId7"/>
    <p:sldId id="260" r:id="rId8"/>
    <p:sldId id="261" r:id="rId9"/>
    <p:sldId id="262" r:id="rId10"/>
    <p:sldId id="286" r:id="rId11"/>
    <p:sldId id="287" r:id="rId12"/>
    <p:sldId id="263" r:id="rId13"/>
    <p:sldId id="288" r:id="rId14"/>
    <p:sldId id="264" r:id="rId15"/>
    <p:sldId id="265" r:id="rId16"/>
    <p:sldId id="266" r:id="rId17"/>
    <p:sldId id="267" r:id="rId18"/>
    <p:sldId id="289" r:id="rId19"/>
    <p:sldId id="290" r:id="rId20"/>
    <p:sldId id="291" r:id="rId21"/>
    <p:sldId id="292" r:id="rId22"/>
    <p:sldId id="268" r:id="rId23"/>
    <p:sldId id="269" r:id="rId24"/>
    <p:sldId id="270" r:id="rId25"/>
    <p:sldId id="271" r:id="rId26"/>
    <p:sldId id="274" r:id="rId27"/>
    <p:sldId id="276" r:id="rId28"/>
    <p:sldId id="293" r:id="rId29"/>
    <p:sldId id="294" r:id="rId30"/>
    <p:sldId id="278"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t>27</a:t>
            </a:fld>
            <a:endParaRPr lang="en-US"/>
          </a:p>
        </p:txBody>
      </p:sp>
    </p:spTree>
    <p:extLst>
      <p:ext uri="{BB962C8B-B14F-4D97-AF65-F5344CB8AC3E}">
        <p14:creationId xmlns:p14="http://schemas.microsoft.com/office/powerpoint/2010/main" val="140235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4952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740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4602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97672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10369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51508-5DE3-49CC-9426-D1E5ABC7ED60}"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54102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51508-5DE3-49CC-9426-D1E5ABC7ED60}"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7726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51508-5DE3-49CC-9426-D1E5ABC7ED60}"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534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0865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5161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645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1508-5DE3-49CC-9426-D1E5ABC7ED60}" type="datetimeFigureOut">
              <a:rPr lang="en-US" smtClean="0"/>
              <a:t>9/30/2021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8DC3D-02BE-417E-B870-36D7D0E8E732}" type="slidenum">
              <a:rPr lang="en-US" smtClean="0"/>
              <a:t>‹#›</a:t>
            </a:fld>
            <a:endParaRPr lang="en-US"/>
          </a:p>
        </p:txBody>
      </p:sp>
    </p:spTree>
    <p:extLst>
      <p:ext uri="{BB962C8B-B14F-4D97-AF65-F5344CB8AC3E}">
        <p14:creationId xmlns:p14="http://schemas.microsoft.com/office/powerpoint/2010/main" val="727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1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 Id="rId4" Type="http://schemas.openxmlformats.org/officeDocument/2006/relationships/image" Target="../media/image31.tmp"/></Relationships>
</file>

<file path=ppt/slides/_rels/slide1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19.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2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xml"/><Relationship Id="rId4" Type="http://schemas.openxmlformats.org/officeDocument/2006/relationships/image" Target="../media/image48.tmp"/></Relationships>
</file>

<file path=ppt/slides/_rels/slide25.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2.xml"/><Relationship Id="rId4" Type="http://schemas.openxmlformats.org/officeDocument/2006/relationships/image" Target="../media/image59.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a:latin typeface="Arial Black" pitchFamily="34" charset="0"/>
              </a:rPr>
              <a:t>HOUSING: PRICE PREDICTION </a:t>
            </a:r>
            <a:br>
              <a:rPr lang="en-IN" b="1" u="sng" dirty="0">
                <a:latin typeface="Arial Black" pitchFamily="34" charset="0"/>
              </a:rPr>
            </a:br>
            <a:r>
              <a:rPr lang="en-IN" b="1" u="sng" dirty="0">
                <a:latin typeface="Arial Black" pitchFamily="34" charset="0"/>
              </a:rPr>
              <a:t> </a:t>
            </a:r>
            <a:endParaRPr lang="en-US" dirty="0">
              <a:latin typeface="Arial Black"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708"/>
            <a:ext cx="3048000" cy="2404281"/>
          </a:xfrm>
          <a:prstGeom prst="rect">
            <a:avLst/>
          </a:prstGeom>
          <a:noFill/>
          <a:ln>
            <a:noFill/>
          </a:ln>
        </p:spPr>
      </p:pic>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855"/>
            <a:ext cx="3048000" cy="2404281"/>
          </a:xfrm>
          <a:prstGeom prst="rect">
            <a:avLst/>
          </a:prstGeom>
          <a:noFill/>
          <a:ln>
            <a:noFill/>
          </a:ln>
        </p:spPr>
      </p:pic>
    </p:spTree>
    <p:extLst>
      <p:ext uri="{BB962C8B-B14F-4D97-AF65-F5344CB8AC3E}">
        <p14:creationId xmlns:p14="http://schemas.microsoft.com/office/powerpoint/2010/main" val="2031318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15" y="54108"/>
            <a:ext cx="5943600" cy="367969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78" y="3733803"/>
            <a:ext cx="5943600" cy="3037678"/>
          </a:xfrm>
          <a:prstGeom prst="rect">
            <a:avLst/>
          </a:prstGeom>
        </p:spPr>
      </p:pic>
    </p:spTree>
    <p:extLst>
      <p:ext uri="{BB962C8B-B14F-4D97-AF65-F5344CB8AC3E}">
        <p14:creationId xmlns:p14="http://schemas.microsoft.com/office/powerpoint/2010/main" val="10126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a:bodyPr>
          <a:lstStyle/>
          <a:p>
            <a:r>
              <a:rPr lang="en-US" sz="2200" dirty="0"/>
              <a:t>We will be imputing the columns with </a:t>
            </a:r>
            <a:r>
              <a:rPr lang="en-US" sz="2200" dirty="0" err="1"/>
              <a:t>int</a:t>
            </a:r>
            <a:r>
              <a:rPr lang="en-US" sz="2200" dirty="0"/>
              <a:t> data types having null values with </a:t>
            </a:r>
            <a:r>
              <a:rPr lang="en-US" sz="2200" dirty="0" smtClean="0"/>
              <a:t>Simple </a:t>
            </a:r>
            <a:r>
              <a:rPr lang="en-US" sz="2200" dirty="0"/>
              <a:t>Imputer and using mean of that particular </a:t>
            </a:r>
            <a:r>
              <a:rPr lang="en-US" sz="2200" dirty="0" smtClean="0"/>
              <a:t>column and check again if there are any null values left</a:t>
            </a:r>
          </a:p>
          <a:p>
            <a:pPr marL="0" indent="0">
              <a:buNone/>
            </a:pPr>
            <a:endParaRPr lang="en-US" sz="2200" dirty="0" smtClean="0"/>
          </a:p>
          <a:p>
            <a:endParaRPr lang="en-US" sz="2200" dirty="0"/>
          </a:p>
          <a:p>
            <a:pPr marL="0" indent="0">
              <a:buNone/>
            </a:pPr>
            <a:endParaRPr lang="en-US" sz="2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01" y="1905001"/>
            <a:ext cx="7553593" cy="3276600"/>
          </a:xfrm>
          <a:prstGeom prst="rect">
            <a:avLst/>
          </a:prstGeom>
        </p:spPr>
      </p:pic>
    </p:spTree>
    <p:extLst>
      <p:ext uri="{BB962C8B-B14F-4D97-AF65-F5344CB8AC3E}">
        <p14:creationId xmlns:p14="http://schemas.microsoft.com/office/powerpoint/2010/main" val="1901931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0"/>
            <a:ext cx="8991600" cy="6858000"/>
          </a:xfrm>
        </p:spPr>
        <p:txBody>
          <a:bodyPr/>
          <a:lstStyle/>
          <a:p>
            <a:r>
              <a:rPr lang="en-US" sz="2200" dirty="0" smtClean="0"/>
              <a:t>Next, we will be checking </a:t>
            </a:r>
            <a:r>
              <a:rPr lang="en-US" sz="2200" dirty="0"/>
              <a:t>unique values for categorical columns and their </a:t>
            </a:r>
            <a:r>
              <a:rPr lang="en-US" sz="2200" dirty="0" err="1"/>
              <a:t>value_counts</a:t>
            </a:r>
            <a:r>
              <a:rPr lang="en-US" sz="2200" dirty="0"/>
              <a:t> and also the count of nan values if present in that </a:t>
            </a:r>
            <a:r>
              <a:rPr lang="en-US" sz="2200" dirty="0" smtClean="0"/>
              <a:t>column</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r>
              <a:rPr lang="en-US" sz="2200" dirty="0"/>
              <a:t>We are having </a:t>
            </a:r>
            <a:r>
              <a:rPr lang="en-US" sz="2200" dirty="0" err="1"/>
              <a:t>NaN</a:t>
            </a:r>
            <a:r>
              <a:rPr lang="en-US" sz="2200" dirty="0"/>
              <a:t> values in:'Alley','PoolQC','MiscFeature','Fence','MasVnrType','BsmtQual','BsmtCond', '</a:t>
            </a:r>
            <a:r>
              <a:rPr lang="en-US" sz="2200" dirty="0" err="1"/>
              <a:t>BsmtExposure</a:t>
            </a:r>
            <a:r>
              <a:rPr lang="en-US" sz="2200" dirty="0"/>
              <a:t>', 'BsmtFinType1','BsmtFinType2', '</a:t>
            </a:r>
            <a:r>
              <a:rPr lang="en-US" sz="2200" dirty="0" err="1"/>
              <a:t>FireplaceQu</a:t>
            </a:r>
            <a:r>
              <a:rPr lang="en-US" sz="2200" dirty="0"/>
              <a:t>', '</a:t>
            </a:r>
            <a:r>
              <a:rPr lang="en-US" sz="2200" dirty="0" err="1"/>
              <a:t>GarageType</a:t>
            </a:r>
            <a:r>
              <a:rPr lang="en-US" sz="2200" dirty="0"/>
              <a:t>', '</a:t>
            </a:r>
            <a:r>
              <a:rPr lang="en-US" sz="2200" dirty="0" err="1"/>
              <a:t>GarageFinish</a:t>
            </a:r>
            <a:r>
              <a:rPr lang="en-US" sz="2200" dirty="0"/>
              <a:t>', '</a:t>
            </a:r>
            <a:r>
              <a:rPr lang="en-US" sz="2200" dirty="0" err="1"/>
              <a:t>GarageQual</a:t>
            </a:r>
            <a:r>
              <a:rPr lang="en-US" sz="2200" dirty="0"/>
              <a:t>','</a:t>
            </a:r>
            <a:r>
              <a:rPr lang="en-US" sz="2200" dirty="0" err="1"/>
              <a:t>GarageCond</a:t>
            </a:r>
            <a:r>
              <a:rPr lang="en-US" sz="2200" dirty="0"/>
              <a:t>' but we are dropping 'Alley','</a:t>
            </a:r>
            <a:r>
              <a:rPr lang="en-US" sz="2200" dirty="0" err="1"/>
              <a:t>PoolQC</a:t>
            </a:r>
            <a:r>
              <a:rPr lang="en-US" sz="2200" dirty="0"/>
              <a:t>','</a:t>
            </a:r>
            <a:r>
              <a:rPr lang="en-US" sz="2200" dirty="0" err="1"/>
              <a:t>MiscFeature</a:t>
            </a:r>
            <a:r>
              <a:rPr lang="en-US" sz="2200" dirty="0"/>
              <a:t>','Fence' because it has </a:t>
            </a:r>
            <a:r>
              <a:rPr lang="en-US" sz="2200" dirty="0" err="1"/>
              <a:t>NaN</a:t>
            </a:r>
            <a:r>
              <a:rPr lang="en-US" sz="2200" dirty="0"/>
              <a:t> values more than 50% and we will be imputing rest of the attributes.</a:t>
            </a:r>
          </a:p>
          <a:p>
            <a:pPr marL="0" indent="0">
              <a:buNone/>
            </a:pPr>
            <a:endParaRPr lang="en-US" sz="2200" dirty="0" smtClean="0"/>
          </a:p>
          <a:p>
            <a:r>
              <a:rPr lang="en-US" sz="2200" dirty="0"/>
              <a:t>I</a:t>
            </a:r>
            <a:r>
              <a:rPr lang="en-US" sz="2200" dirty="0" smtClean="0"/>
              <a:t>mputing </a:t>
            </a:r>
            <a:r>
              <a:rPr lang="en-US" sz="2200" dirty="0"/>
              <a:t>the columns with object data types having nan values with Simple Imputer and using mode of that particular </a:t>
            </a:r>
            <a:r>
              <a:rPr lang="en-US" sz="2200" dirty="0" smtClean="0"/>
              <a:t>column</a:t>
            </a:r>
          </a:p>
          <a:p>
            <a:pPr marL="0" indent="0">
              <a:buNone/>
            </a:pPr>
            <a:endParaRPr lang="en-US" sz="2200" dirty="0"/>
          </a:p>
          <a:p>
            <a:pPr marL="0" indent="0">
              <a:buNone/>
            </a:pP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7716327" cy="142894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60" y="4419600"/>
            <a:ext cx="4420217" cy="476316"/>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71988"/>
            <a:ext cx="8738718" cy="1133612"/>
          </a:xfrm>
          <a:prstGeom prst="rect">
            <a:avLst/>
          </a:prstGeom>
        </p:spPr>
      </p:pic>
    </p:spTree>
    <p:extLst>
      <p:ext uri="{BB962C8B-B14F-4D97-AF65-F5344CB8AC3E}">
        <p14:creationId xmlns:p14="http://schemas.microsoft.com/office/powerpoint/2010/main" val="2128241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r>
              <a:rPr lang="en-US" sz="2200" dirty="0" smtClean="0"/>
              <a:t>Encoding </a:t>
            </a:r>
            <a:r>
              <a:rPr lang="en-US" sz="2200" dirty="0"/>
              <a:t>the columns with object data type using label </a:t>
            </a:r>
            <a:r>
              <a:rPr lang="en-US" sz="2200" dirty="0" smtClean="0"/>
              <a:t>encoder</a:t>
            </a:r>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62000"/>
            <a:ext cx="5668166" cy="158137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75062"/>
            <a:ext cx="9144000" cy="3478138"/>
          </a:xfrm>
          <a:prstGeom prst="rect">
            <a:avLst/>
          </a:prstGeom>
        </p:spPr>
      </p:pic>
    </p:spTree>
    <p:extLst>
      <p:ext uri="{BB962C8B-B14F-4D97-AF65-F5344CB8AC3E}">
        <p14:creationId xmlns:p14="http://schemas.microsoft.com/office/powerpoint/2010/main" val="391760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a:t>BIVARIATE ANALYSIS--we'll be checking the impact of each attribute on the '</a:t>
            </a:r>
            <a:r>
              <a:rPr lang="en-US" sz="2000" dirty="0" err="1"/>
              <a:t>SalePrice</a:t>
            </a:r>
            <a:r>
              <a:rPr lang="en-US" sz="2000" dirty="0"/>
              <a:t>' using </a:t>
            </a:r>
            <a:r>
              <a:rPr lang="en-US" sz="2000" dirty="0" err="1" smtClean="0"/>
              <a:t>catplot</a:t>
            </a:r>
            <a:r>
              <a:rPr lang="en-US" sz="2000" dirty="0" smtClean="0"/>
              <a:t>.</a:t>
            </a:r>
            <a:endParaRPr lang="en-US" sz="20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2625807" cy="5096618"/>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94137"/>
            <a:ext cx="2857899" cy="5344271"/>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185" y="1608992"/>
            <a:ext cx="2791215" cy="5249008"/>
          </a:xfrm>
          <a:prstGeom prst="rect">
            <a:avLst/>
          </a:prstGeom>
        </p:spPr>
      </p:pic>
    </p:spTree>
    <p:extLst>
      <p:ext uri="{BB962C8B-B14F-4D97-AF65-F5344CB8AC3E}">
        <p14:creationId xmlns:p14="http://schemas.microsoft.com/office/powerpoint/2010/main" val="963574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85024"/>
            <a:ext cx="2867425" cy="5382376"/>
          </a:xfr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609600"/>
            <a:ext cx="2810267" cy="5382376"/>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438" y="609600"/>
            <a:ext cx="2953162" cy="5296639"/>
          </a:xfrm>
          <a:prstGeom prst="rect">
            <a:avLst/>
          </a:prstGeom>
        </p:spPr>
      </p:pic>
    </p:spTree>
    <p:extLst>
      <p:ext uri="{BB962C8B-B14F-4D97-AF65-F5344CB8AC3E}">
        <p14:creationId xmlns:p14="http://schemas.microsoft.com/office/powerpoint/2010/main" val="2907992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6" y="828301"/>
            <a:ext cx="2896004" cy="5353797"/>
          </a:xfr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761" y="932719"/>
            <a:ext cx="2886478" cy="5239481"/>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933" y="790206"/>
            <a:ext cx="2810267" cy="5277587"/>
          </a:xfrm>
          <a:prstGeom prst="rect">
            <a:avLst/>
          </a:prstGeom>
        </p:spPr>
      </p:pic>
    </p:spTree>
    <p:extLst>
      <p:ext uri="{BB962C8B-B14F-4D97-AF65-F5344CB8AC3E}">
        <p14:creationId xmlns:p14="http://schemas.microsoft.com/office/powerpoint/2010/main" val="4266127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761628"/>
            <a:ext cx="2848373" cy="5334744"/>
          </a:xfr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771154"/>
            <a:ext cx="2819794" cy="5315692"/>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8901" y="842601"/>
            <a:ext cx="2857899" cy="5172797"/>
          </a:xfrm>
          <a:prstGeom prst="rect">
            <a:avLst/>
          </a:prstGeom>
        </p:spPr>
      </p:pic>
    </p:spTree>
    <p:extLst>
      <p:ext uri="{BB962C8B-B14F-4D97-AF65-F5344CB8AC3E}">
        <p14:creationId xmlns:p14="http://schemas.microsoft.com/office/powerpoint/2010/main" val="4153071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28285"/>
            <a:ext cx="2734057" cy="540142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780680"/>
            <a:ext cx="2686425" cy="529663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743" y="837838"/>
            <a:ext cx="2734057" cy="5182323"/>
          </a:xfrm>
          <a:prstGeom prst="rect">
            <a:avLst/>
          </a:prstGeom>
        </p:spPr>
      </p:pic>
    </p:spTree>
    <p:extLst>
      <p:ext uri="{BB962C8B-B14F-4D97-AF65-F5344CB8AC3E}">
        <p14:creationId xmlns:p14="http://schemas.microsoft.com/office/powerpoint/2010/main" val="176838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99754"/>
            <a:ext cx="2800741" cy="513469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024" y="861654"/>
            <a:ext cx="2695951" cy="513469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901" y="713996"/>
            <a:ext cx="2676899" cy="5430008"/>
          </a:xfrm>
          <a:prstGeom prst="rect">
            <a:avLst/>
          </a:prstGeom>
        </p:spPr>
      </p:pic>
    </p:spTree>
    <p:extLst>
      <p:ext uri="{BB962C8B-B14F-4D97-AF65-F5344CB8AC3E}">
        <p14:creationId xmlns:p14="http://schemas.microsoft.com/office/powerpoint/2010/main" val="514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6019800"/>
          </a:xfrm>
        </p:spPr>
        <p:txBody>
          <a:bodyPr>
            <a:normAutofit fontScale="25000" lnSpcReduction="20000"/>
          </a:bodyPr>
          <a:lstStyle/>
          <a:p>
            <a:pPr lvl="0"/>
            <a:endParaRPr lang="en-US" sz="8000" dirty="0" smtClean="0"/>
          </a:p>
          <a:p>
            <a:pPr lvl="0"/>
            <a:r>
              <a:rPr lang="en-US" sz="8000" dirty="0" smtClean="0"/>
              <a:t>Houses </a:t>
            </a:r>
            <a:r>
              <a:rPr lang="en-US" sz="8000" dirty="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US" sz="8000" dirty="0" smtClean="0"/>
          </a:p>
          <a:p>
            <a:pPr lvl="0"/>
            <a:endParaRPr lang="en-US" sz="8000" dirty="0"/>
          </a:p>
          <a:p>
            <a:pPr lvl="0"/>
            <a:r>
              <a:rPr lang="en-US" sz="8000" dirty="0" smtClean="0"/>
              <a:t>Data </a:t>
            </a:r>
            <a:r>
              <a:rPr lang="en-US" sz="8000" dirty="0"/>
              <a:t>science comes as a very important tool to solve problems in the domain to help the companies increase their overall revenue, profits, improving their marketing strategies and focusing on changing trends in house sales and purchases. Predictive </a:t>
            </a:r>
            <a:r>
              <a:rPr lang="en-US" sz="8000" dirty="0" err="1"/>
              <a:t>modelling</a:t>
            </a:r>
            <a:r>
              <a:rPr lang="en-US" sz="8000" dirty="0"/>
              <a:t>, Market mix </a:t>
            </a:r>
            <a:r>
              <a:rPr lang="en-US" sz="8000" dirty="0" err="1"/>
              <a:t>modelling</a:t>
            </a:r>
            <a:r>
              <a:rPr lang="en-US" sz="8000" dirty="0"/>
              <a:t>, recommendation systems are some of the machine learning techniques used for achieving the business goals for housing companies. Our problem is related to one such housing company.</a:t>
            </a:r>
            <a:r>
              <a:rPr lang="en-IN" sz="8000" dirty="0"/>
              <a:t> </a:t>
            </a:r>
            <a:endParaRPr lang="en-IN" sz="8000" dirty="0" smtClean="0"/>
          </a:p>
          <a:p>
            <a:pPr marL="0" lvl="0" indent="0">
              <a:buNone/>
            </a:pPr>
            <a:endParaRPr lang="en-US" sz="8000" dirty="0"/>
          </a:p>
          <a:p>
            <a:pPr lvl="0"/>
            <a:r>
              <a:rPr lang="en-US" sz="8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8000" dirty="0" smtClean="0"/>
          </a:p>
          <a:p>
            <a:pPr lvl="0"/>
            <a:endParaRPr lang="en-IN"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71154"/>
            <a:ext cx="2657846" cy="531569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175" y="838200"/>
            <a:ext cx="2686425" cy="524900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122" y="685800"/>
            <a:ext cx="2705478" cy="5287113"/>
          </a:xfrm>
          <a:prstGeom prst="rect">
            <a:avLst/>
          </a:prstGeom>
        </p:spPr>
      </p:pic>
    </p:spTree>
    <p:extLst>
      <p:ext uri="{BB962C8B-B14F-4D97-AF65-F5344CB8AC3E}">
        <p14:creationId xmlns:p14="http://schemas.microsoft.com/office/powerpoint/2010/main" val="204851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2695951" cy="528711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603" y="838200"/>
            <a:ext cx="2638793" cy="2534004"/>
          </a:xfrm>
          <a:prstGeom prst="rect">
            <a:avLst/>
          </a:prstGeom>
        </p:spPr>
      </p:pic>
    </p:spTree>
    <p:extLst>
      <p:ext uri="{BB962C8B-B14F-4D97-AF65-F5344CB8AC3E}">
        <p14:creationId xmlns:p14="http://schemas.microsoft.com/office/powerpoint/2010/main" val="3167865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a:t>
            </a:r>
            <a:r>
              <a:rPr lang="en-US" sz="2000" dirty="0" err="1"/>
              <a:t>skewness</a:t>
            </a:r>
            <a:r>
              <a:rPr lang="en-US" sz="2000" dirty="0"/>
              <a:t> present </a:t>
            </a:r>
            <a:r>
              <a:rPr lang="en-US" sz="2000" dirty="0" smtClean="0"/>
              <a:t>in : </a:t>
            </a:r>
            <a:r>
              <a:rPr lang="en-US" sz="2000" dirty="0"/>
              <a:t>'</a:t>
            </a:r>
            <a:r>
              <a:rPr lang="en-US" sz="2000" dirty="0" err="1"/>
              <a:t>MSSubClass</a:t>
            </a:r>
            <a:r>
              <a:rPr lang="en-US" sz="2000" dirty="0"/>
              <a:t>', '</a:t>
            </a:r>
            <a:r>
              <a:rPr lang="en-US" sz="2000" dirty="0" err="1"/>
              <a:t>OverallCond</a:t>
            </a:r>
            <a:r>
              <a:rPr lang="en-US" sz="2000" dirty="0"/>
              <a:t>', 'YearBuilt','YearRemodAdd','Exterior1st','Exterior2nd','MasVnrType','ExterQual','BsmtQual','BsmtExposure','2ndFlrSF','KitchenQual','Fireplaces','GarageType','GarageYrBlt','WoodDeckSF'and '</a:t>
            </a:r>
            <a:r>
              <a:rPr lang="en-US" sz="2000" dirty="0" err="1"/>
              <a:t>OpenPorchSF</a:t>
            </a:r>
            <a:r>
              <a:rPr lang="en-US" sz="2000" dirty="0" smtClean="0"/>
              <a:t>'.</a:t>
            </a:r>
          </a:p>
          <a:p>
            <a:pPr marL="0" indent="0">
              <a:buNone/>
            </a:pPr>
            <a:endParaRPr lang="en-US" sz="2000" dirty="0"/>
          </a:p>
          <a:p>
            <a:pPr marL="0" indent="0">
              <a:buNone/>
            </a:pP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90800"/>
            <a:ext cx="3724795" cy="1343212"/>
          </a:xfrm>
          <a:prstGeom prst="rect">
            <a:avLst/>
          </a:prstGeom>
        </p:spPr>
      </p:pic>
    </p:spTree>
    <p:extLst>
      <p:ext uri="{BB962C8B-B14F-4D97-AF65-F5344CB8AC3E}">
        <p14:creationId xmlns:p14="http://schemas.microsoft.com/office/powerpoint/2010/main" val="2615589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968" y="2666415"/>
            <a:ext cx="7078063" cy="4191585"/>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74" y="0"/>
            <a:ext cx="7354326" cy="2829320"/>
          </a:xfrm>
          <a:prstGeom prst="rect">
            <a:avLst/>
          </a:prstGeom>
        </p:spPr>
      </p:pic>
    </p:spTree>
    <p:extLst>
      <p:ext uri="{BB962C8B-B14F-4D97-AF65-F5344CB8AC3E}">
        <p14:creationId xmlns:p14="http://schemas.microsoft.com/office/powerpoint/2010/main" val="3976215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86697"/>
          <a:stretch/>
        </p:blipFill>
        <p:spPr>
          <a:xfrm>
            <a:off x="304800" y="401472"/>
            <a:ext cx="6934200" cy="628950"/>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83" y="914400"/>
            <a:ext cx="6020317" cy="35814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4537662"/>
            <a:ext cx="5867400" cy="2342165"/>
          </a:xfrm>
          <a:prstGeom prst="rect">
            <a:avLst/>
          </a:prstGeom>
        </p:spPr>
      </p:pic>
    </p:spTree>
    <p:extLst>
      <p:ext uri="{BB962C8B-B14F-4D97-AF65-F5344CB8AC3E}">
        <p14:creationId xmlns:p14="http://schemas.microsoft.com/office/powerpoint/2010/main" val="1399371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09600"/>
            <a:ext cx="7373379" cy="3362794"/>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14800"/>
            <a:ext cx="2362530" cy="2133898"/>
          </a:xfrm>
          <a:prstGeom prst="rect">
            <a:avLst/>
          </a:prstGeom>
        </p:spPr>
      </p:pic>
    </p:spTree>
    <p:extLst>
      <p:ext uri="{BB962C8B-B14F-4D97-AF65-F5344CB8AC3E}">
        <p14:creationId xmlns:p14="http://schemas.microsoft.com/office/powerpoint/2010/main" val="965345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p>
          <a:p>
            <a:r>
              <a:rPr lang="en-US" sz="2000" dirty="0" smtClean="0"/>
              <a:t>Then, we will be scaling all our input variables using standard scalar.</a:t>
            </a:r>
          </a:p>
          <a:p>
            <a:pPr marL="0" indent="0">
              <a:buNone/>
            </a:pPr>
            <a:endParaRPr lang="en-US" sz="2000" dirty="0" smtClean="0"/>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99" y="1882652"/>
            <a:ext cx="7934901" cy="4975348"/>
          </a:xfrm>
          <a:prstGeom prst="rect">
            <a:avLst/>
          </a:prstGeom>
        </p:spPr>
      </p:pic>
    </p:spTree>
    <p:extLst>
      <p:ext uri="{BB962C8B-B14F-4D97-AF65-F5344CB8AC3E}">
        <p14:creationId xmlns:p14="http://schemas.microsoft.com/office/powerpoint/2010/main" val="3790828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3733800"/>
            <a:ext cx="8991600" cy="3477875"/>
          </a:xfrm>
          <a:prstGeom prst="rect">
            <a:avLst/>
          </a:prstGeom>
        </p:spPr>
        <p:txBody>
          <a:bodyPr wrap="square">
            <a:spAutoFit/>
          </a:bodyPr>
          <a:lstStyle/>
          <a:p>
            <a:pPr marL="285750" indent="-285750">
              <a:buFont typeface="Arial" pitchFamily="34" charset="0"/>
              <a:buChar char="•"/>
            </a:pPr>
            <a:endParaRPr lang="en-IN" sz="2000" dirty="0" smtClean="0"/>
          </a:p>
          <a:p>
            <a:pPr marL="285750" indent="-285750">
              <a:buFont typeface="Arial"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GradientBoostingRegressor</a:t>
            </a:r>
            <a:r>
              <a:rPr lang="en-IN" sz="2000" dirty="0" smtClean="0"/>
              <a:t>, </a:t>
            </a:r>
            <a:r>
              <a:rPr lang="en-IN" sz="2000" dirty="0" err="1" smtClean="0"/>
              <a:t>mean_squared_error</a:t>
            </a:r>
            <a:r>
              <a:rPr lang="en-IN" sz="2000" dirty="0" smtClean="0"/>
              <a:t>, </a:t>
            </a:r>
            <a:r>
              <a:rPr lang="en-IN" sz="2000" dirty="0" err="1" smtClean="0"/>
              <a:t>mean_absolute_error</a:t>
            </a:r>
            <a:r>
              <a:rPr lang="en-IN" sz="2000" dirty="0" smtClean="0"/>
              <a:t> and r2_score</a:t>
            </a:r>
          </a:p>
          <a:p>
            <a:pPr marL="285750" indent="-285750">
              <a:buFont typeface="Arial" pitchFamily="34" charset="0"/>
              <a:buChar char="•"/>
            </a:pPr>
            <a:endParaRPr lang="en-IN" sz="2000" dirty="0"/>
          </a:p>
          <a:p>
            <a:pPr marL="342900" indent="-342900">
              <a:buFont typeface="Arial" pitchFamily="34" charset="0"/>
              <a:buChar char="•"/>
            </a:pPr>
            <a:r>
              <a:rPr lang="en-US" sz="2000" dirty="0"/>
              <a:t>Next, we will be splitting our data into training and testing with </a:t>
            </a:r>
            <a:r>
              <a:rPr lang="en-US" sz="2000" dirty="0" err="1"/>
              <a:t>random_state</a:t>
            </a:r>
            <a:r>
              <a:rPr lang="en-US" sz="2000" dirty="0"/>
              <a:t>=44 and </a:t>
            </a:r>
            <a:r>
              <a:rPr lang="en-US" sz="2000" dirty="0" err="1" smtClean="0"/>
              <a:t>test_size</a:t>
            </a:r>
            <a:r>
              <a:rPr lang="en-US" sz="2000" dirty="0" smtClean="0"/>
              <a:t>=0.33. Then </a:t>
            </a:r>
            <a:r>
              <a:rPr lang="en-US" sz="2000" dirty="0"/>
              <a:t>we will be checking the shape of train and test data as follows:</a:t>
            </a:r>
          </a:p>
          <a:p>
            <a:pPr marL="285750" indent="-285750">
              <a:buFont typeface="Arial" pitchFamily="34" charset="0"/>
              <a:buChar char="•"/>
            </a:pPr>
            <a:endParaRPr lang="en-US" sz="2000" dirty="0"/>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46" y="0"/>
            <a:ext cx="4356354" cy="3962399"/>
          </a:xfrm>
        </p:spPr>
      </p:pic>
    </p:spTree>
    <p:extLst>
      <p:ext uri="{BB962C8B-B14F-4D97-AF65-F5344CB8AC3E}">
        <p14:creationId xmlns:p14="http://schemas.microsoft.com/office/powerpoint/2010/main" val="169230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08" y="152400"/>
            <a:ext cx="5496692" cy="3162741"/>
          </a:xfrm>
        </p:spPr>
      </p:pic>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05039"/>
            <a:ext cx="6706536" cy="2048161"/>
          </a:xfrm>
          <a:prstGeom prst="rect">
            <a:avLst/>
          </a:prstGeom>
        </p:spPr>
      </p:pic>
    </p:spTree>
    <p:extLst>
      <p:ext uri="{BB962C8B-B14F-4D97-AF65-F5344CB8AC3E}">
        <p14:creationId xmlns:p14="http://schemas.microsoft.com/office/powerpoint/2010/main" val="923193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3019846" cy="4810796"/>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100" y="76200"/>
            <a:ext cx="3581900" cy="4839375"/>
          </a:xfrm>
          <a:prstGeom prst="rect">
            <a:avLst/>
          </a:prstGeom>
        </p:spPr>
      </p:pic>
      <p:sp>
        <p:nvSpPr>
          <p:cNvPr id="6" name="Rectangle 5"/>
          <p:cNvSpPr/>
          <p:nvPr/>
        </p:nvSpPr>
        <p:spPr>
          <a:xfrm>
            <a:off x="152400" y="4999672"/>
            <a:ext cx="8701585" cy="1477328"/>
          </a:xfrm>
          <a:prstGeom prst="rect">
            <a:avLst/>
          </a:prstGeom>
        </p:spPr>
        <p:txBody>
          <a:bodyPr wrap="square">
            <a:spAutoFit/>
          </a:bodyPr>
          <a:lstStyle/>
          <a:p>
            <a:pPr marL="285750" indent="-285750">
              <a:buFont typeface="Arial" pitchFamily="34" charset="0"/>
              <a:buChar char="•"/>
            </a:pPr>
            <a:r>
              <a:rPr lang="en-US" dirty="0"/>
              <a:t>I am choosing </a:t>
            </a:r>
            <a:r>
              <a:rPr lang="en-US" dirty="0" err="1"/>
              <a:t>GradientBoostingRegressor</a:t>
            </a:r>
            <a:r>
              <a:rPr lang="en-US" dirty="0"/>
              <a:t> 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a:t>
            </a:r>
            <a:r>
              <a:rPr lang="en-US" dirty="0" err="1"/>
              <a:t>overfitting</a:t>
            </a:r>
            <a:r>
              <a:rPr lang="en-US" dirty="0"/>
              <a:t>.</a:t>
            </a:r>
          </a:p>
          <a:p>
            <a:pPr marL="285750" indent="-285750">
              <a:buFont typeface="Arial" pitchFamily="34" charset="0"/>
              <a:buChar char="•"/>
            </a:pPr>
            <a:r>
              <a:rPr lang="en-US" dirty="0"/>
              <a:t>We are performing </a:t>
            </a:r>
            <a:r>
              <a:rPr lang="en-US" dirty="0" err="1"/>
              <a:t>hyperparamter</a:t>
            </a:r>
            <a:r>
              <a:rPr lang="en-US" dirty="0"/>
              <a:t> tuning using </a:t>
            </a:r>
            <a:r>
              <a:rPr lang="en-US" dirty="0" err="1"/>
              <a:t>GridSearchCV</a:t>
            </a:r>
            <a:r>
              <a:rPr lang="en-US" dirty="0"/>
              <a:t> on </a:t>
            </a:r>
            <a:r>
              <a:rPr lang="en-US" dirty="0" err="1"/>
              <a:t>GradientBoostingRegressor</a:t>
            </a:r>
            <a:r>
              <a:rPr lang="en-US" dirty="0"/>
              <a:t> as follows:</a:t>
            </a:r>
          </a:p>
        </p:txBody>
      </p:sp>
    </p:spTree>
    <p:extLst>
      <p:ext uri="{BB962C8B-B14F-4D97-AF65-F5344CB8AC3E}">
        <p14:creationId xmlns:p14="http://schemas.microsoft.com/office/powerpoint/2010/main" val="334460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marL="0" indent="0">
              <a:buNone/>
            </a:pPr>
            <a:endParaRPr lang="en-US" sz="2000" dirty="0"/>
          </a:p>
          <a:p>
            <a:r>
              <a:rPr lang="en-US" sz="2000" dirty="0"/>
              <a:t>The company is looking at prospective properties to buy houses to enter the market. </a:t>
            </a:r>
            <a:r>
              <a:rPr lang="en-US" sz="2000" dirty="0" smtClean="0"/>
              <a:t>We have to </a:t>
            </a:r>
            <a:r>
              <a:rPr lang="en-US" sz="2000" dirty="0"/>
              <a:t>build a model using Machine Learning in order to predict the actual value of the prospective properties and decide whether to invest in them or not. For this company wants to know: </a:t>
            </a:r>
            <a:endParaRPr lang="en-US" sz="2000" dirty="0" smtClean="0"/>
          </a:p>
          <a:p>
            <a:pPr marL="0" indent="0">
              <a:buNone/>
            </a:pPr>
            <a:r>
              <a:rPr lang="en-US" sz="2000" dirty="0" smtClean="0"/>
              <a:t>       • </a:t>
            </a:r>
            <a:r>
              <a:rPr lang="en-US" sz="2000" dirty="0"/>
              <a:t>Which variables are important to predict the price of variable? </a:t>
            </a:r>
            <a:endParaRPr lang="en-US" sz="2000" dirty="0" smtClean="0"/>
          </a:p>
          <a:p>
            <a:pPr marL="0" indent="0">
              <a:buNone/>
            </a:pPr>
            <a:r>
              <a:rPr lang="en-US" sz="2000" dirty="0" smtClean="0"/>
              <a:t>       • </a:t>
            </a:r>
            <a:r>
              <a:rPr lang="en-US" sz="2000" dirty="0"/>
              <a:t>How do these variables describe the price of the house? </a:t>
            </a:r>
            <a:endParaRPr lang="en-IN" sz="2000" dirty="0" smtClean="0"/>
          </a:p>
          <a:p>
            <a:pPr marL="0" lvl="0" indent="0">
              <a:buNone/>
            </a:pPr>
            <a:r>
              <a:rPr lang="en-US" sz="2400" b="1" dirty="0" smtClean="0"/>
              <a:t>   </a:t>
            </a:r>
            <a:r>
              <a:rPr lang="en-US" sz="2400" b="1" u="sng" dirty="0" smtClean="0"/>
              <a:t>Business </a:t>
            </a:r>
            <a:r>
              <a:rPr lang="en-US" sz="2400" b="1" u="sng" dirty="0"/>
              <a:t>Goal: </a:t>
            </a:r>
          </a:p>
          <a:p>
            <a:pPr lvl="0"/>
            <a:r>
              <a:rPr lang="en-US" sz="2000" dirty="0" smtClean="0"/>
              <a:t>We </a:t>
            </a:r>
            <a:r>
              <a:rPr lang="en-US" sz="2000" dirty="0"/>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751914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61788"/>
            <a:ext cx="6849431" cy="1162212"/>
          </a:xfrm>
        </p:spPr>
      </p:pic>
      <p:sp>
        <p:nvSpPr>
          <p:cNvPr id="6" name="Rectangle 5"/>
          <p:cNvSpPr/>
          <p:nvPr/>
        </p:nvSpPr>
        <p:spPr>
          <a:xfrm>
            <a:off x="228600" y="1752600"/>
            <a:ext cx="8077200" cy="369332"/>
          </a:xfrm>
          <a:prstGeom prst="rect">
            <a:avLst/>
          </a:prstGeom>
        </p:spPr>
        <p:txBody>
          <a:bodyPr wrap="square">
            <a:spAutoFit/>
          </a:bodyPr>
          <a:lstStyle/>
          <a:p>
            <a:pPr marL="285750" indent="-285750">
              <a:buFont typeface="Arial" pitchFamily="34" charset="0"/>
              <a:buChar char="•"/>
            </a:pPr>
            <a:r>
              <a:rPr lang="en-US" dirty="0"/>
              <a:t>We have got '</a:t>
            </a:r>
            <a:r>
              <a:rPr lang="en-US" dirty="0" err="1"/>
              <a:t>learning_rate</a:t>
            </a:r>
            <a:r>
              <a:rPr lang="en-US" dirty="0"/>
              <a:t>': 0.1, '</a:t>
            </a:r>
            <a:r>
              <a:rPr lang="en-US" dirty="0" err="1"/>
              <a:t>n_estimators</a:t>
            </a:r>
            <a:r>
              <a:rPr lang="en-US" dirty="0"/>
              <a:t>': 500 as best parameters</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86000"/>
            <a:ext cx="4972744" cy="1971950"/>
          </a:xfrm>
          <a:prstGeom prst="rect">
            <a:avLst/>
          </a:prstGeom>
        </p:spPr>
      </p:pic>
      <p:sp>
        <p:nvSpPr>
          <p:cNvPr id="9" name="Rectangle 8"/>
          <p:cNvSpPr/>
          <p:nvPr/>
        </p:nvSpPr>
        <p:spPr>
          <a:xfrm>
            <a:off x="228600" y="4362271"/>
            <a:ext cx="8534399" cy="1200329"/>
          </a:xfrm>
          <a:prstGeom prst="rect">
            <a:avLst/>
          </a:prstGeom>
        </p:spPr>
        <p:txBody>
          <a:bodyPr wrap="square">
            <a:spAutoFit/>
          </a:bodyPr>
          <a:lstStyle/>
          <a:p>
            <a:pPr marL="285750" indent="-285750">
              <a:buFont typeface="Arial" pitchFamily="34" charset="0"/>
              <a:buChar char="•"/>
            </a:pPr>
            <a:r>
              <a:rPr lang="en-US" dirty="0"/>
              <a:t>We are getting score : 0.999517991577412 after performing </a:t>
            </a:r>
            <a:r>
              <a:rPr lang="en-US" dirty="0" err="1"/>
              <a:t>hyperparameter</a:t>
            </a:r>
            <a:r>
              <a:rPr lang="en-US" dirty="0"/>
              <a:t> tuning and earlier it was 0.9846658425719441</a:t>
            </a:r>
          </a:p>
          <a:p>
            <a:pPr marL="285750" indent="-285750">
              <a:buFont typeface="Arial" pitchFamily="34" charset="0"/>
              <a:buChar char="•"/>
            </a:pPr>
            <a:r>
              <a:rPr lang="en-US" dirty="0"/>
              <a:t>Its r2_score is also satisfactory.</a:t>
            </a:r>
          </a:p>
          <a:p>
            <a:pPr marL="285750" indent="-285750">
              <a:buFont typeface="Arial" pitchFamily="34" charset="0"/>
              <a:buChar char="•"/>
            </a:pPr>
            <a:r>
              <a:rPr lang="en-US" dirty="0"/>
              <a:t>Hence we will be saving </a:t>
            </a:r>
            <a:r>
              <a:rPr lang="en-US" dirty="0" err="1"/>
              <a:t>GradientBoostingRegressor</a:t>
            </a:r>
            <a:r>
              <a:rPr lang="en-US" dirty="0"/>
              <a:t> as our final model using </a:t>
            </a:r>
            <a:r>
              <a:rPr lang="en-US" dirty="0" err="1"/>
              <a:t>joblib</a:t>
            </a:r>
            <a:r>
              <a:rPr lang="en-US" dirty="0"/>
              <a:t>.</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5619641"/>
            <a:ext cx="2905530" cy="781159"/>
          </a:xfrm>
          <a:prstGeom prst="rect">
            <a:avLst/>
          </a:prstGeom>
        </p:spPr>
      </p:pic>
    </p:spTree>
    <p:extLst>
      <p:ext uri="{BB962C8B-B14F-4D97-AF65-F5344CB8AC3E}">
        <p14:creationId xmlns:p14="http://schemas.microsoft.com/office/powerpoint/2010/main" val="374601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sp>
        <p:nvSpPr>
          <p:cNvPr id="3" name="Content Placeholder 2"/>
          <p:cNvSpPr>
            <a:spLocks noGrp="1"/>
          </p:cNvSpPr>
          <p:nvPr>
            <p:ph idx="1"/>
          </p:nvPr>
        </p:nvSpPr>
        <p:spPr>
          <a:xfrm>
            <a:off x="0" y="990600"/>
            <a:ext cx="9144000" cy="6019800"/>
          </a:xfrm>
        </p:spPr>
        <p:txBody>
          <a:bodyPr>
            <a:noAutofit/>
          </a:bodyPr>
          <a:lstStyle/>
          <a:p>
            <a:pPr lvl="0"/>
            <a:r>
              <a:rPr lang="en-US" sz="1800" dirty="0" err="1" smtClean="0"/>
              <a:t>Landconotur</a:t>
            </a:r>
            <a:r>
              <a:rPr lang="en-US" sz="1800" dirty="0" smtClean="0"/>
              <a:t> </a:t>
            </a:r>
            <a:r>
              <a:rPr lang="en-US" sz="1800" dirty="0"/>
              <a:t>corresponding to 1 </a:t>
            </a:r>
            <a:r>
              <a:rPr lang="en-US" sz="1800" dirty="0" err="1"/>
              <a:t>i.e</a:t>
            </a:r>
            <a:r>
              <a:rPr lang="en-US" sz="1800" dirty="0"/>
              <a:t>, HLS Hillside - Significant slope from side to side has maximum price.</a:t>
            </a:r>
          </a:p>
          <a:p>
            <a:pPr lvl="0"/>
            <a:r>
              <a:rPr lang="en-US" sz="1800" dirty="0" err="1"/>
              <a:t>Neighborhoot</a:t>
            </a:r>
            <a:r>
              <a:rPr lang="en-US" sz="1800" dirty="0"/>
              <a:t> with (15)</a:t>
            </a:r>
            <a:r>
              <a:rPr lang="en-US" sz="1800" dirty="0" err="1"/>
              <a:t>NPkVill</a:t>
            </a:r>
            <a:r>
              <a:rPr lang="en-US" sz="1800" dirty="0"/>
              <a:t> </a:t>
            </a:r>
            <a:r>
              <a:rPr lang="en-US" sz="1800" dirty="0" err="1"/>
              <a:t>Northpark</a:t>
            </a:r>
            <a:r>
              <a:rPr lang="en-US" sz="1800" dirty="0"/>
              <a:t> Villa has maximum sales price and (10)IDOTRR Iowa DOT and Rail Road has least.</a:t>
            </a:r>
          </a:p>
          <a:p>
            <a:pPr lvl="0"/>
            <a:r>
              <a:rPr lang="en-US" sz="1800" dirty="0" smtClean="0"/>
              <a:t>1Fam </a:t>
            </a:r>
            <a:r>
              <a:rPr lang="en-US" sz="1800" dirty="0"/>
              <a:t>Single-family Detached and </a:t>
            </a:r>
            <a:r>
              <a:rPr lang="en-US" sz="1800" dirty="0" err="1"/>
              <a:t>TwnhsI</a:t>
            </a:r>
            <a:r>
              <a:rPr lang="en-US" sz="1800" dirty="0"/>
              <a:t> Townhouse Inside Unit have maximum </a:t>
            </a:r>
            <a:r>
              <a:rPr lang="en-US" sz="1800" dirty="0" err="1"/>
              <a:t>saleprice</a:t>
            </a:r>
            <a:r>
              <a:rPr lang="en-US" sz="1800" dirty="0"/>
              <a:t>.</a:t>
            </a:r>
          </a:p>
          <a:p>
            <a:pPr lvl="0"/>
            <a:r>
              <a:rPr lang="en-US" sz="1800" dirty="0"/>
              <a:t>In </a:t>
            </a:r>
            <a:r>
              <a:rPr lang="en-US" sz="1800" dirty="0" err="1"/>
              <a:t>HouseStyle</a:t>
            </a:r>
            <a:r>
              <a:rPr lang="en-US" sz="1800" dirty="0"/>
              <a:t> category 3: 2Story Two story has max sale price.</a:t>
            </a:r>
          </a:p>
          <a:p>
            <a:pPr lvl="0"/>
            <a:r>
              <a:rPr lang="en-US" sz="1800" dirty="0"/>
              <a:t>In </a:t>
            </a:r>
            <a:r>
              <a:rPr lang="en-US" sz="1800" dirty="0" err="1"/>
              <a:t>RoofStyle</a:t>
            </a:r>
            <a:r>
              <a:rPr lang="en-US" sz="1800" dirty="0"/>
              <a:t> 5:Shed has maximum.</a:t>
            </a:r>
          </a:p>
          <a:p>
            <a:pPr lvl="0"/>
            <a:r>
              <a:rPr lang="en-US" sz="1800" dirty="0"/>
              <a:t>In Exterior1st 6:HardBoard and 9:Other have </a:t>
            </a:r>
            <a:r>
              <a:rPr lang="en-US" sz="1800" dirty="0" err="1"/>
              <a:t>Saleprice</a:t>
            </a:r>
            <a:endParaRPr lang="en-US" sz="1800" dirty="0"/>
          </a:p>
          <a:p>
            <a:pPr lvl="0"/>
            <a:r>
              <a:rPr lang="en-US" sz="1800" dirty="0"/>
              <a:t>In </a:t>
            </a:r>
            <a:r>
              <a:rPr lang="en-US" sz="1800" dirty="0" err="1"/>
              <a:t>MasVnrType</a:t>
            </a:r>
            <a:r>
              <a:rPr lang="en-US" sz="1800" dirty="0"/>
              <a:t>, 3:stone has max </a:t>
            </a:r>
            <a:r>
              <a:rPr lang="en-US" sz="1800" dirty="0" err="1"/>
              <a:t>saleprice</a:t>
            </a:r>
            <a:r>
              <a:rPr lang="en-US" sz="1800" dirty="0"/>
              <a:t> and 0:BrkCmn Brick Common has least</a:t>
            </a:r>
          </a:p>
          <a:p>
            <a:pPr lvl="0"/>
            <a:r>
              <a:rPr lang="en-US" sz="1800" dirty="0"/>
              <a:t>Houses with </a:t>
            </a:r>
            <a:r>
              <a:rPr lang="en-US" sz="1800" dirty="0" err="1"/>
              <a:t>CentralAir</a:t>
            </a:r>
            <a:r>
              <a:rPr lang="en-US" sz="1800" dirty="0"/>
              <a:t> has higher </a:t>
            </a:r>
            <a:r>
              <a:rPr lang="en-US" sz="1800" dirty="0" err="1"/>
              <a:t>saleprice</a:t>
            </a:r>
            <a:endParaRPr lang="en-US" sz="1800" dirty="0"/>
          </a:p>
          <a:p>
            <a:pPr lvl="0"/>
            <a:r>
              <a:rPr lang="en-US" sz="1800" dirty="0" err="1"/>
              <a:t>GarageType</a:t>
            </a:r>
            <a:r>
              <a:rPr lang="en-US" sz="1800" dirty="0"/>
              <a:t> 3:BuiltIn Built-In (Garage part of house - typically has room above garage) has max </a:t>
            </a:r>
            <a:r>
              <a:rPr lang="en-US" sz="1800" dirty="0" err="1"/>
              <a:t>saleprice</a:t>
            </a:r>
            <a:endParaRPr lang="en-US" sz="1800" dirty="0"/>
          </a:p>
          <a:p>
            <a:pPr lvl="0"/>
            <a:r>
              <a:rPr lang="en-US" sz="1800" dirty="0"/>
              <a:t>In 2007 maximum houses are sold followed by </a:t>
            </a:r>
            <a:r>
              <a:rPr lang="en-US" sz="1800" dirty="0" smtClean="0"/>
              <a:t>2006</a:t>
            </a:r>
          </a:p>
          <a:p>
            <a:r>
              <a:rPr lang="en-US" sz="1800" dirty="0" err="1"/>
              <a:t>MSSubClass,OverallCond,KitchenAbvGr,EnclosedPorch</a:t>
            </a:r>
            <a:r>
              <a:rPr lang="en-US" sz="1800" dirty="0"/>
              <a:t> and </a:t>
            </a:r>
            <a:r>
              <a:rPr lang="en-US" sz="1800" dirty="0" err="1"/>
              <a:t>Yr</a:t>
            </a:r>
            <a:r>
              <a:rPr lang="en-US" sz="1800" dirty="0"/>
              <a:t> Sold are the least/negatively correlated column with target('</a:t>
            </a:r>
            <a:r>
              <a:rPr lang="en-US" sz="1800" dirty="0" err="1"/>
              <a:t>SalePrice</a:t>
            </a:r>
            <a:r>
              <a:rPr lang="en-US" sz="1800" dirty="0"/>
              <a:t>') variable</a:t>
            </a:r>
          </a:p>
          <a:p>
            <a:r>
              <a:rPr lang="en-US" sz="1800" dirty="0" err="1"/>
              <a:t>OverallQual</a:t>
            </a:r>
            <a:r>
              <a:rPr lang="en-US" sz="1800" dirty="0"/>
              <a:t> is highly correlated column with target variable followed by </a:t>
            </a:r>
            <a:r>
              <a:rPr lang="en-US" sz="1800" dirty="0" err="1"/>
              <a:t>GrLivArea</a:t>
            </a:r>
            <a:r>
              <a:rPr lang="en-US" sz="1800" dirty="0"/>
              <a:t> and other attributes.</a:t>
            </a:r>
          </a:p>
          <a:p>
            <a:pPr lvl="0"/>
            <a:endParaRPr lang="en-US" sz="1800" dirty="0"/>
          </a:p>
        </p:txBody>
      </p:sp>
    </p:spTree>
    <p:extLst>
      <p:ext uri="{BB962C8B-B14F-4D97-AF65-F5344CB8AC3E}">
        <p14:creationId xmlns:p14="http://schemas.microsoft.com/office/powerpoint/2010/main" val="2660157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143000"/>
            <a:ext cx="9067800" cy="5715000"/>
          </a:xfrm>
        </p:spPr>
        <p:txBody>
          <a:bodyPr>
            <a:normAutofit/>
          </a:bodyPr>
          <a:lstStyle/>
          <a:p>
            <a:r>
              <a:rPr lang="en-US" sz="2000" dirty="0" smtClean="0"/>
              <a:t>Firstly, we will import all the libraries and then load both the </a:t>
            </a:r>
            <a:r>
              <a:rPr lang="en-US" sz="2000" dirty="0"/>
              <a:t>dataset </a:t>
            </a:r>
            <a:r>
              <a:rPr lang="en-US" sz="2000" dirty="0" smtClean="0"/>
              <a:t>-train and test (</a:t>
            </a:r>
            <a:r>
              <a:rPr lang="en-US" sz="2000" dirty="0" err="1" smtClean="0"/>
              <a:t>csv</a:t>
            </a:r>
            <a:r>
              <a:rPr lang="en-US" sz="2000" dirty="0" smtClean="0"/>
              <a:t> file) using pandas. We will also check </a:t>
            </a:r>
            <a:r>
              <a:rPr lang="en-IN" sz="2000" dirty="0"/>
              <a:t>first five rows using </a:t>
            </a:r>
            <a:r>
              <a:rPr lang="en-IN" sz="2000" b="1" dirty="0"/>
              <a:t>.</a:t>
            </a:r>
            <a:r>
              <a:rPr lang="en-IN" sz="2000" b="1" dirty="0" smtClean="0"/>
              <a:t>head </a:t>
            </a: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79" y="1905000"/>
            <a:ext cx="7026958" cy="4952999"/>
          </a:xfrm>
          <a:prstGeom prst="rect">
            <a:avLst/>
          </a:prstGeom>
        </p:spPr>
      </p:pic>
    </p:spTree>
    <p:extLst>
      <p:ext uri="{BB962C8B-B14F-4D97-AF65-F5344CB8AC3E}">
        <p14:creationId xmlns:p14="http://schemas.microsoft.com/office/powerpoint/2010/main" val="327559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a:t>
            </a:r>
            <a:r>
              <a:rPr lang="en-IN" sz="2000" dirty="0" err="1"/>
              <a:t>datatypes</a:t>
            </a:r>
            <a:r>
              <a:rPr lang="en-IN" sz="2000" dirty="0"/>
              <a:t>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p>
          <a:p>
            <a:pPr marL="0" indent="0">
              <a:buNone/>
            </a:pPr>
            <a:endParaRPr lang="en-US" sz="2400" dirty="0"/>
          </a:p>
          <a:p>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3172268" cy="543953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705032"/>
            <a:ext cx="2343477" cy="5029902"/>
          </a:xfrm>
          <a:prstGeom prst="rect">
            <a:avLst/>
          </a:prstGeom>
        </p:spPr>
      </p:pic>
      <p:pic>
        <p:nvPicPr>
          <p:cNvPr id="9" name="Content Placeholder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741426"/>
            <a:ext cx="2543530" cy="609685"/>
          </a:xfrm>
          <a:prstGeom prst="rect">
            <a:avLst/>
          </a:prstGeom>
        </p:spPr>
      </p:pic>
    </p:spTree>
    <p:extLst>
      <p:ext uri="{BB962C8B-B14F-4D97-AF65-F5344CB8AC3E}">
        <p14:creationId xmlns:p14="http://schemas.microsoft.com/office/powerpoint/2010/main" val="32146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4867954" cy="2448267"/>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95600"/>
            <a:ext cx="2553056" cy="1819529"/>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2895600"/>
            <a:ext cx="3915321" cy="3029373"/>
          </a:xfrm>
          <a:prstGeom prst="rect">
            <a:avLst/>
          </a:prstGeom>
        </p:spPr>
      </p:pic>
    </p:spTree>
    <p:extLst>
      <p:ext uri="{BB962C8B-B14F-4D97-AF65-F5344CB8AC3E}">
        <p14:creationId xmlns:p14="http://schemas.microsoft.com/office/powerpoint/2010/main" val="35344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1698"/>
            <a:ext cx="7602011" cy="5029902"/>
          </a:xfrm>
        </p:spPr>
      </p:pic>
    </p:spTree>
    <p:extLst>
      <p:ext uri="{BB962C8B-B14F-4D97-AF65-F5344CB8AC3E}">
        <p14:creationId xmlns:p14="http://schemas.microsoft.com/office/powerpoint/2010/main" val="292091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p>
          <a:p>
            <a:r>
              <a:rPr lang="en-US" sz="2200" dirty="0"/>
              <a:t>Total </a:t>
            </a:r>
            <a:r>
              <a:rPr lang="en-US" sz="2200" dirty="0" smtClean="0"/>
              <a:t>entries:1168</a:t>
            </a:r>
            <a:endParaRPr lang="en-US" sz="2200" dirty="0"/>
          </a:p>
          <a:p>
            <a:r>
              <a:rPr lang="en-US" sz="2200" dirty="0"/>
              <a:t>outliers are there in : 'MSSubClass','LotFrontage','LotArea','MasVnrArea','BsmtFinSF1','WoodDeckSF','OpenPorchSF','EnclosedPorch','3SsnPorch','ScreenPorch','PoolArea','MiscVal' and '</a:t>
            </a:r>
            <a:r>
              <a:rPr lang="en-US" sz="2200" dirty="0" err="1"/>
              <a:t>SalePrice</a:t>
            </a:r>
            <a:r>
              <a:rPr lang="en-US" sz="2200" dirty="0"/>
              <a:t>'</a:t>
            </a:r>
          </a:p>
          <a:p>
            <a:r>
              <a:rPr lang="en-US" sz="2200" dirty="0"/>
              <a:t>Mean is greater than median in : 'MasVnrArea','BsmtFinSF1','WoodDeckSF', '</a:t>
            </a:r>
            <a:r>
              <a:rPr lang="en-US" sz="2200" dirty="0" err="1"/>
              <a:t>EnclosedPorch</a:t>
            </a:r>
            <a:r>
              <a:rPr lang="en-US" sz="2200" dirty="0"/>
              <a:t>','</a:t>
            </a:r>
            <a:r>
              <a:rPr lang="en-US" sz="2200" dirty="0" err="1"/>
              <a:t>MiscVal</a:t>
            </a:r>
            <a:r>
              <a:rPr lang="en-US" sz="2200" dirty="0"/>
              <a:t>' and '</a:t>
            </a:r>
            <a:r>
              <a:rPr lang="en-US" sz="2200" dirty="0" err="1"/>
              <a:t>SalePrice</a:t>
            </a:r>
            <a:r>
              <a:rPr lang="en-US" sz="2200" dirty="0" smtClean="0"/>
              <a:t>'.</a:t>
            </a:r>
          </a:p>
          <a:p>
            <a:pPr marL="0" indent="0">
              <a:buNone/>
            </a:pPr>
            <a:endParaRPr lang="en-US" sz="2200" b="1"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581400"/>
            <a:ext cx="8301252" cy="2743200"/>
          </a:xfrm>
          <a:prstGeom prst="rect">
            <a:avLst/>
          </a:prstGeom>
        </p:spPr>
      </p:pic>
    </p:spTree>
    <p:extLst>
      <p:ext uri="{BB962C8B-B14F-4D97-AF65-F5344CB8AC3E}">
        <p14:creationId xmlns:p14="http://schemas.microsoft.com/office/powerpoint/2010/main" val="105222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p>
          <a:p>
            <a:r>
              <a:rPr lang="en-US" sz="2000" dirty="0" err="1"/>
              <a:t>MSSubClass,OverallCond,KitchenAbvGr,EnclosedPorch</a:t>
            </a:r>
            <a:r>
              <a:rPr lang="en-US" sz="2000" dirty="0"/>
              <a:t> and </a:t>
            </a:r>
            <a:r>
              <a:rPr lang="en-US" sz="2000" dirty="0" err="1"/>
              <a:t>Yr</a:t>
            </a:r>
            <a:r>
              <a:rPr lang="en-US" sz="2000" dirty="0"/>
              <a:t> Sold are the least/negatively correlated column with target('</a:t>
            </a:r>
            <a:r>
              <a:rPr lang="en-US" sz="2000" dirty="0" err="1"/>
              <a:t>SalePrice</a:t>
            </a:r>
            <a:r>
              <a:rPr lang="en-US" sz="2000" dirty="0"/>
              <a:t>') variable</a:t>
            </a:r>
          </a:p>
          <a:p>
            <a:r>
              <a:rPr lang="en-US" sz="2000" dirty="0" err="1"/>
              <a:t>OverallQual</a:t>
            </a:r>
            <a:r>
              <a:rPr lang="en-US" sz="2000" dirty="0"/>
              <a:t> is highly correlated column with target variable followed by </a:t>
            </a:r>
            <a:r>
              <a:rPr lang="en-US" sz="2000" dirty="0" err="1"/>
              <a:t>GrLivArea</a:t>
            </a:r>
            <a:r>
              <a:rPr lang="en-US" sz="2000" dirty="0"/>
              <a:t> and other attributes.</a:t>
            </a:r>
          </a:p>
          <a:p>
            <a:pPr marL="0" indent="0">
              <a:buNone/>
            </a:pP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507" y="2044838"/>
            <a:ext cx="4681893" cy="4813161"/>
          </a:xfrm>
          <a:prstGeom prst="rect">
            <a:avLst/>
          </a:prstGeom>
        </p:spPr>
      </p:pic>
    </p:spTree>
    <p:extLst>
      <p:ext uri="{BB962C8B-B14F-4D97-AF65-F5344CB8AC3E}">
        <p14:creationId xmlns:p14="http://schemas.microsoft.com/office/powerpoint/2010/main" val="106905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1216</Words>
  <Application>Microsoft Office PowerPoint</Application>
  <PresentationFormat>On-screen Show (4:3)</PresentationFormat>
  <Paragraphs>77</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Office Theme</vt:lpstr>
      <vt:lpstr>HOUSING: PRICE PREDICTION   </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Chestha Sharma</cp:lastModifiedBy>
  <cp:revision>47</cp:revision>
  <dcterms:created xsi:type="dcterms:W3CDTF">2021-01-02T05:29:04Z</dcterms:created>
  <dcterms:modified xsi:type="dcterms:W3CDTF">2021-09-30T18:04:41Z</dcterms:modified>
</cp:coreProperties>
</file>