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4" r:id="rId3"/>
    <p:sldId id="257" r:id="rId4"/>
    <p:sldId id="258" r:id="rId5"/>
    <p:sldId id="259" r:id="rId6"/>
    <p:sldId id="285" r:id="rId7"/>
    <p:sldId id="260" r:id="rId8"/>
    <p:sldId id="261" r:id="rId9"/>
    <p:sldId id="262" r:id="rId10"/>
    <p:sldId id="287" r:id="rId11"/>
    <p:sldId id="288" r:id="rId12"/>
    <p:sldId id="264" r:id="rId13"/>
    <p:sldId id="265" r:id="rId14"/>
    <p:sldId id="266" r:id="rId15"/>
    <p:sldId id="268" r:id="rId16"/>
    <p:sldId id="269" r:id="rId17"/>
    <p:sldId id="270" r:id="rId18"/>
    <p:sldId id="271" r:id="rId19"/>
    <p:sldId id="274" r:id="rId20"/>
    <p:sldId id="276" r:id="rId21"/>
    <p:sldId id="293" r:id="rId22"/>
    <p:sldId id="294" r:id="rId23"/>
    <p:sldId id="275"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10/16/2021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t>20</a:t>
            </a:fld>
            <a:endParaRPr lang="en-US"/>
          </a:p>
        </p:txBody>
      </p:sp>
    </p:spTree>
    <p:extLst>
      <p:ext uri="{BB962C8B-B14F-4D97-AF65-F5344CB8AC3E}">
        <p14:creationId xmlns:p14="http://schemas.microsoft.com/office/powerpoint/2010/main" val="140235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4952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740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4602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97672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10369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51508-5DE3-49CC-9426-D1E5ABC7ED6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54102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51508-5DE3-49CC-9426-D1E5ABC7ED60}"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7726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51508-5DE3-49CC-9426-D1E5ABC7ED60}"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534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0865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5161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645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1508-5DE3-49CC-9426-D1E5ABC7ED60}" type="datetimeFigureOut">
              <a:rPr lang="en-US" smtClean="0"/>
              <a:t>10/16/2021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8DC3D-02BE-417E-B870-36D7D0E8E732}" type="slidenum">
              <a:rPr lang="en-US" smtClean="0"/>
              <a:t>‹#›</a:t>
            </a:fld>
            <a:endParaRPr lang="en-US"/>
          </a:p>
        </p:txBody>
      </p:sp>
    </p:spTree>
    <p:extLst>
      <p:ext uri="{BB962C8B-B14F-4D97-AF65-F5344CB8AC3E}">
        <p14:creationId xmlns:p14="http://schemas.microsoft.com/office/powerpoint/2010/main" val="727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smtClean="0">
                <a:latin typeface="Arial Black" pitchFamily="34" charset="0"/>
              </a:rPr>
              <a:t>CAR: </a:t>
            </a:r>
            <a:r>
              <a:rPr lang="en-IN" b="1" u="sng" dirty="0">
                <a:latin typeface="Arial Black" pitchFamily="34" charset="0"/>
              </a:rPr>
              <a:t>PRICE PREDICTION </a:t>
            </a:r>
            <a:br>
              <a:rPr lang="en-IN" b="1" u="sng" dirty="0">
                <a:latin typeface="Arial Black" pitchFamily="34" charset="0"/>
              </a:rPr>
            </a:br>
            <a:r>
              <a:rPr lang="en-IN" b="1" u="sng" dirty="0">
                <a:latin typeface="Arial Black" pitchFamily="34" charset="0"/>
              </a:rPr>
              <a:t> </a:t>
            </a:r>
            <a:endParaRPr lang="en-US" dirty="0">
              <a:latin typeface="Arial Black"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708"/>
            <a:ext cx="3048000" cy="2404281"/>
          </a:xfrm>
          <a:prstGeom prst="rect">
            <a:avLst/>
          </a:prstGeom>
          <a:noFill/>
          <a:ln>
            <a:noFill/>
          </a:ln>
        </p:spPr>
      </p:pic>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855"/>
            <a:ext cx="3048000" cy="2404281"/>
          </a:xfrm>
          <a:prstGeom prst="rect">
            <a:avLst/>
          </a:prstGeom>
          <a:noFill/>
          <a:ln>
            <a:noFill/>
          </a:ln>
        </p:spPr>
      </p:pic>
    </p:spTree>
    <p:extLst>
      <p:ext uri="{BB962C8B-B14F-4D97-AF65-F5344CB8AC3E}">
        <p14:creationId xmlns:p14="http://schemas.microsoft.com/office/powerpoint/2010/main" val="2031318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a:bodyPr>
          <a:lstStyle/>
          <a:p>
            <a:r>
              <a:rPr lang="en-US" sz="2200" dirty="0"/>
              <a:t>We will be imputing the columns with </a:t>
            </a:r>
            <a:r>
              <a:rPr lang="en-US" sz="2200" dirty="0" err="1"/>
              <a:t>int</a:t>
            </a:r>
            <a:r>
              <a:rPr lang="en-US" sz="2200" dirty="0"/>
              <a:t> data types having null values with </a:t>
            </a:r>
            <a:r>
              <a:rPr lang="en-US" sz="2200" dirty="0" smtClean="0"/>
              <a:t>mode and </a:t>
            </a:r>
            <a:r>
              <a:rPr lang="en-US" sz="2200" dirty="0"/>
              <a:t>using mean of that particular </a:t>
            </a:r>
            <a:r>
              <a:rPr lang="en-US" sz="2200" dirty="0" smtClean="0"/>
              <a:t>column and check again if there are any null values left.</a:t>
            </a:r>
          </a:p>
          <a:p>
            <a:pPr marL="0" indent="0">
              <a:buNone/>
            </a:pPr>
            <a:endParaRPr lang="en-US" sz="2200" dirty="0" smtClean="0"/>
          </a:p>
          <a:p>
            <a:pPr marL="0" indent="0">
              <a:buNone/>
            </a:pPr>
            <a:endParaRPr lang="en-US" sz="2200" dirty="0" smtClean="0"/>
          </a:p>
          <a:p>
            <a:endParaRPr lang="en-US" sz="2200" dirty="0"/>
          </a:p>
          <a:p>
            <a:pPr marL="0" indent="0">
              <a:buNone/>
            </a:pPr>
            <a:endParaRPr lang="en-US" sz="2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798"/>
            <a:ext cx="7391400" cy="4419601"/>
          </a:xfrm>
          <a:prstGeom prst="rect">
            <a:avLst/>
          </a:prstGeom>
        </p:spPr>
      </p:pic>
    </p:spTree>
    <p:extLst>
      <p:ext uri="{BB962C8B-B14F-4D97-AF65-F5344CB8AC3E}">
        <p14:creationId xmlns:p14="http://schemas.microsoft.com/office/powerpoint/2010/main" val="1901931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r>
              <a:rPr lang="en-US" sz="2200" dirty="0" smtClean="0"/>
              <a:t>Encoding </a:t>
            </a:r>
            <a:r>
              <a:rPr lang="en-US" sz="2200" dirty="0"/>
              <a:t>the columns with object data type using label </a:t>
            </a:r>
            <a:r>
              <a:rPr lang="en-US" sz="2200" dirty="0" smtClean="0"/>
              <a:t>encoder</a:t>
            </a:r>
          </a:p>
          <a:p>
            <a:pPr marL="0" indent="0">
              <a:buNone/>
            </a:pPr>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p>
          <a:p>
            <a:pPr marL="0" indent="0">
              <a:buNone/>
            </a:pPr>
            <a:r>
              <a:rPr lang="en-US" sz="2200" dirty="0"/>
              <a:t> </a:t>
            </a:r>
            <a:r>
              <a:rPr lang="en-US" sz="2200" dirty="0" smtClean="0"/>
              <a:t>    </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685800"/>
            <a:ext cx="4191000" cy="22558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2" y="4038600"/>
            <a:ext cx="7391398" cy="2590800"/>
          </a:xfrm>
          <a:prstGeom prst="rect">
            <a:avLst/>
          </a:prstGeom>
        </p:spPr>
      </p:pic>
    </p:spTree>
    <p:extLst>
      <p:ext uri="{BB962C8B-B14F-4D97-AF65-F5344CB8AC3E}">
        <p14:creationId xmlns:p14="http://schemas.microsoft.com/office/powerpoint/2010/main" val="3917604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smtClean="0"/>
              <a:t>we'll </a:t>
            </a:r>
            <a:r>
              <a:rPr lang="en-US" sz="2000" dirty="0"/>
              <a:t>be checking the impact of each attribute on the </a:t>
            </a:r>
            <a:r>
              <a:rPr lang="en-US" sz="2000" dirty="0" smtClean="0"/>
              <a:t>'Price</a:t>
            </a:r>
            <a:r>
              <a:rPr lang="en-US" sz="2000" dirty="0"/>
              <a:t>' using </a:t>
            </a:r>
            <a:r>
              <a:rPr lang="en-US" sz="2000" dirty="0" err="1" smtClean="0"/>
              <a:t>distplot</a:t>
            </a:r>
            <a:r>
              <a:rPr lang="en-US" sz="2000" dirty="0" smtClean="0"/>
              <a:t> and </a:t>
            </a:r>
            <a:r>
              <a:rPr lang="en-US" sz="2000" dirty="0" err="1" smtClean="0"/>
              <a:t>barplot</a:t>
            </a:r>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1752600"/>
            <a:ext cx="2743199" cy="227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254" y="1777624"/>
            <a:ext cx="2576946" cy="22486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1777624"/>
            <a:ext cx="2667000" cy="224865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051303"/>
            <a:ext cx="2819400" cy="257809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5200" y="4191000"/>
            <a:ext cx="2286000" cy="23622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798" y="4051302"/>
            <a:ext cx="2438402" cy="2578098"/>
          </a:xfrm>
          <a:prstGeom prst="rect">
            <a:avLst/>
          </a:prstGeom>
        </p:spPr>
      </p:pic>
    </p:spTree>
    <p:extLst>
      <p:ext uri="{BB962C8B-B14F-4D97-AF65-F5344CB8AC3E}">
        <p14:creationId xmlns:p14="http://schemas.microsoft.com/office/powerpoint/2010/main" val="963574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1" y="228600"/>
            <a:ext cx="2895599" cy="28956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28601"/>
            <a:ext cx="2667000" cy="2667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228600"/>
            <a:ext cx="2895599" cy="2895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3124200"/>
            <a:ext cx="2438400" cy="3581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3276600"/>
            <a:ext cx="2438400" cy="3048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599" y="3200400"/>
            <a:ext cx="2514599" cy="3124200"/>
          </a:xfrm>
          <a:prstGeom prst="rect">
            <a:avLst/>
          </a:prstGeom>
        </p:spPr>
      </p:pic>
    </p:spTree>
    <p:extLst>
      <p:ext uri="{BB962C8B-B14F-4D97-AF65-F5344CB8AC3E}">
        <p14:creationId xmlns:p14="http://schemas.microsoft.com/office/powerpoint/2010/main" val="2907992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1" y="228601"/>
            <a:ext cx="3657599" cy="2895600"/>
          </a:xfrm>
        </p:spPr>
      </p:pic>
    </p:spTree>
    <p:extLst>
      <p:ext uri="{BB962C8B-B14F-4D97-AF65-F5344CB8AC3E}">
        <p14:creationId xmlns:p14="http://schemas.microsoft.com/office/powerpoint/2010/main" val="4266127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skewness present </a:t>
            </a:r>
            <a:r>
              <a:rPr lang="en-US" sz="2000" dirty="0" smtClean="0"/>
              <a:t>in </a:t>
            </a:r>
            <a:r>
              <a:rPr lang="en-US" sz="2000" dirty="0"/>
              <a:t>: Kilometers Driven, Owner, Location, Year of </a:t>
            </a:r>
            <a:r>
              <a:rPr lang="en-US" sz="2000" dirty="0" smtClean="0"/>
              <a:t>Purchase and Brand.</a:t>
            </a:r>
          </a:p>
          <a:p>
            <a:pPr marL="0" indent="0">
              <a:buNone/>
            </a:pPr>
            <a:endParaRPr lang="en-US" sz="2000" dirty="0"/>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1"/>
            <a:ext cx="7015535" cy="838200"/>
          </a:xfrm>
          <a:prstGeom prst="rect">
            <a:avLst/>
          </a:prstGeom>
        </p:spPr>
      </p:pic>
    </p:spTree>
    <p:extLst>
      <p:ext uri="{BB962C8B-B14F-4D97-AF65-F5344CB8AC3E}">
        <p14:creationId xmlns:p14="http://schemas.microsoft.com/office/powerpoint/2010/main" val="261558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458200" cy="6324600"/>
          </a:xfrm>
        </p:spPr>
      </p:pic>
    </p:spTree>
    <p:extLst>
      <p:ext uri="{BB962C8B-B14F-4D97-AF65-F5344CB8AC3E}">
        <p14:creationId xmlns:p14="http://schemas.microsoft.com/office/powerpoint/2010/main" val="3976215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762000"/>
            <a:ext cx="8686800" cy="5791200"/>
          </a:xfrm>
        </p:spPr>
      </p:pic>
    </p:spTree>
    <p:extLst>
      <p:ext uri="{BB962C8B-B14F-4D97-AF65-F5344CB8AC3E}">
        <p14:creationId xmlns:p14="http://schemas.microsoft.com/office/powerpoint/2010/main" val="1399371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sp>
        <p:nvSpPr>
          <p:cNvPr id="3" name="Content Placeholder 2"/>
          <p:cNvSpPr>
            <a:spLocks noGrp="1"/>
          </p:cNvSpPr>
          <p:nvPr>
            <p:ph idx="1"/>
          </p:nvPr>
        </p:nvSpPr>
        <p:spPr>
          <a:xfrm>
            <a:off x="152400" y="838200"/>
            <a:ext cx="8839200" cy="5715000"/>
          </a:xfrm>
        </p:spPr>
        <p:txBody>
          <a:bodyPr/>
          <a:lstStyle/>
          <a:p>
            <a:pPr marL="0" indent="0">
              <a:buNone/>
            </a:pPr>
            <a:endParaRPr lang="en-US" dirty="0"/>
          </a:p>
          <a:p>
            <a:endParaRPr lang="en-US" dirty="0" smtClean="0"/>
          </a:p>
          <a:p>
            <a:endParaRPr lang="en-US" dirty="0"/>
          </a:p>
          <a:p>
            <a:endParaRPr lang="en-US" dirty="0" smtClean="0"/>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838201"/>
            <a:ext cx="8534400" cy="5715000"/>
          </a:xfrm>
          <a:prstGeom prst="rect">
            <a:avLst/>
          </a:prstGeom>
        </p:spPr>
      </p:pic>
    </p:spTree>
    <p:extLst>
      <p:ext uri="{BB962C8B-B14F-4D97-AF65-F5344CB8AC3E}">
        <p14:creationId xmlns:p14="http://schemas.microsoft.com/office/powerpoint/2010/main" val="96534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p>
          <a:p>
            <a:r>
              <a:rPr lang="en-US" sz="2000" dirty="0" smtClean="0"/>
              <a:t>Then, we will be scaling all our input variables using standard scalar.</a:t>
            </a:r>
          </a:p>
          <a:p>
            <a:endParaRPr lang="en-US" sz="2000" dirty="0"/>
          </a:p>
          <a:p>
            <a:endParaRPr lang="en-US" sz="2000" dirty="0" smtClean="0"/>
          </a:p>
          <a:p>
            <a:pPr marL="0" indent="0">
              <a:buNone/>
            </a:pPr>
            <a:endParaRPr lang="en-US" sz="20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620000" cy="3886200"/>
          </a:xfrm>
          <a:prstGeom prst="rect">
            <a:avLst/>
          </a:prstGeom>
        </p:spPr>
      </p:pic>
    </p:spTree>
    <p:extLst>
      <p:ext uri="{BB962C8B-B14F-4D97-AF65-F5344CB8AC3E}">
        <p14:creationId xmlns:p14="http://schemas.microsoft.com/office/powerpoint/2010/main" val="379082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5867400"/>
          </a:xfrm>
        </p:spPr>
        <p:txBody>
          <a:bodyPr>
            <a:normAutofit fontScale="40000" lnSpcReduction="20000"/>
          </a:bodyPr>
          <a:lstStyle/>
          <a:p>
            <a:pPr lvl="0"/>
            <a:endParaRPr lang="en-US" sz="8000" dirty="0" smtClean="0"/>
          </a:p>
          <a:p>
            <a:pPr lvl="0">
              <a:lnSpc>
                <a:spcPct val="120000"/>
              </a:lnSpc>
            </a:pPr>
            <a:r>
              <a:rPr lang="en-US" sz="3800" dirty="0"/>
              <a:t>Cars are one of the necessary need of each and every person around the globe and therefore car market is the market which is one of the major contributors in the world’s economy. It is a very large market and there are various companies working in the domain. </a:t>
            </a:r>
            <a:endParaRPr lang="en-US" sz="3800" dirty="0" smtClean="0"/>
          </a:p>
          <a:p>
            <a:pPr lvl="0"/>
            <a:endParaRPr lang="en-US" sz="3800" dirty="0"/>
          </a:p>
          <a:p>
            <a:pPr>
              <a:lnSpc>
                <a:spcPct val="120000"/>
              </a:lnSpc>
            </a:pPr>
            <a:r>
              <a:rPr lang="en-US" sz="3800" dirty="0"/>
              <a:t>Data science comes as a very important tool to solve problems in the domain to help the companies increase their overall revenue, profits, improving their marketing strategies and focusing on changing trends in car sales and purchases. Predictive modelling, Market mix modelling, recommendation systems are some of the machine learning techniques used for achieving the business goals for car selling companies. Our problem is related to one such car-selling client. </a:t>
            </a:r>
            <a:endParaRPr lang="en-US" sz="3800" dirty="0" smtClean="0"/>
          </a:p>
          <a:p>
            <a:pPr>
              <a:lnSpc>
                <a:spcPct val="120000"/>
              </a:lnSpc>
            </a:pPr>
            <a:endParaRPr lang="en-US" sz="3800" dirty="0"/>
          </a:p>
          <a:p>
            <a:pPr>
              <a:lnSpc>
                <a:spcPct val="120000"/>
              </a:lnSpc>
            </a:pPr>
            <a:r>
              <a:rPr lang="en-US" sz="3800" dirty="0"/>
              <a:t>We are required to model the price of cars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sz="3800" dirty="0" smtClean="0"/>
              <a:t>.</a:t>
            </a:r>
          </a:p>
          <a:p>
            <a:endParaRPr lang="en-US" sz="3800" dirty="0"/>
          </a:p>
          <a:p>
            <a:pPr>
              <a:lnSpc>
                <a:spcPct val="120000"/>
              </a:lnSpc>
            </a:pPr>
            <a:r>
              <a:rPr lang="en-US" sz="3800" dirty="0"/>
              <a:t>With the </a:t>
            </a:r>
            <a:r>
              <a:rPr lang="en-US" sz="3800" dirty="0" err="1"/>
              <a:t>covid</a:t>
            </a:r>
            <a:r>
              <a:rPr lang="en-US" sz="3800" dirty="0"/>
              <a:t> 19 impact in the market, we have seen lot of changes in the car market. Now some cars are in demand hence making them costly and some are not in demand hence cheaper. One of the clients works with small traders, who sell used cars. With the change in market due to </a:t>
            </a:r>
            <a:r>
              <a:rPr lang="en-US" sz="3800" dirty="0" err="1"/>
              <a:t>covid</a:t>
            </a:r>
            <a:r>
              <a:rPr lang="en-US" sz="3800" dirty="0"/>
              <a:t> 19 impact, client is facing problems with their previous car price valuation machine learning models. So, they are looking for new machine learning models from new data.  </a:t>
            </a:r>
          </a:p>
          <a:p>
            <a:pPr marL="0" indent="0">
              <a:buNone/>
            </a:pPr>
            <a:endParaRPr lang="en-US" dirty="0"/>
          </a:p>
          <a:p>
            <a:pPr marL="0" indent="0">
              <a:buNone/>
            </a:pPr>
            <a:endParaRPr lang="en-US" dirty="0"/>
          </a:p>
          <a:p>
            <a:pPr lvl="0"/>
            <a:endParaRPr lang="en-US" dirty="0" smtClean="0"/>
          </a:p>
          <a:p>
            <a:pPr marL="0" lvl="0" indent="0">
              <a:buNone/>
            </a:pPr>
            <a:endParaRPr lang="en-US"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28600"/>
            <a:ext cx="8610600" cy="3170099"/>
          </a:xfrm>
          <a:prstGeom prst="rect">
            <a:avLst/>
          </a:prstGeom>
        </p:spPr>
        <p:txBody>
          <a:bodyPr wrap="square">
            <a:spAutoFit/>
          </a:bodyPr>
          <a:lstStyle/>
          <a:p>
            <a:pPr marL="285750" indent="-285750">
              <a:buFont typeface="Arial" pitchFamily="34" charset="0"/>
              <a:buChar char="•"/>
            </a:pPr>
            <a:endParaRPr lang="en-IN" sz="2000" dirty="0" smtClean="0"/>
          </a:p>
          <a:p>
            <a:pPr marL="285750" indent="-285750">
              <a:buFont typeface="Arial"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mean_squared_error</a:t>
            </a:r>
            <a:r>
              <a:rPr lang="en-IN" sz="2000" dirty="0" smtClean="0"/>
              <a:t>, </a:t>
            </a:r>
            <a:r>
              <a:rPr lang="en-IN" sz="2000" dirty="0" err="1" smtClean="0"/>
              <a:t>mean_absolute_error</a:t>
            </a:r>
            <a:r>
              <a:rPr lang="en-IN" sz="2000" dirty="0" smtClean="0"/>
              <a:t> and r2_score</a:t>
            </a:r>
          </a:p>
          <a:p>
            <a:pPr marL="285750" indent="-285750">
              <a:buFont typeface="Arial" pitchFamily="34" charset="0"/>
              <a:buChar char="•"/>
            </a:pPr>
            <a:endParaRPr lang="en-IN" sz="2000" dirty="0"/>
          </a:p>
          <a:p>
            <a:pPr marL="342900" indent="-342900">
              <a:buFont typeface="Arial" pitchFamily="34" charset="0"/>
              <a:buChar char="•"/>
            </a:pPr>
            <a:r>
              <a:rPr lang="en-US" sz="2000" dirty="0"/>
              <a:t>Next, we will be splitting our data into training and testing with </a:t>
            </a:r>
            <a:r>
              <a:rPr lang="en-US" sz="2000" dirty="0" err="1" smtClean="0"/>
              <a:t>random_state</a:t>
            </a:r>
            <a:r>
              <a:rPr lang="en-US" sz="2000" dirty="0" smtClean="0"/>
              <a:t>=11 </a:t>
            </a:r>
            <a:r>
              <a:rPr lang="en-US" sz="2000" dirty="0"/>
              <a:t>and </a:t>
            </a:r>
            <a:r>
              <a:rPr lang="en-US" sz="2000" dirty="0" err="1" smtClean="0"/>
              <a:t>test_size</a:t>
            </a:r>
            <a:r>
              <a:rPr lang="en-US" sz="2000" dirty="0" smtClean="0"/>
              <a:t>=0.22. Then </a:t>
            </a:r>
            <a:r>
              <a:rPr lang="en-US" sz="2000" dirty="0"/>
              <a:t>we will be checking the shape of train and test data as follows:</a:t>
            </a:r>
          </a:p>
          <a:p>
            <a:pPr marL="285750" indent="-285750">
              <a:buFont typeface="Arial" pitchFamily="34" charset="0"/>
              <a:buChar char="•"/>
            </a:pPr>
            <a:endParaRPr lang="en-US" sz="2000" dirty="0"/>
          </a:p>
        </p:txBody>
      </p:sp>
      <p:sp>
        <p:nvSpPr>
          <p:cNvPr id="2" name="Content Placeholder 1"/>
          <p:cNvSpPr>
            <a:spLocks noGrp="1"/>
          </p:cNvSpPr>
          <p:nvPr>
            <p:ph idx="1"/>
          </p:nvPr>
        </p:nvSpPr>
        <p:spPr>
          <a:xfrm>
            <a:off x="0" y="381000"/>
            <a:ext cx="9067800" cy="44958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6923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1"/>
            <a:ext cx="7772400" cy="2209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572000"/>
            <a:ext cx="7696199" cy="1981200"/>
          </a:xfrm>
          <a:prstGeom prst="rect">
            <a:avLst/>
          </a:prstGeom>
        </p:spPr>
      </p:pic>
    </p:spTree>
    <p:extLst>
      <p:ext uri="{BB962C8B-B14F-4D97-AF65-F5344CB8AC3E}">
        <p14:creationId xmlns:p14="http://schemas.microsoft.com/office/powerpoint/2010/main" val="923193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4999672"/>
            <a:ext cx="8701585" cy="1477328"/>
          </a:xfrm>
          <a:prstGeom prst="rect">
            <a:avLst/>
          </a:prstGeom>
        </p:spPr>
        <p:txBody>
          <a:bodyPr wrap="square">
            <a:spAutoFit/>
          </a:bodyPr>
          <a:lstStyle/>
          <a:p>
            <a:pPr marL="285750" indent="-285750">
              <a:buFont typeface="Arial" pitchFamily="34" charset="0"/>
              <a:buChar char="•"/>
            </a:pPr>
            <a:r>
              <a:rPr lang="en-US" dirty="0"/>
              <a:t>I am choosing </a:t>
            </a:r>
            <a:r>
              <a:rPr lang="en-US" dirty="0" err="1" smtClean="0"/>
              <a:t>DecisionTreeRegressor</a:t>
            </a:r>
            <a:r>
              <a:rPr lang="en-US" dirty="0" smtClean="0"/>
              <a:t> </a:t>
            </a:r>
            <a:r>
              <a:rPr lang="en-US" dirty="0"/>
              <a:t>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a:t>
            </a:r>
            <a:r>
              <a:rPr lang="en-US" dirty="0" err="1"/>
              <a:t>overfitting</a:t>
            </a:r>
            <a:r>
              <a:rPr lang="en-US" dirty="0"/>
              <a:t>.</a:t>
            </a:r>
          </a:p>
          <a:p>
            <a:pPr marL="285750" indent="-285750">
              <a:buFont typeface="Arial" pitchFamily="34" charset="0"/>
              <a:buChar char="•"/>
            </a:pPr>
            <a:r>
              <a:rPr lang="en-US" dirty="0"/>
              <a:t>We </a:t>
            </a:r>
            <a:r>
              <a:rPr lang="en-US" dirty="0" smtClean="0"/>
              <a:t>are not </a:t>
            </a:r>
            <a:r>
              <a:rPr lang="en-US" dirty="0"/>
              <a:t>performing </a:t>
            </a:r>
            <a:r>
              <a:rPr lang="en-US" dirty="0" err="1"/>
              <a:t>hyperparamter</a:t>
            </a:r>
            <a:r>
              <a:rPr lang="en-US" dirty="0"/>
              <a:t> tuning using </a:t>
            </a:r>
            <a:r>
              <a:rPr lang="en-US" dirty="0" err="1"/>
              <a:t>GridSearchCV</a:t>
            </a:r>
            <a:r>
              <a:rPr lang="en-US" dirty="0"/>
              <a:t> on </a:t>
            </a:r>
            <a:r>
              <a:rPr lang="en-US" dirty="0" err="1" smtClean="0"/>
              <a:t>DecisionTreeRegressor</a:t>
            </a:r>
            <a:r>
              <a:rPr lang="en-US" dirty="0" smtClean="0"/>
              <a:t> as it is already giving 100% accuracy.</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1"/>
            <a:ext cx="3886200" cy="477107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8600"/>
            <a:ext cx="3962399" cy="4440382"/>
          </a:xfrm>
          <a:prstGeom prst="rect">
            <a:avLst/>
          </a:prstGeom>
        </p:spPr>
      </p:pic>
    </p:spTree>
    <p:extLst>
      <p:ext uri="{BB962C8B-B14F-4D97-AF65-F5344CB8AC3E}">
        <p14:creationId xmlns:p14="http://schemas.microsoft.com/office/powerpoint/2010/main" val="3344608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66801"/>
            <a:ext cx="8382000" cy="5291466"/>
          </a:xfrm>
        </p:spPr>
      </p:pic>
    </p:spTree>
    <p:extLst>
      <p:ext uri="{BB962C8B-B14F-4D97-AF65-F5344CB8AC3E}">
        <p14:creationId xmlns:p14="http://schemas.microsoft.com/office/powerpoint/2010/main" val="2660157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1"/>
            <a:ext cx="8610600" cy="3962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0"/>
            <a:ext cx="8382000" cy="1981200"/>
          </a:xfrm>
          <a:prstGeom prst="rect">
            <a:avLst/>
          </a:prstGeom>
        </p:spPr>
      </p:pic>
    </p:spTree>
    <p:extLst>
      <p:ext uri="{BB962C8B-B14F-4D97-AF65-F5344CB8AC3E}">
        <p14:creationId xmlns:p14="http://schemas.microsoft.com/office/powerpoint/2010/main" val="1525154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marL="0" indent="0">
              <a:buNone/>
            </a:pPr>
            <a:endParaRPr lang="en-US" sz="2000" dirty="0"/>
          </a:p>
          <a:p>
            <a:pPr lvl="0"/>
            <a:r>
              <a:rPr lang="en-US" sz="2000" dirty="0"/>
              <a:t>For this client wants to know: </a:t>
            </a:r>
          </a:p>
          <a:p>
            <a:pPr lvl="0">
              <a:buFont typeface="Wingdings" panose="05000000000000000000" pitchFamily="2" charset="2"/>
              <a:buChar char="ü"/>
            </a:pPr>
            <a:r>
              <a:rPr lang="en-US" sz="2000" dirty="0" smtClean="0"/>
              <a:t>Which </a:t>
            </a:r>
            <a:r>
              <a:rPr lang="en-US" sz="2000" dirty="0"/>
              <a:t>variables are important to predict the price of variable? </a:t>
            </a:r>
          </a:p>
          <a:p>
            <a:pPr lvl="0">
              <a:buFont typeface="Wingdings" panose="05000000000000000000" pitchFamily="2" charset="2"/>
              <a:buChar char="ü"/>
            </a:pPr>
            <a:r>
              <a:rPr lang="en-US" sz="2000" dirty="0"/>
              <a:t>How do these variables describe the price of the cars? </a:t>
            </a:r>
            <a:endParaRPr lang="en-US" sz="2000" dirty="0" smtClean="0"/>
          </a:p>
          <a:p>
            <a:pPr marL="0" lvl="0" indent="0">
              <a:buNone/>
            </a:pPr>
            <a:endParaRPr lang="en-US" sz="2000" dirty="0"/>
          </a:p>
          <a:p>
            <a:r>
              <a:rPr lang="en-US" sz="2400" b="1" u="sng" dirty="0" smtClean="0"/>
              <a:t>Business </a:t>
            </a:r>
            <a:r>
              <a:rPr lang="en-US" sz="2400" b="1" u="sng" dirty="0"/>
              <a:t>Goal: </a:t>
            </a:r>
          </a:p>
          <a:p>
            <a:pPr marL="0" lvl="0" indent="0">
              <a:buNone/>
            </a:pPr>
            <a:r>
              <a:rPr lang="en-US" sz="2000" dirty="0" smtClean="0"/>
              <a:t>	We </a:t>
            </a:r>
            <a:r>
              <a:rPr lang="en-US" sz="2000" dirty="0"/>
              <a:t>are required to model the price of </a:t>
            </a:r>
            <a:r>
              <a:rPr lang="en-US" sz="2000" dirty="0" smtClean="0"/>
              <a:t>cars </a:t>
            </a:r>
            <a:r>
              <a:rPr lang="en-US" sz="2000" dirty="0"/>
              <a:t>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751914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143000"/>
            <a:ext cx="9067800" cy="5715000"/>
          </a:xfrm>
        </p:spPr>
        <p:txBody>
          <a:bodyPr>
            <a:normAutofit/>
          </a:bodyPr>
          <a:lstStyle/>
          <a:p>
            <a:r>
              <a:rPr lang="en-US" sz="1800" dirty="0"/>
              <a:t>The sample data is extracted by using web scraping from selenium. It is stored in csv format and hence we import it using pandas. Then we further checked more about data using info, checked data types using </a:t>
            </a:r>
            <a:r>
              <a:rPr lang="en-US" sz="1800" dirty="0" err="1"/>
              <a:t>dtypes</a:t>
            </a:r>
            <a:r>
              <a:rPr lang="en-US" sz="1800" dirty="0"/>
              <a:t>, shapes using .shape, columns using .columns, null values using .</a:t>
            </a:r>
            <a:r>
              <a:rPr lang="en-US" sz="1800" dirty="0" err="1"/>
              <a:t>isnull.sum</a:t>
            </a:r>
            <a:r>
              <a:rPr lang="en-US" sz="1800" dirty="0"/>
              <a:t>, and further visualize it through </a:t>
            </a:r>
            <a:r>
              <a:rPr lang="en-US" sz="1800" dirty="0" err="1"/>
              <a:t>heatmap</a:t>
            </a:r>
            <a:r>
              <a:rPr lang="en-US" sz="1800" dirty="0"/>
              <a:t> as follows</a:t>
            </a:r>
            <a:r>
              <a:rPr lang="en-US" sz="1800" dirty="0" smtClean="0"/>
              <a:t>:</a:t>
            </a:r>
          </a:p>
          <a:p>
            <a:pPr>
              <a:buFont typeface="+mj-lt"/>
              <a:buAutoNum type="arabicPeriod"/>
            </a:pPr>
            <a:endParaRPr lang="en-US" sz="1800" dirty="0"/>
          </a:p>
          <a:p>
            <a:endParaRPr lang="en-US" sz="1800" dirty="0"/>
          </a:p>
          <a:p>
            <a:endParaRPr lang="en-US" sz="1800" dirty="0"/>
          </a:p>
          <a:p>
            <a:endParaRPr lang="en-US" sz="18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04801" y="2438400"/>
            <a:ext cx="8153399" cy="3962400"/>
          </a:xfrm>
          <a:prstGeom prst="rect">
            <a:avLst/>
          </a:prstGeom>
        </p:spPr>
      </p:pic>
    </p:spTree>
    <p:extLst>
      <p:ext uri="{BB962C8B-B14F-4D97-AF65-F5344CB8AC3E}">
        <p14:creationId xmlns:p14="http://schemas.microsoft.com/office/powerpoint/2010/main" val="327559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a:t>
            </a:r>
            <a:r>
              <a:rPr lang="en-IN" sz="2000" dirty="0" err="1"/>
              <a:t>datatypes</a:t>
            </a:r>
            <a:r>
              <a:rPr lang="en-IN" sz="2000" dirty="0"/>
              <a:t>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p>
          <a:p>
            <a:pPr marL="0" indent="0">
              <a:buNone/>
            </a:pPr>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95401"/>
            <a:ext cx="4419600" cy="51815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295401"/>
            <a:ext cx="3581400" cy="1142999"/>
          </a:xfrm>
          <a:prstGeom prst="rect">
            <a:avLst/>
          </a:prstGeom>
        </p:spPr>
      </p:pic>
    </p:spTree>
    <p:extLst>
      <p:ext uri="{BB962C8B-B14F-4D97-AF65-F5344CB8AC3E}">
        <p14:creationId xmlns:p14="http://schemas.microsoft.com/office/powerpoint/2010/main" val="32146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6586872" cy="114300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76393"/>
            <a:ext cx="3657600" cy="33485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2571630"/>
            <a:ext cx="3962400" cy="3353343"/>
          </a:xfrm>
          <a:prstGeom prst="rect">
            <a:avLst/>
          </a:prstGeom>
        </p:spPr>
      </p:pic>
    </p:spTree>
    <p:extLst>
      <p:ext uri="{BB962C8B-B14F-4D97-AF65-F5344CB8AC3E}">
        <p14:creationId xmlns:p14="http://schemas.microsoft.com/office/powerpoint/2010/main" val="35344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81000"/>
            <a:ext cx="7848600" cy="6096000"/>
          </a:xfrm>
        </p:spPr>
      </p:pic>
    </p:spTree>
    <p:extLst>
      <p:ext uri="{BB962C8B-B14F-4D97-AF65-F5344CB8AC3E}">
        <p14:creationId xmlns:p14="http://schemas.microsoft.com/office/powerpoint/2010/main" val="292091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p>
          <a:p>
            <a:r>
              <a:rPr lang="en-US" sz="2200" dirty="0"/>
              <a:t>Total </a:t>
            </a:r>
            <a:r>
              <a:rPr lang="en-US" sz="2200" dirty="0" smtClean="0"/>
              <a:t>entries:2572</a:t>
            </a:r>
            <a:endParaRPr lang="en-US" sz="2200" dirty="0"/>
          </a:p>
          <a:p>
            <a:r>
              <a:rPr lang="en-US" sz="2200" dirty="0"/>
              <a:t>outliers are there in : </a:t>
            </a:r>
            <a:endParaRPr lang="en-US" sz="2200" dirty="0" smtClean="0"/>
          </a:p>
          <a:p>
            <a:pPr marL="0" indent="0">
              <a:buNone/>
            </a:pPr>
            <a:r>
              <a:rPr lang="en-US" sz="2200" dirty="0" smtClean="0"/>
              <a:t>      EMI</a:t>
            </a:r>
            <a:r>
              <a:rPr lang="en-US" sz="2200" dirty="0"/>
              <a:t>, Price, Kilometers Driven, Owner and Location</a:t>
            </a:r>
          </a:p>
          <a:p>
            <a:r>
              <a:rPr lang="en-US" sz="2200" dirty="0" smtClean="0"/>
              <a:t>Mean </a:t>
            </a:r>
            <a:r>
              <a:rPr lang="en-US" sz="2200" dirty="0"/>
              <a:t>is greater than median </a:t>
            </a:r>
            <a:r>
              <a:rPr lang="en-US" sz="2200" dirty="0" smtClean="0"/>
              <a:t>in </a:t>
            </a:r>
            <a:r>
              <a:rPr lang="en-US" sz="2200" dirty="0"/>
              <a:t>: Kilometers </a:t>
            </a:r>
            <a:r>
              <a:rPr lang="en-US" sz="2200" dirty="0" smtClean="0"/>
              <a:t>Driven.</a:t>
            </a:r>
          </a:p>
          <a:p>
            <a:pPr marL="0" indent="0">
              <a:buNone/>
            </a:pPr>
            <a:endParaRPr lang="en-US" sz="2200" dirty="0"/>
          </a:p>
          <a:p>
            <a:pPr marL="0" indent="0">
              <a:buNone/>
            </a:pPr>
            <a:endParaRPr lang="en-US" sz="2200" dirty="0" smtClean="0"/>
          </a:p>
          <a:p>
            <a:pPr marL="0" indent="0">
              <a:buNone/>
            </a:pPr>
            <a:endParaRPr lang="en-US" sz="2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971800"/>
            <a:ext cx="6024839" cy="3352800"/>
          </a:xfrm>
          <a:prstGeom prst="rect">
            <a:avLst/>
          </a:prstGeom>
        </p:spPr>
      </p:pic>
    </p:spTree>
    <p:extLst>
      <p:ext uri="{BB962C8B-B14F-4D97-AF65-F5344CB8AC3E}">
        <p14:creationId xmlns:p14="http://schemas.microsoft.com/office/powerpoint/2010/main" val="105222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p>
          <a:p>
            <a:r>
              <a:rPr lang="en-US" sz="2000" dirty="0" smtClean="0"/>
              <a:t>Price </a:t>
            </a:r>
            <a:r>
              <a:rPr lang="en-US" sz="2000" dirty="0"/>
              <a:t>is highly positively correlated to Owner.</a:t>
            </a:r>
          </a:p>
          <a:p>
            <a:r>
              <a:rPr lang="en-US" sz="2000" dirty="0" smtClean="0"/>
              <a:t>Owner </a:t>
            </a:r>
            <a:r>
              <a:rPr lang="en-US" sz="2000" dirty="0"/>
              <a:t>is highly negatively correlated to Brand.</a:t>
            </a:r>
          </a:p>
          <a:p>
            <a:r>
              <a:rPr lang="en-US" sz="2000" dirty="0" smtClean="0"/>
              <a:t>Owner </a:t>
            </a:r>
            <a:r>
              <a:rPr lang="en-US" sz="2000" dirty="0"/>
              <a:t>is highly positively correlated to Kilometers Driven.</a:t>
            </a:r>
          </a:p>
          <a:p>
            <a:r>
              <a:rPr lang="en-US" sz="2000" dirty="0" smtClean="0"/>
              <a:t>Kilometers </a:t>
            </a:r>
            <a:r>
              <a:rPr lang="en-US" sz="2000" dirty="0"/>
              <a:t>Driven is highly negatively correlated to Price.</a:t>
            </a:r>
            <a:endParaRPr lang="en-US" sz="2000" dirty="0" smtClean="0"/>
          </a:p>
          <a:p>
            <a:pPr marL="0" indent="0">
              <a:buNone/>
            </a:pPr>
            <a:endParaRPr lang="en-US" sz="2000"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799"/>
            <a:ext cx="6324600" cy="3886201"/>
          </a:xfrm>
          <a:prstGeom prst="rect">
            <a:avLst/>
          </a:prstGeom>
        </p:spPr>
      </p:pic>
    </p:spTree>
    <p:extLst>
      <p:ext uri="{BB962C8B-B14F-4D97-AF65-F5344CB8AC3E}">
        <p14:creationId xmlns:p14="http://schemas.microsoft.com/office/powerpoint/2010/main" val="106905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953</Words>
  <Application>Microsoft Office PowerPoint</Application>
  <PresentationFormat>On-screen Show (4:3)</PresentationFormat>
  <Paragraphs>81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Wingdings</vt:lpstr>
      <vt:lpstr>Office Theme</vt:lpstr>
      <vt:lpstr>CAR: PRICE PREDICTION   </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Chestha Sharma</cp:lastModifiedBy>
  <cp:revision>64</cp:revision>
  <dcterms:created xsi:type="dcterms:W3CDTF">2021-01-02T05:29:04Z</dcterms:created>
  <dcterms:modified xsi:type="dcterms:W3CDTF">2021-10-16T17:17:26Z</dcterms:modified>
</cp:coreProperties>
</file>