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62" r:id="rId10"/>
    <p:sldId id="260" r:id="rId11"/>
    <p:sldId id="261" r:id="rId12"/>
    <p:sldId id="263" r:id="rId13"/>
    <p:sldId id="264" r:id="rId14"/>
    <p:sldId id="268" r:id="rId15"/>
    <p:sldId id="269" r:id="rId16"/>
    <p:sldId id="265" r:id="rId17"/>
    <p:sldId id="259" r:id="rId18"/>
    <p:sldId id="276" r:id="rId19"/>
    <p:sldId id="27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9"/>
    <p:restoredTop sz="78108"/>
  </p:normalViewPr>
  <p:slideViewPr>
    <p:cSldViewPr snapToGrid="0" snapToObjects="1">
      <p:cViewPr varScale="1">
        <p:scale>
          <a:sx n="92" d="100"/>
          <a:sy n="92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D0178-BB89-EF41-A7B9-BE38CEB411EE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8B684-35EA-2D4B-96D5-D1AF67AAE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automated</a:t>
            </a:r>
            <a:r>
              <a:rPr lang="en-US" baseline="0" dirty="0" smtClean="0"/>
              <a:t> UI tests for iOS apps and workforce web app running on </a:t>
            </a:r>
            <a:r>
              <a:rPr lang="en-US" baseline="0" dirty="0" err="1" smtClean="0"/>
              <a:t>ekotest</a:t>
            </a:r>
            <a:r>
              <a:rPr lang="en-US" baseline="0" dirty="0" smtClean="0"/>
              <a:t> jenkins server</a:t>
            </a:r>
          </a:p>
          <a:p>
            <a:r>
              <a:rPr lang="en-US" baseline="0" dirty="0" smtClean="0"/>
              <a:t>this server managing </a:t>
            </a:r>
            <a:r>
              <a:rPr lang="en-US" baseline="0" dirty="0" err="1" smtClean="0"/>
              <a:t>serveral</a:t>
            </a:r>
            <a:r>
              <a:rPr lang="en-US" baseline="0" dirty="0" smtClean="0"/>
              <a:t> test machine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apptest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droidtest</a:t>
            </a:r>
            <a:r>
              <a:rPr lang="en-US" baseline="0" dirty="0" smtClean="0"/>
              <a:t>, mac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machine,  a windows7 machine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 way how it works 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app, when the appframework repo, or app repo got a merge, that trigger a build, once build succeed, it kicks off its </a:t>
            </a:r>
            <a:r>
              <a:rPr lang="en-US" baseline="0" dirty="0" err="1" smtClean="0"/>
              <a:t>coorsponding</a:t>
            </a:r>
            <a:r>
              <a:rPr lang="en-US" baseline="0" dirty="0" smtClean="0"/>
              <a:t> test,  an usual case is that</a:t>
            </a:r>
            <a:br>
              <a:rPr lang="en-US" baseline="0" dirty="0" smtClean="0"/>
            </a:br>
            <a:r>
              <a:rPr lang="en-US" baseline="0" dirty="0" smtClean="0"/>
              <a:t>when there is a merge on appframework repo, 3 apps got rebuild... then tests run </a:t>
            </a:r>
            <a:r>
              <a:rPr lang="en-US" baseline="0" dirty="0" err="1" smtClean="0"/>
              <a:t>parallelly</a:t>
            </a:r>
            <a:r>
              <a:rPr lang="en-US" baseline="0" dirty="0" smtClean="0"/>
              <a:t> on 3 mac machines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web app,  it monitor, the staging </a:t>
            </a:r>
            <a:r>
              <a:rPr lang="en-US" baseline="0" dirty="0" err="1" smtClean="0"/>
              <a:t>deplyment</a:t>
            </a:r>
            <a:r>
              <a:rPr lang="en-US" baseline="0" dirty="0" smtClean="0"/>
              <a:t>, once found a new deployment, it start tests on several machine with different browser, chrome,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, IE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once the test is done, it send a link to the report to slack channel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that is for develop branch, it also allows to run test against a branch build and a </a:t>
            </a:r>
            <a:r>
              <a:rPr lang="en-US" baseline="0" dirty="0" err="1" smtClean="0"/>
              <a:t>specifiy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for web app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test report is like this, if fail, it has error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, call stack,  screenshot to help you identify the reason of the failure.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8B684-35EA-2D4B-96D5-D1AF67AAE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8B684-35EA-2D4B-96D5-D1AF67AAE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8B684-35EA-2D4B-96D5-D1AF67AAEB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1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2048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3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665F-98B3-A846-AAA9-3F0BEEAEC7D9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854D-15E1-AF49-925C-2530A044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kotest.esri.com:808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://workforce.stage.arcgis.com/" TargetMode="External"/><Relationship Id="rId7" Type="http://schemas.openxmlformats.org/officeDocument/2006/relationships/hyperlink" Target="http://workforce.stage.arcgis.com/?index_key=809866" TargetMode="External"/><Relationship Id="rId8" Type="http://schemas.openxmlformats.org/officeDocument/2006/relationships/hyperlink" Target="http://workforce.arcgi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kotest.esri.com:808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pia.esri.com/apps/workforce-test-catalog/issues" TargetMode="External"/><Relationship Id="rId4" Type="http://schemas.openxmlformats.org/officeDocument/2006/relationships/hyperlink" Target="https://devtopia.esri.com/jian5589/workforce-mobile-sf-appium-test/wiki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kotest.esri.com:808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kotest.esri.com:8080/job/NavigatorSF-Develop-Appium-Test/49/cucumber-html-reports/Settings.feature.html" TargetMode="External"/><Relationship Id="rId4" Type="http://schemas.openxmlformats.org/officeDocument/2006/relationships/hyperlink" Target="http://ekotest.esri.com:8080/job/Workforce-JS-Test-Develop-Chrome/351/cucumber-html-reports/CreateAssignment.featur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kotest.esri.com:8080/view/Test_JS/job/Workforce-JS-Test-Develop-IE11/199/cucumber-html-repor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hyperlink" Target="https://devtopia.esri.com/apps/workforce-test-catalog" TargetMode="External"/><Relationship Id="rId12" Type="http://schemas.openxmlformats.org/officeDocument/2006/relationships/hyperlink" Target="https://devtopia.esri.com/apps/qa-common/wiki/Automation" TargetMode="External"/><Relationship Id="rId13" Type="http://schemas.openxmlformats.org/officeDocument/2006/relationships/hyperlink" Target="https://devtopia.esri.com/heat4175/explorer-sf-appium-test/wiki/appium-cucumber-test-framework" TargetMode="External"/><Relationship Id="rId14" Type="http://schemas.openxmlformats.org/officeDocument/2006/relationships/hyperlink" Target="https://devtopia.esri.com/jian5589/workforce-js-test/wiki/Watir-Cucumber-test-framewor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kotest.esri.com:8080/" TargetMode="External"/><Relationship Id="rId4" Type="http://schemas.openxmlformats.org/officeDocument/2006/relationships/hyperlink" Target="https://devtopia.esri.com/jian5589/workforce-sf-appium-test" TargetMode="External"/><Relationship Id="rId5" Type="http://schemas.openxmlformats.org/officeDocument/2006/relationships/hyperlink" Target="https://devtopia.esri.com/jian5589/navigator-sf-appium-test" TargetMode="External"/><Relationship Id="rId6" Type="http://schemas.openxmlformats.org/officeDocument/2006/relationships/hyperlink" Target="https://devtopia.esri.com/heat4175/explorer-sf-appium-test" TargetMode="External"/><Relationship Id="rId7" Type="http://schemas.openxmlformats.org/officeDocument/2006/relationships/hyperlink" Target="https://devtopia.esri.com/jian5589/collector-sf-appium-test" TargetMode="External"/><Relationship Id="rId8" Type="http://schemas.openxmlformats.org/officeDocument/2006/relationships/hyperlink" Target="https://devtopia.esri.com/jian5589/workforce-js-test" TargetMode="External"/><Relationship Id="rId9" Type="http://schemas.openxmlformats.org/officeDocument/2006/relationships/hyperlink" Target="https://devtopia.esri.com/jian5589/navigator-af-appium-test" TargetMode="External"/><Relationship Id="rId10" Type="http://schemas.openxmlformats.org/officeDocument/2006/relationships/hyperlink" Target="https://devtopia.esri.com/lian6084/workforce-af-appium-t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ekotest.esri.com:80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Automated UI Tests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0733" y="593513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entury Gothic" charset="0"/>
                <a:ea typeface="Century Gothic" charset="0"/>
                <a:cs typeface="Century Gothic" charset="0"/>
              </a:rPr>
              <a:t>May 2016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108204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Gothic" charset="0"/>
                <a:ea typeface="Century Gothic" charset="0"/>
                <a:cs typeface="Century Gothic" charset="0"/>
              </a:rPr>
              <a:t>CI process for iOS-sf app automated test</a:t>
            </a: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144000" y="2622381"/>
            <a:ext cx="2232177" cy="2843866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#automated-test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#appium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42350" y="2637157"/>
            <a:ext cx="2861906" cy="2829090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appframework-sf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workforce-sf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06831" y="2635961"/>
            <a:ext cx="3348296" cy="2830286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build latest develop branch or selected branches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run appium tests against the develop build or branch build</a:t>
            </a:r>
          </a:p>
          <a:p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38" y="4691226"/>
            <a:ext cx="714224" cy="694921"/>
          </a:xfrm>
          <a:prstGeom prst="rect">
            <a:avLst/>
          </a:prstGeom>
        </p:spPr>
      </p:pic>
      <p:pic>
        <p:nvPicPr>
          <p:cNvPr id="26" name="Picture 25" descr="Screen Shot 2015-03-03 at 2.24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91" y="4644987"/>
            <a:ext cx="927100" cy="787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24" y="4691226"/>
            <a:ext cx="554799" cy="530677"/>
          </a:xfrm>
          <a:prstGeom prst="rect">
            <a:avLst/>
          </a:prstGeom>
        </p:spPr>
      </p:pic>
      <p:sp>
        <p:nvSpPr>
          <p:cNvPr id="42" name="Chevron 41"/>
          <p:cNvSpPr/>
          <p:nvPr/>
        </p:nvSpPr>
        <p:spPr>
          <a:xfrm>
            <a:off x="3683888" y="3890064"/>
            <a:ext cx="464804" cy="32208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8392898" y="3890064"/>
            <a:ext cx="464804" cy="32208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8930423" y="2211201"/>
            <a:ext cx="2046516" cy="2843866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#automated-test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#appium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40563" y="2211201"/>
            <a:ext cx="2861906" cy="845266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             workforce-</a:t>
            </a:r>
            <a:r>
              <a:rPr lang="en-US" sz="1600" dirty="0" err="1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js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90456" y="2224781"/>
            <a:ext cx="2918751" cy="2830286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UI test of latest develop branch deployment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UI test against a given deployment </a:t>
            </a:r>
            <a:r>
              <a:rPr lang="en-US" sz="1600" dirty="0" err="1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url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51" y="354237"/>
            <a:ext cx="10994571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Gothic" charset="0"/>
                <a:ea typeface="Century Gothic" charset="0"/>
                <a:cs typeface="Century Gothic" charset="0"/>
              </a:rPr>
              <a:t>CI process for workforce-</a:t>
            </a:r>
            <a:r>
              <a:rPr lang="en-US" sz="4000" dirty="0" err="1" smtClean="0">
                <a:latin typeface="Century Gothic" charset="0"/>
                <a:ea typeface="Century Gothic" charset="0"/>
                <a:cs typeface="Century Gothic" charset="0"/>
              </a:rPr>
              <a:t>js</a:t>
            </a:r>
            <a:r>
              <a:rPr lang="en-US" sz="4000" dirty="0" smtClean="0">
                <a:latin typeface="Century Gothic" charset="0"/>
                <a:ea typeface="Century Gothic" charset="0"/>
                <a:cs typeface="Century Gothic" charset="0"/>
              </a:rPr>
              <a:t> automated test</a:t>
            </a: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19" y="4224456"/>
            <a:ext cx="714224" cy="694921"/>
          </a:xfrm>
          <a:prstGeom prst="rect">
            <a:avLst/>
          </a:prstGeom>
        </p:spPr>
      </p:pic>
      <p:pic>
        <p:nvPicPr>
          <p:cNvPr id="15" name="Picture 14" descr="Screen Shot 2015-03-03 at 2.24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53" y="4233807"/>
            <a:ext cx="927100" cy="787400"/>
          </a:xfrm>
          <a:prstGeom prst="rect">
            <a:avLst/>
          </a:prstGeom>
        </p:spPr>
      </p:pic>
      <p:sp>
        <p:nvSpPr>
          <p:cNvPr id="17" name="Chevron 16"/>
          <p:cNvSpPr/>
          <p:nvPr/>
        </p:nvSpPr>
        <p:spPr>
          <a:xfrm>
            <a:off x="8337413" y="4072767"/>
            <a:ext cx="464804" cy="32208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76" y="2406951"/>
            <a:ext cx="554799" cy="530677"/>
          </a:xfrm>
          <a:prstGeom prst="rect">
            <a:avLst/>
          </a:prstGeom>
        </p:spPr>
      </p:pic>
      <p:sp>
        <p:nvSpPr>
          <p:cNvPr id="36" name="Chevron 35"/>
          <p:cNvSpPr/>
          <p:nvPr/>
        </p:nvSpPr>
        <p:spPr>
          <a:xfrm>
            <a:off x="4369474" y="4063416"/>
            <a:ext cx="454211" cy="32208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40563" y="3427706"/>
            <a:ext cx="2861906" cy="1593501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  <a:hlinkClick r:id="rId6"/>
              </a:rPr>
              <a:t>http://workforce.stage.arcgis.com</a:t>
            </a:r>
            <a:endParaRPr lang="en-US" sz="1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  <a:hlinkClick r:id="rId7"/>
              </a:rPr>
              <a:t>http://workforce.stage.arcgis.com/?index_key=809866</a:t>
            </a:r>
            <a:endParaRPr lang="en-US" sz="1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  <a:hlinkClick r:id="rId8"/>
              </a:rPr>
              <a:t>http://workforce.arcgis.com</a:t>
            </a:r>
            <a:endParaRPr lang="en-US" sz="12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Chevron 20"/>
          <p:cNvSpPr/>
          <p:nvPr/>
        </p:nvSpPr>
        <p:spPr>
          <a:xfrm rot="5400000">
            <a:off x="2483491" y="3043060"/>
            <a:ext cx="302107" cy="483868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est Framework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7933" cy="4351338"/>
          </a:xfrm>
        </p:spPr>
        <p:txBody>
          <a:bodyPr/>
          <a:lstStyle/>
          <a:p>
            <a:pPr lvl="1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valuation</a:t>
            </a:r>
          </a:p>
          <a:p>
            <a:pPr lvl="2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appium, calabash, eggplant, </a:t>
            </a:r>
            <a:b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robotium, tenkod, espresso ...</a:t>
            </a:r>
          </a:p>
          <a:p>
            <a:pPr lvl="2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selenium ...</a:t>
            </a:r>
          </a:p>
          <a:p>
            <a:pPr lvl="2"/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Test framework </a:t>
            </a:r>
          </a:p>
          <a:p>
            <a:pPr lvl="2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cucumber, appium, watir</a:t>
            </a:r>
          </a:p>
          <a:p>
            <a:pPr lvl="2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page-object approach</a:t>
            </a:r>
          </a:p>
          <a:p>
            <a:pPr lvl="2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coded in ruby</a:t>
            </a:r>
          </a:p>
          <a:p>
            <a:pPr lvl="2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web driver protocol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41696" y="1877347"/>
            <a:ext cx="1600107" cy="607893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cucumber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48544" y="3322128"/>
            <a:ext cx="1600109" cy="619251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appium ruby client lib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48544" y="5391807"/>
            <a:ext cx="1600108" cy="675864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iOS apps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807286" y="3316855"/>
            <a:ext cx="1219296" cy="624524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Watir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383999" y="5222138"/>
            <a:ext cx="2065869" cy="845533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web app in browser</a:t>
            </a:r>
            <a:br>
              <a:rPr lang="en-US" sz="1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(web driver server)</a:t>
            </a:r>
            <a:endParaRPr 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848599" y="2485240"/>
            <a:ext cx="1193151" cy="836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9102024" y="2479968"/>
            <a:ext cx="1314910" cy="836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10416934" y="3941379"/>
            <a:ext cx="0" cy="1280759"/>
          </a:xfrm>
          <a:prstGeom prst="straightConnector1">
            <a:avLst/>
          </a:prstGeom>
          <a:ln w="1905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7842201" y="4903901"/>
            <a:ext cx="6397" cy="487906"/>
          </a:xfrm>
          <a:prstGeom prst="straightConnector1">
            <a:avLst/>
          </a:prstGeom>
          <a:ln w="1905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048544" y="4231763"/>
            <a:ext cx="1600108" cy="65463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appium server</a:t>
            </a:r>
            <a:endParaRPr 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7842201" y="3852145"/>
            <a:ext cx="6397" cy="379618"/>
          </a:xfrm>
          <a:prstGeom prst="straightConnector1">
            <a:avLst/>
          </a:prstGeom>
          <a:ln w="1905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7" y="36364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Test Framework - iOS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64029" y="1576657"/>
            <a:ext cx="1600107" cy="1428010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cucumber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4021" y="4179504"/>
            <a:ext cx="1600109" cy="65463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appium</a:t>
            </a:r>
            <a:b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server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4024" y="5334622"/>
            <a:ext cx="1600108" cy="65463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iOS app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8304" y="1574947"/>
            <a:ext cx="1869413" cy="40914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Feature 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3649" y="2105755"/>
            <a:ext cx="1467247" cy="412888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Secnario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34388" y="2640304"/>
            <a:ext cx="1023352" cy="412888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step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98723" y="1574148"/>
            <a:ext cx="714108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/>
              <a:t>Feature: Manage Maps</a:t>
            </a:r>
          </a:p>
          <a:p>
            <a:r>
              <a:rPr lang="en-US" sz="1400" dirty="0" smtClean="0"/>
              <a:t>  </a:t>
            </a:r>
            <a:r>
              <a:rPr lang="en-US" sz="1400" b="1" dirty="0" smtClean="0"/>
              <a:t>Scenario:  download then remove mmpk</a:t>
            </a:r>
          </a:p>
          <a:p>
            <a:r>
              <a:rPr lang="en-US" sz="1400" dirty="0" smtClean="0"/>
              <a:t>    Given I sign in as "ar_NavUITest" / "navuitest1"</a:t>
            </a:r>
          </a:p>
          <a:p>
            <a:r>
              <a:rPr lang="en-US" sz="1400" dirty="0" smtClean="0"/>
              <a:t>     Then I search and download a map titled "redlands_mini_basemap"</a:t>
            </a:r>
          </a:p>
          <a:p>
            <a:r>
              <a:rPr lang="en-US" sz="1400" dirty="0" smtClean="0"/>
              <a:t>     Then I open map ”redlands_mini_basemap </a:t>
            </a:r>
            <a:r>
              <a:rPr lang="en-US" sz="1400" dirty="0"/>
              <a:t>"</a:t>
            </a:r>
            <a:endParaRPr lang="en-US" sz="1400" dirty="0" smtClean="0"/>
          </a:p>
          <a:p>
            <a:r>
              <a:rPr lang="en-US" sz="1400" dirty="0" smtClean="0"/>
              <a:t>     Then I open browse maps screen</a:t>
            </a:r>
          </a:p>
          <a:p>
            <a:r>
              <a:rPr lang="en-US" sz="1400" dirty="0" smtClean="0"/>
              <a:t>     Then I check map details info of ”redlands_mini_basemap </a:t>
            </a:r>
            <a:r>
              <a:rPr lang="en-US" sz="1400" dirty="0"/>
              <a:t>"</a:t>
            </a:r>
            <a:endParaRPr lang="en-US" sz="1400" dirty="0" smtClean="0"/>
          </a:p>
          <a:p>
            <a:r>
              <a:rPr lang="en-US" sz="1400" dirty="0" smtClean="0"/>
              <a:t>     Then I remove a map titled ”redlands_mini_basemap </a:t>
            </a:r>
            <a:r>
              <a:rPr lang="en-US" sz="1400" dirty="0"/>
              <a:t>"</a:t>
            </a:r>
            <a:endParaRPr lang="en-US" sz="1400" dirty="0" smtClean="0"/>
          </a:p>
          <a:p>
            <a:r>
              <a:rPr lang="en-US" sz="1400" dirty="0" smtClean="0"/>
              <a:t>     Then I sign out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6" y="3730901"/>
            <a:ext cx="1675194" cy="3000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23" y="3730900"/>
            <a:ext cx="1696389" cy="3000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84" y="3711236"/>
            <a:ext cx="1693333" cy="30199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189" y="3723748"/>
            <a:ext cx="1712621" cy="300741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64021" y="3031802"/>
            <a:ext cx="1600109" cy="627502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appium ruby client lib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5" name="Straight Arrow Connector 24"/>
          <p:cNvCxnSpPr>
            <a:stCxn id="20" idx="2"/>
            <a:endCxn id="5" idx="0"/>
          </p:cNvCxnSpPr>
          <p:nvPr/>
        </p:nvCxnSpPr>
        <p:spPr>
          <a:xfrm>
            <a:off x="1464076" y="3659304"/>
            <a:ext cx="0" cy="52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1464076" y="4834141"/>
            <a:ext cx="2" cy="500481"/>
          </a:xfrm>
          <a:prstGeom prst="straightConnector1">
            <a:avLst/>
          </a:prstGeom>
          <a:ln w="1905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9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7" y="36364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Test Framework - iOS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62069" y="1574148"/>
            <a:ext cx="6977741" cy="20313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Feature: Manage Maps</a:t>
            </a:r>
          </a:p>
          <a:p>
            <a:r>
              <a:rPr lang="en-US" sz="1400" dirty="0"/>
              <a:t>  </a:t>
            </a:r>
            <a:r>
              <a:rPr lang="en-US" sz="1400" b="1" dirty="0"/>
              <a:t>Scenario:  download then remove mmpk</a:t>
            </a:r>
          </a:p>
          <a:p>
            <a:r>
              <a:rPr lang="en-US" sz="1400" dirty="0"/>
              <a:t>    Given I sign in as "ar_NavUITest" / "navuitest1"</a:t>
            </a:r>
          </a:p>
          <a:p>
            <a:r>
              <a:rPr lang="en-US" sz="1400" dirty="0"/>
              <a:t>     Then I search and download a map titled "redlands_mini_basemap"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Then I open map ”redlands_mini_basemap "</a:t>
            </a:r>
          </a:p>
          <a:p>
            <a:r>
              <a:rPr lang="en-US" sz="1400" dirty="0"/>
              <a:t>     Then I open browse maps screen</a:t>
            </a:r>
          </a:p>
          <a:p>
            <a:r>
              <a:rPr lang="en-US" sz="1400" dirty="0"/>
              <a:t>     Then I check map details info of ”redlands_mini_basemap "</a:t>
            </a:r>
          </a:p>
          <a:p>
            <a:r>
              <a:rPr lang="en-US" sz="1400" dirty="0"/>
              <a:t>     Then I remove a map titled ”redlands_mini_basemap "</a:t>
            </a:r>
          </a:p>
          <a:p>
            <a:r>
              <a:rPr lang="en-US" sz="1400" dirty="0"/>
              <a:t>     Then I sign out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2069" y="3731286"/>
            <a:ext cx="6977741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And(/^I open map "([^"]*)"$/) do |map_name|</a:t>
            </a:r>
          </a:p>
          <a:p>
            <a:r>
              <a:rPr lang="en-US" sz="1200" dirty="0" smtClean="0"/>
              <a:t>  _browse_maps_screen = $mobile_app.wait_for_screen(BrowseMapsScreen)</a:t>
            </a:r>
          </a:p>
          <a:p>
            <a:r>
              <a:rPr lang="en-US" sz="1200" dirty="0" smtClean="0"/>
              <a:t>  _browse_maps_screen.</a:t>
            </a:r>
            <a:r>
              <a:rPr lang="en-US" sz="1200" dirty="0" smtClean="0">
                <a:solidFill>
                  <a:srgbClr val="00B050"/>
                </a:solidFill>
              </a:rPr>
              <a:t>open_map(map_name)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962069" y="4724318"/>
            <a:ext cx="6977741" cy="175432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class BrowseMapsScreen &lt; ScreenBase</a:t>
            </a:r>
          </a:p>
          <a:p>
            <a:r>
              <a:rPr lang="en-US" sz="1200" dirty="0" smtClean="0"/>
              <a:t>  ...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  def open_map(map_name)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...</a:t>
            </a:r>
          </a:p>
          <a:p>
            <a:r>
              <a:rPr lang="en-US" sz="1200" dirty="0" smtClean="0"/>
              <a:t>    maps = find_elements(:xpath, "//UIACollectionCell/</a:t>
            </a:r>
            <a:r>
              <a:rPr lang="en-US" sz="1200" dirty="0" err="1" smtClean="0"/>
              <a:t>UIAStaticText</a:t>
            </a:r>
            <a:r>
              <a:rPr lang="en-US" sz="1200" dirty="0" smtClean="0"/>
              <a:t>[contains(@name,'#{map_name}')]")</a:t>
            </a:r>
          </a:p>
          <a:p>
            <a:r>
              <a:rPr lang="en-US" sz="1200" dirty="0" smtClean="0"/>
              <a:t>     ...</a:t>
            </a:r>
          </a:p>
          <a:p>
            <a:r>
              <a:rPr lang="en-US" sz="1200" dirty="0" smtClean="0"/>
              <a:t>    maps.first.click</a:t>
            </a:r>
          </a:p>
          <a:p>
            <a:r>
              <a:rPr lang="en-US" sz="1200" dirty="0" smtClean="0"/>
              <a:t>  end 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664029" y="1576657"/>
            <a:ext cx="1600107" cy="1428010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cucumber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64021" y="4179504"/>
            <a:ext cx="1600109" cy="65463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appium</a:t>
            </a:r>
            <a:b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server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024" y="5334622"/>
            <a:ext cx="1600108" cy="65463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iOS app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38304" y="1574947"/>
            <a:ext cx="1869413" cy="40914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Feature 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433649" y="2105755"/>
            <a:ext cx="1467247" cy="412888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Secnario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434388" y="2640304"/>
            <a:ext cx="1023352" cy="412888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step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64021" y="3031802"/>
            <a:ext cx="1600109" cy="627502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appium ruby client lib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2" name="Straight Arrow Connector 41"/>
          <p:cNvCxnSpPr>
            <a:endCxn id="38" idx="0"/>
          </p:cNvCxnSpPr>
          <p:nvPr/>
        </p:nvCxnSpPr>
        <p:spPr>
          <a:xfrm>
            <a:off x="1464076" y="3659304"/>
            <a:ext cx="0" cy="52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37" idx="0"/>
          </p:cNvCxnSpPr>
          <p:nvPr/>
        </p:nvCxnSpPr>
        <p:spPr>
          <a:xfrm>
            <a:off x="1464076" y="4834141"/>
            <a:ext cx="2" cy="500481"/>
          </a:xfrm>
          <a:prstGeom prst="straightConnector1">
            <a:avLst/>
          </a:prstGeom>
          <a:ln w="1905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7" y="36364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Test Framework – web app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5874" y="1665225"/>
            <a:ext cx="1600107" cy="1615279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cucumber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872" y="4099888"/>
            <a:ext cx="1600109" cy="65463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watir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5872" y="5426744"/>
            <a:ext cx="1600109" cy="732318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web app in browser</a:t>
            </a:r>
            <a:r>
              <a:rPr lang="en-US" sz="1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(webdriver server)</a:t>
            </a:r>
            <a:endParaRPr lang="en-US" sz="12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50150" y="1665225"/>
            <a:ext cx="1763582" cy="472279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Feature 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9265" y="2266480"/>
            <a:ext cx="1337128" cy="455224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Secnario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50149" y="2827763"/>
            <a:ext cx="863696" cy="452741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step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2068" y="1657550"/>
            <a:ext cx="697774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/>
              <a:t>Feature: test project prep: prepare a new project ready for other test features</a:t>
            </a:r>
          </a:p>
          <a:p>
            <a:r>
              <a:rPr lang="en-US" sz="1200" b="1" dirty="0" smtClean="0"/>
              <a:t>  Scenario: prepare a test project</a:t>
            </a:r>
          </a:p>
          <a:p>
            <a:r>
              <a:rPr lang="en-US" sz="1200" dirty="0" smtClean="0"/>
              <a:t>    Given I launch the web app</a:t>
            </a:r>
          </a:p>
          <a:p>
            <a:r>
              <a:rPr lang="en-US" sz="1200" dirty="0" smtClean="0"/>
              <a:t>    Then I sign in as "ar_WfAUITest" / "wfauitest1"</a:t>
            </a:r>
          </a:p>
          <a:p>
            <a:r>
              <a:rPr lang="en-US" sz="1200" dirty="0" smtClean="0"/>
              <a:t>    Then I create a project with name: "Automated-Test-JS" and description: "new project"</a:t>
            </a:r>
          </a:p>
          <a:p>
            <a:r>
              <a:rPr lang="en-US" sz="1200" dirty="0" smtClean="0"/>
              <a:t>    Then I add assignment type "Tree Trimming”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...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Then I add assignment type "Other"</a:t>
            </a:r>
          </a:p>
          <a:p>
            <a:r>
              <a:rPr lang="en-US" sz="1200" dirty="0" smtClean="0"/>
              <a:t>    Then I add user "ar_WfUITest WorkforceAutomated" as a "Mobile Worker"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1175927" y="3280504"/>
            <a:ext cx="1" cy="8193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1175924" y="4750749"/>
            <a:ext cx="3" cy="675995"/>
          </a:xfrm>
          <a:prstGeom prst="straightConnector1">
            <a:avLst/>
          </a:prstGeom>
          <a:ln w="1905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86" y="3989152"/>
            <a:ext cx="3001030" cy="214129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63" y="3989152"/>
            <a:ext cx="3004268" cy="214129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634" y="3989152"/>
            <a:ext cx="3138175" cy="214129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0658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7" y="36364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Test Framework – web app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64029" y="1686722"/>
            <a:ext cx="1600107" cy="1615278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cucumber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4026" y="3915179"/>
            <a:ext cx="1600109" cy="65463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watir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4027" y="5262283"/>
            <a:ext cx="1600109" cy="65463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web app in browser</a:t>
            </a:r>
            <a:br>
              <a:rPr lang="en-US" sz="1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(webdriver server)</a:t>
            </a:r>
            <a:endParaRPr lang="en-US" sz="12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8305" y="1686721"/>
            <a:ext cx="1763582" cy="472279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Feature 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27420" y="2287976"/>
            <a:ext cx="1337128" cy="455224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Secnario</a:t>
            </a:r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38304" y="2849259"/>
            <a:ext cx="863696" cy="452741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step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2068" y="1657550"/>
            <a:ext cx="697774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/>
              <a:t>Feature: test project prep: prepare a new project ready for other test features</a:t>
            </a:r>
          </a:p>
          <a:p>
            <a:r>
              <a:rPr lang="en-US" sz="1200" b="1" dirty="0" smtClean="0"/>
              <a:t>  Scenario: prepare a test project</a:t>
            </a:r>
          </a:p>
          <a:p>
            <a:r>
              <a:rPr lang="en-US" sz="1200" dirty="0" smtClean="0"/>
              <a:t>    Given I launch the web app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Then I sign in as "ar_WfAUITest" / "wfauitest1"</a:t>
            </a:r>
          </a:p>
          <a:p>
            <a:r>
              <a:rPr lang="en-US" sz="1200" dirty="0" smtClean="0"/>
              <a:t>    Then I create a project with name: "Automated-Test-JS" and description: "new project"</a:t>
            </a:r>
          </a:p>
          <a:p>
            <a:r>
              <a:rPr lang="en-US" sz="1200" dirty="0" smtClean="0"/>
              <a:t>    Then I add assignment type "Tree Trimming”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...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Then I add assignment type "Other"</a:t>
            </a:r>
          </a:p>
          <a:p>
            <a:r>
              <a:rPr lang="en-US" sz="1200" dirty="0" smtClean="0"/>
              <a:t>    Then I add user "ar_WfUITest WorkforceAutomated" as a "Mobile Worker"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2068" y="3570625"/>
            <a:ext cx="6977741" cy="1015663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Then(/^I sign in as "([^"]*)" \/ "([^"]*)"$/) do |username, password|</a:t>
            </a:r>
          </a:p>
          <a:p>
            <a:r>
              <a:rPr lang="en-US" sz="1200" dirty="0" smtClean="0"/>
              <a:t>    _welcome_screen = $web_app.wait_for_screen(</a:t>
            </a:r>
            <a:r>
              <a:rPr lang="en-US" sz="1200" dirty="0" err="1" smtClean="0"/>
              <a:t>WelcomeScreen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_oauth_screen = _welcome_screen.sign_in_screen</a:t>
            </a:r>
          </a:p>
          <a:p>
            <a:r>
              <a:rPr lang="en-US" sz="1200" dirty="0" smtClean="0"/>
              <a:t>    _project_list_screen = _oauth_screen.</a:t>
            </a:r>
            <a:r>
              <a:rPr lang="en-US" sz="1200" dirty="0" smtClean="0">
                <a:solidFill>
                  <a:srgbClr val="00B050"/>
                </a:solidFill>
              </a:rPr>
              <a:t>sign_in(username, password)</a:t>
            </a:r>
          </a:p>
          <a:p>
            <a:r>
              <a:rPr lang="en-US" sz="1200" dirty="0" smtClean="0"/>
              <a:t>end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62068" y="4745038"/>
            <a:ext cx="6977741" cy="193899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class AgolOauthScreen &lt; ScreenBase</a:t>
            </a:r>
          </a:p>
          <a:p>
            <a:r>
              <a:rPr lang="en-US" sz="1200" dirty="0" smtClean="0"/>
              <a:t>  ...</a:t>
            </a:r>
          </a:p>
          <a:p>
            <a:r>
              <a:rPr lang="en-US" sz="1200" dirty="0" smtClean="0"/>
              <a:t>  def </a:t>
            </a:r>
            <a:r>
              <a:rPr lang="en-US" sz="1200" dirty="0" smtClean="0">
                <a:solidFill>
                  <a:srgbClr val="00B050"/>
                </a:solidFill>
              </a:rPr>
              <a:t>sign_in(username, password)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$browser.text_fields[1].set username     </a:t>
            </a:r>
          </a:p>
          <a:p>
            <a:r>
              <a:rPr lang="en-US" sz="1200" dirty="0" smtClean="0"/>
              <a:t>      $browser.text_fields[2].set password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$browser.buttons[1].click </a:t>
            </a:r>
          </a:p>
          <a:p>
            <a:r>
              <a:rPr lang="en-US" sz="1200" dirty="0" smtClean="0"/>
              <a:t>       ...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end</a:t>
            </a:r>
          </a:p>
          <a:p>
            <a:r>
              <a:rPr lang="en-US" sz="1200" dirty="0" smtClean="0"/>
              <a:t>   ...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1464081" y="3302000"/>
            <a:ext cx="2" cy="613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1464081" y="4569816"/>
            <a:ext cx="1" cy="692467"/>
          </a:xfrm>
          <a:prstGeom prst="straightConnector1">
            <a:avLst/>
          </a:prstGeom>
          <a:ln w="19050" cap="sq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872990" y="4512798"/>
            <a:ext cx="9845168" cy="1542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2989" y="1477763"/>
            <a:ext cx="4646959" cy="2162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5857" y="1446549"/>
            <a:ext cx="4052300" cy="2193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4816" y="1158208"/>
            <a:ext cx="2480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workforce-test-catalog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2571736" y="4977879"/>
            <a:ext cx="1251733" cy="76977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latin typeface="Century Gothic" charset="0"/>
                <a:ea typeface="Century Gothic" charset="0"/>
                <a:cs typeface="Century Gothic" charset="0"/>
              </a:rPr>
              <a:t>Test </a:t>
            </a:r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scenario: </a:t>
            </a:r>
            <a:b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projects</a:t>
            </a:r>
            <a:endParaRPr lang="en-US" sz="10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Map/account</a:t>
            </a:r>
          </a:p>
          <a:p>
            <a:pPr marL="171450" indent="-171450">
              <a:buFont typeface="Arial"/>
              <a:buChar char="•"/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Steps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998637" y="4980826"/>
            <a:ext cx="1280760" cy="76683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latin typeface="Century Gothic" charset="0"/>
                <a:ea typeface="Century Gothic" charset="0"/>
                <a:cs typeface="Century Gothic" charset="0"/>
              </a:rPr>
              <a:t>Test </a:t>
            </a:r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scenario:</a:t>
            </a:r>
          </a:p>
          <a:p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assignments</a:t>
            </a:r>
            <a:endParaRPr lang="en-US" sz="10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 sz="700" dirty="0" smtClean="0">
                <a:latin typeface="Century Gothic" charset="0"/>
                <a:ea typeface="Century Gothic" charset="0"/>
                <a:cs typeface="Century Gothic" charset="0"/>
              </a:rPr>
              <a:t>Map/Account</a:t>
            </a:r>
          </a:p>
          <a:p>
            <a:pPr marL="171450" indent="-171450">
              <a:buFont typeface="Arial"/>
              <a:buChar char="•"/>
            </a:pPr>
            <a:r>
              <a:rPr lang="en-US" sz="700" dirty="0" smtClean="0">
                <a:latin typeface="Century Gothic" charset="0"/>
                <a:ea typeface="Century Gothic" charset="0"/>
                <a:cs typeface="Century Gothic" charset="0"/>
              </a:rPr>
              <a:t>Steps</a:t>
            </a:r>
            <a:endParaRPr lang="en-US" sz="7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2" name="Elbow Connector 31"/>
          <p:cNvCxnSpPr>
            <a:stCxn id="7" idx="1"/>
            <a:endCxn id="10" idx="3"/>
          </p:cNvCxnSpPr>
          <p:nvPr/>
        </p:nvCxnSpPr>
        <p:spPr>
          <a:xfrm rot="16200000" flipH="1">
            <a:off x="1868319" y="3648594"/>
            <a:ext cx="2655519" cy="30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1" idx="1"/>
            <a:endCxn id="24" idx="3"/>
          </p:cNvCxnSpPr>
          <p:nvPr/>
        </p:nvCxnSpPr>
        <p:spPr>
          <a:xfrm rot="5400000">
            <a:off x="3308060" y="3646461"/>
            <a:ext cx="2665322" cy="34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96470" y="50638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. . . 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2627589" y="1650230"/>
            <a:ext cx="1133929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>
                <a:latin typeface="Century Gothic" charset="0"/>
                <a:ea typeface="Century Gothic" charset="0"/>
                <a:cs typeface="Century Gothic" charset="0"/>
              </a:rPr>
              <a:t>Issue#1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Description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Data/Cred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Steps/expected</a:t>
            </a:r>
          </a:p>
        </p:txBody>
      </p:sp>
      <p:sp>
        <p:nvSpPr>
          <p:cNvPr id="20" name="Snip Single Corner Rectangle 19"/>
          <p:cNvSpPr/>
          <p:nvPr/>
        </p:nvSpPr>
        <p:spPr>
          <a:xfrm>
            <a:off x="2022783" y="2499135"/>
            <a:ext cx="1097905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>
                <a:latin typeface="Century Gothic" charset="0"/>
                <a:ea typeface="Century Gothic" charset="0"/>
                <a:cs typeface="Century Gothic" charset="0"/>
              </a:rPr>
              <a:t>Issue#2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Description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Data/Cred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Steps/expected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4096376" y="1643374"/>
            <a:ext cx="1092097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>
                <a:latin typeface="Century Gothic" charset="0"/>
                <a:ea typeface="Century Gothic" charset="0"/>
                <a:cs typeface="Century Gothic" charset="0"/>
              </a:rPr>
              <a:t>Issue#3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Description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Data/Cred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Steps/expected</a:t>
            </a:r>
          </a:p>
        </p:txBody>
      </p:sp>
      <p:sp>
        <p:nvSpPr>
          <p:cNvPr id="22" name="Snip Single Corner Rectangle 21"/>
          <p:cNvSpPr/>
          <p:nvPr/>
        </p:nvSpPr>
        <p:spPr>
          <a:xfrm>
            <a:off x="3475179" y="2499135"/>
            <a:ext cx="1079674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>
                <a:latin typeface="Century Gothic" charset="0"/>
                <a:ea typeface="Century Gothic" charset="0"/>
                <a:cs typeface="Century Gothic" charset="0"/>
              </a:rPr>
              <a:t>Issue#4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Description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Data/Cred</a:t>
            </a:r>
          </a:p>
          <a:p>
            <a:pPr marL="112713" indent="-112713">
              <a:buFont typeface="Arial"/>
              <a:buChar char="•"/>
              <a:tabLst>
                <a:tab pos="168275" algn="l"/>
              </a:tabLst>
            </a:pPr>
            <a:r>
              <a:rPr lang="en-US" sz="700" dirty="0">
                <a:latin typeface="Century Gothic" charset="0"/>
                <a:ea typeface="Century Gothic" charset="0"/>
                <a:cs typeface="Century Gothic" charset="0"/>
              </a:rPr>
              <a:t>Steps/expected</a:t>
            </a:r>
          </a:p>
        </p:txBody>
      </p:sp>
      <p:sp>
        <p:nvSpPr>
          <p:cNvPr id="42" name="Snip Single Corner Rectangle 41"/>
          <p:cNvSpPr/>
          <p:nvPr/>
        </p:nvSpPr>
        <p:spPr>
          <a:xfrm>
            <a:off x="1201722" y="1643373"/>
            <a:ext cx="1027746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Issue# *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585572" y="1113772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workforce-sf issues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6" name="Snip Single Corner Rectangle 65"/>
          <p:cNvSpPr/>
          <p:nvPr/>
        </p:nvSpPr>
        <p:spPr>
          <a:xfrm>
            <a:off x="6929023" y="1611187"/>
            <a:ext cx="1027746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Issue#1</a:t>
            </a:r>
          </a:p>
          <a:p>
            <a:r>
              <a:rPr lang="en-US" sz="700" dirty="0" smtClean="0">
                <a:latin typeface="Century Gothic" charset="0"/>
                <a:ea typeface="Century Gothic" charset="0"/>
                <a:cs typeface="Century Gothic" charset="0"/>
              </a:rPr>
              <a:t>error message after opening an invalid project</a:t>
            </a:r>
            <a:endParaRPr lang="en-US" sz="7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7" name="Snip Single Corner Rectangle 66"/>
          <p:cNvSpPr/>
          <p:nvPr/>
        </p:nvSpPr>
        <p:spPr>
          <a:xfrm>
            <a:off x="6952166" y="2526998"/>
            <a:ext cx="1027746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Issue#2</a:t>
            </a:r>
            <a:endParaRPr lang="en-US" sz="1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8" name="Snip Single Corner Rectangle 67"/>
          <p:cNvSpPr/>
          <p:nvPr/>
        </p:nvSpPr>
        <p:spPr>
          <a:xfrm>
            <a:off x="8200605" y="1613005"/>
            <a:ext cx="1027746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Issue#3</a:t>
            </a:r>
            <a:endParaRPr lang="en-US" sz="1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9" name="Snip Single Corner Rectangle 68"/>
          <p:cNvSpPr/>
          <p:nvPr/>
        </p:nvSpPr>
        <p:spPr>
          <a:xfrm>
            <a:off x="8194797" y="2535672"/>
            <a:ext cx="1027746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Issue#4</a:t>
            </a:r>
            <a:endParaRPr lang="en-US" sz="1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0" name="Snip Single Corner Rectangle 69"/>
          <p:cNvSpPr/>
          <p:nvPr/>
        </p:nvSpPr>
        <p:spPr>
          <a:xfrm>
            <a:off x="9488820" y="1609288"/>
            <a:ext cx="1027746" cy="67213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000" b="1" dirty="0">
                <a:latin typeface="Century Gothic" charset="0"/>
                <a:ea typeface="Century Gothic" charset="0"/>
                <a:cs typeface="Century Gothic" charset="0"/>
              </a:rPr>
              <a:t>Issue</a:t>
            </a:r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# *</a:t>
            </a:r>
            <a:endParaRPr lang="en-US" sz="1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8" name="Snip Single Corner Rectangle 77"/>
          <p:cNvSpPr/>
          <p:nvPr/>
        </p:nvSpPr>
        <p:spPr>
          <a:xfrm>
            <a:off x="8025218" y="4992103"/>
            <a:ext cx="1323832" cy="724614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latin typeface="Century Gothic" charset="0"/>
                <a:ea typeface="Century Gothic" charset="0"/>
                <a:cs typeface="Century Gothic" charset="0"/>
              </a:rPr>
              <a:t>Test </a:t>
            </a:r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scenario:</a:t>
            </a:r>
          </a:p>
          <a:p>
            <a:r>
              <a:rPr lang="en-US" sz="1000" b="1" dirty="0" smtClean="0">
                <a:latin typeface="Century Gothic" charset="0"/>
                <a:ea typeface="Century Gothic" charset="0"/>
                <a:cs typeface="Century Gothic" charset="0"/>
              </a:rPr>
              <a:t>Worker</a:t>
            </a:r>
          </a:p>
          <a:p>
            <a:pPr marL="171450" indent="-171450">
              <a:buFont typeface="Arial"/>
              <a:buChar char="•"/>
            </a:pPr>
            <a:r>
              <a:rPr lang="en-US" sz="700" dirty="0" smtClean="0">
                <a:latin typeface="Century Gothic" charset="0"/>
                <a:ea typeface="Century Gothic" charset="0"/>
                <a:cs typeface="Century Gothic" charset="0"/>
              </a:rPr>
              <a:t>Map/Account</a:t>
            </a:r>
          </a:p>
          <a:p>
            <a:pPr marL="171450" indent="-171450">
              <a:buFont typeface="Arial"/>
              <a:buChar char="•"/>
            </a:pPr>
            <a:r>
              <a:rPr lang="en-US" sz="700" dirty="0" smtClean="0">
                <a:latin typeface="Century Gothic" charset="0"/>
                <a:ea typeface="Century Gothic" charset="0"/>
                <a:cs typeface="Century Gothic" charset="0"/>
              </a:rPr>
              <a:t>Steps</a:t>
            </a:r>
            <a:endParaRPr lang="en-US" sz="7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89" name="Straight Arrow Connector 88"/>
          <p:cNvCxnSpPr>
            <a:endCxn id="10" idx="3"/>
          </p:cNvCxnSpPr>
          <p:nvPr/>
        </p:nvCxnSpPr>
        <p:spPr>
          <a:xfrm flipH="1">
            <a:off x="3197603" y="2315503"/>
            <a:ext cx="3754563" cy="2662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331030" y="3171265"/>
            <a:ext cx="3685821" cy="1806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1"/>
          </p:cNvCxnSpPr>
          <p:nvPr/>
        </p:nvCxnSpPr>
        <p:spPr>
          <a:xfrm flipH="1">
            <a:off x="4604442" y="3207802"/>
            <a:ext cx="4104228" cy="1740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1"/>
          <p:cNvSpPr txBox="1">
            <a:spLocks/>
          </p:cNvSpPr>
          <p:nvPr/>
        </p:nvSpPr>
        <p:spPr>
          <a:xfrm>
            <a:off x="97421" y="157766"/>
            <a:ext cx="10515600" cy="7264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entury Gothic" charset="0"/>
                <a:ea typeface="Century Gothic" charset="0"/>
                <a:cs typeface="Century Gothic" charset="0"/>
              </a:rPr>
              <a:t>test scenarios</a:t>
            </a: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095860" y="6037298"/>
            <a:ext cx="2920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  <a:hlinkClick r:id="rId4"/>
              </a:rPr>
              <a:t>workforce-sf test scenarioes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108204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Gothic" charset="0"/>
                <a:ea typeface="Century Gothic" charset="0"/>
                <a:cs typeface="Century Gothic" charset="0"/>
              </a:rPr>
              <a:t>Maintenance</a:t>
            </a: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04032" y="4414128"/>
            <a:ext cx="2933206" cy="1840199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#automated-test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#appium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938154" y="1871734"/>
            <a:ext cx="2933206" cy="1574987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workforce-sf-</a:t>
            </a:r>
            <a:r>
              <a:rPr lang="en-US" sz="1600" dirty="0" err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appium</a:t>
            </a:r>
            <a:r>
              <a:rPr lang="en-US" sz="16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-test</a:t>
            </a:r>
          </a:p>
          <a:p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appframework-sf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workforce-sf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04032" y="1871734"/>
            <a:ext cx="2925181" cy="1488824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test run on jenkins server</a:t>
            </a:r>
          </a:p>
          <a:p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36" y="2652371"/>
            <a:ext cx="552199" cy="537275"/>
          </a:xfrm>
          <a:prstGeom prst="rect">
            <a:avLst/>
          </a:prstGeom>
        </p:spPr>
      </p:pic>
      <p:pic>
        <p:nvPicPr>
          <p:cNvPr id="26" name="Picture 25" descr="Screen Shot 2015-03-03 at 2.24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533" y="5341853"/>
            <a:ext cx="670800" cy="5697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94" y="2829881"/>
            <a:ext cx="554799" cy="530677"/>
          </a:xfrm>
          <a:prstGeom prst="rect">
            <a:avLst/>
          </a:prstGeom>
        </p:spPr>
      </p:pic>
      <p:sp>
        <p:nvSpPr>
          <p:cNvPr id="42" name="Chevron 41"/>
          <p:cNvSpPr/>
          <p:nvPr/>
        </p:nvSpPr>
        <p:spPr>
          <a:xfrm>
            <a:off x="5478796" y="2491331"/>
            <a:ext cx="464804" cy="32208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3" name="Chevron 42"/>
          <p:cNvSpPr/>
          <p:nvPr/>
        </p:nvSpPr>
        <p:spPr>
          <a:xfrm rot="10800000">
            <a:off x="5337126" y="5173188"/>
            <a:ext cx="464804" cy="32208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38154" y="4414128"/>
            <a:ext cx="2933206" cy="1840200"/>
          </a:xfrm>
          <a:prstGeom prst="roundRect">
            <a:avLst>
              <a:gd name="adj" fmla="val 397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failed?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regression in app?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test </a:t>
            </a:r>
            <a:r>
              <a:rPr lang="en-US" sz="16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data, server</a:t>
            </a: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app changed?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stabilize the test code</a:t>
            </a:r>
          </a:p>
        </p:txBody>
      </p:sp>
      <p:sp>
        <p:nvSpPr>
          <p:cNvPr id="12" name="Chevron 11"/>
          <p:cNvSpPr/>
          <p:nvPr/>
        </p:nvSpPr>
        <p:spPr>
          <a:xfrm rot="5208417">
            <a:off x="7677338" y="3849718"/>
            <a:ext cx="464804" cy="32208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Chevron 13"/>
          <p:cNvSpPr/>
          <p:nvPr/>
        </p:nvSpPr>
        <p:spPr>
          <a:xfrm rot="16200000">
            <a:off x="3011315" y="3769384"/>
            <a:ext cx="464804" cy="32208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reasons for failures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UI change</a:t>
            </a:r>
          </a:p>
          <a:p>
            <a:pPr lvl="1"/>
            <a:r>
              <a:rPr lang="en-US" sz="1600" dirty="0">
                <a:latin typeface="Century Gothic" charset="0"/>
                <a:ea typeface="Century Gothic" charset="0"/>
                <a:cs typeface="Century Gothic" charset="0"/>
                <a:hlinkClick r:id="rId2"/>
              </a:rPr>
              <a:t>http://ekotest.esri.com:8080/view/Test_JS/job/Workforce-JS-Test-Develop-IE11/199/cucumber-html-reports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  <a:hlinkClick r:id="rId2"/>
              </a:rPr>
              <a:t>/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Regression</a:t>
            </a:r>
          </a:p>
          <a:p>
            <a:pPr lvl="1"/>
            <a:r>
              <a:rPr lang="en-US" sz="1600" dirty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http://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ekotest.esri.com:8080/job/NavigatorSF-Develop-Appium-Test/49/cucumber-html-reports/Settings.feature.html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  (start navigator bar missing)</a:t>
            </a:r>
          </a:p>
          <a:p>
            <a:pPr lvl="1"/>
            <a:r>
              <a:rPr lang="en-US" sz="1600" dirty="0">
                <a:latin typeface="Century Gothic" charset="0"/>
                <a:ea typeface="Century Gothic" charset="0"/>
                <a:cs typeface="Century Gothic" charset="0"/>
                <a:hlinkClick r:id="rId4"/>
              </a:rPr>
              <a:t>http://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  <a:hlinkClick r:id="rId4"/>
              </a:rPr>
              <a:t>ekotest.esri.com:8080/job/Workforce-JS-Test-Develop-Chrome/351/cucumber-html-reports/CreateAssignment.feature.html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  (not be able to create assignment)</a:t>
            </a:r>
          </a:p>
          <a:p>
            <a:pPr lvl="1"/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genda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trategy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What 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CI process demo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How</a:t>
            </a:r>
          </a:p>
          <a:p>
            <a:pPr lvl="1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Test framework</a:t>
            </a:r>
          </a:p>
          <a:p>
            <a:pPr lvl="2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cucumber, appium, watir</a:t>
            </a:r>
          </a:p>
          <a:p>
            <a:pPr lvl="2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page-object approach</a:t>
            </a:r>
          </a:p>
          <a:p>
            <a:pPr lvl="1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est scenarios</a:t>
            </a:r>
          </a:p>
          <a:p>
            <a:pPr lvl="1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Maintenance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links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3400" cy="435133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est server: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http://ekotest.esri.com:8080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Test repo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4"/>
              </a:rPr>
              <a:t>https://devtopia.esri.com/jian5589/workforce-sf-appium-test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lvl="1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5"/>
              </a:rPr>
              <a:t>https://devtopia.esri.com/jian5589/navigator-sf-appium-test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lvl="1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6"/>
              </a:rPr>
              <a:t>https://devtopia.esri.com/heat4175/explorer-sf-appium-test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lvl="1"/>
            <a:r>
              <a:rPr lang="en-US" sz="1400" dirty="0">
                <a:latin typeface="Century Gothic" charset="0"/>
                <a:ea typeface="Century Gothic" charset="0"/>
                <a:cs typeface="Century Gothic" charset="0"/>
                <a:hlinkClick r:id="rId7"/>
              </a:rPr>
              <a:t>https://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7"/>
              </a:rPr>
              <a:t>devtopia.esri.com/jian5589/collector-sf-appium-test</a:t>
            </a: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8"/>
              </a:rPr>
              <a:t>https://devtopia.esri.com/jian5589/workforce-js-test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lvl="1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9"/>
              </a:rPr>
              <a:t>https://devtopia.esri.com/jian5589/navigator-af-appium-test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lvl="1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10"/>
              </a:rPr>
              <a:t>https://devtopia.esri.com/lian6084/workforce-af-appium-test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est catalog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Century Gothic" charset="0"/>
                <a:ea typeface="Century Gothic" charset="0"/>
                <a:cs typeface="Century Gothic" charset="0"/>
                <a:hlinkClick r:id="rId11"/>
              </a:rPr>
              <a:t>https://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11"/>
              </a:rPr>
              <a:t>devtopia.esri.com/apps/workforce-test-catalog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sz="1400" dirty="0">
                <a:latin typeface="Century Gothic" charset="0"/>
                <a:ea typeface="Century Gothic" charset="0"/>
                <a:cs typeface="Century Gothic" charset="0"/>
                <a:hlinkClick r:id="rId11"/>
              </a:rPr>
              <a:t>https://devtopia.esri.com/apps/navigator-test-catalog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Notes about test framework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1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12"/>
              </a:rPr>
              <a:t>https://devtopia.esri.com/apps/qa-common/wiki/Automation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lvl="1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13"/>
              </a:rPr>
              <a:t>https://devtopia.esri.com/heat4175/explorer-sf-appium-test/wiki/appium-cucumber-test-framework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lvl="1"/>
            <a:r>
              <a:rPr lang="en-US" sz="1400" dirty="0">
                <a:latin typeface="Century Gothic" charset="0"/>
                <a:ea typeface="Century Gothic" charset="0"/>
                <a:cs typeface="Century Gothic" charset="0"/>
                <a:hlinkClick r:id="rId14"/>
              </a:rPr>
              <a:t>https://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  <a:hlinkClick r:id="rId14"/>
              </a:rPr>
              <a:t>devtopia.esri.com/jian5589/workforce-js-test/wiki/Watir-Cucumber-test-framework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entury Gothic" charset="0"/>
                <a:ea typeface="Century Gothic" charset="0"/>
                <a:cs typeface="Century Gothic" charset="0"/>
              </a:rPr>
              <a:t>Apps</a:t>
            </a:r>
          </a:p>
        </p:txBody>
      </p:sp>
      <p:pic>
        <p:nvPicPr>
          <p:cNvPr id="123" name="ArcGIS_Navigator_iOS_167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8973" y="2374993"/>
            <a:ext cx="990132" cy="990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ExplorerIc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7861" y="2377354"/>
            <a:ext cx="990132" cy="985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cons_for_iPad_Pro_ArcGIS_Collector_iOS_16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6750" y="2374993"/>
            <a:ext cx="990132" cy="990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OperationsDashboardNew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67052" y="2322138"/>
            <a:ext cx="985409" cy="1095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Workforce_iOS_5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73378" y="2377354"/>
            <a:ext cx="985410" cy="9854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0278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28908" cy="1325563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Century Gothic" charset="0"/>
                <a:ea typeface="Century Gothic" charset="0"/>
                <a:cs typeface="Century Gothic" charset="0"/>
              </a:rPr>
              <a:t>Apps</a:t>
            </a:r>
          </a:p>
        </p:txBody>
      </p:sp>
      <p:pic>
        <p:nvPicPr>
          <p:cNvPr id="130" name="ArcGIS_Navigator_iOS_167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8973" y="2374994"/>
            <a:ext cx="990132" cy="990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ExplorerIc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7861" y="2377354"/>
            <a:ext cx="990132" cy="985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cons_for_iPad_Pro_ArcGIS_Collector_iOS_16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6750" y="2374994"/>
            <a:ext cx="990132" cy="990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OperationsDashboardNew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67052" y="2322138"/>
            <a:ext cx="985409" cy="1095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Workforce_iOS_5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73378" y="2377354"/>
            <a:ext cx="985410" cy="9854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75788"/>
              </p:ext>
            </p:extLst>
          </p:nvPr>
        </p:nvGraphicFramePr>
        <p:xfrm>
          <a:off x="2169885" y="3730495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Windows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Windows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Windows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Web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Web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234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1302565" y="681700"/>
            <a:ext cx="5415428" cy="1325563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latin typeface="Century Gothic" charset="0"/>
                <a:ea typeface="Century Gothic" charset="0"/>
                <a:cs typeface="Century Gothic" charset="0"/>
              </a:rPr>
              <a:t>Automat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ed UI Test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42" name="ArcGIS_Navigator_iOS_167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8973" y="2374994"/>
            <a:ext cx="990132" cy="990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ExplorerIc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7861" y="2377354"/>
            <a:ext cx="990132" cy="985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cons_for_iPad_Pro_ArcGIS_Collector_iOS_16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6750" y="2374994"/>
            <a:ext cx="990132" cy="990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OperationsDashboardNew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67052" y="2322138"/>
            <a:ext cx="985409" cy="1095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Workforce_iOS_5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73378" y="2377354"/>
            <a:ext cx="985410" cy="9854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60044"/>
              </p:ext>
            </p:extLst>
          </p:nvPr>
        </p:nvGraphicFramePr>
        <p:xfrm>
          <a:off x="2169885" y="3730495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Windows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Windows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Windows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Web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Web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071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ArcGIS_Navigator_iOS_167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8973" y="2374994"/>
            <a:ext cx="990132" cy="990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ExplorerIc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7861" y="2377354"/>
            <a:ext cx="990132" cy="985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cons_for_iPad_Pro_ArcGIS_Collector_iOS_16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6750" y="2374994"/>
            <a:ext cx="990132" cy="990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OperationsDashboardNew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67052" y="2322138"/>
            <a:ext cx="985409" cy="1095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Workforce_iOS_5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73378" y="2377354"/>
            <a:ext cx="985410" cy="9854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94882"/>
              </p:ext>
            </p:extLst>
          </p:nvPr>
        </p:nvGraphicFramePr>
        <p:xfrm>
          <a:off x="2169885" y="3730495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iOS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Android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Windows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Windows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Windows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Web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Web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Shape 141"/>
          <p:cNvSpPr txBox="1">
            <a:spLocks/>
          </p:cNvSpPr>
          <p:nvPr/>
        </p:nvSpPr>
        <p:spPr>
          <a:xfrm>
            <a:off x="1302565" y="681700"/>
            <a:ext cx="5415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entury Gothic" charset="0"/>
                <a:ea typeface="Century Gothic" charset="0"/>
                <a:cs typeface="Century Gothic" charset="0"/>
              </a:rPr>
              <a:t>Automated UI Test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78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Automation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Improve efficiency and effectiveness of testing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CI is foundation</a:t>
            </a:r>
          </a:p>
          <a:p>
            <a:pPr lvl="1">
              <a:lnSpc>
                <a:spcPct val="150000"/>
              </a:lnSpc>
            </a:pPr>
            <a:r>
              <a:rPr dirty="0" smtClean="0">
                <a:latin typeface="Century Gothic" charset="0"/>
                <a:ea typeface="Century Gothic" charset="0"/>
                <a:cs typeface="Century Gothic" charset="0"/>
              </a:rPr>
              <a:t>Catch </a:t>
            </a:r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regression in key workflows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dirty="0" smtClean="0">
                <a:latin typeface="Century Gothic" charset="0"/>
                <a:ea typeface="Century Gothic" charset="0"/>
                <a:cs typeface="Century Gothic" charset="0"/>
              </a:rPr>
              <a:t>onsistent </a:t>
            </a:r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automation strategy across apps and platforms</a:t>
            </a:r>
          </a:p>
          <a:p>
            <a:pPr lvl="1">
              <a:lnSpc>
                <a:spcPct val="150000"/>
              </a:lnSpc>
            </a:pPr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Apps being rebuilt on common framework/underlying SDKS == great for automation</a:t>
            </a:r>
          </a:p>
        </p:txBody>
      </p:sp>
    </p:spTree>
    <p:extLst>
      <p:ext uri="{BB962C8B-B14F-4D97-AF65-F5344CB8AC3E}">
        <p14:creationId xmlns:p14="http://schemas.microsoft.com/office/powerpoint/2010/main" val="3347713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Priorities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We cannot and should not automate </a:t>
            </a:r>
            <a:r>
              <a:rPr dirty="0" smtClean="0">
                <a:latin typeface="Century Gothic" charset="0"/>
                <a:ea typeface="Century Gothic" charset="0"/>
                <a:cs typeface="Century Gothic" charset="0"/>
              </a:rPr>
              <a:t>everything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Prioritize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dirty="0" smtClean="0">
                <a:latin typeface="Century Gothic" charset="0"/>
                <a:ea typeface="Century Gothic" charset="0"/>
                <a:cs typeface="Century Gothic" charset="0"/>
              </a:rPr>
              <a:t>ey </a:t>
            </a:r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workflows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dirty="0" smtClean="0">
                <a:latin typeface="Century Gothic" charset="0"/>
                <a:ea typeface="Century Gothic" charset="0"/>
                <a:cs typeface="Century Gothic" charset="0"/>
              </a:rPr>
              <a:t>hings </a:t>
            </a:r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difficult to test manually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dirty="0" smtClean="0">
                <a:latin typeface="Century Gothic" charset="0"/>
                <a:ea typeface="Century Gothic" charset="0"/>
                <a:cs typeface="Century Gothic" charset="0"/>
              </a:rPr>
              <a:t>hings </a:t>
            </a:r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prone to instability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dirty="0" smtClean="0">
                <a:latin typeface="Century Gothic" charset="0"/>
                <a:ea typeface="Century Gothic" charset="0"/>
                <a:cs typeface="Century Gothic" charset="0"/>
              </a:rPr>
              <a:t>hings </a:t>
            </a:r>
            <a:r>
              <a:rPr dirty="0">
                <a:latin typeface="Century Gothic" charset="0"/>
                <a:ea typeface="Century Gothic" charset="0"/>
                <a:cs typeface="Century Gothic" charset="0"/>
              </a:rPr>
              <a:t>we are highly dependent 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32" y="2895600"/>
            <a:ext cx="3312751" cy="25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2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demo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http://ekotest.esri.com:8080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1018</Words>
  <Application>Microsoft Macintosh PowerPoint</Application>
  <PresentationFormat>Widescreen</PresentationFormat>
  <Paragraphs>298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Century Gothic</vt:lpstr>
      <vt:lpstr>Arial</vt:lpstr>
      <vt:lpstr>Office Theme</vt:lpstr>
      <vt:lpstr>Automated UI Tests</vt:lpstr>
      <vt:lpstr>Agenda</vt:lpstr>
      <vt:lpstr>Apps</vt:lpstr>
      <vt:lpstr>Apps</vt:lpstr>
      <vt:lpstr>Automated UI Test</vt:lpstr>
      <vt:lpstr>PowerPoint Presentation</vt:lpstr>
      <vt:lpstr>Automation</vt:lpstr>
      <vt:lpstr>Priorities</vt:lpstr>
      <vt:lpstr>demo</vt:lpstr>
      <vt:lpstr>CI process for iOS-sf app automated test</vt:lpstr>
      <vt:lpstr>CI process for workforce-js automated test</vt:lpstr>
      <vt:lpstr>Test Framework</vt:lpstr>
      <vt:lpstr>Test Framework - iOS</vt:lpstr>
      <vt:lpstr>Test Framework - iOS</vt:lpstr>
      <vt:lpstr>Test Framework – web app</vt:lpstr>
      <vt:lpstr>Test Framework – web app</vt:lpstr>
      <vt:lpstr>PowerPoint Presentation</vt:lpstr>
      <vt:lpstr>Maintenance</vt:lpstr>
      <vt:lpstr>Maintenance</vt:lpstr>
      <vt:lpstr>links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Tests</dc:title>
  <dc:creator>Jianwei Dou</dc:creator>
  <cp:lastModifiedBy>Jianwei Dou</cp:lastModifiedBy>
  <cp:revision>70</cp:revision>
  <dcterms:created xsi:type="dcterms:W3CDTF">2016-05-26T15:49:03Z</dcterms:created>
  <dcterms:modified xsi:type="dcterms:W3CDTF">2016-05-27T18:58:38Z</dcterms:modified>
</cp:coreProperties>
</file>