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ebp" ContentType="image/webp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2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86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07AF0E-48EB-4405-832E-AA03A151B83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0ED81B2-607B-4667-95EA-9B21A28C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2541-4F25-4364-A46B-A56CF5997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FBD3-482B-4C8C-84B7-F45CE8E82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6CS4 - 05</a:t>
            </a:r>
          </a:p>
        </p:txBody>
      </p:sp>
    </p:spTree>
    <p:extLst>
      <p:ext uri="{BB962C8B-B14F-4D97-AF65-F5344CB8AC3E}">
        <p14:creationId xmlns:p14="http://schemas.microsoft.com/office/powerpoint/2010/main" val="30391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22D-A0CE-4185-BEF4-9E166F2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7"/>
            <a:ext cx="9692640" cy="1325562"/>
          </a:xfrm>
        </p:spPr>
        <p:txBody>
          <a:bodyPr/>
          <a:lstStyle/>
          <a:p>
            <a:r>
              <a:rPr lang="en-US" dirty="0"/>
              <a:t>ARTIFICIAL NARROW INTELLIGENCE (ANI)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27F8-FAD7-411D-A21B-A5FDD32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367223" cy="1038687"/>
          </a:xfrm>
        </p:spPr>
        <p:txBody>
          <a:bodyPr/>
          <a:lstStyle/>
          <a:p>
            <a:r>
              <a:rPr lang="en-US" dirty="0"/>
              <a:t>It is also known as WEAK AI.</a:t>
            </a:r>
          </a:p>
          <a:p>
            <a:r>
              <a:rPr lang="en-US" dirty="0"/>
              <a:t>Involves applying AI to specific tasks </a:t>
            </a:r>
          </a:p>
        </p:txBody>
      </p:sp>
    </p:spTree>
    <p:extLst>
      <p:ext uri="{BB962C8B-B14F-4D97-AF65-F5344CB8AC3E}">
        <p14:creationId xmlns:p14="http://schemas.microsoft.com/office/powerpoint/2010/main" val="348901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22D-A0CE-4185-BEF4-9E166F2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7"/>
            <a:ext cx="9692640" cy="1325562"/>
          </a:xfrm>
        </p:spPr>
        <p:txBody>
          <a:bodyPr/>
          <a:lstStyle/>
          <a:p>
            <a:r>
              <a:rPr lang="en-US" dirty="0"/>
              <a:t>ARTIFICIAL GENERAL INTELLIGENCE (AGI)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27F8-FAD7-411D-A21B-A5FDD32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367223" cy="1038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known as STRONG AI.</a:t>
            </a:r>
          </a:p>
          <a:p>
            <a:r>
              <a:rPr lang="en-US" dirty="0"/>
              <a:t>Involves machines the possess the ability to perform any intellectual task that a human being can.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0A5E7-4113-4259-90F3-B5DF19222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964220"/>
            <a:ext cx="2298074" cy="35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22D-A0CE-4185-BEF4-9E166F21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7"/>
            <a:ext cx="9692640" cy="1325562"/>
          </a:xfrm>
        </p:spPr>
        <p:txBody>
          <a:bodyPr/>
          <a:lstStyle/>
          <a:p>
            <a:r>
              <a:rPr lang="en-US" dirty="0"/>
              <a:t>ARTIFICIAL SUPER INTELLIGENCE (ASI)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27F8-FAD7-411D-A21B-A5FDD322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0313"/>
            <a:ext cx="7367223" cy="1038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term referring to the time when the capability of computer will surpass humans.</a:t>
            </a:r>
          </a:p>
          <a:p>
            <a:r>
              <a:rPr lang="en-US" dirty="0"/>
              <a:t>HYPOTHETICAL SITUATION</a:t>
            </a:r>
          </a:p>
        </p:txBody>
      </p:sp>
    </p:spTree>
    <p:extLst>
      <p:ext uri="{BB962C8B-B14F-4D97-AF65-F5344CB8AC3E}">
        <p14:creationId xmlns:p14="http://schemas.microsoft.com/office/powerpoint/2010/main" val="222402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A92A-3B14-40CC-A444-482254E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F251-F27C-422A-9D06-5BAD220E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TALOS</a:t>
            </a:r>
          </a:p>
          <a:p>
            <a:r>
              <a:rPr lang="en-US" dirty="0"/>
              <a:t>1950 : ALAN TURING</a:t>
            </a:r>
          </a:p>
          <a:p>
            <a:r>
              <a:rPr lang="en-US" dirty="0"/>
              <a:t>1951 : GAAME AI</a:t>
            </a:r>
          </a:p>
          <a:p>
            <a:r>
              <a:rPr lang="en-US" dirty="0"/>
              <a:t>1956: BIRTH OF AI</a:t>
            </a:r>
          </a:p>
          <a:p>
            <a:r>
              <a:rPr lang="en-US" dirty="0"/>
              <a:t>1959: FIRST AI LABORATORY</a:t>
            </a:r>
          </a:p>
          <a:p>
            <a:r>
              <a:rPr lang="en-US" dirty="0"/>
              <a:t>1960: GENERAL MOTORS ROBOT</a:t>
            </a:r>
          </a:p>
          <a:p>
            <a:r>
              <a:rPr lang="en-US" dirty="0"/>
              <a:t>1961: FIRST CHATBOT</a:t>
            </a:r>
          </a:p>
          <a:p>
            <a:r>
              <a:rPr lang="en-US" dirty="0"/>
              <a:t>1997: IBM DEEP BLUE</a:t>
            </a:r>
          </a:p>
          <a:p>
            <a:r>
              <a:rPr lang="en-US" dirty="0"/>
              <a:t>2005: DARPA GRAND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FE44E-E154-4D55-8408-E63D6ECA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96" y="2032987"/>
            <a:ext cx="4791227" cy="3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1BEC-02C1-4206-928A-0955CAEA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5149049"/>
            <a:ext cx="9982200" cy="676922"/>
          </a:xfrm>
        </p:spPr>
        <p:txBody>
          <a:bodyPr/>
          <a:lstStyle/>
          <a:p>
            <a:r>
              <a:rPr lang="en-US" dirty="0"/>
              <a:t>FIRST ROBOT BY GENERAL MOTORS ROBOT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54620C-E77D-4CF5-B7DC-F8644FE7B9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3" b="8573"/>
          <a:stretch>
            <a:fillRect/>
          </a:stretch>
        </p:blipFill>
        <p:spPr>
          <a:xfrm>
            <a:off x="914400" y="329304"/>
            <a:ext cx="9302457" cy="42249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CD97E-7666-4D90-B38D-142E523F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5825971"/>
            <a:ext cx="9982200" cy="879629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Unimate</a:t>
            </a:r>
            <a:r>
              <a:rPr lang="en-US" b="1" dirty="0"/>
              <a:t> was the very first industrial robot</a:t>
            </a:r>
            <a:r>
              <a:rPr lang="en-US" dirty="0"/>
              <a:t>. Conceived from a design for a mechanical arm patented in 1954 (granted in 1961) by American inventor George </a:t>
            </a:r>
            <a:r>
              <a:rPr lang="en-US" dirty="0" err="1"/>
              <a:t>Devol</a:t>
            </a:r>
            <a:r>
              <a:rPr lang="en-US" dirty="0"/>
              <a:t>, the </a:t>
            </a:r>
            <a:r>
              <a:rPr lang="en-US" dirty="0" err="1"/>
              <a:t>Unimate</a:t>
            </a:r>
            <a:r>
              <a:rPr lang="en-US" dirty="0"/>
              <a:t> was developed as a result of the foresight and business acumen of </a:t>
            </a:r>
            <a:r>
              <a:rPr lang="en-US" b="1" dirty="0"/>
              <a:t>Joseph </a:t>
            </a:r>
            <a:r>
              <a:rPr lang="en-US" b="1" dirty="0" err="1"/>
              <a:t>Engelberger</a:t>
            </a:r>
            <a:r>
              <a:rPr lang="en-US" b="1" dirty="0"/>
              <a:t> - the Father of Robotics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17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BAAAF-64BE-46D9-80B2-5C5E340E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261892"/>
            <a:ext cx="9064102" cy="51074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D16542-3C8B-4024-B1DF-1E6A2D4E26BC}"/>
              </a:ext>
            </a:extLst>
          </p:cNvPr>
          <p:cNvSpPr txBox="1">
            <a:spLocks/>
          </p:cNvSpPr>
          <p:nvPr/>
        </p:nvSpPr>
        <p:spPr>
          <a:xfrm>
            <a:off x="852256" y="5637321"/>
            <a:ext cx="9982200" cy="676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FIRST CHATBOT : ELIZA</a:t>
            </a:r>
          </a:p>
        </p:txBody>
      </p:sp>
    </p:spTree>
    <p:extLst>
      <p:ext uri="{BB962C8B-B14F-4D97-AF65-F5344CB8AC3E}">
        <p14:creationId xmlns:p14="http://schemas.microsoft.com/office/powerpoint/2010/main" val="292474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7CD8-03EC-434F-8634-720D4731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BC26-DB2B-4F6C-BA10-8B098158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FUZZY LOGIC</a:t>
            </a:r>
          </a:p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34490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067B-614D-4B56-8B94-79414D18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 AND INTELLIGENT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2A82C-2D77-48E3-BE6A-F69A0B917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42734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C1F-DD86-48D1-99ED-1472E7C4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9F1040-47E2-48A0-80FC-8C3B9400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54547"/>
              </p:ext>
            </p:extLst>
          </p:nvPr>
        </p:nvGraphicFramePr>
        <p:xfrm>
          <a:off x="2335404" y="3142695"/>
          <a:ext cx="8594724" cy="262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19579896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103841115"/>
                    </a:ext>
                  </a:extLst>
                </a:gridCol>
              </a:tblGrid>
              <a:tr h="1313895">
                <a:tc>
                  <a:txBody>
                    <a:bodyPr/>
                    <a:lstStyle/>
                    <a:p>
                      <a:r>
                        <a:rPr lang="en-US" dirty="0"/>
                        <a:t>SYSTEMS THAT THINK LIKE HUMANS (COGNITIVE 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SYSTEMS THAT THINK RATIONALLY (LAWS OF THOUGHT)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82116"/>
                  </a:ext>
                </a:extLst>
              </a:tr>
              <a:tr h="1313895">
                <a:tc>
                  <a:txBody>
                    <a:bodyPr/>
                    <a:lstStyle/>
                    <a:p>
                      <a:r>
                        <a:rPr lang="en-US" dirty="0"/>
                        <a:t>SYSTEMS THAT ACT LIKE HUMANS (TURING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SYSTEMS THAT ACT RATIONALLY (RATIONAL AGENT)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437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9B03E9-C11F-45F1-8336-1CD3C0FF5A42}"/>
              </a:ext>
            </a:extLst>
          </p:cNvPr>
          <p:cNvSpPr txBox="1"/>
          <p:nvPr/>
        </p:nvSpPr>
        <p:spPr>
          <a:xfrm>
            <a:off x="2398214" y="2434809"/>
            <a:ext cx="798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HUMAN LIKE V/S RATIONAL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9EE79-589B-469D-ACCE-EE5F2571FDA6}"/>
              </a:ext>
            </a:extLst>
          </p:cNvPr>
          <p:cNvSpPr txBox="1"/>
          <p:nvPr/>
        </p:nvSpPr>
        <p:spPr>
          <a:xfrm rot="16200000">
            <a:off x="-1072530" y="4256535"/>
            <a:ext cx="583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THOUGHT VS BEHAVIOUR</a:t>
            </a:r>
          </a:p>
        </p:txBody>
      </p:sp>
    </p:spTree>
    <p:extLst>
      <p:ext uri="{BB962C8B-B14F-4D97-AF65-F5344CB8AC3E}">
        <p14:creationId xmlns:p14="http://schemas.microsoft.com/office/powerpoint/2010/main" val="374671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B455-237E-406A-8797-B565ACC6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SCIENCE: THINK HUMAN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487E-21A2-44C6-936F-6EAAB630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COGNITIVE SCIENCE</a:t>
            </a:r>
          </a:p>
          <a:p>
            <a:pPr marL="0" indent="0">
              <a:buNone/>
            </a:pPr>
            <a:endParaRPr lang="en-US" sz="2000" b="1" dirty="0"/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Aims</a:t>
            </a:r>
            <a:r>
              <a:rPr lang="en-US" sz="1800" spc="6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800" spc="5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develop,</a:t>
            </a:r>
            <a:r>
              <a:rPr lang="en-US" sz="1800" spc="3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explore</a:t>
            </a:r>
            <a:r>
              <a:rPr lang="en-US" sz="1800" spc="7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and</a:t>
            </a:r>
            <a:r>
              <a:rPr lang="en-US" sz="1800" spc="6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evaluate</a:t>
            </a:r>
            <a:r>
              <a:rPr lang="en-US" sz="1800" spc="6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theories</a:t>
            </a:r>
            <a:r>
              <a:rPr lang="en-US" sz="1800" spc="3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800" spc="6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how</a:t>
            </a:r>
            <a:r>
              <a:rPr lang="en-US" sz="1800" spc="7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4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mind</a:t>
            </a:r>
            <a:r>
              <a:rPr lang="en-US" dirty="0"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through the use of computational models.</a:t>
            </a:r>
          </a:p>
          <a:p>
            <a:pPr marL="0" marR="0">
              <a:spcBef>
                <a:spcPts val="45"/>
              </a:spcBef>
              <a:spcAft>
                <a:spcPts val="0"/>
              </a:spcAft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 important is not what is done but how it is</a:t>
            </a:r>
            <a:r>
              <a:rPr lang="en-US" sz="1800" spc="5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done; means</a:t>
            </a:r>
            <a:r>
              <a:rPr lang="en-US" sz="1800" spc="2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	behavior	is	not	enough, the</a:t>
            </a:r>
            <a:r>
              <a:rPr lang="en-US" sz="1800" spc="2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	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operate in an intelligent</a:t>
            </a:r>
            <a:r>
              <a:rPr lang="en-US" sz="1800" spc="3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manner.</a:t>
            </a: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95250" lvl="0" indent="-34290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  <a:tab pos="2202815" algn="l"/>
                <a:tab pos="2766060" algn="l"/>
                <a:tab pos="3594735" algn="l"/>
                <a:tab pos="396367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Example</a:t>
            </a:r>
            <a:r>
              <a:rPr lang="en-US" sz="1800" spc="7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:</a:t>
            </a:r>
            <a:r>
              <a:rPr lang="en-US" sz="1800" spc="7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	Chess	programs	are	successful, but say little about the ways humans play</a:t>
            </a:r>
            <a:r>
              <a:rPr lang="en-US" sz="1800" spc="-45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chess.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DC7F9-B802-4212-AE3A-96071E323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0" y="201653"/>
            <a:ext cx="4911435" cy="6454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3FCD9-91C7-4465-B397-48AFAE3A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67" y="201653"/>
            <a:ext cx="4023157" cy="62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B455-237E-406A-8797-B565ACC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760"/>
            <a:ext cx="10386341" cy="1325562"/>
          </a:xfrm>
        </p:spPr>
        <p:txBody>
          <a:bodyPr/>
          <a:lstStyle/>
          <a:p>
            <a:r>
              <a:rPr lang="en-US" dirty="0"/>
              <a:t>COGNITIVE SCIENCE: THINK HUMAN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487E-21A2-44C6-936F-6EAAB630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8800"/>
            <a:ext cx="10280341" cy="4731797"/>
          </a:xfrm>
        </p:spPr>
        <p:txBody>
          <a:bodyPr>
            <a:normAutofit/>
          </a:bodyPr>
          <a:lstStyle/>
          <a:p>
            <a:pPr marL="342900" marR="95885" lvl="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 exciting new effort to make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computers think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; that it is, the machines with minds, in the full and literal</a:t>
            </a:r>
            <a:r>
              <a:rPr lang="en-US" sz="1600" spc="-2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sense.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6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6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not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just</a:t>
            </a:r>
            <a:r>
              <a:rPr lang="en-US" sz="16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on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behavior</a:t>
            </a:r>
            <a:r>
              <a:rPr lang="en-US" sz="1600" spc="-5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and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I/O,</a:t>
            </a:r>
            <a:r>
              <a:rPr lang="en-US" sz="16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but</a:t>
            </a:r>
            <a:r>
              <a:rPr lang="en-US" sz="1600" spc="-6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looks</a:t>
            </a:r>
            <a:r>
              <a:rPr lang="en-US" sz="1600" spc="-5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at</a:t>
            </a:r>
            <a:r>
              <a:rPr lang="en-US" sz="1600" spc="2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</a:t>
            </a:r>
            <a:r>
              <a:rPr lang="en-US" sz="1600" spc="-6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process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.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27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Computational model as to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how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results were</a:t>
            </a:r>
            <a:r>
              <a:rPr lang="en-US" sz="16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obtained.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Goal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 not just to produce </a:t>
            </a:r>
            <a:r>
              <a:rPr lang="en-US" sz="16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human-like behavior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but to produce a sequence</a:t>
            </a:r>
            <a:r>
              <a:rPr lang="en-US" sz="1600" spc="-9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6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steps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600" spc="-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</a:t>
            </a:r>
            <a:r>
              <a:rPr lang="en-US" sz="16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process,</a:t>
            </a:r>
            <a:r>
              <a:rPr lang="en-US" sz="1600" spc="-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similar</a:t>
            </a:r>
            <a:r>
              <a:rPr lang="en-US" sz="1600" spc="-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6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steps</a:t>
            </a:r>
            <a:r>
              <a:rPr lang="en-US" sz="16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followed by a human in solving the same</a:t>
            </a:r>
            <a:r>
              <a:rPr lang="en-US" sz="1600" spc="-1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task.</a:t>
            </a: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2 WAYS TO UNDERSTAND HOW HUMAN MIND WORKS :</a:t>
            </a: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AutoNum type="arabicPeriod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INTROSPECTION</a:t>
            </a:r>
          </a:p>
          <a:p>
            <a:pPr marL="342900" marR="92710" lvl="0" indent="-342900" algn="just">
              <a:lnSpc>
                <a:spcPct val="146000"/>
              </a:lnSpc>
              <a:spcBef>
                <a:spcPts val="1265"/>
              </a:spcBef>
              <a:spcAft>
                <a:spcPts val="0"/>
              </a:spcAft>
              <a:buClr>
                <a:srgbClr val="000080"/>
              </a:buClr>
              <a:buSzPts val="1300"/>
              <a:buAutoNum type="arabicPeriod"/>
              <a:tabLst>
                <a:tab pos="981710" algn="l"/>
              </a:tabLst>
            </a:pPr>
            <a:r>
              <a:rPr lang="en-US" sz="16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PSYCHOLOGICAL EXPERIMENT </a:t>
            </a:r>
            <a:endParaRPr lang="en-US" sz="16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5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CC5-87C0-48C4-9D6C-B28A05F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760"/>
            <a:ext cx="10466240" cy="1325562"/>
          </a:xfrm>
        </p:spPr>
        <p:txBody>
          <a:bodyPr/>
          <a:lstStyle/>
          <a:p>
            <a:r>
              <a:rPr lang="en-US" dirty="0"/>
              <a:t>TURING TEST : ACT HUMAN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E183-B35C-479F-A854-217201B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8800"/>
            <a:ext cx="10209320" cy="4351337"/>
          </a:xfrm>
        </p:spPr>
        <p:txBody>
          <a:bodyPr/>
          <a:lstStyle/>
          <a:p>
            <a:pPr marL="342900" marR="92710" lvl="0" indent="-342900" algn="just">
              <a:lnSpc>
                <a:spcPct val="146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 art of creating machines that perform functions requiring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intelligence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when performed by people; that it is the study of, how to make computers do things which at the moment people do</a:t>
            </a:r>
            <a:r>
              <a:rPr lang="en-US" sz="1800" spc="11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better.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3345" lvl="0" indent="-342900" algn="just">
              <a:lnSpc>
                <a:spcPct val="140000"/>
              </a:lnSpc>
              <a:spcBef>
                <a:spcPts val="7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 is on action, and not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intelligent behavior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centered around representation of the</a:t>
            </a:r>
            <a:r>
              <a:rPr lang="en-US" sz="1800" spc="-6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world.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3345" lvl="0" indent="-342900" algn="just">
              <a:lnSpc>
                <a:spcPct val="140000"/>
              </a:lnSpc>
              <a:spcBef>
                <a:spcPts val="16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 Behaviorist approach, is not concerned with how to get results but  to the similarity to what human results</a:t>
            </a:r>
            <a:r>
              <a:rPr lang="en-US" sz="1800" spc="-18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are.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CC5-87C0-48C4-9D6C-B28A05F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760"/>
            <a:ext cx="10466240" cy="1325562"/>
          </a:xfrm>
        </p:spPr>
        <p:txBody>
          <a:bodyPr/>
          <a:lstStyle/>
          <a:p>
            <a:r>
              <a:rPr lang="en-US" dirty="0"/>
              <a:t>EXAMPLE: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E183-B35C-479F-A854-217201B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8800"/>
            <a:ext cx="10209320" cy="4351337"/>
          </a:xfrm>
        </p:spPr>
        <p:txBody>
          <a:bodyPr/>
          <a:lstStyle/>
          <a:p>
            <a:pPr marL="884555" indent="0" algn="just">
              <a:spcBef>
                <a:spcPts val="43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rooms contain: a person, a computer, and an interrogator.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5250" indent="0" algn="just">
              <a:lnSpc>
                <a:spcPct val="152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interrogator can communicate with the other 2 by teletype (to avoid the machine imitate the appearance or voice of the person).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5885" indent="0" algn="just">
              <a:lnSpc>
                <a:spcPct val="153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</a:t>
            </a:r>
            <a:r>
              <a:rPr lang="en-US" b="1" spc="20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5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interrogator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tries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4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</a:t>
            </a:r>
            <a:r>
              <a:rPr lang="en-US" spc="-5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pc="-5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pc="-5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</a:t>
            </a:r>
            <a:r>
              <a:rPr lang="en-US" spc="-2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2710" indent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machine tries to fool the interrogator to believe that it is the human,</a:t>
            </a:r>
            <a:r>
              <a:rPr lang="en-US" spc="-9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tries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pc="-9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convince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8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interrogator</a:t>
            </a:r>
            <a:r>
              <a:rPr lang="en-US" spc="-9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pc="-85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the</a:t>
            </a:r>
            <a:r>
              <a:rPr lang="en-US" spc="-3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human.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66800" marR="94615" indent="0" algn="just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◊ </a:t>
            </a:r>
            <a:r>
              <a:rPr lang="en-US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machine succeeds in fooling the interrogator, then conclude that the machine is intelligent.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1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2EA46-8AE3-45CA-8A77-F055C2F5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0340" y="1020377"/>
            <a:ext cx="10073860" cy="5016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09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CC5-87C0-48C4-9D6C-B28A05F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65760"/>
            <a:ext cx="10466240" cy="1325562"/>
          </a:xfrm>
        </p:spPr>
        <p:txBody>
          <a:bodyPr/>
          <a:lstStyle/>
          <a:p>
            <a:r>
              <a:rPr lang="en-US" dirty="0"/>
              <a:t>LAWS OF THOUGHT: THINK RATIONALLY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E183-B35C-479F-A854-217201B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8800"/>
            <a:ext cx="10209320" cy="4351337"/>
          </a:xfrm>
        </p:spPr>
        <p:txBody>
          <a:bodyPr>
            <a:normAutofit lnSpcReduction="10000"/>
          </a:bodyPr>
          <a:lstStyle/>
          <a:p>
            <a:pPr marL="342900" marR="90170" lvl="0" indent="-342900" algn="just">
              <a:lnSpc>
                <a:spcPct val="146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study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mental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faculties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through</a:t>
            </a:r>
            <a:r>
              <a:rPr lang="en-US" sz="1800" spc="-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use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computational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models; that it is, the study of the computations that make it possible to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perceive, reason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, and</a:t>
            </a:r>
            <a:r>
              <a:rPr lang="en-US" sz="1800" spc="-5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act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93980" lvl="0" indent="-342900" algn="just">
              <a:lnSpc>
                <a:spcPct val="140000"/>
              </a:lnSpc>
              <a:spcBef>
                <a:spcPts val="99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 is on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inference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mechanisms that are provably correct and guarantee an optimal</a:t>
            </a:r>
            <a:r>
              <a:rPr lang="en-US" sz="1800" spc="-5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solution.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09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Develop systems of representation to allow inferences to be</a:t>
            </a:r>
            <a:r>
              <a:rPr lang="en-US" sz="1800" spc="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like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850265" marR="144780" algn="ctr">
              <a:spcBef>
                <a:spcPts val="605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“Socrates is a man. All men are mortal. Therefore Socrates is mortal.”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93980" lvl="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Goal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 to formalize the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 process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as a system of logical    rules and procedures for</a:t>
            </a:r>
            <a:r>
              <a:rPr lang="en-US" sz="1800" spc="-9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inference.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0" marR="0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marL="342900" marR="93980" lvl="0" indent="-342900">
              <a:lnSpc>
                <a:spcPct val="140000"/>
              </a:lnSpc>
              <a:spcBef>
                <a:spcPts val="505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 issue is, not all  problems  can  be  solved  just  by  reasoning  and</a:t>
            </a:r>
            <a:r>
              <a:rPr lang="en-US" sz="1800" spc="3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inferences.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E37A-5A6B-440C-9094-21A29B18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AGENT: ACT RATIONALLY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BDA5-DEC2-48C1-ACEE-B7CCDC28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93980" lvl="0" indent="-342900">
              <a:lnSpc>
                <a:spcPct val="122000"/>
              </a:lnSpc>
              <a:spcBef>
                <a:spcPts val="5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  <a:tab pos="1483360" algn="l"/>
                <a:tab pos="1779905" algn="l"/>
                <a:tab pos="2449195" algn="l"/>
                <a:tab pos="2870200" algn="l"/>
                <a:tab pos="3606165" algn="l"/>
                <a:tab pos="4471035" algn="l"/>
                <a:tab pos="5248275" algn="l"/>
                <a:tab pos="5531485" algn="l"/>
                <a:tab pos="610362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Tries	to	explain	and	emulate	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intelligent	behavior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	terms	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computational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processes;</a:t>
            </a:r>
            <a:r>
              <a:rPr lang="en-US" sz="1800" spc="12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that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it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concerned</a:t>
            </a:r>
            <a:r>
              <a:rPr lang="en-US" sz="1800" spc="12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with</a:t>
            </a:r>
            <a:r>
              <a:rPr lang="en-US" sz="1800" spc="12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1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automation</a:t>
            </a:r>
            <a:r>
              <a:rPr lang="en-US" sz="1800" spc="1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of</a:t>
            </a:r>
            <a:r>
              <a:rPr lang="en-US" dirty="0"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intelligence.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20"/>
              </a:spcBef>
              <a:spcAft>
                <a:spcPts val="0"/>
              </a:spcAft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Focus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on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systems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that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act</a:t>
            </a:r>
            <a:r>
              <a:rPr lang="en-US" sz="1800" spc="-7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sufficiently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if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not</a:t>
            </a:r>
            <a:r>
              <a:rPr lang="en-US" sz="1800" spc="-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optimally</a:t>
            </a:r>
            <a:r>
              <a:rPr lang="en-US" sz="1800" spc="-8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in</a:t>
            </a:r>
            <a:r>
              <a:rPr lang="en-US" sz="1800" spc="-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all</a:t>
            </a:r>
            <a:r>
              <a:rPr lang="en-US" sz="1800" spc="-7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situations;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045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It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passable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have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imperfect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reasoning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if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the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job</a:t>
            </a:r>
            <a:r>
              <a:rPr lang="en-US" sz="1800" spc="-4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gets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done.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pPr marL="342900" marR="0" lvl="0" indent="-342900">
              <a:spcBef>
                <a:spcPts val="1040"/>
              </a:spcBef>
              <a:spcAft>
                <a:spcPts val="0"/>
              </a:spcAft>
              <a:buClr>
                <a:srgbClr val="000080"/>
              </a:buClr>
              <a:buSzPts val="1500"/>
              <a:buFont typeface="Courier New" panose="02070309020205020404" pitchFamily="49" charset="0"/>
              <a:buChar char="▪"/>
              <a:tabLst>
                <a:tab pos="98171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Goal</a:t>
            </a:r>
            <a:r>
              <a:rPr lang="en-US" sz="1800" spc="-3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is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to</a:t>
            </a:r>
            <a:r>
              <a:rPr lang="en-US" sz="1800" spc="-3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develop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systems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that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are</a:t>
            </a:r>
            <a:r>
              <a:rPr lang="en-US" sz="1800" spc="-4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rational</a:t>
            </a:r>
            <a:r>
              <a:rPr lang="en-US" sz="1800" spc="-3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and</a:t>
            </a:r>
            <a:r>
              <a:rPr lang="en-US" sz="1800" spc="-35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Verdana" panose="020B0604030504040204" pitchFamily="34" charset="0"/>
                <a:ea typeface="Courier New" panose="02070309020205020404" pitchFamily="49" charset="0"/>
                <a:cs typeface="Verdana" panose="020B0604030504040204" pitchFamily="34" charset="0"/>
              </a:rPr>
              <a:t>sufficient.</a:t>
            </a:r>
            <a:endParaRPr lang="en-US" sz="1800" dirty="0">
              <a:effectLst/>
              <a:latin typeface="Verdana" panose="020B0604030504040204" pitchFamily="34" charset="0"/>
              <a:ea typeface="Courier New" panose="02070309020205020404" pitchFamily="49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2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20A47-54BA-46E8-BB9C-B803DD36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51" y="219229"/>
            <a:ext cx="4723537" cy="63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BAD8F-5C90-4425-916E-248397B1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33" y="-1"/>
            <a:ext cx="6934200" cy="67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79E-7F94-49A2-AF32-8229B4F2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9EBD-DA1C-4085-B526-92A2692C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8800"/>
            <a:ext cx="10821879" cy="4663440"/>
          </a:xfrm>
        </p:spPr>
        <p:txBody>
          <a:bodyPr>
            <a:normAutofit fontScale="92500"/>
          </a:bodyPr>
          <a:lstStyle/>
          <a:p>
            <a:pPr marR="90805" lvl="1" indent="0" algn="just">
              <a:lnSpc>
                <a:spcPts val="206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 McCarthy, who coined the term Artificial Intelligence in 1956,  defines it as "the science and engineering of making intelligent  machines", especially intelligent computer</a:t>
            </a:r>
            <a:r>
              <a:rPr lang="en-US" sz="1800" spc="12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programs.</a:t>
            </a:r>
          </a:p>
          <a:p>
            <a:pPr marL="0" indent="0" algn="just">
              <a:spcBef>
                <a:spcPts val="55"/>
              </a:spcBef>
              <a:spcAft>
                <a:spcPts val="0"/>
              </a:spcAft>
              <a:buNone/>
            </a:pP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92075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 Intelligence (AI) is the intelligence of machines and the branch  of computer science that aims to create</a:t>
            </a:r>
            <a:r>
              <a:rPr lang="en-US" sz="1800" spc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it.</a:t>
            </a:r>
          </a:p>
          <a:p>
            <a:pPr marR="92710" lvl="1" indent="0" algn="just">
              <a:lnSpc>
                <a:spcPts val="2060"/>
              </a:lnSpc>
              <a:spcBef>
                <a:spcPts val="695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 is the  computational  part  of  the  ability  to  achieve  goals in the world. Varying kinds and  degrees  of  intelligence  occur  in  people, many animals and some</a:t>
            </a:r>
            <a:r>
              <a:rPr lang="en-US" sz="1800" spc="16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machines.</a:t>
            </a:r>
          </a:p>
          <a:p>
            <a:pPr marR="93345" lvl="1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is the study of the mental  faculties  through  the  use  of  computational</a:t>
            </a:r>
            <a:r>
              <a:rPr lang="en-US" sz="1800" spc="36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models.</a:t>
            </a:r>
          </a:p>
          <a:p>
            <a:pPr marL="0" indent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92710" lvl="1" indent="0" algn="just">
              <a:lnSpc>
                <a:spcPct val="130000"/>
              </a:lnSpc>
              <a:spcBef>
                <a:spcPts val="525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6755" algn="l"/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is the study of : How to make computers do things which, at the moment, people do</a:t>
            </a:r>
            <a:r>
              <a:rPr lang="en-US" sz="1800" spc="29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0" algn="just">
              <a:spcBef>
                <a:spcPts val="5"/>
              </a:spcBef>
              <a:spcAft>
                <a:spcPts val="0"/>
              </a:spcAft>
              <a:buClr>
                <a:srgbClr val="000080"/>
              </a:buClr>
              <a:buSzPts val="1300"/>
              <a:buNone/>
              <a:tabLst>
                <a:tab pos="706755" algn="l"/>
                <a:tab pos="70739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 is the study and design of intelligent agents, where an</a:t>
            </a:r>
            <a:r>
              <a:rPr lang="en-US" sz="1800" spc="-5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agent is a system that perceives  its  environment  and  takes  actions that maximize its chances of</a:t>
            </a:r>
            <a:r>
              <a:rPr lang="en-US" sz="1800" spc="2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success.</a:t>
            </a:r>
          </a:p>
        </p:txBody>
      </p:sp>
    </p:spTree>
    <p:extLst>
      <p:ext uri="{BB962C8B-B14F-4D97-AF65-F5344CB8AC3E}">
        <p14:creationId xmlns:p14="http://schemas.microsoft.com/office/powerpoint/2010/main" val="1422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F910-7ED2-40FE-803A-C26AA0C3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DEFINATIONS OF ARTIFICIAL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C6F32-02B3-4FEE-8AEF-4F0E466E0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1524858" y="1691322"/>
            <a:ext cx="7841084" cy="4625282"/>
          </a:xfrm>
        </p:spPr>
      </p:pic>
    </p:spTree>
    <p:extLst>
      <p:ext uri="{BB962C8B-B14F-4D97-AF65-F5344CB8AC3E}">
        <p14:creationId xmlns:p14="http://schemas.microsoft.com/office/powerpoint/2010/main" val="267342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AB12-1410-490F-B21C-D3EFD24E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92A7-5826-4EA6-BE0A-9EAEB7CD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177927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Wingdings" panose="05000000000000000000" pitchFamily="2" charset="2"/>
              <a:buChar char=""/>
              <a:tabLst>
                <a:tab pos="92202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Relate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tasks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involving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higher</a:t>
            </a:r>
            <a:r>
              <a:rPr lang="en-US" sz="1800" spc="-13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mental</a:t>
            </a:r>
            <a:r>
              <a:rPr lang="en-US" sz="1800" spc="-12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processes. Examples:</a:t>
            </a:r>
          </a:p>
          <a:p>
            <a:pPr marL="748665" marR="97155" indent="0" algn="just">
              <a:lnSpc>
                <a:spcPct val="153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creativity,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solving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problems,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recognition,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classification,</a:t>
            </a:r>
            <a:r>
              <a:rPr lang="en-US" sz="1800" spc="-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learning, induction, deduction, building analogies, optimization, language processing, knowledge and many</a:t>
            </a:r>
            <a:r>
              <a:rPr lang="en-US" sz="1800" spc="-9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more.</a:t>
            </a: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300"/>
              <a:buFont typeface="Wingdings" panose="05000000000000000000" pitchFamily="2" charset="2"/>
              <a:buChar char=""/>
              <a:tabLst>
                <a:tab pos="92202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Intelligence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computational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part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55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ability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6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achieve</a:t>
            </a:r>
            <a:r>
              <a:rPr lang="en-US" sz="1800" spc="-5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E0C0-1412-4571-BED4-99AE5CF0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17250"/>
            <a:ext cx="8595360" cy="5762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3B5B24-1929-4158-BF08-4FA485BC4F5A}"/>
              </a:ext>
            </a:extLst>
          </p:cNvPr>
          <p:cNvSpPr/>
          <p:nvPr/>
        </p:nvSpPr>
        <p:spPr>
          <a:xfrm>
            <a:off x="3249227" y="746363"/>
            <a:ext cx="5157926" cy="51046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3F3C6-A10F-4505-8394-AEE5B2DF189C}"/>
              </a:ext>
            </a:extLst>
          </p:cNvPr>
          <p:cNvSpPr/>
          <p:nvPr/>
        </p:nvSpPr>
        <p:spPr>
          <a:xfrm>
            <a:off x="3694590" y="1638199"/>
            <a:ext cx="4250925" cy="42128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F222C-516B-4D47-8E26-6FEA31DAE9FA}"/>
              </a:ext>
            </a:extLst>
          </p:cNvPr>
          <p:cNvSpPr/>
          <p:nvPr/>
        </p:nvSpPr>
        <p:spPr>
          <a:xfrm>
            <a:off x="4054135" y="2555289"/>
            <a:ext cx="3548109" cy="32957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F9594-C417-47ED-824E-E6F39404454F}"/>
              </a:ext>
            </a:extLst>
          </p:cNvPr>
          <p:cNvSpPr txBox="1"/>
          <p:nvPr/>
        </p:nvSpPr>
        <p:spPr>
          <a:xfrm>
            <a:off x="4560163" y="2133279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DD5C3-E391-4077-A09C-D2470532CC05}"/>
              </a:ext>
            </a:extLst>
          </p:cNvPr>
          <p:cNvSpPr txBox="1"/>
          <p:nvPr/>
        </p:nvSpPr>
        <p:spPr>
          <a:xfrm>
            <a:off x="4054135" y="1268867"/>
            <a:ext cx="3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8540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88E7-C077-430E-B976-BBE915A7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STAGES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E5B5-F7A3-459D-ADCC-21DD7345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/>
              <a:t>Artificial Narrow Intelligence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/>
              <a:t>Artificial General Intelligence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/>
              <a:t>Artificial Super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88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45D1B6679894189C5D09BD26CD39E" ma:contentTypeVersion="15" ma:contentTypeDescription="Create a new document." ma:contentTypeScope="" ma:versionID="35042bec262680ffe194cede39043e70">
  <xsd:schema xmlns:xsd="http://www.w3.org/2001/XMLSchema" xmlns:xs="http://www.w3.org/2001/XMLSchema" xmlns:p="http://schemas.microsoft.com/office/2006/metadata/properties" xmlns:ns2="24184eab-c3d9-44be-91f0-87f371b86856" xmlns:ns3="da8fd62d-c830-48f3-9236-7487971afe6f" targetNamespace="http://schemas.microsoft.com/office/2006/metadata/properties" ma:root="true" ma:fieldsID="5c4538a12c02fc12691dea5aedaddf5e" ns2:_="" ns3:_="">
    <xsd:import namespace="24184eab-c3d9-44be-91f0-87f371b86856"/>
    <xsd:import namespace="da8fd62d-c830-48f3-9236-7487971afe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84eab-c3d9-44be-91f0-87f371b86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d0f46d-b707-4de3-8586-82ebb313d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fd62d-c830-48f3-9236-7487971afe6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5649a41-9b17-465b-8615-71bfde5a0152}" ma:internalName="TaxCatchAll" ma:showField="CatchAllData" ma:web="da8fd62d-c830-48f3-9236-7487971afe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184eab-c3d9-44be-91f0-87f371b86856">
      <Terms xmlns="http://schemas.microsoft.com/office/infopath/2007/PartnerControls"/>
    </lcf76f155ced4ddcb4097134ff3c332f>
    <TaxCatchAll xmlns="da8fd62d-c830-48f3-9236-7487971afe6f" xsi:nil="true"/>
  </documentManagement>
</p:properties>
</file>

<file path=customXml/itemProps1.xml><?xml version="1.0" encoding="utf-8"?>
<ds:datastoreItem xmlns:ds="http://schemas.openxmlformats.org/officeDocument/2006/customXml" ds:itemID="{251F17D7-553B-40CD-BB82-8A1E4515DDE2}"/>
</file>

<file path=customXml/itemProps2.xml><?xml version="1.0" encoding="utf-8"?>
<ds:datastoreItem xmlns:ds="http://schemas.openxmlformats.org/officeDocument/2006/customXml" ds:itemID="{767D33B8-06B8-4255-AE5E-F5B79609DBE9}"/>
</file>

<file path=customXml/itemProps3.xml><?xml version="1.0" encoding="utf-8"?>
<ds:datastoreItem xmlns:ds="http://schemas.openxmlformats.org/officeDocument/2006/customXml" ds:itemID="{61E09E22-C3AC-47FD-9DEC-A3FAC7363444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202</TotalTime>
  <Words>1051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Schoolbook</vt:lpstr>
      <vt:lpstr>Courier New</vt:lpstr>
      <vt:lpstr>Verdana</vt:lpstr>
      <vt:lpstr>Wingdings</vt:lpstr>
      <vt:lpstr>Wingdings 2</vt:lpstr>
      <vt:lpstr>View</vt:lpstr>
      <vt:lpstr>ARTIFICIAL INTELLIGENCE</vt:lpstr>
      <vt:lpstr>PowerPoint Presentation</vt:lpstr>
      <vt:lpstr>PowerPoint Presentation</vt:lpstr>
      <vt:lpstr>PowerPoint Presentation</vt:lpstr>
      <vt:lpstr>INTRODUCTION</vt:lpstr>
      <vt:lpstr>DEFINATIONS OF ARTIFICIAL INTELLIGENCE</vt:lpstr>
      <vt:lpstr>INTELLIGENCE</vt:lpstr>
      <vt:lpstr>PowerPoint Presentation</vt:lpstr>
      <vt:lpstr>EVOLUTIONARY STAGES OF AI</vt:lpstr>
      <vt:lpstr>ARTIFICIAL NARROW INTELLIGENCE (ANI)</vt:lpstr>
      <vt:lpstr>ARTIFICIAL GENERAL INTELLIGENCE (AGI)</vt:lpstr>
      <vt:lpstr>ARTIFICIAL SUPER INTELLIGENCE (ASI)</vt:lpstr>
      <vt:lpstr>HISTORY OF ARTIFICIAL INTELLIGENCE</vt:lpstr>
      <vt:lpstr>FIRST ROBOT BY GENERAL MOTORS ROBOT</vt:lpstr>
      <vt:lpstr>PowerPoint Presentation</vt:lpstr>
      <vt:lpstr>DOMAINS OF AI</vt:lpstr>
      <vt:lpstr>INTRODUCTION TO AI AND INTELLIGENT AGENT</vt:lpstr>
      <vt:lpstr>APPROACHES TO AI</vt:lpstr>
      <vt:lpstr>COGNITIVE SCIENCE: THINK HUMAN LIKE</vt:lpstr>
      <vt:lpstr>COGNITIVE SCIENCE: THINK HUMAN LIKE</vt:lpstr>
      <vt:lpstr>TURING TEST : ACT HUMAN LIKE</vt:lpstr>
      <vt:lpstr>EXAMPLE: TURING TEST</vt:lpstr>
      <vt:lpstr>PowerPoint Presentation</vt:lpstr>
      <vt:lpstr>LAWS OF THOUGHT: THINK RATIONALLY</vt:lpstr>
      <vt:lpstr>RATIONAL AGENT: ACT RATIONALLY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Harshita Virwani</dc:creator>
  <cp:lastModifiedBy>Harshita Virwani</cp:lastModifiedBy>
  <cp:revision>13</cp:revision>
  <dcterms:created xsi:type="dcterms:W3CDTF">2022-01-20T13:03:46Z</dcterms:created>
  <dcterms:modified xsi:type="dcterms:W3CDTF">2022-01-20T16:26:37Z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0x0101009ED45D1B6679894189C5D09BD26CD39E</vt:lpwstr>
  </property>
</Properties>
</file>