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76" r:id="rId10"/>
    <p:sldId id="266" r:id="rId11"/>
    <p:sldId id="277" r:id="rId12"/>
    <p:sldId id="278" r:id="rId13"/>
    <p:sldId id="272" r:id="rId14"/>
    <p:sldId id="279" r:id="rId15"/>
    <p:sldId id="280" r:id="rId16"/>
    <p:sldId id="281" r:id="rId17"/>
    <p:sldId id="282" r:id="rId18"/>
    <p:sldId id="283" r:id="rId19"/>
    <p:sldId id="284" r:id="rId20"/>
    <p:sldId id="273" r:id="rId21"/>
    <p:sldId id="274" r:id="rId22"/>
    <p:sldId id="275" r:id="rId23"/>
  </p:sldIdLst>
  <p:sldSz cx="12192000" cy="6858000"/>
  <p:notesSz cx="6858000" cy="9144000"/>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VbSdOvt9qbgeNDFU24KiIg2Lj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86473" autoAdjust="0"/>
  </p:normalViewPr>
  <p:slideViewPr>
    <p:cSldViewPr snapToGrid="0">
      <p:cViewPr varScale="1">
        <p:scale>
          <a:sx n="74" d="100"/>
          <a:sy n="74" d="100"/>
        </p:scale>
        <p:origin x="12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f1ae101c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2f1ae101c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071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18"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18"/>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28"/>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a:spLocks noGrp="1"/>
          </p:cNvSpPr>
          <p:nvPr>
            <p:ph type="pic" idx="2"/>
          </p:nvPr>
        </p:nvSpPr>
        <p:spPr>
          <a:xfrm>
            <a:off x="5384893" y="987427"/>
            <a:ext cx="6172200" cy="4873625"/>
          </a:xfrm>
          <a:prstGeom prst="rect">
            <a:avLst/>
          </a:prstGeom>
          <a:noFill/>
          <a:ln>
            <a:noFill/>
          </a:ln>
        </p:spPr>
      </p:sp>
      <p:sp>
        <p:nvSpPr>
          <p:cNvPr id="94" name="Google Shape;94;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30"/>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1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9"/>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2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25"/>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26"/>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26"/>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26"/>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7"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210" name="Google Shape;210;p9"/>
          <p:cNvSpPr txBox="1">
            <a:spLocks noGrp="1"/>
          </p:cNvSpPr>
          <p:nvPr>
            <p:ph type="body" idx="1"/>
          </p:nvPr>
        </p:nvSpPr>
        <p:spPr>
          <a:xfrm>
            <a:off x="172571" y="1757680"/>
            <a:ext cx="11846859" cy="4480560"/>
          </a:xfrm>
          <a:prstGeom prst="rect">
            <a:avLst/>
          </a:prstGeom>
          <a:noFill/>
          <a:ln>
            <a:noFill/>
          </a:ln>
        </p:spPr>
        <p:txBody>
          <a:bodyPr spcFirstLastPara="1" wrap="square" lIns="91425" tIns="45700" rIns="91425" bIns="45700" anchor="t" anchorCtr="0">
            <a:normAutofit fontScale="77500" lnSpcReduction="20000"/>
          </a:bodyPr>
          <a:lstStyle/>
          <a:p>
            <a:pPr marL="457200" marR="169545" lvl="1" indent="-457200">
              <a:lnSpc>
                <a:spcPct val="102000"/>
              </a:lnSpc>
              <a:spcBef>
                <a:spcPts val="795"/>
              </a:spcBef>
              <a:tabLst>
                <a:tab pos="525780" algn="l"/>
                <a:tab pos="526415" algn="l"/>
              </a:tabLst>
            </a:pPr>
            <a:r>
              <a:rPr lang="en-US" sz="3200" dirty="0"/>
              <a:t>Preprocess the textual data by removing noise, handling punctuation, and converting it into a suitable format for analysis. </a:t>
            </a:r>
          </a:p>
          <a:p>
            <a:pPr marL="457200" marR="169545" lvl="1" indent="-457200">
              <a:lnSpc>
                <a:spcPct val="102000"/>
              </a:lnSpc>
              <a:spcBef>
                <a:spcPts val="795"/>
              </a:spcBef>
              <a:tabLst>
                <a:tab pos="525780" algn="l"/>
                <a:tab pos="526415" algn="l"/>
              </a:tabLst>
            </a:pPr>
            <a:r>
              <a:rPr lang="en-US" sz="3200" dirty="0"/>
              <a:t>Explore various feature extraction techniques to represent the text data effectively. </a:t>
            </a:r>
          </a:p>
          <a:p>
            <a:pPr marL="457200" marR="169545" lvl="1" indent="-457200">
              <a:lnSpc>
                <a:spcPct val="102000"/>
              </a:lnSpc>
              <a:spcBef>
                <a:spcPts val="795"/>
              </a:spcBef>
              <a:tabLst>
                <a:tab pos="525780" algn="l"/>
                <a:tab pos="526415" algn="l"/>
              </a:tabLst>
            </a:pPr>
            <a:r>
              <a:rPr lang="en-US" sz="3200" dirty="0"/>
              <a:t>Implement and train different machine learning models, such as Naive Bayes, Support </a:t>
            </a:r>
          </a:p>
          <a:p>
            <a:pPr marL="457200" marR="169545" lvl="1" indent="-457200">
              <a:lnSpc>
                <a:spcPct val="102000"/>
              </a:lnSpc>
              <a:spcBef>
                <a:spcPts val="795"/>
              </a:spcBef>
              <a:tabLst>
                <a:tab pos="525780" algn="l"/>
                <a:tab pos="526415" algn="l"/>
              </a:tabLst>
            </a:pPr>
            <a:r>
              <a:rPr lang="en-US" sz="3200" dirty="0"/>
              <a:t>Vector Machines (SVM), and Recurrent Neural Networks (RNN), for sentiment classification. </a:t>
            </a:r>
          </a:p>
          <a:p>
            <a:pPr marL="457200" marR="169545" lvl="1" indent="-457200">
              <a:lnSpc>
                <a:spcPct val="102000"/>
              </a:lnSpc>
              <a:spcBef>
                <a:spcPts val="795"/>
              </a:spcBef>
              <a:tabLst>
                <a:tab pos="525780" algn="l"/>
                <a:tab pos="526415" algn="l"/>
              </a:tabLst>
            </a:pPr>
            <a:r>
              <a:rPr lang="en-US" sz="3200" dirty="0"/>
              <a:t>Evaluate the performance of the model’s using metrics like accuracy, precision, recall, and F1-score. </a:t>
            </a:r>
          </a:p>
          <a:p>
            <a:pPr marL="457200" marR="169545" lvl="1" indent="-457200">
              <a:lnSpc>
                <a:spcPct val="102000"/>
              </a:lnSpc>
              <a:spcBef>
                <a:spcPts val="795"/>
              </a:spcBef>
              <a:tabLst>
                <a:tab pos="525780" algn="l"/>
                <a:tab pos="526415" algn="l"/>
              </a:tabLst>
            </a:pPr>
            <a:r>
              <a:rPr lang="en-US" sz="3200" dirty="0"/>
              <a:t>Fine-tune the models and optimize their hyperparameters to improve their performance</a:t>
            </a:r>
          </a:p>
        </p:txBody>
      </p:sp>
      <p:sp>
        <p:nvSpPr>
          <p:cNvPr id="211" name="Google Shape;211;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212" name="Google Shape;212;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3" name="Google Shape;213;p9"/>
          <p:cNvSpPr txBox="1">
            <a:spLocks noGrp="1"/>
          </p:cNvSpPr>
          <p:nvPr>
            <p:ph type="ftr" idx="11"/>
          </p:nvPr>
        </p:nvSpPr>
        <p:spPr>
          <a:xfrm>
            <a:off x="4301465" y="6408891"/>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4DAE-06D1-FDC9-81BA-178CB563508F}"/>
              </a:ext>
            </a:extLst>
          </p:cNvPr>
          <p:cNvSpPr>
            <a:spLocks noGrp="1"/>
          </p:cNvSpPr>
          <p:nvPr>
            <p:ph type="title"/>
          </p:nvPr>
        </p:nvSpPr>
        <p:spPr/>
        <p:txBody>
          <a:bodyPr/>
          <a:lstStyle/>
          <a:p>
            <a:r>
              <a:rPr lang="en-IN" dirty="0"/>
              <a:t>Project Description</a:t>
            </a:r>
          </a:p>
        </p:txBody>
      </p:sp>
      <p:sp>
        <p:nvSpPr>
          <p:cNvPr id="3" name="Slide Number Placeholder 2">
            <a:extLst>
              <a:ext uri="{FF2B5EF4-FFF2-40B4-BE49-F238E27FC236}">
                <a16:creationId xmlns:a16="http://schemas.microsoft.com/office/drawing/2014/main" id="{99E5C8F1-5DA4-61E9-1757-8112A6E1C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Text Placeholder 3">
            <a:extLst>
              <a:ext uri="{FF2B5EF4-FFF2-40B4-BE49-F238E27FC236}">
                <a16:creationId xmlns:a16="http://schemas.microsoft.com/office/drawing/2014/main" id="{968D6F4D-0E67-8B43-7724-031CB0BEC053}"/>
              </a:ext>
            </a:extLst>
          </p:cNvPr>
          <p:cNvSpPr>
            <a:spLocks noGrp="1"/>
          </p:cNvSpPr>
          <p:nvPr>
            <p:ph type="body" idx="1"/>
          </p:nvPr>
        </p:nvSpPr>
        <p:spPr/>
        <p:txBody>
          <a:bodyPr/>
          <a:lstStyle/>
          <a:p>
            <a:pPr marL="0" marR="169545" indent="0" algn="just">
              <a:lnSpc>
                <a:spcPct val="102000"/>
              </a:lnSpc>
              <a:spcBef>
                <a:spcPts val="795"/>
              </a:spcBef>
              <a:spcAft>
                <a:spcPts val="0"/>
              </a:spcAft>
              <a:buNone/>
            </a:pPr>
            <a:r>
              <a:rPr lang="en-US" dirty="0"/>
              <a:t>Preprocess the textual data by removing noise, handling punctuation, and converting it into a suitable format for analysis.  Explore various feature extraction techniques to represent the text data effectively.  Implement and train different machine learning models, such as Naive Bayes, Support Vector Machines (SVM), and Recurrent Neural Networks (RNN), for sentiment classification. Evaluate the performance of the model’s using metrics like accuracy, precision, recall, and F1-score. Fine-tune the models and optimize their hyperparameters to improve their performance</a:t>
            </a:r>
            <a:endParaRPr lang="en-IN" dirty="0"/>
          </a:p>
        </p:txBody>
      </p:sp>
    </p:spTree>
    <p:extLst>
      <p:ext uri="{BB962C8B-B14F-4D97-AF65-F5344CB8AC3E}">
        <p14:creationId xmlns:p14="http://schemas.microsoft.com/office/powerpoint/2010/main" val="15845241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962-571C-292F-0F99-B7A22904F10E}"/>
              </a:ext>
            </a:extLst>
          </p:cNvPr>
          <p:cNvSpPr>
            <a:spLocks noGrp="1"/>
          </p:cNvSpPr>
          <p:nvPr>
            <p:ph type="title"/>
          </p:nvPr>
        </p:nvSpPr>
        <p:spPr/>
        <p:txBody>
          <a:bodyPr/>
          <a:lstStyle/>
          <a:p>
            <a:r>
              <a:rPr lang="en-US" dirty="0"/>
              <a:t>Methodology/Planning of the Project work</a:t>
            </a:r>
            <a:endParaRPr lang="en-IN" dirty="0"/>
          </a:p>
        </p:txBody>
      </p:sp>
      <p:sp>
        <p:nvSpPr>
          <p:cNvPr id="3" name="Slide Number Placeholder 2">
            <a:extLst>
              <a:ext uri="{FF2B5EF4-FFF2-40B4-BE49-F238E27FC236}">
                <a16:creationId xmlns:a16="http://schemas.microsoft.com/office/drawing/2014/main" id="{158739D4-3C09-8BD2-E268-EBDADDFD9E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 Placeholder 3">
            <a:extLst>
              <a:ext uri="{FF2B5EF4-FFF2-40B4-BE49-F238E27FC236}">
                <a16:creationId xmlns:a16="http://schemas.microsoft.com/office/drawing/2014/main" id="{EF2A3E8A-5A8E-DEA1-C064-BFFD9AF36F47}"/>
              </a:ext>
            </a:extLst>
          </p:cNvPr>
          <p:cNvSpPr>
            <a:spLocks noGrp="1"/>
          </p:cNvSpPr>
          <p:nvPr>
            <p:ph type="body" idx="1"/>
          </p:nvPr>
        </p:nvSpPr>
        <p:spPr/>
        <p:txBody>
          <a:bodyPr>
            <a:normAutofit/>
          </a:bodyPr>
          <a:lstStyle/>
          <a:p>
            <a:pPr marL="342900" lvl="0" indent="-342900" algn="just">
              <a:spcBef>
                <a:spcPts val="1000"/>
              </a:spcBef>
              <a:spcAft>
                <a:spcPts val="0"/>
              </a:spcAft>
              <a:buFont typeface="Symbol" panose="05050102010706020507" pitchFamily="18" charset="2"/>
              <a:buChar char=""/>
              <a:tabLst>
                <a:tab pos="311785" algn="l"/>
              </a:tabLst>
            </a:pP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Data Collection: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Gather a diverse collection of textual data from various sources, such as social media platforms, product reviews, and news articles, to build a comprehensive sentiment analysis dataset. </a:t>
            </a:r>
          </a:p>
          <a:p>
            <a:pPr marL="342900" lvl="0" indent="-342900" algn="just">
              <a:spcBef>
                <a:spcPts val="1000"/>
              </a:spcBef>
              <a:spcAft>
                <a:spcPts val="0"/>
              </a:spcAft>
              <a:buFont typeface="Symbol" panose="05050102010706020507" pitchFamily="18" charset="2"/>
              <a:buChar char=""/>
              <a:tabLst>
                <a:tab pos="311785" algn="l"/>
              </a:tabLst>
            </a:pP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Data Preprocessing: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Clean the collected data by removing irrelevant information, handling special characters, and converting text to lowercase. Apply techniques like tokenization, stop word removal, and stemming/lemmatization to further refine the data. </a:t>
            </a:r>
          </a:p>
          <a:p>
            <a:pPr marL="342900" lvl="0" indent="-342900" algn="just">
              <a:spcBef>
                <a:spcPts val="1000"/>
              </a:spcBef>
              <a:spcAft>
                <a:spcPts val="0"/>
              </a:spcAft>
              <a:buFont typeface="Symbol" panose="05050102010706020507" pitchFamily="18" charset="2"/>
              <a:buChar char=""/>
              <a:tabLst>
                <a:tab pos="311785" algn="l"/>
              </a:tabLst>
            </a:pP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Feature Extraction: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Utilize techniques such as Bag-of-Words (</a:t>
            </a:r>
            <a:r>
              <a:rPr lang="en-US" sz="1800" kern="0" dirty="0" err="1">
                <a:effectLst/>
                <a:latin typeface="Times New Roman" panose="02020603050405020304" pitchFamily="18" charset="0"/>
                <a:ea typeface="Times New Roman" panose="02020603050405020304" pitchFamily="18" charset="0"/>
                <a:cs typeface="Cambria" panose="02040503050406030204" pitchFamily="18" charset="0"/>
              </a:rPr>
              <a:t>BoW</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Term </a:t>
            </a:r>
            <a:r>
              <a:rPr lang="en-US" sz="1800" kern="0" dirty="0" err="1">
                <a:effectLst/>
                <a:latin typeface="Times New Roman" panose="02020603050405020304" pitchFamily="18" charset="0"/>
                <a:ea typeface="Times New Roman" panose="02020603050405020304" pitchFamily="18" charset="0"/>
                <a:cs typeface="Cambria" panose="02040503050406030204" pitchFamily="18" charset="0"/>
              </a:rPr>
              <a:t>FrequencyInverse</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Document Frequency (TF-IDF), and word embeddings (e.g., Word2Vec, </a:t>
            </a:r>
            <a:r>
              <a:rPr lang="en-US" sz="1800" kern="0" dirty="0" err="1">
                <a:effectLst/>
                <a:latin typeface="Times New Roman" panose="02020603050405020304" pitchFamily="18" charset="0"/>
                <a:ea typeface="Times New Roman" panose="02020603050405020304" pitchFamily="18" charset="0"/>
                <a:cs typeface="Cambria" panose="02040503050406030204" pitchFamily="18" charset="0"/>
              </a:rPr>
              <a:t>GloVe</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to represent the textual data as numerical features suitable for machine learning models. </a:t>
            </a:r>
          </a:p>
          <a:p>
            <a:pPr marL="342900" lvl="0" indent="-342900" algn="just">
              <a:spcBef>
                <a:spcPts val="1000"/>
              </a:spcBef>
              <a:spcAft>
                <a:spcPts val="0"/>
              </a:spcAft>
              <a:buFont typeface="Symbol" panose="05050102010706020507" pitchFamily="18" charset="2"/>
              <a:buChar char=""/>
              <a:tabLst>
                <a:tab pos="311785" algn="l"/>
              </a:tabLst>
            </a:pP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 </a:t>
            </a: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Model Development: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Implement and train multiple machines learning models, including Naive Bayes, SVM, and RNNs, using the preprocessed data and extracted features. Tune the models' hyperparameters to achieve optimal performance. </a:t>
            </a:r>
          </a:p>
          <a:p>
            <a:pPr marL="342900" lvl="0" indent="-342900" algn="just">
              <a:spcBef>
                <a:spcPts val="1000"/>
              </a:spcBef>
              <a:spcAft>
                <a:spcPts val="0"/>
              </a:spcAft>
              <a:buFont typeface="Symbol" panose="05050102010706020507" pitchFamily="18" charset="2"/>
              <a:buChar char=""/>
              <a:tabLst>
                <a:tab pos="311785" algn="l"/>
              </a:tabLst>
            </a:pP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Model Evaluation: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Assess the performance of the trained models using various evaluation metrics, comparing their accuracy, precision, recall, and F1-score. Perform cross-validation and statistical analysis to validate the results. </a:t>
            </a:r>
          </a:p>
          <a:p>
            <a:pPr marL="342900" lvl="0" indent="-342900" algn="just">
              <a:spcBef>
                <a:spcPts val="1000"/>
              </a:spcBef>
              <a:spcAft>
                <a:spcPts val="0"/>
              </a:spcAft>
              <a:buFont typeface="Symbol" panose="05050102010706020507" pitchFamily="18" charset="2"/>
              <a:buChar char=""/>
              <a:tabLst>
                <a:tab pos="311785" algn="l"/>
              </a:tabLst>
            </a:pPr>
            <a:r>
              <a:rPr lang="en-US" sz="1800" b="1" kern="0" dirty="0">
                <a:effectLst/>
                <a:latin typeface="Times New Roman" panose="02020603050405020304" pitchFamily="18" charset="0"/>
                <a:ea typeface="Times New Roman" panose="02020603050405020304" pitchFamily="18" charset="0"/>
                <a:cs typeface="Cambria" panose="02040503050406030204" pitchFamily="18" charset="0"/>
              </a:rPr>
              <a:t>Model Optimization: </a:t>
            </a:r>
            <a:r>
              <a:rPr lang="en-US" sz="1800" kern="0" dirty="0">
                <a:effectLst/>
                <a:latin typeface="Times New Roman" panose="02020603050405020304" pitchFamily="18" charset="0"/>
                <a:ea typeface="Times New Roman" panose="02020603050405020304" pitchFamily="18" charset="0"/>
                <a:cs typeface="Cambria" panose="02040503050406030204" pitchFamily="18" charset="0"/>
              </a:rPr>
              <a:t>Fine-tune the best-performing models by adjusting hyperparameters, applying regularization techniques, and exploring ensemble methods to improve their sentiment classification accuracy. </a:t>
            </a:r>
          </a:p>
          <a:p>
            <a:pPr marL="0" lvl="0" indent="0" algn="just">
              <a:spcBef>
                <a:spcPts val="1000"/>
              </a:spcBef>
              <a:spcAft>
                <a:spcPts val="0"/>
              </a:spcAft>
              <a:buNone/>
              <a:tabLst>
                <a:tab pos="311785" algn="l"/>
              </a:tabLst>
            </a:pPr>
            <a:r>
              <a:rPr lang="en-IN" sz="1800" b="1" dirty="0">
                <a:latin typeface="Cambria" panose="02040503050406030204" pitchFamily="18" charset="0"/>
                <a:ea typeface="Cambria" panose="02040503050406030204" pitchFamily="18" charset="0"/>
                <a:cs typeface="Cambria" panose="02040503050406030204" pitchFamily="18" charset="0"/>
              </a:rPr>
              <a:t>	</a:t>
            </a:r>
            <a:endParaRPr lang="en-IN" sz="1800" b="1" kern="0"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986708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Expected Outcome</a:t>
            </a:r>
            <a:endParaRPr/>
          </a:p>
        </p:txBody>
      </p:sp>
      <p:sp>
        <p:nvSpPr>
          <p:cNvPr id="275" name="Google Shape;275;p12"/>
          <p:cNvSpPr txBox="1">
            <a:spLocks noGrp="1"/>
          </p:cNvSpPr>
          <p:nvPr>
            <p:ph type="body" idx="1"/>
          </p:nvPr>
        </p:nvSpPr>
        <p:spPr>
          <a:xfrm>
            <a:off x="172571" y="1791093"/>
            <a:ext cx="11847000" cy="2686639"/>
          </a:xfrm>
          <a:prstGeom prst="rect">
            <a:avLst/>
          </a:prstGeom>
          <a:noFill/>
          <a:ln>
            <a:noFill/>
          </a:ln>
        </p:spPr>
        <p:txBody>
          <a:bodyPr spcFirstLastPara="1" wrap="square" lIns="91425" tIns="45700" rIns="91425" bIns="45700" anchor="ctr" anchorCtr="0">
            <a:normAutofit fontScale="85000" lnSpcReduction="20000"/>
          </a:bodyPr>
          <a:lstStyle/>
          <a:p>
            <a:pPr marL="285750" indent="-285750">
              <a:buFont typeface="Wingdings" panose="05000000000000000000" pitchFamily="2" charset="2"/>
              <a:buChar char="Ø"/>
              <a:tabLst>
                <a:tab pos="311785" algn="l"/>
              </a:tabLst>
            </a:pPr>
            <a:r>
              <a:rPr lang="en-US" sz="2800" dirty="0"/>
              <a:t>Development of a comprehensive sentiment analysis dataset suitable for training and evaluation purposes. </a:t>
            </a:r>
          </a:p>
          <a:p>
            <a:pPr marL="285750" indent="-285750">
              <a:buFont typeface="Wingdings" panose="05000000000000000000" pitchFamily="2" charset="2"/>
              <a:buChar char="Ø"/>
              <a:tabLst>
                <a:tab pos="311785" algn="l"/>
              </a:tabLst>
            </a:pPr>
            <a:r>
              <a:rPr lang="en-US" sz="2800" dirty="0"/>
              <a:t>Implementation and evaluation of various machine learning models for sentiment classification. </a:t>
            </a:r>
          </a:p>
          <a:p>
            <a:pPr marL="342900" lvl="0" indent="-342900" algn="just">
              <a:buFont typeface="Wingdings" panose="05000000000000000000" pitchFamily="2" charset="2"/>
              <a:buChar char="Ø"/>
              <a:tabLst>
                <a:tab pos="311785" algn="l"/>
              </a:tabLst>
            </a:pPr>
            <a:r>
              <a:rPr lang="en-US" sz="2800" dirty="0"/>
              <a:t>Identification of the most effective feature extraction techniques for sentiment analysis. </a:t>
            </a:r>
          </a:p>
          <a:p>
            <a:pPr marL="342900" lvl="0" indent="-342900" algn="just">
              <a:buFont typeface="Wingdings" panose="05000000000000000000" pitchFamily="2" charset="2"/>
              <a:buChar char="Ø"/>
              <a:tabLst>
                <a:tab pos="311785" algn="l"/>
              </a:tabLst>
            </a:pPr>
            <a:r>
              <a:rPr lang="en-US" sz="2800" dirty="0"/>
              <a:t>Optimization of the sentiment analysis models to achieve higher accuracy and performance. </a:t>
            </a:r>
          </a:p>
          <a:p>
            <a:pPr marL="342900" lvl="0" indent="-342900" algn="just">
              <a:buFont typeface="Wingdings" panose="05000000000000000000" pitchFamily="2" charset="2"/>
              <a:buChar char="Ø"/>
              <a:tabLst>
                <a:tab pos="311785" algn="l"/>
              </a:tabLst>
            </a:pPr>
            <a:r>
              <a:rPr lang="en-US" sz="2800" dirty="0"/>
              <a:t>Deployment of a user-friendly web application for real-time sentiment analysis..</a:t>
            </a:r>
            <a:endParaRPr lang="en-IN" sz="2800" dirty="0"/>
          </a:p>
          <a:p>
            <a:pPr marL="0" indent="0">
              <a:lnSpc>
                <a:spcPct val="115000"/>
              </a:lnSpc>
              <a:spcBef>
                <a:spcPts val="960"/>
              </a:spcBef>
              <a:buNone/>
            </a:pPr>
            <a:endParaRPr sz="2464" dirty="0"/>
          </a:p>
        </p:txBody>
      </p:sp>
      <p:sp>
        <p:nvSpPr>
          <p:cNvPr id="276" name="Google Shape;276;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277" name="Google Shape;277;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78" name="Google Shape;27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46A8-0E0E-6E81-2038-CB8F84483843}"/>
              </a:ext>
            </a:extLst>
          </p:cNvPr>
          <p:cNvSpPr>
            <a:spLocks noGrp="1"/>
          </p:cNvSpPr>
          <p:nvPr>
            <p:ph type="title"/>
          </p:nvPr>
        </p:nvSpPr>
        <p:spPr/>
        <p:txBody>
          <a:bodyPr/>
          <a:lstStyle/>
          <a:p>
            <a:r>
              <a:rPr lang="en-IN" dirty="0"/>
              <a:t>Screen-Shot </a:t>
            </a:r>
          </a:p>
        </p:txBody>
      </p:sp>
      <p:sp>
        <p:nvSpPr>
          <p:cNvPr id="3" name="Slide Number Placeholder 2">
            <a:extLst>
              <a:ext uri="{FF2B5EF4-FFF2-40B4-BE49-F238E27FC236}">
                <a16:creationId xmlns:a16="http://schemas.microsoft.com/office/drawing/2014/main" id="{6655A41C-D322-12CE-96A2-3EF7D1099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7E0AF4E6-AC0D-FBEA-1EC5-FBDD02C0DF56}"/>
              </a:ext>
            </a:extLst>
          </p:cNvPr>
          <p:cNvPicPr>
            <a:picLocks noChangeAspect="1"/>
          </p:cNvPicPr>
          <p:nvPr/>
        </p:nvPicPr>
        <p:blipFill>
          <a:blip r:embed="rId2"/>
          <a:stretch>
            <a:fillRect/>
          </a:stretch>
        </p:blipFill>
        <p:spPr>
          <a:xfrm>
            <a:off x="0" y="1300766"/>
            <a:ext cx="12192000" cy="5557234"/>
          </a:xfrm>
          <a:prstGeom prst="rect">
            <a:avLst/>
          </a:prstGeom>
        </p:spPr>
      </p:pic>
    </p:spTree>
    <p:extLst>
      <p:ext uri="{BB962C8B-B14F-4D97-AF65-F5344CB8AC3E}">
        <p14:creationId xmlns:p14="http://schemas.microsoft.com/office/powerpoint/2010/main" val="33726020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C9A1-5A1A-D034-225B-3A91F4F336E9}"/>
              </a:ext>
            </a:extLst>
          </p:cNvPr>
          <p:cNvSpPr>
            <a:spLocks noGrp="1"/>
          </p:cNvSpPr>
          <p:nvPr>
            <p:ph type="title"/>
          </p:nvPr>
        </p:nvSpPr>
        <p:spPr/>
        <p:txBody>
          <a:bodyPr/>
          <a:lstStyle/>
          <a:p>
            <a:r>
              <a:rPr lang="en-IN" dirty="0"/>
              <a:t>Screen-Shot</a:t>
            </a:r>
          </a:p>
        </p:txBody>
      </p:sp>
      <p:sp>
        <p:nvSpPr>
          <p:cNvPr id="3" name="Slide Number Placeholder 2">
            <a:extLst>
              <a:ext uri="{FF2B5EF4-FFF2-40B4-BE49-F238E27FC236}">
                <a16:creationId xmlns:a16="http://schemas.microsoft.com/office/drawing/2014/main" id="{0AC58BA7-29AF-CC3F-46FB-6E9BBF6752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E10D22EB-9BE0-271A-AE50-4CFB9D655226}"/>
              </a:ext>
            </a:extLst>
          </p:cNvPr>
          <p:cNvPicPr>
            <a:picLocks noChangeAspect="1"/>
          </p:cNvPicPr>
          <p:nvPr/>
        </p:nvPicPr>
        <p:blipFill>
          <a:blip r:embed="rId2"/>
          <a:stretch>
            <a:fillRect/>
          </a:stretch>
        </p:blipFill>
        <p:spPr>
          <a:xfrm>
            <a:off x="0" y="1300766"/>
            <a:ext cx="12192000" cy="5557234"/>
          </a:xfrm>
          <a:prstGeom prst="rect">
            <a:avLst/>
          </a:prstGeom>
        </p:spPr>
      </p:pic>
    </p:spTree>
    <p:extLst>
      <p:ext uri="{BB962C8B-B14F-4D97-AF65-F5344CB8AC3E}">
        <p14:creationId xmlns:p14="http://schemas.microsoft.com/office/powerpoint/2010/main" val="41923739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174F-0F4A-E522-2872-F4910E048A4C}"/>
              </a:ext>
            </a:extLst>
          </p:cNvPr>
          <p:cNvSpPr>
            <a:spLocks noGrp="1"/>
          </p:cNvSpPr>
          <p:nvPr>
            <p:ph type="title"/>
          </p:nvPr>
        </p:nvSpPr>
        <p:spPr/>
        <p:txBody>
          <a:bodyPr/>
          <a:lstStyle/>
          <a:p>
            <a:r>
              <a:rPr lang="en-IN" dirty="0"/>
              <a:t>Screen-Shot</a:t>
            </a:r>
          </a:p>
        </p:txBody>
      </p:sp>
      <p:sp>
        <p:nvSpPr>
          <p:cNvPr id="3" name="Slide Number Placeholder 2">
            <a:extLst>
              <a:ext uri="{FF2B5EF4-FFF2-40B4-BE49-F238E27FC236}">
                <a16:creationId xmlns:a16="http://schemas.microsoft.com/office/drawing/2014/main" id="{58F00170-BCC3-E952-9B8B-9C87163B5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Picture 4">
            <a:extLst>
              <a:ext uri="{FF2B5EF4-FFF2-40B4-BE49-F238E27FC236}">
                <a16:creationId xmlns:a16="http://schemas.microsoft.com/office/drawing/2014/main" id="{8852F4E1-C497-2930-0F97-440A9F0A07E0}"/>
              </a:ext>
            </a:extLst>
          </p:cNvPr>
          <p:cNvPicPr>
            <a:picLocks noChangeAspect="1"/>
          </p:cNvPicPr>
          <p:nvPr/>
        </p:nvPicPr>
        <p:blipFill>
          <a:blip r:embed="rId2"/>
          <a:stretch>
            <a:fillRect/>
          </a:stretch>
        </p:blipFill>
        <p:spPr>
          <a:xfrm>
            <a:off x="0" y="1300766"/>
            <a:ext cx="12192000" cy="5557234"/>
          </a:xfrm>
          <a:prstGeom prst="rect">
            <a:avLst/>
          </a:prstGeom>
        </p:spPr>
      </p:pic>
    </p:spTree>
    <p:extLst>
      <p:ext uri="{BB962C8B-B14F-4D97-AF65-F5344CB8AC3E}">
        <p14:creationId xmlns:p14="http://schemas.microsoft.com/office/powerpoint/2010/main" val="9716010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2A1E-D8CC-DF6A-7C61-70D48126300B}"/>
              </a:ext>
            </a:extLst>
          </p:cNvPr>
          <p:cNvSpPr>
            <a:spLocks noGrp="1"/>
          </p:cNvSpPr>
          <p:nvPr>
            <p:ph type="title"/>
          </p:nvPr>
        </p:nvSpPr>
        <p:spPr/>
        <p:txBody>
          <a:bodyPr/>
          <a:lstStyle/>
          <a:p>
            <a:r>
              <a:rPr lang="en-IN" dirty="0"/>
              <a:t>Screen-Shot</a:t>
            </a:r>
          </a:p>
        </p:txBody>
      </p:sp>
      <p:sp>
        <p:nvSpPr>
          <p:cNvPr id="3" name="Slide Number Placeholder 2">
            <a:extLst>
              <a:ext uri="{FF2B5EF4-FFF2-40B4-BE49-F238E27FC236}">
                <a16:creationId xmlns:a16="http://schemas.microsoft.com/office/drawing/2014/main" id="{8AFE66D3-3C8B-4DD2-3DFC-4D3052EAF0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D913FFBE-074B-744B-A818-D6E97CBC5136}"/>
              </a:ext>
            </a:extLst>
          </p:cNvPr>
          <p:cNvPicPr>
            <a:picLocks noChangeAspect="1"/>
          </p:cNvPicPr>
          <p:nvPr/>
        </p:nvPicPr>
        <p:blipFill>
          <a:blip r:embed="rId2"/>
          <a:stretch>
            <a:fillRect/>
          </a:stretch>
        </p:blipFill>
        <p:spPr>
          <a:xfrm>
            <a:off x="0" y="1300766"/>
            <a:ext cx="12192000" cy="5557234"/>
          </a:xfrm>
          <a:prstGeom prst="rect">
            <a:avLst/>
          </a:prstGeom>
        </p:spPr>
      </p:pic>
    </p:spTree>
    <p:extLst>
      <p:ext uri="{BB962C8B-B14F-4D97-AF65-F5344CB8AC3E}">
        <p14:creationId xmlns:p14="http://schemas.microsoft.com/office/powerpoint/2010/main" val="10437156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2A1E-D8CC-DF6A-7C61-70D48126300B}"/>
              </a:ext>
            </a:extLst>
          </p:cNvPr>
          <p:cNvSpPr>
            <a:spLocks noGrp="1"/>
          </p:cNvSpPr>
          <p:nvPr>
            <p:ph type="title"/>
          </p:nvPr>
        </p:nvSpPr>
        <p:spPr/>
        <p:txBody>
          <a:bodyPr/>
          <a:lstStyle/>
          <a:p>
            <a:r>
              <a:rPr lang="en-IN" dirty="0"/>
              <a:t>Screen-Shot</a:t>
            </a:r>
          </a:p>
        </p:txBody>
      </p:sp>
      <p:sp>
        <p:nvSpPr>
          <p:cNvPr id="3" name="Slide Number Placeholder 2">
            <a:extLst>
              <a:ext uri="{FF2B5EF4-FFF2-40B4-BE49-F238E27FC236}">
                <a16:creationId xmlns:a16="http://schemas.microsoft.com/office/drawing/2014/main" id="{8AFE66D3-3C8B-4DD2-3DFC-4D3052EAF0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Picture 4">
            <a:extLst>
              <a:ext uri="{FF2B5EF4-FFF2-40B4-BE49-F238E27FC236}">
                <a16:creationId xmlns:a16="http://schemas.microsoft.com/office/drawing/2014/main" id="{D913FFBE-074B-744B-A818-D6E97CBC5136}"/>
              </a:ext>
            </a:extLst>
          </p:cNvPr>
          <p:cNvPicPr>
            <a:picLocks noChangeAspect="1"/>
          </p:cNvPicPr>
          <p:nvPr/>
        </p:nvPicPr>
        <p:blipFill>
          <a:blip r:embed="rId2"/>
          <a:srcRect/>
          <a:stretch/>
        </p:blipFill>
        <p:spPr>
          <a:xfrm>
            <a:off x="0" y="1300766"/>
            <a:ext cx="12192000" cy="5557234"/>
          </a:xfrm>
          <a:prstGeom prst="rect">
            <a:avLst/>
          </a:prstGeom>
        </p:spPr>
      </p:pic>
    </p:spTree>
    <p:extLst>
      <p:ext uri="{BB962C8B-B14F-4D97-AF65-F5344CB8AC3E}">
        <p14:creationId xmlns:p14="http://schemas.microsoft.com/office/powerpoint/2010/main" val="1085099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2A1E-D8CC-DF6A-7C61-70D48126300B}"/>
              </a:ext>
            </a:extLst>
          </p:cNvPr>
          <p:cNvSpPr>
            <a:spLocks noGrp="1"/>
          </p:cNvSpPr>
          <p:nvPr>
            <p:ph type="title"/>
          </p:nvPr>
        </p:nvSpPr>
        <p:spPr/>
        <p:txBody>
          <a:bodyPr/>
          <a:lstStyle/>
          <a:p>
            <a:r>
              <a:rPr lang="en-IN" dirty="0"/>
              <a:t>Screen-Shot</a:t>
            </a:r>
          </a:p>
        </p:txBody>
      </p:sp>
      <p:sp>
        <p:nvSpPr>
          <p:cNvPr id="3" name="Slide Number Placeholder 2">
            <a:extLst>
              <a:ext uri="{FF2B5EF4-FFF2-40B4-BE49-F238E27FC236}">
                <a16:creationId xmlns:a16="http://schemas.microsoft.com/office/drawing/2014/main" id="{8AFE66D3-3C8B-4DD2-3DFC-4D3052EAF0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a:extLst>
              <a:ext uri="{FF2B5EF4-FFF2-40B4-BE49-F238E27FC236}">
                <a16:creationId xmlns:a16="http://schemas.microsoft.com/office/drawing/2014/main" id="{D913FFBE-074B-744B-A818-D6E97CBC5136}"/>
              </a:ext>
            </a:extLst>
          </p:cNvPr>
          <p:cNvPicPr>
            <a:picLocks noChangeAspect="1"/>
          </p:cNvPicPr>
          <p:nvPr/>
        </p:nvPicPr>
        <p:blipFill>
          <a:blip r:embed="rId2"/>
          <a:srcRect/>
          <a:stretch/>
        </p:blipFill>
        <p:spPr>
          <a:xfrm>
            <a:off x="0" y="1300766"/>
            <a:ext cx="12192000" cy="5557234"/>
          </a:xfrm>
          <a:prstGeom prst="rect">
            <a:avLst/>
          </a:prstGeom>
        </p:spPr>
      </p:pic>
    </p:spTree>
    <p:extLst>
      <p:ext uri="{BB962C8B-B14F-4D97-AF65-F5344CB8AC3E}">
        <p14:creationId xmlns:p14="http://schemas.microsoft.com/office/powerpoint/2010/main" val="40575666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246800" y="1291001"/>
            <a:ext cx="10515600" cy="1860000"/>
          </a:xfrm>
          <a:prstGeom prst="rect">
            <a:avLst/>
          </a:prstGeom>
          <a:noFill/>
          <a:ln>
            <a:noFill/>
          </a:ln>
        </p:spPr>
        <p:txBody>
          <a:bodyPr spcFirstLastPara="1" wrap="square" lIns="91425" tIns="45700" rIns="91425" bIns="45700" anchor="b" anchorCtr="0">
            <a:normAutofit/>
          </a:bodyPr>
          <a:lstStyle/>
          <a:p>
            <a:pPr marL="0" lvl="0" indent="0" algn="l" rtl="0">
              <a:lnSpc>
                <a:spcPct val="50000"/>
              </a:lnSpc>
              <a:spcBef>
                <a:spcPts val="0"/>
              </a:spcBef>
              <a:spcAft>
                <a:spcPts val="0"/>
              </a:spcAft>
              <a:buClr>
                <a:schemeClr val="lt1"/>
              </a:buClr>
              <a:buSzPts val="7200"/>
              <a:buFont typeface="Calibri"/>
              <a:buNone/>
            </a:pPr>
            <a:r>
              <a:rPr lang="en-IN" dirty="0"/>
              <a:t>Sentiment Analysis</a:t>
            </a:r>
            <a:endParaRPr u="sng" dirty="0"/>
          </a:p>
          <a:p>
            <a:pPr marL="0" lvl="0" indent="0" algn="l" rtl="0">
              <a:lnSpc>
                <a:spcPct val="50000"/>
              </a:lnSpc>
              <a:spcBef>
                <a:spcPts val="0"/>
              </a:spcBef>
              <a:spcAft>
                <a:spcPts val="0"/>
              </a:spcAft>
              <a:buClr>
                <a:schemeClr val="lt1"/>
              </a:buClr>
              <a:buSzPts val="7200"/>
              <a:buFont typeface="Calibri"/>
              <a:buNone/>
            </a:pPr>
            <a:endParaRPr i="1" dirty="0">
              <a:solidFill>
                <a:schemeClr val="dk1"/>
              </a:solidFill>
            </a:endParaRPr>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sz="4000" b="1">
                <a:solidFill>
                  <a:schemeClr val="dk1"/>
                </a:solidFill>
                <a:latin typeface="Droid Sans Mono"/>
                <a:ea typeface="Droid Sans Mono"/>
                <a:cs typeface="Droid Sans Mono"/>
                <a:sym typeface="Droid Sans Mono"/>
              </a:rPr>
              <a:t>Submitted to: </a:t>
            </a:r>
            <a:endParaRPr/>
          </a:p>
          <a:p>
            <a:pPr marL="0" lvl="0" indent="0" algn="r" rtl="0">
              <a:lnSpc>
                <a:spcPct val="150000"/>
              </a:lnSpc>
              <a:spcBef>
                <a:spcPts val="600"/>
              </a:spcBef>
              <a:spcAft>
                <a:spcPts val="0"/>
              </a:spcAft>
              <a:buSzPct val="100000"/>
              <a:buNone/>
            </a:pPr>
            <a:r>
              <a:rPr lang="en-US" sz="4000" b="1">
                <a:solidFill>
                  <a:schemeClr val="dk1"/>
                </a:solidFill>
                <a:latin typeface="Droid Sans Mono"/>
                <a:ea typeface="Droid Sans Mono"/>
                <a:cs typeface="Droid Sans Mono"/>
                <a:sym typeface="Droid Sans Mono"/>
              </a:rPr>
              <a:t>Department of Computer Science and Engineering</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a:t>
            </a:r>
            <a:endParaRPr/>
          </a:p>
        </p:txBody>
      </p:sp>
      <p:sp>
        <p:nvSpPr>
          <p:cNvPr id="285" name="Google Shape;285;p13"/>
          <p:cNvSpPr txBox="1">
            <a:spLocks noGrp="1"/>
          </p:cNvSpPr>
          <p:nvPr>
            <p:ph type="body" idx="1"/>
          </p:nvPr>
        </p:nvSpPr>
        <p:spPr>
          <a:xfrm>
            <a:off x="182009" y="1715239"/>
            <a:ext cx="11846859" cy="3860135"/>
          </a:xfrm>
          <a:prstGeom prst="rect">
            <a:avLst/>
          </a:prstGeom>
          <a:noFill/>
          <a:ln>
            <a:noFill/>
          </a:ln>
        </p:spPr>
        <p:txBody>
          <a:bodyPr spcFirstLastPara="1" wrap="square" lIns="91425" tIns="45700" rIns="91425" bIns="45700" anchor="t" anchorCtr="0">
            <a:noAutofit/>
          </a:bodyPr>
          <a:lstStyle/>
          <a:p>
            <a:pPr marL="0" lvl="0" indent="0">
              <a:lnSpc>
                <a:spcPct val="70000"/>
              </a:lnSpc>
              <a:buNone/>
              <a:tabLst>
                <a:tab pos="311785" algn="l"/>
              </a:tabLst>
            </a:pPr>
            <a:r>
              <a:rPr lang="en-US" dirty="0"/>
              <a:t>Sentiment analysis plays a crucial role in understanding public opinion, customer feedback, and social media sentiment. This project aims to develop an efficient sentiment analysis system capable of accurately classifying textual data into positive, negative, or neutral sentiments. By leveraging advanced NLP techniques and machine learning algorithms, the project aims to provide valuable insights and actionable information to businesses, researchers, and decisionmakers. The deployed web application will enable real-time sentiment analysis, empowering users to gauge public sentiment on various topics and make informed decisions based on the analyzed data. </a:t>
            </a:r>
          </a:p>
        </p:txBody>
      </p:sp>
      <p:sp>
        <p:nvSpPr>
          <p:cNvPr id="286" name="Google Shape;286;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287" name="Google Shape;28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88" name="Google Shape;288;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Engineering</a:t>
            </a:r>
            <a:endParaRPr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295" name="Google Shape;295;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296" name="Google Shape;296;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97" name="Google Shape;297;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6"/>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303" name="Google Shape;303;p1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304" name="Google Shape;304;p1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5" name="Google Shape;305;p1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371726" y="2402250"/>
            <a:ext cx="5269500" cy="218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100" dirty="0"/>
              <a:t>Prof. Shraddha Sharma</a:t>
            </a:r>
            <a:endParaRPr sz="3100" dirty="0"/>
          </a:p>
        </p:txBody>
      </p:sp>
      <p:sp>
        <p:nvSpPr>
          <p:cNvPr id="128" name="Google Shape;128;p3"/>
          <p:cNvSpPr txBox="1">
            <a:spLocks noGrp="1"/>
          </p:cNvSpPr>
          <p:nvPr>
            <p:ph type="body" idx="1"/>
          </p:nvPr>
        </p:nvSpPr>
        <p:spPr>
          <a:xfrm>
            <a:off x="5888865" y="1922054"/>
            <a:ext cx="5496966" cy="2827606"/>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20000"/>
              </a:lnSpc>
              <a:spcBef>
                <a:spcPts val="0"/>
              </a:spcBef>
              <a:spcAft>
                <a:spcPts val="0"/>
              </a:spcAft>
              <a:buSzPct val="100000"/>
              <a:buNone/>
            </a:pPr>
            <a:r>
              <a:rPr lang="en-US" dirty="0"/>
              <a:t>Team Members</a:t>
            </a:r>
            <a:endParaRPr lang="en-IN" dirty="0"/>
          </a:p>
          <a:p>
            <a:pPr marL="0" lvl="0" indent="0" algn="l" rtl="0">
              <a:lnSpc>
                <a:spcPct val="120000"/>
              </a:lnSpc>
              <a:spcBef>
                <a:spcPts val="0"/>
              </a:spcBef>
              <a:spcAft>
                <a:spcPts val="0"/>
              </a:spcAft>
              <a:buSzPct val="100000"/>
              <a:buNone/>
            </a:pPr>
            <a:r>
              <a:rPr lang="en-US" dirty="0"/>
              <a:t>1. Gourav Sharma (0827CS201083)</a:t>
            </a:r>
          </a:p>
          <a:p>
            <a:pPr marL="0" indent="0">
              <a:lnSpc>
                <a:spcPct val="120000"/>
              </a:lnSpc>
              <a:spcBef>
                <a:spcPts val="0"/>
              </a:spcBef>
              <a:buSzPct val="100000"/>
            </a:pPr>
            <a:r>
              <a:rPr lang="en-US" dirty="0"/>
              <a:t>2. Harsh Dad (0827CS201089)</a:t>
            </a:r>
          </a:p>
          <a:p>
            <a:pPr marL="0" indent="0">
              <a:lnSpc>
                <a:spcPct val="120000"/>
              </a:lnSpc>
              <a:spcBef>
                <a:spcPts val="0"/>
              </a:spcBef>
              <a:buSzPct val="100000"/>
            </a:pPr>
            <a:r>
              <a:rPr lang="en-US" dirty="0"/>
              <a:t>3. Harsh Jaiswal (0827CS201091)</a:t>
            </a:r>
          </a:p>
          <a:p>
            <a:pPr marL="0" lvl="0" indent="0" algn="l" rtl="0">
              <a:lnSpc>
                <a:spcPct val="120000"/>
              </a:lnSpc>
              <a:spcBef>
                <a:spcPts val="0"/>
              </a:spcBef>
              <a:spcAft>
                <a:spcPts val="0"/>
              </a:spcAft>
              <a:buSzPct val="100000"/>
              <a:buNone/>
            </a:pPr>
            <a:r>
              <a:rPr lang="en-US" dirty="0"/>
              <a:t>4. Ishani Pandey (0827CS2011013)</a:t>
            </a:r>
          </a:p>
        </p:txBody>
      </p:sp>
      <p:sp>
        <p:nvSpPr>
          <p:cNvPr id="129" name="Google Shape;129;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30" name="Google Shape;130;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31" name="Google Shape;131;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7" name="Google Shape;137;p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endParaRPr dirty="0"/>
          </a:p>
          <a:p>
            <a:pPr marL="228600" lvl="0" indent="-228600" algn="just" rtl="0">
              <a:lnSpc>
                <a:spcPct val="90000"/>
              </a:lnSpc>
              <a:spcBef>
                <a:spcPts val="960"/>
              </a:spcBef>
              <a:spcAft>
                <a:spcPts val="0"/>
              </a:spcAft>
              <a:buSzPts val="3200"/>
              <a:buChar char="❖"/>
            </a:pPr>
            <a:r>
              <a:rPr lang="en-US" dirty="0"/>
              <a:t>Introduction</a:t>
            </a:r>
            <a:endParaRPr dirty="0"/>
          </a:p>
          <a:p>
            <a:pPr marL="228600" lvl="0" indent="-228600" algn="just" rtl="0">
              <a:lnSpc>
                <a:spcPct val="90000"/>
              </a:lnSpc>
              <a:spcBef>
                <a:spcPts val="960"/>
              </a:spcBef>
              <a:spcAft>
                <a:spcPts val="0"/>
              </a:spcAft>
              <a:buSzPts val="3200"/>
              <a:buChar char="❖"/>
            </a:pPr>
            <a:r>
              <a:rPr lang="en-US" dirty="0"/>
              <a:t>Problem Statement</a:t>
            </a:r>
            <a:endParaRPr dirty="0"/>
          </a:p>
          <a:p>
            <a:pPr marL="228600" lvl="0" indent="-228600" algn="just" rtl="0">
              <a:lnSpc>
                <a:spcPct val="90000"/>
              </a:lnSpc>
              <a:spcBef>
                <a:spcPts val="960"/>
              </a:spcBef>
              <a:spcAft>
                <a:spcPts val="0"/>
              </a:spcAft>
              <a:buSzPts val="3200"/>
              <a:buChar char="❖"/>
            </a:pPr>
            <a:r>
              <a:rPr lang="en-US" dirty="0"/>
              <a:t>Survey of Existing Systems</a:t>
            </a:r>
            <a:endParaRPr dirty="0"/>
          </a:p>
          <a:p>
            <a:pPr marL="228600" lvl="0" indent="-228600" algn="just" rtl="0">
              <a:lnSpc>
                <a:spcPct val="90000"/>
              </a:lnSpc>
              <a:spcBef>
                <a:spcPts val="960"/>
              </a:spcBef>
              <a:spcAft>
                <a:spcPts val="0"/>
              </a:spcAft>
              <a:buSzPts val="3200"/>
              <a:buChar char="❖"/>
            </a:pPr>
            <a:r>
              <a:rPr lang="en-US" dirty="0"/>
              <a:t>Project Objectives</a:t>
            </a:r>
            <a:endParaRPr dirty="0"/>
          </a:p>
          <a:p>
            <a:pPr marL="228600" lvl="0" indent="-228600" algn="just" rtl="0">
              <a:lnSpc>
                <a:spcPct val="90000"/>
              </a:lnSpc>
              <a:spcBef>
                <a:spcPts val="960"/>
              </a:spcBef>
              <a:spcAft>
                <a:spcPts val="0"/>
              </a:spcAft>
              <a:buSzPts val="3200"/>
              <a:buChar char="❖"/>
            </a:pPr>
            <a:r>
              <a:rPr lang="en-US" dirty="0"/>
              <a:t>Project Description</a:t>
            </a:r>
          </a:p>
          <a:p>
            <a:pPr marL="228600" lvl="0" indent="-228600" algn="just" rtl="0">
              <a:lnSpc>
                <a:spcPct val="90000"/>
              </a:lnSpc>
              <a:spcBef>
                <a:spcPts val="960"/>
              </a:spcBef>
              <a:spcAft>
                <a:spcPts val="0"/>
              </a:spcAft>
              <a:buSzPts val="3200"/>
              <a:buChar char="❖"/>
            </a:pPr>
            <a:r>
              <a:rPr lang="en-US" dirty="0"/>
              <a:t>Planning of Project</a:t>
            </a:r>
          </a:p>
          <a:p>
            <a:pPr marL="228600" lvl="0" indent="-228600" algn="just" rtl="0">
              <a:lnSpc>
                <a:spcPct val="90000"/>
              </a:lnSpc>
              <a:spcBef>
                <a:spcPts val="960"/>
              </a:spcBef>
              <a:spcAft>
                <a:spcPts val="0"/>
              </a:spcAft>
              <a:buSzPts val="3200"/>
              <a:buChar char="❖"/>
            </a:pPr>
            <a:r>
              <a:rPr lang="en-US" dirty="0"/>
              <a:t>The Outcome  Discussion &amp; </a:t>
            </a:r>
            <a:r>
              <a:rPr lang="en-US" dirty="0" err="1"/>
              <a:t>ScreenShot</a:t>
            </a:r>
            <a:endParaRPr dirty="0"/>
          </a:p>
          <a:p>
            <a:pPr marL="228600" lvl="0" indent="-228600" algn="just" rtl="0">
              <a:lnSpc>
                <a:spcPct val="90000"/>
              </a:lnSpc>
              <a:spcBef>
                <a:spcPts val="960"/>
              </a:spcBef>
              <a:spcAft>
                <a:spcPts val="0"/>
              </a:spcAft>
              <a:buSzPts val="3200"/>
              <a:buChar char="❖"/>
            </a:pPr>
            <a:r>
              <a:rPr lang="en-US" dirty="0"/>
              <a:t>Conclusions</a:t>
            </a:r>
            <a:endParaRPr dirty="0"/>
          </a:p>
          <a:p>
            <a:pPr marL="228600" lvl="0" indent="-228600" algn="just" rtl="0">
              <a:lnSpc>
                <a:spcPct val="90000"/>
              </a:lnSpc>
              <a:spcBef>
                <a:spcPts val="960"/>
              </a:spcBef>
              <a:spcAft>
                <a:spcPts val="0"/>
              </a:spcAft>
              <a:buSzPts val="3200"/>
              <a:buNone/>
            </a:pPr>
            <a:endParaRPr dirty="0"/>
          </a:p>
        </p:txBody>
      </p:sp>
      <p:sp>
        <p:nvSpPr>
          <p:cNvPr id="138" name="Google Shape;138;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39" name="Google Shape;139;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0" name="Google Shape;140;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Abstract</a:t>
            </a:r>
            <a:endParaRPr dirty="0"/>
          </a:p>
        </p:txBody>
      </p:sp>
      <p:sp>
        <p:nvSpPr>
          <p:cNvPr id="146" name="Google Shape;146;p5"/>
          <p:cNvSpPr txBox="1">
            <a:spLocks noGrp="1"/>
          </p:cNvSpPr>
          <p:nvPr>
            <p:ph type="body" idx="1"/>
          </p:nvPr>
        </p:nvSpPr>
        <p:spPr>
          <a:xfrm>
            <a:off x="265136" y="1633201"/>
            <a:ext cx="11846859" cy="1908272"/>
          </a:xfrm>
          <a:prstGeom prst="rect">
            <a:avLst/>
          </a:prstGeom>
          <a:noFill/>
          <a:ln>
            <a:noFill/>
          </a:ln>
        </p:spPr>
        <p:txBody>
          <a:bodyPr spcFirstLastPara="1" wrap="square" lIns="91425" tIns="45700" rIns="91425" bIns="45700" anchor="t" anchorCtr="0">
            <a:normAutofit/>
          </a:bodyPr>
          <a:lstStyle/>
          <a:p>
            <a:pPr marL="15241" lvl="0" indent="0" rtl="0">
              <a:lnSpc>
                <a:spcPct val="90000"/>
              </a:lnSpc>
              <a:spcBef>
                <a:spcPts val="0"/>
              </a:spcBef>
              <a:spcAft>
                <a:spcPts val="0"/>
              </a:spcAft>
              <a:buSzPct val="100000"/>
              <a:buNone/>
            </a:pPr>
            <a:r>
              <a:rPr lang="en-US" dirty="0"/>
              <a:t>Analyze user-generated content, such as comments or posts, to determine the sentiment of the content. This can help social networks identify negative or harmful content and take action to remove it. </a:t>
            </a:r>
            <a:endParaRPr dirty="0"/>
          </a:p>
        </p:txBody>
      </p:sp>
      <p:sp>
        <p:nvSpPr>
          <p:cNvPr id="147" name="Google Shape;147;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48" name="Google Shape;148;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9" name="Google Shape;14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 name="Picture 1">
            <a:extLst>
              <a:ext uri="{FF2B5EF4-FFF2-40B4-BE49-F238E27FC236}">
                <a16:creationId xmlns:a16="http://schemas.microsoft.com/office/drawing/2014/main" id="{23323AD6-8312-C531-0CFB-5C7EE99120F4}"/>
              </a:ext>
            </a:extLst>
          </p:cNvPr>
          <p:cNvPicPr>
            <a:picLocks noChangeAspect="1"/>
          </p:cNvPicPr>
          <p:nvPr/>
        </p:nvPicPr>
        <p:blipFill>
          <a:blip r:embed="rId3"/>
          <a:stretch>
            <a:fillRect/>
          </a:stretch>
        </p:blipFill>
        <p:spPr>
          <a:xfrm>
            <a:off x="170174" y="874554"/>
            <a:ext cx="11851651" cy="5108891"/>
          </a:xfrm>
          <a:prstGeom prst="rect">
            <a:avLst/>
          </a:prstGeom>
        </p:spPr>
      </p:pic>
      <p:pic>
        <p:nvPicPr>
          <p:cNvPr id="4" name="Picture 3">
            <a:extLst>
              <a:ext uri="{FF2B5EF4-FFF2-40B4-BE49-F238E27FC236}">
                <a16:creationId xmlns:a16="http://schemas.microsoft.com/office/drawing/2014/main" id="{3297258A-F13B-FDC0-5898-315BEF4CD5F2}"/>
              </a:ext>
            </a:extLst>
          </p:cNvPr>
          <p:cNvPicPr>
            <a:picLocks noChangeAspect="1"/>
          </p:cNvPicPr>
          <p:nvPr/>
        </p:nvPicPr>
        <p:blipFill>
          <a:blip r:embed="rId4"/>
          <a:stretch>
            <a:fillRect/>
          </a:stretch>
        </p:blipFill>
        <p:spPr>
          <a:xfrm>
            <a:off x="3372823" y="3166941"/>
            <a:ext cx="4780452" cy="2498172"/>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2f1ae101c7_0_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a:t>
            </a:r>
            <a:endParaRPr/>
          </a:p>
        </p:txBody>
      </p:sp>
      <p:sp>
        <p:nvSpPr>
          <p:cNvPr id="156" name="Google Shape;156;g22f1ae101c7_0_1"/>
          <p:cNvSpPr txBox="1">
            <a:spLocks noGrp="1"/>
          </p:cNvSpPr>
          <p:nvPr>
            <p:ph type="body" idx="1"/>
          </p:nvPr>
        </p:nvSpPr>
        <p:spPr>
          <a:xfrm>
            <a:off x="154546" y="1300800"/>
            <a:ext cx="11847000" cy="4251488"/>
          </a:xfrm>
          <a:prstGeom prst="rect">
            <a:avLst/>
          </a:prstGeom>
          <a:noFill/>
          <a:ln>
            <a:noFill/>
          </a:ln>
        </p:spPr>
        <p:txBody>
          <a:bodyPr spcFirstLastPara="1" wrap="square" lIns="91425" tIns="45700" rIns="91425" bIns="45700" anchor="t" anchorCtr="0">
            <a:normAutofit lnSpcReduction="10000"/>
          </a:bodyPr>
          <a:lstStyle/>
          <a:p>
            <a:pPr marL="0" indent="0">
              <a:lnSpc>
                <a:spcPct val="110000"/>
              </a:lnSpc>
              <a:spcBef>
                <a:spcPts val="960"/>
              </a:spcBef>
              <a:buSzPts val="3200"/>
              <a:buNone/>
            </a:pPr>
            <a:r>
              <a:rPr lang="en-US" dirty="0"/>
              <a:t>Sentiment analysis, also known as opinion mining, is the process of extracting subjective information from text data and determining the sentiment expressed within it. This project aims to develop an efficient sentiment analysis model that can analyze large volumes of textual data and classify it into positive, negative, or neutral sentiments. The project utilizes advanced natural language processing (NLP) techniques and machine learning algorithms to achieve accurate sentiment classification.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57" name="Google Shape;157;g22f1ae101c7_0_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58" name="Google Shape;158;g22f1ae101c7_0_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9" name="Google Shape;159;g22f1ae101c7_0_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3" name="Picture 2">
            <a:extLst>
              <a:ext uri="{FF2B5EF4-FFF2-40B4-BE49-F238E27FC236}">
                <a16:creationId xmlns:a16="http://schemas.microsoft.com/office/drawing/2014/main" id="{5CDE2D9D-0A57-3754-4454-AED7A3862192}"/>
              </a:ext>
            </a:extLst>
          </p:cNvPr>
          <p:cNvPicPr>
            <a:picLocks noChangeAspect="1"/>
          </p:cNvPicPr>
          <p:nvPr/>
        </p:nvPicPr>
        <p:blipFill>
          <a:blip r:embed="rId3"/>
          <a:stretch>
            <a:fillRect/>
          </a:stretch>
        </p:blipFill>
        <p:spPr>
          <a:xfrm>
            <a:off x="4465310" y="4793164"/>
            <a:ext cx="2619375" cy="1518248"/>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Problem Statement</a:t>
            </a:r>
            <a:endParaRPr dirty="0"/>
          </a:p>
        </p:txBody>
      </p:sp>
      <p:sp>
        <p:nvSpPr>
          <p:cNvPr id="166" name="Google Shape;166;p7"/>
          <p:cNvSpPr txBox="1">
            <a:spLocks noGrp="1"/>
          </p:cNvSpPr>
          <p:nvPr>
            <p:ph type="body" idx="1"/>
          </p:nvPr>
        </p:nvSpPr>
        <p:spPr>
          <a:xfrm>
            <a:off x="172575" y="1517715"/>
            <a:ext cx="11847000" cy="4218760"/>
          </a:xfrm>
          <a:prstGeom prst="rect">
            <a:avLst/>
          </a:prstGeom>
          <a:noFill/>
          <a:ln>
            <a:noFill/>
          </a:ln>
        </p:spPr>
        <p:txBody>
          <a:bodyPr spcFirstLastPara="1" wrap="square" lIns="91425" tIns="45700" rIns="91425" bIns="45700" anchor="t" anchorCtr="0">
            <a:normAutofit fontScale="85000" lnSpcReduction="10000"/>
          </a:bodyPr>
          <a:lstStyle/>
          <a:p>
            <a:pPr marL="457200" lvl="0" indent="-374650" rtl="0">
              <a:lnSpc>
                <a:spcPct val="90000"/>
              </a:lnSpc>
              <a:spcBef>
                <a:spcPts val="0"/>
              </a:spcBef>
              <a:spcAft>
                <a:spcPts val="0"/>
              </a:spcAft>
              <a:buSzPts val="2300"/>
              <a:buChar char="❖"/>
            </a:pPr>
            <a:r>
              <a:rPr lang="en-US" dirty="0"/>
              <a:t>The proliferation of user-generated content on social networks has given rise to the urgent need for efficient sentiment analysis tools. These tools must accurately assess the sentiment of comments and posts to help identify negative or harmful content. However, the challenge lies in developing robust algorithms and models that can reliably distinguish between positive, neutral, and negative sentiments in a wide range of languages and contexts. </a:t>
            </a:r>
          </a:p>
          <a:p>
            <a:pPr marL="82550" lvl="0" indent="0" rtl="0">
              <a:lnSpc>
                <a:spcPct val="90000"/>
              </a:lnSpc>
              <a:spcBef>
                <a:spcPts val="0"/>
              </a:spcBef>
              <a:spcAft>
                <a:spcPts val="0"/>
              </a:spcAft>
              <a:buSzPts val="2300"/>
              <a:buNone/>
            </a:pPr>
            <a:endParaRPr lang="en-US" dirty="0"/>
          </a:p>
          <a:p>
            <a:pPr marL="457200" lvl="0" indent="-374650" rtl="0">
              <a:lnSpc>
                <a:spcPct val="90000"/>
              </a:lnSpc>
              <a:spcBef>
                <a:spcPts val="0"/>
              </a:spcBef>
              <a:spcAft>
                <a:spcPts val="0"/>
              </a:spcAft>
              <a:buSzPts val="2300"/>
              <a:buChar char="❖"/>
            </a:pPr>
            <a:r>
              <a:rPr lang="en-US" dirty="0"/>
              <a:t>Additionally, ensuring a balance between freedom of expression and the removal of harmful content poses a significant ethical and technical challenge. This problem statement seeks to address the development of advanced sentiment analysis solutions to assist social networks in maintaining a safe and positive online environment for their users.</a:t>
            </a:r>
          </a:p>
        </p:txBody>
      </p:sp>
      <p:sp>
        <p:nvSpPr>
          <p:cNvPr id="167" name="Google Shape;167;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68" name="Google Shape;168;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9" name="Google Shape;169;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7" name="Google Shape;177;p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79" name="Google Shape;179;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78" name="Google Shape;178;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5" name="Google Shape;175;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Survey of Existing Systems</a:t>
            </a:r>
            <a:endParaRPr dirty="0"/>
          </a:p>
        </p:txBody>
      </p:sp>
      <p:sp>
        <p:nvSpPr>
          <p:cNvPr id="176" name="Google Shape;176;p8"/>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0" indent="0">
              <a:lnSpc>
                <a:spcPct val="100000"/>
              </a:lnSpc>
              <a:spcBef>
                <a:spcPts val="0"/>
              </a:spcBef>
              <a:buNone/>
            </a:pPr>
            <a:r>
              <a:rPr lang="en-IN" sz="1800" b="1" u="sng" dirty="0">
                <a:latin typeface="Calibri" panose="020F0502020204030204" pitchFamily="34" charset="0"/>
                <a:ea typeface="Calibri" panose="020F0502020204030204" pitchFamily="34" charset="0"/>
                <a:cs typeface="Calibri" panose="020F0502020204030204" pitchFamily="34" charset="0"/>
                <a:sym typeface="Times New Roman"/>
              </a:rPr>
              <a:t>Problems Addressed </a:t>
            </a:r>
          </a:p>
          <a:p>
            <a:pPr marL="0" indent="0" algn="just">
              <a:lnSpc>
                <a:spcPct val="100000"/>
              </a:lnSpc>
              <a:spcBef>
                <a:spcPts val="0"/>
              </a:spcBef>
              <a:buNone/>
            </a:pPr>
            <a:r>
              <a:rPr lang="en-IN" sz="1800" b="1" dirty="0">
                <a:latin typeface="Calibri" panose="020F0502020204030204" pitchFamily="34" charset="0"/>
                <a:ea typeface="Calibri" panose="020F0502020204030204" pitchFamily="34" charset="0"/>
                <a:cs typeface="Calibri" panose="020F0502020204030204" pitchFamily="34" charset="0"/>
                <a:sym typeface="Times New Roman"/>
              </a:rPr>
              <a:t>IBM Watson Natural Language Understanding: </a:t>
            </a:r>
            <a:r>
              <a:rPr lang="en-IN" sz="1800" dirty="0">
                <a:latin typeface="Calibri" panose="020F0502020204030204" pitchFamily="34" charset="0"/>
                <a:ea typeface="Calibri" panose="020F0502020204030204" pitchFamily="34" charset="0"/>
                <a:cs typeface="Calibri" panose="020F0502020204030204" pitchFamily="34" charset="0"/>
                <a:sym typeface="Times New Roman"/>
              </a:rPr>
              <a:t>IBM Watson offers the Natural Language Understanding (NLU) service, which provides sentiment analysis as one of its features. NLU utilizes machine learning models to </a:t>
            </a:r>
            <a:r>
              <a:rPr lang="en-IN" sz="1800" dirty="0" err="1">
                <a:latin typeface="Calibri" panose="020F0502020204030204" pitchFamily="34" charset="0"/>
                <a:ea typeface="Calibri" panose="020F0502020204030204" pitchFamily="34" charset="0"/>
                <a:cs typeface="Calibri" panose="020F0502020204030204" pitchFamily="34" charset="0"/>
                <a:sym typeface="Times New Roman"/>
              </a:rPr>
              <a:t>analyze</a:t>
            </a:r>
            <a:r>
              <a:rPr lang="en-IN" sz="1800" dirty="0">
                <a:latin typeface="Calibri" panose="020F0502020204030204" pitchFamily="34" charset="0"/>
                <a:ea typeface="Calibri" panose="020F0502020204030204" pitchFamily="34" charset="0"/>
                <a:cs typeface="Calibri" panose="020F0502020204030204" pitchFamily="34" charset="0"/>
                <a:sym typeface="Times New Roman"/>
              </a:rPr>
              <a:t> sentiment in text data. It is available as a cloud-based service and provides APIs for easy </a:t>
            </a:r>
            <a:r>
              <a:rPr lang="en-IN" sz="1800" dirty="0" err="1">
                <a:latin typeface="Calibri" panose="020F0502020204030204" pitchFamily="34" charset="0"/>
                <a:ea typeface="Calibri" panose="020F0502020204030204" pitchFamily="34" charset="0"/>
                <a:cs typeface="Calibri" panose="020F0502020204030204" pitchFamily="34" charset="0"/>
                <a:sym typeface="Times New Roman"/>
              </a:rPr>
              <a:t>integrationintoa</a:t>
            </a:r>
            <a:r>
              <a:rPr lang="en-IN" sz="1800" dirty="0">
                <a:latin typeface="Calibri" panose="020F0502020204030204" pitchFamily="34" charset="0"/>
                <a:ea typeface="Calibri" panose="020F0502020204030204" pitchFamily="34" charset="0"/>
                <a:cs typeface="Calibri" panose="020F0502020204030204" pitchFamily="34" charset="0"/>
                <a:sym typeface="Times New Roman"/>
              </a:rPr>
              <a:t> applications. </a:t>
            </a:r>
          </a:p>
          <a:p>
            <a:pPr marL="0" indent="0">
              <a:lnSpc>
                <a:spcPct val="100000"/>
              </a:lnSpc>
              <a:spcBef>
                <a:spcPts val="0"/>
              </a:spcBef>
              <a:buNone/>
            </a:pPr>
            <a:r>
              <a:rPr lang="en-IN" sz="1800" b="1" dirty="0">
                <a:latin typeface="Calibri" panose="020F0502020204030204" pitchFamily="34" charset="0"/>
                <a:ea typeface="Calibri" panose="020F0502020204030204" pitchFamily="34" charset="0"/>
                <a:cs typeface="Calibri" panose="020F0502020204030204" pitchFamily="34" charset="0"/>
                <a:sym typeface="Times New Roman"/>
              </a:rPr>
              <a:t>Advantages</a:t>
            </a:r>
            <a:r>
              <a:rPr lang="en-IN" sz="1800" dirty="0">
                <a:latin typeface="Calibri" panose="020F0502020204030204" pitchFamily="34" charset="0"/>
                <a:ea typeface="Calibri" panose="020F0502020204030204" pitchFamily="34" charset="0"/>
                <a:cs typeface="Calibri" panose="020F0502020204030204" pitchFamily="34" charset="0"/>
                <a:sym typeface="Times New Roman"/>
              </a:rPr>
              <a:t>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Multilingual Support.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Cloud-Based Service.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 Natural Language Understanding Capabilities. </a:t>
            </a:r>
          </a:p>
          <a:p>
            <a:pPr marL="0" indent="0">
              <a:lnSpc>
                <a:spcPct val="100000"/>
              </a:lnSpc>
              <a:spcBef>
                <a:spcPts val="0"/>
              </a:spcBef>
              <a:buNone/>
            </a:pPr>
            <a:r>
              <a:rPr lang="en-IN" sz="1800" b="1" dirty="0">
                <a:latin typeface="Calibri" panose="020F0502020204030204" pitchFamily="34" charset="0"/>
                <a:ea typeface="Calibri" panose="020F0502020204030204" pitchFamily="34" charset="0"/>
                <a:cs typeface="Calibri" panose="020F0502020204030204" pitchFamily="34" charset="0"/>
                <a:sym typeface="Times New Roman"/>
              </a:rPr>
              <a:t>Disadvantages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Cost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Dependency on IBM Infrastructure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Language and Cultural Bias </a:t>
            </a:r>
          </a:p>
          <a:p>
            <a:pPr marL="0" indent="0">
              <a:lnSpc>
                <a:spcPct val="100000"/>
              </a:lnSpc>
              <a:spcBef>
                <a:spcPts val="0"/>
              </a:spcBef>
              <a:buNone/>
            </a:pPr>
            <a:r>
              <a:rPr lang="en-IN" sz="1800" b="1" dirty="0">
                <a:latin typeface="Calibri" panose="020F0502020204030204" pitchFamily="34" charset="0"/>
                <a:ea typeface="Calibri" panose="020F0502020204030204" pitchFamily="34" charset="0"/>
                <a:cs typeface="Calibri" panose="020F0502020204030204" pitchFamily="34" charset="0"/>
                <a:sym typeface="Times New Roman"/>
              </a:rPr>
              <a:t>Gaps Identified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Contextual Understanding. </a:t>
            </a:r>
          </a:p>
          <a:p>
            <a:pPr marL="457200" lvl="1" indent="0">
              <a:lnSpc>
                <a:spcPct val="100000"/>
              </a:lnSpc>
              <a:spcBef>
                <a:spcPts val="0"/>
              </a:spcBef>
              <a:buNone/>
            </a:pPr>
            <a:r>
              <a:rPr lang="en-IN" sz="1400" dirty="0">
                <a:latin typeface="Calibri" panose="020F0502020204030204" pitchFamily="34" charset="0"/>
                <a:ea typeface="Calibri" panose="020F0502020204030204" pitchFamily="34" charset="0"/>
                <a:cs typeface="Calibri" panose="020F0502020204030204" pitchFamily="34" charset="0"/>
                <a:sym typeface="Times New Roman"/>
              </a:rPr>
              <a:t>Domain-Specific Sentiment. </a:t>
            </a:r>
          </a:p>
          <a:p>
            <a:pPr marL="0" indent="0">
              <a:lnSpc>
                <a:spcPct val="100000"/>
              </a:lnSpc>
              <a:spcBef>
                <a:spcPts val="0"/>
              </a:spcBef>
              <a:buNone/>
            </a:pPr>
            <a:r>
              <a:rPr lang="en-IN" sz="1800" b="1" dirty="0">
                <a:latin typeface="Calibri" panose="020F0502020204030204" pitchFamily="34" charset="0"/>
                <a:ea typeface="Calibri" panose="020F0502020204030204" pitchFamily="34" charset="0"/>
                <a:cs typeface="Calibri" panose="020F0502020204030204" pitchFamily="34" charset="0"/>
                <a:sym typeface="Times New Roman"/>
              </a:rPr>
              <a:t>Reference link </a:t>
            </a:r>
          </a:p>
          <a:p>
            <a:pPr marL="0" indent="0">
              <a:lnSpc>
                <a:spcPct val="100000"/>
              </a:lnSpc>
              <a:spcBef>
                <a:spcPts val="0"/>
              </a:spcBef>
              <a:buNone/>
            </a:pPr>
            <a:r>
              <a:rPr lang="en-IN" sz="1800" dirty="0">
                <a:latin typeface="Calibri" panose="020F0502020204030204" pitchFamily="34" charset="0"/>
                <a:ea typeface="Calibri" panose="020F0502020204030204" pitchFamily="34" charset="0"/>
                <a:cs typeface="Calibri" panose="020F0502020204030204" pitchFamily="34" charset="0"/>
                <a:sym typeface="Times New Roman"/>
              </a:rPr>
              <a:t>	 https://www.ibm.com/products/natural-language-understanding</a:t>
            </a:r>
            <a:endParaRPr sz="18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4" name="Picture Placeholder 3">
            <a:extLst>
              <a:ext uri="{FF2B5EF4-FFF2-40B4-BE49-F238E27FC236}">
                <a16:creationId xmlns:a16="http://schemas.microsoft.com/office/drawing/2014/main" id="{188244CA-040B-FC7E-325C-0BBF6F68D0DD}"/>
              </a:ext>
            </a:extLst>
          </p:cNvPr>
          <p:cNvPicPr>
            <a:picLocks noGrp="1" noChangeAspect="1"/>
          </p:cNvPicPr>
          <p:nvPr>
            <p:ph type="pic" idx="4294967295"/>
          </p:nvPr>
        </p:nvPicPr>
        <p:blipFill rotWithShape="1">
          <a:blip r:embed="rId3"/>
          <a:srcRect l="14517" t="4754" r="52577" b="14844"/>
          <a:stretch/>
        </p:blipFill>
        <p:spPr>
          <a:xfrm>
            <a:off x="6535882" y="1704109"/>
            <a:ext cx="4625454" cy="4500575"/>
          </a:xfr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7" name="Google Shape;177;p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 July 2023</a:t>
            </a:r>
            <a:endParaRPr/>
          </a:p>
        </p:txBody>
      </p:sp>
      <p:sp>
        <p:nvSpPr>
          <p:cNvPr id="179" name="Google Shape;179;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78" name="Google Shape;178;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5" name="Google Shape;175;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Survey of Existing Systems</a:t>
            </a:r>
            <a:endParaRPr dirty="0"/>
          </a:p>
        </p:txBody>
      </p:sp>
      <p:sp>
        <p:nvSpPr>
          <p:cNvPr id="176" name="Google Shape;176;p8"/>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10000"/>
          </a:bodyPr>
          <a:lstStyle/>
          <a:p>
            <a:pPr marL="285750" indent="-285750">
              <a:lnSpc>
                <a:spcPct val="100000"/>
              </a:lnSpc>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b="1" u="sng" dirty="0">
                <a:latin typeface="Calibri" panose="020F0502020204030204" pitchFamily="34" charset="0"/>
                <a:ea typeface="Calibri" panose="020F0502020204030204" pitchFamily="34" charset="0"/>
                <a:cs typeface="Calibri" panose="020F0502020204030204" pitchFamily="34" charset="0"/>
              </a:rPr>
              <a:t>Problems Addressed </a:t>
            </a:r>
          </a:p>
          <a:p>
            <a:pPr marL="0" indent="0" algn="just">
              <a:lnSpc>
                <a:spcPct val="100000"/>
              </a:lnSpc>
              <a:spcBef>
                <a:spcPts val="0"/>
              </a:spcBef>
              <a:buNone/>
            </a:pPr>
            <a:r>
              <a:rPr lang="en-US" sz="1800" b="1" dirty="0" err="1">
                <a:latin typeface="Calibri" panose="020F0502020204030204" pitchFamily="34" charset="0"/>
                <a:ea typeface="Calibri" panose="020F0502020204030204" pitchFamily="34" charset="0"/>
                <a:cs typeface="Calibri" panose="020F0502020204030204" pitchFamily="34" charset="0"/>
              </a:rPr>
              <a:t>Aylien</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Aylien</a:t>
            </a:r>
            <a:r>
              <a:rPr lang="en-US" sz="1800" dirty="0">
                <a:latin typeface="Calibri" panose="020F0502020204030204" pitchFamily="34" charset="0"/>
                <a:ea typeface="Calibri" panose="020F0502020204030204" pitchFamily="34" charset="0"/>
                <a:cs typeface="Calibri" panose="020F0502020204030204" pitchFamily="34" charset="0"/>
              </a:rPr>
              <a:t> offers sentiment analysis software that provides text classification and sentiment analysis capabilities. It includes features like document-level sentiment analysis, entity-level sentiment, and </a:t>
            </a:r>
            <a:r>
              <a:rPr lang="en-US" sz="1800" dirty="0" err="1">
                <a:latin typeface="Calibri" panose="020F0502020204030204" pitchFamily="34" charset="0"/>
                <a:ea typeface="Calibri" panose="020F0502020204030204" pitchFamily="34" charset="0"/>
                <a:cs typeface="Calibri" panose="020F0502020204030204" pitchFamily="34" charset="0"/>
              </a:rPr>
              <a:t>aspectbased</a:t>
            </a:r>
            <a:r>
              <a:rPr lang="en-US" sz="1800" dirty="0">
                <a:latin typeface="Calibri" panose="020F0502020204030204" pitchFamily="34" charset="0"/>
                <a:ea typeface="Calibri" panose="020F0502020204030204" pitchFamily="34" charset="0"/>
                <a:cs typeface="Calibri" panose="020F0502020204030204" pitchFamily="34" charset="0"/>
              </a:rPr>
              <a:t> sentiment analysis. </a:t>
            </a:r>
            <a:r>
              <a:rPr lang="en-US" sz="1800" dirty="0" err="1">
                <a:latin typeface="Calibri" panose="020F0502020204030204" pitchFamily="34" charset="0"/>
                <a:ea typeface="Calibri" panose="020F0502020204030204" pitchFamily="34" charset="0"/>
                <a:cs typeface="Calibri" panose="020F0502020204030204" pitchFamily="34" charset="0"/>
              </a:rPr>
              <a:t>Aylien's</a:t>
            </a:r>
            <a:r>
              <a:rPr lang="en-US" sz="1800" dirty="0">
                <a:latin typeface="Calibri" panose="020F0502020204030204" pitchFamily="34" charset="0"/>
                <a:ea typeface="Calibri" panose="020F0502020204030204" pitchFamily="34" charset="0"/>
                <a:cs typeface="Calibri" panose="020F0502020204030204" pitchFamily="34" charset="0"/>
              </a:rPr>
              <a:t> sentiment analysis software can be used through their API or integrated into custom applications. </a:t>
            </a:r>
          </a:p>
          <a:p>
            <a:pPr marL="0" indent="0">
              <a:lnSpc>
                <a:spcPct val="100000"/>
              </a:lnSpc>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b="1" dirty="0">
                <a:latin typeface="Calibri" panose="020F0502020204030204" pitchFamily="34" charset="0"/>
                <a:ea typeface="Calibri" panose="020F0502020204030204" pitchFamily="34" charset="0"/>
                <a:cs typeface="Calibri" panose="020F0502020204030204" pitchFamily="34" charset="0"/>
              </a:rPr>
              <a:t>Advantages </a:t>
            </a:r>
          </a:p>
          <a:p>
            <a:pPr marL="457200" lvl="1" indent="0">
              <a:lnSpc>
                <a:spcPct val="100000"/>
              </a:lnSpc>
              <a:spcBef>
                <a:spcPts val="0"/>
              </a:spcBef>
              <a:buNone/>
            </a:pPr>
            <a:r>
              <a:rPr lang="en-US" sz="1400" dirty="0">
                <a:latin typeface="Calibri" panose="020F0502020204030204" pitchFamily="34" charset="0"/>
                <a:ea typeface="Calibri" panose="020F0502020204030204" pitchFamily="34" charset="0"/>
                <a:cs typeface="Calibri" panose="020F0502020204030204" pitchFamily="34" charset="0"/>
              </a:rPr>
              <a:t>1.Industry-Specific Sentiment Analysis.</a:t>
            </a:r>
          </a:p>
          <a:p>
            <a:pPr marL="457200" lvl="1" indent="0">
              <a:lnSpc>
                <a:spcPct val="100000"/>
              </a:lnSpc>
              <a:spcBef>
                <a:spcPts val="0"/>
              </a:spcBef>
              <a:buNone/>
            </a:pPr>
            <a:r>
              <a:rPr lang="en-US" sz="1400" dirty="0">
                <a:latin typeface="Calibri" panose="020F0502020204030204" pitchFamily="34" charset="0"/>
                <a:ea typeface="Calibri" panose="020F0502020204030204" pitchFamily="34" charset="0"/>
                <a:cs typeface="Calibri" panose="020F0502020204030204" pitchFamily="34" charset="0"/>
              </a:rPr>
              <a:t>2.Emotion Analysis.</a:t>
            </a:r>
          </a:p>
          <a:p>
            <a:pPr marL="457200" lvl="1" indent="0">
              <a:lnSpc>
                <a:spcPct val="100000"/>
              </a:lnSpc>
              <a:spcBef>
                <a:spcPts val="0"/>
              </a:spcBef>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b="1" dirty="0">
                <a:latin typeface="Calibri" panose="020F0502020204030204" pitchFamily="34" charset="0"/>
                <a:ea typeface="Calibri" panose="020F0502020204030204" pitchFamily="34" charset="0"/>
                <a:cs typeface="Calibri" panose="020F0502020204030204" pitchFamily="34" charset="0"/>
              </a:rPr>
              <a:t>Disadvantages </a:t>
            </a:r>
          </a:p>
          <a:p>
            <a:pPr marL="457200" lvl="1" indent="0">
              <a:lnSpc>
                <a:spcPct val="100000"/>
              </a:lnSpc>
              <a:spcBef>
                <a:spcPts val="0"/>
              </a:spcBef>
              <a:buNone/>
            </a:pPr>
            <a:r>
              <a:rPr lang="en-US" sz="1400" dirty="0">
                <a:latin typeface="Calibri" panose="020F0502020204030204" pitchFamily="34" charset="0"/>
                <a:ea typeface="Calibri" panose="020F0502020204030204" pitchFamily="34" charset="0"/>
                <a:cs typeface="Calibri" panose="020F0502020204030204" pitchFamily="34" charset="0"/>
              </a:rPr>
              <a:t>1. Language Support and Accuracy. </a:t>
            </a:r>
          </a:p>
          <a:p>
            <a:pPr marL="457200" lvl="1" indent="0">
              <a:lnSpc>
                <a:spcPct val="100000"/>
              </a:lnSpc>
              <a:spcBef>
                <a:spcPts val="0"/>
              </a:spcBef>
              <a:buNone/>
            </a:pPr>
            <a:r>
              <a:rPr lang="en-US" sz="1400" dirty="0">
                <a:latin typeface="Calibri" panose="020F0502020204030204" pitchFamily="34" charset="0"/>
                <a:ea typeface="Calibri" panose="020F0502020204030204" pitchFamily="34" charset="0"/>
                <a:cs typeface="Calibri" panose="020F0502020204030204" pitchFamily="34" charset="0"/>
              </a:rPr>
              <a:t>2. Interpretation of Neutral Sentiment.</a:t>
            </a:r>
          </a:p>
          <a:p>
            <a:pPr marL="457200" lvl="1" indent="0">
              <a:lnSpc>
                <a:spcPct val="100000"/>
              </a:lnSpc>
              <a:spcBef>
                <a:spcPts val="0"/>
              </a:spcBef>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b="1" dirty="0">
                <a:latin typeface="Calibri" panose="020F0502020204030204" pitchFamily="34" charset="0"/>
                <a:ea typeface="Calibri" panose="020F0502020204030204" pitchFamily="34" charset="0"/>
                <a:cs typeface="Calibri" panose="020F0502020204030204" pitchFamily="34" charset="0"/>
              </a:rPr>
              <a:t>Gaps Identified </a:t>
            </a:r>
          </a:p>
          <a:p>
            <a:pPr marL="457200" lvl="1" indent="0">
              <a:lnSpc>
                <a:spcPct val="100000"/>
              </a:lnSpc>
              <a:spcBef>
                <a:spcPts val="0"/>
              </a:spcBef>
              <a:buNone/>
            </a:pPr>
            <a:r>
              <a:rPr lang="en-US" sz="1400" dirty="0">
                <a:latin typeface="Calibri" panose="020F0502020204030204" pitchFamily="34" charset="0"/>
                <a:ea typeface="Calibri" panose="020F0502020204030204" pitchFamily="34" charset="0"/>
                <a:cs typeface="Calibri" panose="020F0502020204030204" pitchFamily="34" charset="0"/>
              </a:rPr>
              <a:t>1.Handling of Complex Sentence Structures </a:t>
            </a:r>
          </a:p>
          <a:p>
            <a:pPr marL="457200" lvl="1" indent="0">
              <a:lnSpc>
                <a:spcPct val="100000"/>
              </a:lnSpc>
              <a:spcBef>
                <a:spcPts val="0"/>
              </a:spcBef>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sz="1800" b="1" dirty="0">
                <a:latin typeface="Calibri" panose="020F0502020204030204" pitchFamily="34" charset="0"/>
                <a:ea typeface="Calibri" panose="020F0502020204030204" pitchFamily="34" charset="0"/>
                <a:cs typeface="Calibri" panose="020F0502020204030204" pitchFamily="34" charset="0"/>
              </a:rPr>
              <a:t>Reference link </a:t>
            </a:r>
          </a:p>
          <a:p>
            <a:pPr marL="0" indent="0">
              <a:lnSpc>
                <a:spcPct val="100000"/>
              </a:lnSpc>
              <a:spcBef>
                <a:spcPts val="0"/>
              </a:spcBef>
              <a:buNone/>
            </a:pPr>
            <a:r>
              <a:rPr lang="en-US" sz="1800" dirty="0">
                <a:latin typeface="Calibri" panose="020F0502020204030204" pitchFamily="34" charset="0"/>
                <a:ea typeface="Calibri" panose="020F0502020204030204" pitchFamily="34" charset="0"/>
                <a:cs typeface="Calibri" panose="020F0502020204030204" pitchFamily="34" charset="0"/>
              </a:rPr>
              <a:t>	1. https://aylien.com/product/news-api</a:t>
            </a:r>
          </a:p>
        </p:txBody>
      </p:sp>
      <p:pic>
        <p:nvPicPr>
          <p:cNvPr id="4" name="Picture 3">
            <a:extLst>
              <a:ext uri="{FF2B5EF4-FFF2-40B4-BE49-F238E27FC236}">
                <a16:creationId xmlns:a16="http://schemas.microsoft.com/office/drawing/2014/main" id="{5F5F989D-5E78-6216-5C57-34B6D20F312B}"/>
              </a:ext>
            </a:extLst>
          </p:cNvPr>
          <p:cNvPicPr>
            <a:picLocks noChangeAspect="1"/>
          </p:cNvPicPr>
          <p:nvPr/>
        </p:nvPicPr>
        <p:blipFill>
          <a:blip r:embed="rId3"/>
          <a:stretch>
            <a:fillRect/>
          </a:stretch>
        </p:blipFill>
        <p:spPr>
          <a:xfrm>
            <a:off x="6116090" y="1964248"/>
            <a:ext cx="5912778" cy="3934685"/>
          </a:xfrm>
          <a:prstGeom prst="rect">
            <a:avLst/>
          </a:prstGeom>
        </p:spPr>
      </p:pic>
    </p:spTree>
    <p:extLst>
      <p:ext uri="{BB962C8B-B14F-4D97-AF65-F5344CB8AC3E}">
        <p14:creationId xmlns:p14="http://schemas.microsoft.com/office/powerpoint/2010/main" val="1771807668"/>
      </p:ext>
    </p:extLst>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1235</Words>
  <Application>Microsoft Office PowerPoint</Application>
  <PresentationFormat>Widescreen</PresentationFormat>
  <Paragraphs>138</Paragraphs>
  <Slides>22</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Courier New</vt:lpstr>
      <vt:lpstr>Cambria</vt:lpstr>
      <vt:lpstr>Arial</vt:lpstr>
      <vt:lpstr>Arial Black</vt:lpstr>
      <vt:lpstr>Wingdings</vt:lpstr>
      <vt:lpstr>Symbol</vt:lpstr>
      <vt:lpstr>Times New Roman</vt:lpstr>
      <vt:lpstr>Calibri</vt:lpstr>
      <vt:lpstr>Quattrocento Sans</vt:lpstr>
      <vt:lpstr>Noto Sans Symbols</vt:lpstr>
      <vt:lpstr>Droid Sans Mono</vt:lpstr>
      <vt:lpstr>WelcomeDoc</vt:lpstr>
      <vt:lpstr>PowerPoint Presentation</vt:lpstr>
      <vt:lpstr>Sentiment Analysis </vt:lpstr>
      <vt:lpstr>Supervised by: Prof. Shraddha Sharma</vt:lpstr>
      <vt:lpstr>Project Presentation Outline</vt:lpstr>
      <vt:lpstr>Abstract</vt:lpstr>
      <vt:lpstr>Introduction</vt:lpstr>
      <vt:lpstr>Problem Statement</vt:lpstr>
      <vt:lpstr>Survey of Existing Systems</vt:lpstr>
      <vt:lpstr>Survey of Existing Systems</vt:lpstr>
      <vt:lpstr>Objectives</vt:lpstr>
      <vt:lpstr>Project Description</vt:lpstr>
      <vt:lpstr>Methodology/Planning of the Project work</vt:lpstr>
      <vt:lpstr>Expected Outcome</vt:lpstr>
      <vt:lpstr>Screen-Shot </vt:lpstr>
      <vt:lpstr>Screen-Shot</vt:lpstr>
      <vt:lpstr>Screen-Shot</vt:lpstr>
      <vt:lpstr>Screen-Shot</vt:lpstr>
      <vt:lpstr>Screen-Shot</vt:lpstr>
      <vt:lpstr>Screen-Shot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Gourav Sharma</cp:lastModifiedBy>
  <cp:revision>5</cp:revision>
  <dcterms:created xsi:type="dcterms:W3CDTF">2014-03-28T16:17:36Z</dcterms:created>
  <dcterms:modified xsi:type="dcterms:W3CDTF">2023-11-05T07:03:24Z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