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3.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4.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5.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6.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72" r:id="rId2"/>
    <p:sldId id="274" r:id="rId3"/>
    <p:sldId id="280" r:id="rId4"/>
    <p:sldId id="281" r:id="rId5"/>
    <p:sldId id="283" r:id="rId6"/>
    <p:sldId id="282" r:id="rId7"/>
    <p:sldId id="286" r:id="rId8"/>
    <p:sldId id="287" r:id="rId9"/>
    <p:sldId id="288" r:id="rId10"/>
    <p:sldId id="289" r:id="rId11"/>
    <p:sldId id="290" r:id="rId12"/>
    <p:sldId id="291" r:id="rId13"/>
    <p:sldId id="293" r:id="rId14"/>
    <p:sldId id="284" r:id="rId15"/>
    <p:sldId id="294"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8A6185-CD42-496E-BF96-22972DF5453B}" v="568" dt="2019-10-08T14:02:12.244"/>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p:scale>
          <a:sx n="61" d="100"/>
          <a:sy n="61" d="100"/>
        </p:scale>
        <p:origin x="1291" y="619"/>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nnation\Desktop\Quality%20of%20Hire%20Data%20-%20With%202014%20Perf%20Ratings%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unnation\Desktop\Matthew_Quality_of_Hire_Data_-_With_2014_Perf_Ratings_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unnation\Desktop\Matthew_Quality_of_Hire_Data_-_With_2014_Perf_Ratings_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unnation\Desktop\My_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unnation\Desktop\My_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unnation\Desktop\My_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unnation\Desktop\My_Project.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a:t>Quality of Hire Vs PF</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'QOH V.S ICE'!$O$106</c:f>
              <c:strCache>
                <c:ptCount val="1"/>
                <c:pt idx="0">
                  <c:v>PF</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'QOH V.S ICE'!$N$107:$N$109</c:f>
              <c:strCache>
                <c:ptCount val="3"/>
                <c:pt idx="0">
                  <c:v>&lt;95% (n=109)</c:v>
                </c:pt>
                <c:pt idx="1">
                  <c:v>95%-105% (n=22)</c:v>
                </c:pt>
                <c:pt idx="2">
                  <c:v>&gt;105% (n=71)</c:v>
                </c:pt>
              </c:strCache>
            </c:strRef>
          </c:cat>
          <c:val>
            <c:numRef>
              <c:f>'QOH V.S ICE'!$O$107:$O$109</c:f>
              <c:numCache>
                <c:formatCode>0.00</c:formatCode>
                <c:ptCount val="3"/>
                <c:pt idx="0">
                  <c:v>4.8165137614678901</c:v>
                </c:pt>
                <c:pt idx="1">
                  <c:v>5.291666666666667</c:v>
                </c:pt>
                <c:pt idx="2">
                  <c:v>5.971830985915493</c:v>
                </c:pt>
              </c:numCache>
            </c:numRef>
          </c:val>
          <c:extLst>
            <c:ext xmlns:c16="http://schemas.microsoft.com/office/drawing/2014/chart" uri="{C3380CC4-5D6E-409C-BE32-E72D297353CC}">
              <c16:uniqueId val="{00000000-435D-493C-B55E-8825B75F4D6D}"/>
            </c:ext>
          </c:extLst>
        </c:ser>
        <c:dLbls>
          <c:showLegendKey val="0"/>
          <c:showVal val="0"/>
          <c:showCatName val="0"/>
          <c:showSerName val="0"/>
          <c:showPercent val="0"/>
          <c:showBubbleSize val="0"/>
        </c:dLbls>
        <c:gapWidth val="219"/>
        <c:overlap val="-27"/>
        <c:axId val="810514128"/>
        <c:axId val="810517648"/>
      </c:barChart>
      <c:catAx>
        <c:axId val="81051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810517648"/>
        <c:crosses val="autoZero"/>
        <c:auto val="1"/>
        <c:lblAlgn val="ctr"/>
        <c:lblOffset val="100"/>
        <c:noMultiLvlLbl val="0"/>
      </c:catAx>
      <c:valAx>
        <c:axId val="810517648"/>
        <c:scaling>
          <c:orientation val="minMax"/>
          <c:max val="10"/>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Quality of Hire Scores</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810514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RF/TC Vs</a:t>
            </a:r>
            <a:r>
              <a:rPr lang="en-US" baseline="0" dirty="0"/>
              <a:t> Quality of Hire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'QOH vs ACE'!$O$39</c:f>
              <c:strCache>
                <c:ptCount val="1"/>
                <c:pt idx="0">
                  <c:v>RF/TC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'QOH vs ACE'!$N$40:$N$44</c:f>
              <c:strCache>
                <c:ptCount val="5"/>
                <c:pt idx="0">
                  <c:v>Does not meet expectations
(n=10)</c:v>
                </c:pt>
                <c:pt idx="1">
                  <c:v>Approaches expectations
(n=11)</c:v>
                </c:pt>
                <c:pt idx="2">
                  <c:v>Meets expectations
(n=92)</c:v>
                </c:pt>
                <c:pt idx="3">
                  <c:v>Exceeds expectations
(n=75)</c:v>
                </c:pt>
                <c:pt idx="4">
                  <c:v>Outstanding
(n=14)</c:v>
                </c:pt>
              </c:strCache>
            </c:strRef>
          </c:cat>
          <c:val>
            <c:numRef>
              <c:f>'QOH vs ACE'!$O$40:$O$44</c:f>
              <c:numCache>
                <c:formatCode>0.00</c:formatCode>
                <c:ptCount val="5"/>
                <c:pt idx="0">
                  <c:v>2.6</c:v>
                </c:pt>
                <c:pt idx="1">
                  <c:v>2.9090909090909092</c:v>
                </c:pt>
                <c:pt idx="2">
                  <c:v>4.8369565217391308</c:v>
                </c:pt>
                <c:pt idx="3">
                  <c:v>5.88</c:v>
                </c:pt>
                <c:pt idx="4">
                  <c:v>7.5</c:v>
                </c:pt>
              </c:numCache>
            </c:numRef>
          </c:val>
          <c:extLst>
            <c:ext xmlns:c16="http://schemas.microsoft.com/office/drawing/2014/chart" uri="{C3380CC4-5D6E-409C-BE32-E72D297353CC}">
              <c16:uniqueId val="{00000000-0AFF-4324-8D27-95412E0DAFC2}"/>
            </c:ext>
          </c:extLst>
        </c:ser>
        <c:dLbls>
          <c:dLblPos val="outEnd"/>
          <c:showLegendKey val="0"/>
          <c:showVal val="1"/>
          <c:showCatName val="0"/>
          <c:showSerName val="0"/>
          <c:showPercent val="0"/>
          <c:showBubbleSize val="0"/>
        </c:dLbls>
        <c:gapWidth val="219"/>
        <c:overlap val="-27"/>
        <c:axId val="651519440"/>
        <c:axId val="651518480"/>
      </c:barChart>
      <c:catAx>
        <c:axId val="651519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51518480"/>
        <c:crosses val="autoZero"/>
        <c:auto val="1"/>
        <c:lblAlgn val="ctr"/>
        <c:lblOffset val="100"/>
        <c:noMultiLvlLbl val="0"/>
      </c:catAx>
      <c:valAx>
        <c:axId val="651518480"/>
        <c:scaling>
          <c:orientation val="minMax"/>
          <c:max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dirty="0"/>
                  <a:t>Quality of Hire Scores</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515194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RF/TC Vs</a:t>
            </a:r>
            <a:r>
              <a:rPr lang="en-US" baseline="0" dirty="0"/>
              <a:t> Quality of Hire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'3P vs QOH'!$M$39</c:f>
              <c:strCache>
                <c:ptCount val="1"/>
                <c:pt idx="0">
                  <c:v>Average of RF/TC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'3P vs QOH'!$L$40:$L$44</c:f>
              <c:strCache>
                <c:ptCount val="5"/>
                <c:pt idx="0">
                  <c:v>Does not meet expectations
(n=13)</c:v>
                </c:pt>
                <c:pt idx="1">
                  <c:v>Approaches expectations
(n=12)</c:v>
                </c:pt>
                <c:pt idx="2">
                  <c:v>Meets expectations 
(n=74)</c:v>
                </c:pt>
                <c:pt idx="3">
                  <c:v>Exceeds expectations 
(n=63)</c:v>
                </c:pt>
                <c:pt idx="4">
                  <c:v>Outstanding 
(n=11)</c:v>
                </c:pt>
              </c:strCache>
            </c:strRef>
          </c:cat>
          <c:val>
            <c:numRef>
              <c:f>'3P vs QOH'!$M$40:$M$44</c:f>
              <c:numCache>
                <c:formatCode>0.00</c:formatCode>
                <c:ptCount val="5"/>
                <c:pt idx="0">
                  <c:v>2.3846153846153846</c:v>
                </c:pt>
                <c:pt idx="1">
                  <c:v>2.5833333333333335</c:v>
                </c:pt>
                <c:pt idx="2">
                  <c:v>5.6486486486486482</c:v>
                </c:pt>
                <c:pt idx="3">
                  <c:v>6.2857142857142856</c:v>
                </c:pt>
                <c:pt idx="4">
                  <c:v>8.1818181818181817</c:v>
                </c:pt>
              </c:numCache>
            </c:numRef>
          </c:val>
          <c:extLst>
            <c:ext xmlns:c16="http://schemas.microsoft.com/office/drawing/2014/chart" uri="{C3380CC4-5D6E-409C-BE32-E72D297353CC}">
              <c16:uniqueId val="{00000000-9816-4FD5-A59B-5361E660A043}"/>
            </c:ext>
          </c:extLst>
        </c:ser>
        <c:dLbls>
          <c:dLblPos val="outEnd"/>
          <c:showLegendKey val="0"/>
          <c:showVal val="1"/>
          <c:showCatName val="0"/>
          <c:showSerName val="0"/>
          <c:showPercent val="0"/>
          <c:showBubbleSize val="0"/>
        </c:dLbls>
        <c:gapWidth val="219"/>
        <c:overlap val="-27"/>
        <c:axId val="636876536"/>
        <c:axId val="636871736"/>
      </c:barChart>
      <c:catAx>
        <c:axId val="636876536"/>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3P Rating</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36871736"/>
        <c:crosses val="autoZero"/>
        <c:auto val="1"/>
        <c:lblAlgn val="ctr"/>
        <c:lblOffset val="100"/>
        <c:noMultiLvlLbl val="0"/>
      </c:catAx>
      <c:valAx>
        <c:axId val="636871736"/>
        <c:scaling>
          <c:orientation val="minMax"/>
          <c:max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Quality of</a:t>
                </a:r>
                <a:r>
                  <a:rPr lang="en-US" sz="1200" baseline="0"/>
                  <a:t> Hire Score</a:t>
                </a:r>
                <a:endParaRPr lang="en-US" sz="1200"/>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368765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Type</a:t>
            </a:r>
            <a:r>
              <a:rPr lang="en-US" baseline="0"/>
              <a:t> of Employee V/S Hire Scores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 Test(Ind t-test)'!$F$43</c:f>
              <c:strCache>
                <c:ptCount val="1"/>
                <c:pt idx="0">
                  <c:v>Left Within 2 years</c:v>
                </c:pt>
              </c:strCache>
            </c:strRef>
          </c:tx>
          <c:spPr>
            <a:solidFill>
              <a:schemeClr val="accent2">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'Stat Test(Ind t-test)'!$E$44</c:f>
              <c:strCache>
                <c:ptCount val="1"/>
                <c:pt idx="0">
                  <c:v>Collaborates Across Boundaries</c:v>
                </c:pt>
              </c:strCache>
            </c:strRef>
          </c:cat>
          <c:val>
            <c:numRef>
              <c:f>'Stat Test(Ind t-test)'!$F$44</c:f>
              <c:numCache>
                <c:formatCode>_(* #,##0.00_);_(* \(#,##0.00\);_(* "-"??_);_(@_)</c:formatCode>
                <c:ptCount val="1"/>
                <c:pt idx="0">
                  <c:v>5.4</c:v>
                </c:pt>
              </c:numCache>
            </c:numRef>
          </c:val>
          <c:extLst>
            <c:ext xmlns:c16="http://schemas.microsoft.com/office/drawing/2014/chart" uri="{C3380CC4-5D6E-409C-BE32-E72D297353CC}">
              <c16:uniqueId val="{00000000-C1F5-44B8-9AF3-67FC6BA91BA8}"/>
            </c:ext>
          </c:extLst>
        </c:ser>
        <c:ser>
          <c:idx val="1"/>
          <c:order val="1"/>
          <c:tx>
            <c:strRef>
              <c:f>'Stat Test(Ind t-test)'!$G$43</c:f>
              <c:strCache>
                <c:ptCount val="1"/>
                <c:pt idx="0">
                  <c:v>Who's Still Working</c:v>
                </c:pt>
              </c:strCache>
            </c:strRef>
          </c:tx>
          <c:spPr>
            <a:solidFill>
              <a:schemeClr val="accent2">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'Stat Test(Ind t-test)'!$E$44</c:f>
              <c:strCache>
                <c:ptCount val="1"/>
                <c:pt idx="0">
                  <c:v>Collaborates Across Boundaries</c:v>
                </c:pt>
              </c:strCache>
            </c:strRef>
          </c:cat>
          <c:val>
            <c:numRef>
              <c:f>'Stat Test(Ind t-test)'!$G$44</c:f>
              <c:numCache>
                <c:formatCode>_(* #,##0.00_);_(* \(#,##0.00\);_(* "-"??_);_(@_)</c:formatCode>
                <c:ptCount val="1"/>
                <c:pt idx="0">
                  <c:v>5.935483870967742</c:v>
                </c:pt>
              </c:numCache>
            </c:numRef>
          </c:val>
          <c:extLst>
            <c:ext xmlns:c16="http://schemas.microsoft.com/office/drawing/2014/chart" uri="{C3380CC4-5D6E-409C-BE32-E72D297353CC}">
              <c16:uniqueId val="{00000001-C1F5-44B8-9AF3-67FC6BA91BA8}"/>
            </c:ext>
          </c:extLst>
        </c:ser>
        <c:dLbls>
          <c:dLblPos val="outEnd"/>
          <c:showLegendKey val="0"/>
          <c:showVal val="1"/>
          <c:showCatName val="0"/>
          <c:showSerName val="0"/>
          <c:showPercent val="0"/>
          <c:showBubbleSize val="0"/>
        </c:dLbls>
        <c:gapWidth val="371"/>
        <c:overlap val="-27"/>
        <c:axId val="603562704"/>
        <c:axId val="603562384"/>
      </c:barChart>
      <c:catAx>
        <c:axId val="603562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3562384"/>
        <c:crosses val="autoZero"/>
        <c:auto val="1"/>
        <c:lblAlgn val="ctr"/>
        <c:lblOffset val="100"/>
        <c:noMultiLvlLbl val="0"/>
      </c:catAx>
      <c:valAx>
        <c:axId val="603562384"/>
        <c:scaling>
          <c:orientation val="minMax"/>
          <c:max val="1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Quality of Hire Scores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0_);_(* \(#,##0\);_(*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3562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a:t>Types of Employee V/S</a:t>
            </a:r>
            <a:r>
              <a:rPr lang="en-US" sz="1200" baseline="0"/>
              <a:t> </a:t>
            </a:r>
            <a:r>
              <a:rPr lang="en-US" sz="1200"/>
              <a:t>Average</a:t>
            </a:r>
            <a:r>
              <a:rPr lang="en-US" sz="1200" baseline="0"/>
              <a:t> Hire Rating </a:t>
            </a:r>
            <a:endParaRPr lang="en-US" sz="120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268904259802866"/>
          <c:y val="0.11892838586455201"/>
          <c:w val="0.87184075368353753"/>
          <c:h val="0.72047204240097262"/>
        </c:manualLayout>
      </c:layout>
      <c:barChart>
        <c:barDir val="col"/>
        <c:grouping val="clustered"/>
        <c:varyColors val="0"/>
        <c:ser>
          <c:idx val="0"/>
          <c:order val="0"/>
          <c:tx>
            <c:v>Left Within 2 years</c:v>
          </c:tx>
          <c:spPr>
            <a:solidFill>
              <a:schemeClr val="accent2">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'Stat Test(Ind t-test)'!$E$33:$E$39</c:f>
              <c:strCache>
                <c:ptCount val="7"/>
                <c:pt idx="0">
                  <c:v>LCV</c:v>
                </c:pt>
                <c:pt idx="1">
                  <c:v>CAB</c:v>
                </c:pt>
                <c:pt idx="2">
                  <c:v>DP</c:v>
                </c:pt>
                <c:pt idx="3">
                  <c:v>RF/TV</c:v>
                </c:pt>
                <c:pt idx="4">
                  <c:v>Perf</c:v>
                </c:pt>
                <c:pt idx="5">
                  <c:v>AWT</c:v>
                </c:pt>
                <c:pt idx="6">
                  <c:v>PF</c:v>
                </c:pt>
              </c:strCache>
            </c:strRef>
          </c:cat>
          <c:val>
            <c:numRef>
              <c:f>'Stat Test(Ind t-test)'!$F$33:$F$39</c:f>
              <c:numCache>
                <c:formatCode>_(* #,##0.00_);_(* \(#,##0.00\);_(* "-"??_);_(@_)</c:formatCode>
                <c:ptCount val="7"/>
                <c:pt idx="0">
                  <c:v>5.9111111111111114</c:v>
                </c:pt>
                <c:pt idx="1">
                  <c:v>5.4</c:v>
                </c:pt>
                <c:pt idx="2">
                  <c:v>5.1333333333333337</c:v>
                </c:pt>
                <c:pt idx="3">
                  <c:v>5.2444444444444445</c:v>
                </c:pt>
                <c:pt idx="4">
                  <c:v>5.333333333333333</c:v>
                </c:pt>
                <c:pt idx="5">
                  <c:v>5.9333333333333336</c:v>
                </c:pt>
                <c:pt idx="6">
                  <c:v>5.4</c:v>
                </c:pt>
              </c:numCache>
            </c:numRef>
          </c:val>
          <c:extLst>
            <c:ext xmlns:c16="http://schemas.microsoft.com/office/drawing/2014/chart" uri="{C3380CC4-5D6E-409C-BE32-E72D297353CC}">
              <c16:uniqueId val="{00000000-95FC-4CD3-8FAD-BD30E338B696}"/>
            </c:ext>
          </c:extLst>
        </c:ser>
        <c:ser>
          <c:idx val="1"/>
          <c:order val="1"/>
          <c:tx>
            <c:v>Still Working</c:v>
          </c:tx>
          <c:spPr>
            <a:solidFill>
              <a:schemeClr val="accent2">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'Stat Test(Ind t-test)'!$E$33:$E$39</c:f>
              <c:strCache>
                <c:ptCount val="7"/>
                <c:pt idx="0">
                  <c:v>LCV</c:v>
                </c:pt>
                <c:pt idx="1">
                  <c:v>CAB</c:v>
                </c:pt>
                <c:pt idx="2">
                  <c:v>DP</c:v>
                </c:pt>
                <c:pt idx="3">
                  <c:v>RF/TV</c:v>
                </c:pt>
                <c:pt idx="4">
                  <c:v>Perf</c:v>
                </c:pt>
                <c:pt idx="5">
                  <c:v>AWT</c:v>
                </c:pt>
                <c:pt idx="6">
                  <c:v>PF</c:v>
                </c:pt>
              </c:strCache>
            </c:strRef>
          </c:cat>
          <c:val>
            <c:numRef>
              <c:f>'Stat Test(Ind t-test)'!$G$33:$G$39</c:f>
              <c:numCache>
                <c:formatCode>_(* #,##0.00_);_(* \(#,##0.00\);_(* "-"??_);_(@_)</c:formatCode>
                <c:ptCount val="7"/>
                <c:pt idx="0">
                  <c:v>5.860215053763441</c:v>
                </c:pt>
                <c:pt idx="1">
                  <c:v>5.935483870967742</c:v>
                </c:pt>
                <c:pt idx="2">
                  <c:v>5.424731182795699</c:v>
                </c:pt>
                <c:pt idx="3">
                  <c:v>5.381720430107527</c:v>
                </c:pt>
                <c:pt idx="4">
                  <c:v>5.314516129032258</c:v>
                </c:pt>
                <c:pt idx="5">
                  <c:v>5.9623655913978491</c:v>
                </c:pt>
                <c:pt idx="6">
                  <c:v>5.411290322580645</c:v>
                </c:pt>
              </c:numCache>
            </c:numRef>
          </c:val>
          <c:extLst>
            <c:ext xmlns:c16="http://schemas.microsoft.com/office/drawing/2014/chart" uri="{C3380CC4-5D6E-409C-BE32-E72D297353CC}">
              <c16:uniqueId val="{00000001-95FC-4CD3-8FAD-BD30E338B696}"/>
            </c:ext>
          </c:extLst>
        </c:ser>
        <c:dLbls>
          <c:dLblPos val="outEnd"/>
          <c:showLegendKey val="0"/>
          <c:showVal val="1"/>
          <c:showCatName val="0"/>
          <c:showSerName val="0"/>
          <c:showPercent val="0"/>
          <c:showBubbleSize val="0"/>
        </c:dLbls>
        <c:gapWidth val="69"/>
        <c:overlap val="3"/>
        <c:axId val="747600120"/>
        <c:axId val="747601720"/>
      </c:barChart>
      <c:catAx>
        <c:axId val="747600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7601720"/>
        <c:crosses val="autoZero"/>
        <c:auto val="1"/>
        <c:lblAlgn val="ctr"/>
        <c:lblOffset val="100"/>
        <c:noMultiLvlLbl val="0"/>
      </c:catAx>
      <c:valAx>
        <c:axId val="747601720"/>
        <c:scaling>
          <c:orientation val="minMax"/>
          <c:max val="1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Quality of Hire Score</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_(* #,##0_);_(* \(#,##0\);_(*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7600120"/>
        <c:crosses val="autoZero"/>
        <c:crossBetween val="between"/>
      </c:valAx>
      <c:spPr>
        <a:noFill/>
        <a:ln>
          <a:noFill/>
        </a:ln>
        <a:effectLst/>
      </c:spPr>
    </c:plotArea>
    <c:legend>
      <c:legendPos val="b"/>
      <c:layout>
        <c:manualLayout>
          <c:xMode val="edge"/>
          <c:yMode val="edge"/>
          <c:x val="0.28210189508275252"/>
          <c:y val="0.89106115590085788"/>
          <c:w val="0.43579606760159201"/>
          <c:h val="6.6606700097473451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Overall Hire Scores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1</c:v>
          </c:tx>
          <c:spPr>
            <a:solidFill>
              <a:schemeClr val="accent2">
                <a:shade val="42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'Overall Score Visual'!$S$11:$Y$11</c:f>
              <c:strCache>
                <c:ptCount val="7"/>
                <c:pt idx="0">
                  <c:v>LCV</c:v>
                </c:pt>
                <c:pt idx="1">
                  <c:v>CAB</c:v>
                </c:pt>
                <c:pt idx="2">
                  <c:v>DP</c:v>
                </c:pt>
                <c:pt idx="3">
                  <c:v>RF/TV</c:v>
                </c:pt>
                <c:pt idx="4">
                  <c:v>Perf</c:v>
                </c:pt>
                <c:pt idx="5">
                  <c:v>AWT</c:v>
                </c:pt>
                <c:pt idx="6">
                  <c:v>PF</c:v>
                </c:pt>
              </c:strCache>
            </c:strRef>
          </c:cat>
          <c:val>
            <c:numRef>
              <c:f>'Overall Score Visual'!$S$12:$Y$12</c:f>
              <c:numCache>
                <c:formatCode>0%</c:formatCode>
                <c:ptCount val="7"/>
                <c:pt idx="0">
                  <c:v>1.1990407673860911E-2</c:v>
                </c:pt>
                <c:pt idx="1">
                  <c:v>4.6838407494145199E-3</c:v>
                </c:pt>
                <c:pt idx="2">
                  <c:v>4.3165467625899283E-2</c:v>
                </c:pt>
                <c:pt idx="3">
                  <c:v>4.7961630695443645E-2</c:v>
                </c:pt>
                <c:pt idx="4">
                  <c:v>4.9411764705882349E-2</c:v>
                </c:pt>
                <c:pt idx="5">
                  <c:v>0</c:v>
                </c:pt>
                <c:pt idx="6">
                  <c:v>3.117505995203837E-2</c:v>
                </c:pt>
              </c:numCache>
            </c:numRef>
          </c:val>
          <c:extLst>
            <c:ext xmlns:c16="http://schemas.microsoft.com/office/drawing/2014/chart" uri="{C3380CC4-5D6E-409C-BE32-E72D297353CC}">
              <c16:uniqueId val="{00000000-68DA-4073-9378-E452B84527A2}"/>
            </c:ext>
          </c:extLst>
        </c:ser>
        <c:ser>
          <c:idx val="1"/>
          <c:order val="1"/>
          <c:tx>
            <c:v>2</c:v>
          </c:tx>
          <c:spPr>
            <a:solidFill>
              <a:schemeClr val="accent2">
                <a:shade val="5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'Overall Score Visual'!$S$11:$Y$11</c:f>
              <c:strCache>
                <c:ptCount val="7"/>
                <c:pt idx="0">
                  <c:v>LCV</c:v>
                </c:pt>
                <c:pt idx="1">
                  <c:v>CAB</c:v>
                </c:pt>
                <c:pt idx="2">
                  <c:v>DP</c:v>
                </c:pt>
                <c:pt idx="3">
                  <c:v>RF/TV</c:v>
                </c:pt>
                <c:pt idx="4">
                  <c:v>Perf</c:v>
                </c:pt>
                <c:pt idx="5">
                  <c:v>AWT</c:v>
                </c:pt>
                <c:pt idx="6">
                  <c:v>PF</c:v>
                </c:pt>
              </c:strCache>
            </c:strRef>
          </c:cat>
          <c:val>
            <c:numRef>
              <c:f>'Overall Score Visual'!$S$13:$Y$13</c:f>
              <c:numCache>
                <c:formatCode>0%</c:formatCode>
                <c:ptCount val="7"/>
                <c:pt idx="0">
                  <c:v>7.1942446043165471E-3</c:v>
                </c:pt>
                <c:pt idx="1">
                  <c:v>2.8103044496487119E-2</c:v>
                </c:pt>
                <c:pt idx="2">
                  <c:v>3.3573141486810551E-2</c:v>
                </c:pt>
                <c:pt idx="3">
                  <c:v>2.1582733812949641E-2</c:v>
                </c:pt>
                <c:pt idx="4">
                  <c:v>4.2352941176470586E-2</c:v>
                </c:pt>
                <c:pt idx="5">
                  <c:v>2.3980815347721821E-3</c:v>
                </c:pt>
                <c:pt idx="6">
                  <c:v>4.3165467625899283E-2</c:v>
                </c:pt>
              </c:numCache>
            </c:numRef>
          </c:val>
          <c:extLst>
            <c:ext xmlns:c16="http://schemas.microsoft.com/office/drawing/2014/chart" uri="{C3380CC4-5D6E-409C-BE32-E72D297353CC}">
              <c16:uniqueId val="{00000001-68DA-4073-9378-E452B84527A2}"/>
            </c:ext>
          </c:extLst>
        </c:ser>
        <c:ser>
          <c:idx val="2"/>
          <c:order val="2"/>
          <c:tx>
            <c:v>3</c:v>
          </c:tx>
          <c:spPr>
            <a:solidFill>
              <a:schemeClr val="accent2">
                <a:shade val="6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'Overall Score Visual'!$S$11:$Y$11</c:f>
              <c:strCache>
                <c:ptCount val="7"/>
                <c:pt idx="0">
                  <c:v>LCV</c:v>
                </c:pt>
                <c:pt idx="1">
                  <c:v>CAB</c:v>
                </c:pt>
                <c:pt idx="2">
                  <c:v>DP</c:v>
                </c:pt>
                <c:pt idx="3">
                  <c:v>RF/TV</c:v>
                </c:pt>
                <c:pt idx="4">
                  <c:v>Perf</c:v>
                </c:pt>
                <c:pt idx="5">
                  <c:v>AWT</c:v>
                </c:pt>
                <c:pt idx="6">
                  <c:v>PF</c:v>
                </c:pt>
              </c:strCache>
            </c:strRef>
          </c:cat>
          <c:val>
            <c:numRef>
              <c:f>'Overall Score Visual'!$S$14:$Y$14</c:f>
              <c:numCache>
                <c:formatCode>0%</c:formatCode>
                <c:ptCount val="7"/>
                <c:pt idx="0">
                  <c:v>1.6786570743405275E-2</c:v>
                </c:pt>
                <c:pt idx="1">
                  <c:v>2.8103044496487119E-2</c:v>
                </c:pt>
                <c:pt idx="2">
                  <c:v>0.13189448441247004</c:v>
                </c:pt>
                <c:pt idx="3">
                  <c:v>0.18944844124700239</c:v>
                </c:pt>
                <c:pt idx="4">
                  <c:v>0.14117647058823529</c:v>
                </c:pt>
                <c:pt idx="5">
                  <c:v>1.1990407673860911E-2</c:v>
                </c:pt>
                <c:pt idx="6">
                  <c:v>0.14388489208633093</c:v>
                </c:pt>
              </c:numCache>
            </c:numRef>
          </c:val>
          <c:extLst>
            <c:ext xmlns:c16="http://schemas.microsoft.com/office/drawing/2014/chart" uri="{C3380CC4-5D6E-409C-BE32-E72D297353CC}">
              <c16:uniqueId val="{00000002-68DA-4073-9378-E452B84527A2}"/>
            </c:ext>
          </c:extLst>
        </c:ser>
        <c:ser>
          <c:idx val="3"/>
          <c:order val="3"/>
          <c:tx>
            <c:v>4</c:v>
          </c:tx>
          <c:spPr>
            <a:solidFill>
              <a:schemeClr val="accent2">
                <a:shade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'Overall Score Visual'!$S$11:$Y$11</c:f>
              <c:strCache>
                <c:ptCount val="7"/>
                <c:pt idx="0">
                  <c:v>LCV</c:v>
                </c:pt>
                <c:pt idx="1">
                  <c:v>CAB</c:v>
                </c:pt>
                <c:pt idx="2">
                  <c:v>DP</c:v>
                </c:pt>
                <c:pt idx="3">
                  <c:v>RF/TV</c:v>
                </c:pt>
                <c:pt idx="4">
                  <c:v>Perf</c:v>
                </c:pt>
                <c:pt idx="5">
                  <c:v>AWT</c:v>
                </c:pt>
                <c:pt idx="6">
                  <c:v>PF</c:v>
                </c:pt>
              </c:strCache>
            </c:strRef>
          </c:cat>
          <c:val>
            <c:numRef>
              <c:f>'Overall Score Visual'!$S$15:$Y$15</c:f>
              <c:numCache>
                <c:formatCode>0%</c:formatCode>
                <c:ptCount val="7"/>
                <c:pt idx="0">
                  <c:v>0.17985611510791366</c:v>
                </c:pt>
                <c:pt idx="1">
                  <c:v>0.21077283372365341</c:v>
                </c:pt>
                <c:pt idx="2">
                  <c:v>0.1750599520383693</c:v>
                </c:pt>
                <c:pt idx="3">
                  <c:v>0.11990407673860912</c:v>
                </c:pt>
                <c:pt idx="4">
                  <c:v>0.17647058823529413</c:v>
                </c:pt>
                <c:pt idx="5">
                  <c:v>0.17266187050359713</c:v>
                </c:pt>
                <c:pt idx="6">
                  <c:v>0.17985611510791366</c:v>
                </c:pt>
              </c:numCache>
            </c:numRef>
          </c:val>
          <c:extLst>
            <c:ext xmlns:c16="http://schemas.microsoft.com/office/drawing/2014/chart" uri="{C3380CC4-5D6E-409C-BE32-E72D297353CC}">
              <c16:uniqueId val="{00000003-68DA-4073-9378-E452B84527A2}"/>
            </c:ext>
          </c:extLst>
        </c:ser>
        <c:ser>
          <c:idx val="4"/>
          <c:order val="4"/>
          <c:tx>
            <c:v>5</c:v>
          </c:tx>
          <c:spPr>
            <a:solidFill>
              <a:schemeClr val="accent2">
                <a:shade val="9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'Overall Score Visual'!$S$11:$Y$11</c:f>
              <c:strCache>
                <c:ptCount val="7"/>
                <c:pt idx="0">
                  <c:v>LCV</c:v>
                </c:pt>
                <c:pt idx="1">
                  <c:v>CAB</c:v>
                </c:pt>
                <c:pt idx="2">
                  <c:v>DP</c:v>
                </c:pt>
                <c:pt idx="3">
                  <c:v>RF/TV</c:v>
                </c:pt>
                <c:pt idx="4">
                  <c:v>Perf</c:v>
                </c:pt>
                <c:pt idx="5">
                  <c:v>AWT</c:v>
                </c:pt>
                <c:pt idx="6">
                  <c:v>PF</c:v>
                </c:pt>
              </c:strCache>
            </c:strRef>
          </c:cat>
          <c:val>
            <c:numRef>
              <c:f>'Overall Score Visual'!$S$16:$Y$16</c:f>
              <c:numCache>
                <c:formatCode>0%</c:formatCode>
                <c:ptCount val="7"/>
                <c:pt idx="0">
                  <c:v>0.19184652278177458</c:v>
                </c:pt>
                <c:pt idx="1">
                  <c:v>0.14988290398126464</c:v>
                </c:pt>
                <c:pt idx="2">
                  <c:v>0.16306954436450841</c:v>
                </c:pt>
                <c:pt idx="3">
                  <c:v>0.14868105515587529</c:v>
                </c:pt>
                <c:pt idx="4">
                  <c:v>0.12941176470588237</c:v>
                </c:pt>
                <c:pt idx="5">
                  <c:v>0.23980815347721823</c:v>
                </c:pt>
                <c:pt idx="6">
                  <c:v>0.13189448441247004</c:v>
                </c:pt>
              </c:numCache>
            </c:numRef>
          </c:val>
          <c:extLst>
            <c:ext xmlns:c16="http://schemas.microsoft.com/office/drawing/2014/chart" uri="{C3380CC4-5D6E-409C-BE32-E72D297353CC}">
              <c16:uniqueId val="{00000004-68DA-4073-9378-E452B84527A2}"/>
            </c:ext>
          </c:extLst>
        </c:ser>
        <c:ser>
          <c:idx val="5"/>
          <c:order val="5"/>
          <c:tx>
            <c:v>6</c:v>
          </c:tx>
          <c:spPr>
            <a:solidFill>
              <a:schemeClr val="accent2">
                <a:tint val="9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'Overall Score Visual'!$S$11:$Y$11</c:f>
              <c:strCache>
                <c:ptCount val="7"/>
                <c:pt idx="0">
                  <c:v>LCV</c:v>
                </c:pt>
                <c:pt idx="1">
                  <c:v>CAB</c:v>
                </c:pt>
                <c:pt idx="2">
                  <c:v>DP</c:v>
                </c:pt>
                <c:pt idx="3">
                  <c:v>RF/TV</c:v>
                </c:pt>
                <c:pt idx="4">
                  <c:v>Perf</c:v>
                </c:pt>
                <c:pt idx="5">
                  <c:v>AWT</c:v>
                </c:pt>
                <c:pt idx="6">
                  <c:v>PF</c:v>
                </c:pt>
              </c:strCache>
            </c:strRef>
          </c:cat>
          <c:val>
            <c:numRef>
              <c:f>'Overall Score Visual'!$S$17:$Y$17</c:f>
              <c:numCache>
                <c:formatCode>0%</c:formatCode>
                <c:ptCount val="7"/>
                <c:pt idx="0">
                  <c:v>0.25419664268585129</c:v>
                </c:pt>
                <c:pt idx="1">
                  <c:v>0.19906323185011709</c:v>
                </c:pt>
                <c:pt idx="2">
                  <c:v>9.8321342925659472E-2</c:v>
                </c:pt>
                <c:pt idx="3">
                  <c:v>0.1366906474820144</c:v>
                </c:pt>
                <c:pt idx="4">
                  <c:v>0.13176470588235295</c:v>
                </c:pt>
                <c:pt idx="5">
                  <c:v>0.21582733812949639</c:v>
                </c:pt>
                <c:pt idx="6">
                  <c:v>0.1342925659472422</c:v>
                </c:pt>
              </c:numCache>
            </c:numRef>
          </c:val>
          <c:extLst>
            <c:ext xmlns:c16="http://schemas.microsoft.com/office/drawing/2014/chart" uri="{C3380CC4-5D6E-409C-BE32-E72D297353CC}">
              <c16:uniqueId val="{00000005-68DA-4073-9378-E452B84527A2}"/>
            </c:ext>
          </c:extLst>
        </c:ser>
        <c:ser>
          <c:idx val="6"/>
          <c:order val="6"/>
          <c:tx>
            <c:v>7</c:v>
          </c:tx>
          <c:spPr>
            <a:solidFill>
              <a:schemeClr val="accent2">
                <a:tint val="81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'Overall Score Visual'!$S$11:$Y$11</c:f>
              <c:strCache>
                <c:ptCount val="7"/>
                <c:pt idx="0">
                  <c:v>LCV</c:v>
                </c:pt>
                <c:pt idx="1">
                  <c:v>CAB</c:v>
                </c:pt>
                <c:pt idx="2">
                  <c:v>DP</c:v>
                </c:pt>
                <c:pt idx="3">
                  <c:v>RF/TV</c:v>
                </c:pt>
                <c:pt idx="4">
                  <c:v>Perf</c:v>
                </c:pt>
                <c:pt idx="5">
                  <c:v>AWT</c:v>
                </c:pt>
                <c:pt idx="6">
                  <c:v>PF</c:v>
                </c:pt>
              </c:strCache>
            </c:strRef>
          </c:cat>
          <c:val>
            <c:numRef>
              <c:f>'Overall Score Visual'!$S$18:$Y$18</c:f>
              <c:numCache>
                <c:formatCode>0%</c:formatCode>
                <c:ptCount val="7"/>
                <c:pt idx="0">
                  <c:v>0.14628297362110312</c:v>
                </c:pt>
                <c:pt idx="1">
                  <c:v>0.18969555035128804</c:v>
                </c:pt>
                <c:pt idx="2">
                  <c:v>0.18944844124700239</c:v>
                </c:pt>
                <c:pt idx="3">
                  <c:v>0.16786570743405277</c:v>
                </c:pt>
                <c:pt idx="4">
                  <c:v>0.16941176470588235</c:v>
                </c:pt>
                <c:pt idx="5">
                  <c:v>0.14388489208633093</c:v>
                </c:pt>
                <c:pt idx="6">
                  <c:v>0.17266187050359713</c:v>
                </c:pt>
              </c:numCache>
            </c:numRef>
          </c:val>
          <c:extLst>
            <c:ext xmlns:c16="http://schemas.microsoft.com/office/drawing/2014/chart" uri="{C3380CC4-5D6E-409C-BE32-E72D297353CC}">
              <c16:uniqueId val="{00000006-68DA-4073-9378-E452B84527A2}"/>
            </c:ext>
          </c:extLst>
        </c:ser>
        <c:ser>
          <c:idx val="7"/>
          <c:order val="7"/>
          <c:tx>
            <c:v>8</c:v>
          </c:tx>
          <c:spPr>
            <a:solidFill>
              <a:schemeClr val="accent2">
                <a:tint val="69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'Overall Score Visual'!$S$11:$Y$11</c:f>
              <c:strCache>
                <c:ptCount val="7"/>
                <c:pt idx="0">
                  <c:v>LCV</c:v>
                </c:pt>
                <c:pt idx="1">
                  <c:v>CAB</c:v>
                </c:pt>
                <c:pt idx="2">
                  <c:v>DP</c:v>
                </c:pt>
                <c:pt idx="3">
                  <c:v>RF/TV</c:v>
                </c:pt>
                <c:pt idx="4">
                  <c:v>Perf</c:v>
                </c:pt>
                <c:pt idx="5">
                  <c:v>AWT</c:v>
                </c:pt>
                <c:pt idx="6">
                  <c:v>PF</c:v>
                </c:pt>
              </c:strCache>
            </c:strRef>
          </c:cat>
          <c:val>
            <c:numRef>
              <c:f>'Overall Score Visual'!$S$19:$Y$19</c:f>
              <c:numCache>
                <c:formatCode>0%</c:formatCode>
                <c:ptCount val="7"/>
                <c:pt idx="0">
                  <c:v>0.1750599520383693</c:v>
                </c:pt>
                <c:pt idx="1">
                  <c:v>0.18266978922716628</c:v>
                </c:pt>
                <c:pt idx="2">
                  <c:v>8.1534772182254203E-2</c:v>
                </c:pt>
                <c:pt idx="3">
                  <c:v>5.9952038369304558E-2</c:v>
                </c:pt>
                <c:pt idx="4">
                  <c:v>4.9411764705882349E-2</c:v>
                </c:pt>
                <c:pt idx="5">
                  <c:v>0.20143884892086331</c:v>
                </c:pt>
                <c:pt idx="6">
                  <c:v>5.0359712230215826E-2</c:v>
                </c:pt>
              </c:numCache>
            </c:numRef>
          </c:val>
          <c:extLst>
            <c:ext xmlns:c16="http://schemas.microsoft.com/office/drawing/2014/chart" uri="{C3380CC4-5D6E-409C-BE32-E72D297353CC}">
              <c16:uniqueId val="{00000007-68DA-4073-9378-E452B84527A2}"/>
            </c:ext>
          </c:extLst>
        </c:ser>
        <c:ser>
          <c:idx val="8"/>
          <c:order val="8"/>
          <c:tx>
            <c:v>9</c:v>
          </c:tx>
          <c:spPr>
            <a:solidFill>
              <a:schemeClr val="accent2">
                <a:tint val="5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'Overall Score Visual'!$S$11:$Y$11</c:f>
              <c:strCache>
                <c:ptCount val="7"/>
                <c:pt idx="0">
                  <c:v>LCV</c:v>
                </c:pt>
                <c:pt idx="1">
                  <c:v>CAB</c:v>
                </c:pt>
                <c:pt idx="2">
                  <c:v>DP</c:v>
                </c:pt>
                <c:pt idx="3">
                  <c:v>RF/TV</c:v>
                </c:pt>
                <c:pt idx="4">
                  <c:v>Perf</c:v>
                </c:pt>
                <c:pt idx="5">
                  <c:v>AWT</c:v>
                </c:pt>
                <c:pt idx="6">
                  <c:v>PF</c:v>
                </c:pt>
              </c:strCache>
            </c:strRef>
          </c:cat>
          <c:val>
            <c:numRef>
              <c:f>'Overall Score Visual'!$S$20:$Y$20</c:f>
              <c:numCache>
                <c:formatCode>0%</c:formatCode>
                <c:ptCount val="7"/>
                <c:pt idx="0">
                  <c:v>7.1942446043165471E-3</c:v>
                </c:pt>
                <c:pt idx="1">
                  <c:v>4.6838407494145199E-3</c:v>
                </c:pt>
                <c:pt idx="2">
                  <c:v>3.5971223021582732E-2</c:v>
                </c:pt>
                <c:pt idx="3">
                  <c:v>6.9544364508393283E-2</c:v>
                </c:pt>
                <c:pt idx="4">
                  <c:v>6.1176470588235297E-2</c:v>
                </c:pt>
                <c:pt idx="5">
                  <c:v>4.7961630695443642E-3</c:v>
                </c:pt>
                <c:pt idx="6">
                  <c:v>6.235011990407674E-2</c:v>
                </c:pt>
              </c:numCache>
            </c:numRef>
          </c:val>
          <c:extLst>
            <c:ext xmlns:c16="http://schemas.microsoft.com/office/drawing/2014/chart" uri="{C3380CC4-5D6E-409C-BE32-E72D297353CC}">
              <c16:uniqueId val="{00000008-68DA-4073-9378-E452B84527A2}"/>
            </c:ext>
          </c:extLst>
        </c:ser>
        <c:ser>
          <c:idx val="9"/>
          <c:order val="9"/>
          <c:tx>
            <c:v>10</c:v>
          </c:tx>
          <c:spPr>
            <a:solidFill>
              <a:schemeClr val="accent2">
                <a:tint val="4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'Overall Score Visual'!$S$11:$Y$11</c:f>
              <c:strCache>
                <c:ptCount val="7"/>
                <c:pt idx="0">
                  <c:v>LCV</c:v>
                </c:pt>
                <c:pt idx="1">
                  <c:v>CAB</c:v>
                </c:pt>
                <c:pt idx="2">
                  <c:v>DP</c:v>
                </c:pt>
                <c:pt idx="3">
                  <c:v>RF/TV</c:v>
                </c:pt>
                <c:pt idx="4">
                  <c:v>Perf</c:v>
                </c:pt>
                <c:pt idx="5">
                  <c:v>AWT</c:v>
                </c:pt>
                <c:pt idx="6">
                  <c:v>PF</c:v>
                </c:pt>
              </c:strCache>
            </c:strRef>
          </c:cat>
          <c:val>
            <c:numRef>
              <c:f>'Overall Score Visual'!$S$21:$Y$21</c:f>
              <c:numCache>
                <c:formatCode>0%</c:formatCode>
                <c:ptCount val="7"/>
                <c:pt idx="0">
                  <c:v>9.5923261390887284E-3</c:v>
                </c:pt>
                <c:pt idx="1">
                  <c:v>2.34192037470726E-3</c:v>
                </c:pt>
                <c:pt idx="2">
                  <c:v>4.7961630695443645E-2</c:v>
                </c:pt>
                <c:pt idx="3">
                  <c:v>3.8369304556354913E-2</c:v>
                </c:pt>
                <c:pt idx="4">
                  <c:v>4.9411764705882349E-2</c:v>
                </c:pt>
                <c:pt idx="5">
                  <c:v>7.1942446043165471E-3</c:v>
                </c:pt>
                <c:pt idx="6">
                  <c:v>5.0359712230215826E-2</c:v>
                </c:pt>
              </c:numCache>
            </c:numRef>
          </c:val>
          <c:extLst>
            <c:ext xmlns:c16="http://schemas.microsoft.com/office/drawing/2014/chart" uri="{C3380CC4-5D6E-409C-BE32-E72D297353CC}">
              <c16:uniqueId val="{00000009-68DA-4073-9378-E452B84527A2}"/>
            </c:ext>
          </c:extLst>
        </c:ser>
        <c:dLbls>
          <c:dLblPos val="ctr"/>
          <c:showLegendKey val="0"/>
          <c:showVal val="1"/>
          <c:showCatName val="0"/>
          <c:showSerName val="0"/>
          <c:showPercent val="0"/>
          <c:showBubbleSize val="0"/>
        </c:dLbls>
        <c:gapWidth val="150"/>
        <c:overlap val="100"/>
        <c:axId val="552264824"/>
        <c:axId val="774808016"/>
      </c:barChart>
      <c:catAx>
        <c:axId val="552264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4808016"/>
        <c:crosses val="autoZero"/>
        <c:auto val="1"/>
        <c:lblAlgn val="ctr"/>
        <c:lblOffset val="100"/>
        <c:noMultiLvlLbl val="0"/>
      </c:catAx>
      <c:valAx>
        <c:axId val="77480801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Percentage for each Scores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2264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Home</a:t>
            </a:r>
            <a:r>
              <a:rPr lang="en-US" baseline="0"/>
              <a:t> Office VS Sales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'Home vs Sales (QOH)'!$B$197</c:f>
              <c:strCache>
                <c:ptCount val="1"/>
                <c:pt idx="0">
                  <c:v>Home Office </c:v>
                </c:pt>
              </c:strCache>
            </c:strRef>
          </c:tx>
          <c:spPr>
            <a:solidFill>
              <a:schemeClr val="accent2">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'Home vs Sales (QOH)'!$C$196:$I$196</c:f>
              <c:strCache>
                <c:ptCount val="7"/>
                <c:pt idx="0">
                  <c:v>LCV</c:v>
                </c:pt>
                <c:pt idx="1">
                  <c:v>CAB</c:v>
                </c:pt>
                <c:pt idx="2">
                  <c:v>DP</c:v>
                </c:pt>
                <c:pt idx="3">
                  <c:v>RF/TV</c:v>
                </c:pt>
                <c:pt idx="4">
                  <c:v>Perf</c:v>
                </c:pt>
                <c:pt idx="5">
                  <c:v>AWT</c:v>
                </c:pt>
                <c:pt idx="6">
                  <c:v>PF</c:v>
                </c:pt>
              </c:strCache>
            </c:strRef>
          </c:cat>
          <c:val>
            <c:numRef>
              <c:f>'Home vs Sales (QOH)'!$C$197:$I$197</c:f>
              <c:numCache>
                <c:formatCode>_(* #,##0.00_);_(* \(#,##0.00\);_(* "-"??_);_(@_)</c:formatCode>
                <c:ptCount val="7"/>
                <c:pt idx="0">
                  <c:v>5.9738219895287958</c:v>
                </c:pt>
                <c:pt idx="1">
                  <c:v>5.8952879581151834</c:v>
                </c:pt>
                <c:pt idx="2">
                  <c:v>5.6020942408376966</c:v>
                </c:pt>
                <c:pt idx="3">
                  <c:v>5.5287958115183242</c:v>
                </c:pt>
                <c:pt idx="4">
                  <c:v>5.5916230366492146</c:v>
                </c:pt>
                <c:pt idx="5">
                  <c:v>5.9790575916230368</c:v>
                </c:pt>
                <c:pt idx="6">
                  <c:v>5.5078534031413611</c:v>
                </c:pt>
              </c:numCache>
            </c:numRef>
          </c:val>
          <c:extLst>
            <c:ext xmlns:c16="http://schemas.microsoft.com/office/drawing/2014/chart" uri="{C3380CC4-5D6E-409C-BE32-E72D297353CC}">
              <c16:uniqueId val="{00000000-F400-4621-8D2C-07F5D59C457C}"/>
            </c:ext>
          </c:extLst>
        </c:ser>
        <c:ser>
          <c:idx val="1"/>
          <c:order val="1"/>
          <c:tx>
            <c:strRef>
              <c:f>'Home vs Sales (QOH)'!$B$198</c:f>
              <c:strCache>
                <c:ptCount val="1"/>
                <c:pt idx="0">
                  <c:v>Sales </c:v>
                </c:pt>
              </c:strCache>
            </c:strRef>
          </c:tx>
          <c:spPr>
            <a:solidFill>
              <a:schemeClr val="accent2">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'Home vs Sales (QOH)'!$C$196:$I$196</c:f>
              <c:strCache>
                <c:ptCount val="7"/>
                <c:pt idx="0">
                  <c:v>LCV</c:v>
                </c:pt>
                <c:pt idx="1">
                  <c:v>CAB</c:v>
                </c:pt>
                <c:pt idx="2">
                  <c:v>DP</c:v>
                </c:pt>
                <c:pt idx="3">
                  <c:v>RF/TV</c:v>
                </c:pt>
                <c:pt idx="4">
                  <c:v>Perf</c:v>
                </c:pt>
                <c:pt idx="5">
                  <c:v>AWT</c:v>
                </c:pt>
                <c:pt idx="6">
                  <c:v>PF</c:v>
                </c:pt>
              </c:strCache>
            </c:strRef>
          </c:cat>
          <c:val>
            <c:numRef>
              <c:f>'Home vs Sales (QOH)'!$C$198:$I$198</c:f>
              <c:numCache>
                <c:formatCode>_(* #,##0.00_);_(* \(#,##0.00\);_(* "-"??_);_(@_)</c:formatCode>
                <c:ptCount val="7"/>
                <c:pt idx="0">
                  <c:v>5.7743362831858409</c:v>
                </c:pt>
                <c:pt idx="1">
                  <c:v>5.8628318584070795</c:v>
                </c:pt>
                <c:pt idx="2">
                  <c:v>5.216814159292035</c:v>
                </c:pt>
                <c:pt idx="3">
                  <c:v>5.2300884955752212</c:v>
                </c:pt>
                <c:pt idx="4">
                  <c:v>5.0840707964601766</c:v>
                </c:pt>
                <c:pt idx="5">
                  <c:v>5.9424778761061949</c:v>
                </c:pt>
                <c:pt idx="6">
                  <c:v>5.3274336283185839</c:v>
                </c:pt>
              </c:numCache>
            </c:numRef>
          </c:val>
          <c:extLst>
            <c:ext xmlns:c16="http://schemas.microsoft.com/office/drawing/2014/chart" uri="{C3380CC4-5D6E-409C-BE32-E72D297353CC}">
              <c16:uniqueId val="{00000001-F400-4621-8D2C-07F5D59C457C}"/>
            </c:ext>
          </c:extLst>
        </c:ser>
        <c:dLbls>
          <c:dLblPos val="outEnd"/>
          <c:showLegendKey val="0"/>
          <c:showVal val="1"/>
          <c:showCatName val="0"/>
          <c:showSerName val="0"/>
          <c:showPercent val="0"/>
          <c:showBubbleSize val="0"/>
        </c:dLbls>
        <c:gapWidth val="219"/>
        <c:overlap val="-27"/>
        <c:axId val="421478840"/>
        <c:axId val="421477240"/>
      </c:barChart>
      <c:catAx>
        <c:axId val="421478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21477240"/>
        <c:crosses val="autoZero"/>
        <c:auto val="1"/>
        <c:lblAlgn val="ctr"/>
        <c:lblOffset val="100"/>
        <c:noMultiLvlLbl val="0"/>
      </c:catAx>
      <c:valAx>
        <c:axId val="421477240"/>
        <c:scaling>
          <c:orientation val="minMax"/>
          <c:max val="1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Quality of Hire</a:t>
                </a:r>
                <a:r>
                  <a:rPr lang="en-US" sz="1200" baseline="0"/>
                  <a:t> Score</a:t>
                </a:r>
                <a:endParaRPr lang="en-US" sz="1200"/>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_(* #,##0_);_(* \(#,##0\);_(*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1478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10/17/2019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10/17/2019</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10/17/2019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10/17/2019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10/17/2019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10/17/2019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10/17/2019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10/17/2019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10/17/2019</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10/17/2019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10/17/2019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10/17/2019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10/17/2019</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Quality of Hire Analysis</a:t>
            </a:r>
            <a:br>
              <a:rPr lang="en-US" dirty="0"/>
            </a:br>
            <a:r>
              <a:rPr lang="en-US" sz="2400" dirty="0"/>
              <a:t>January 2013-December 2015 Hires</a:t>
            </a:r>
            <a:endParaRPr lang="en-US" dirty="0"/>
          </a:p>
        </p:txBody>
      </p:sp>
      <p:sp>
        <p:nvSpPr>
          <p:cNvPr id="5" name="Subtitle 4"/>
          <p:cNvSpPr>
            <a:spLocks noGrp="1"/>
          </p:cNvSpPr>
          <p:nvPr>
            <p:ph type="subTitle" idx="1"/>
          </p:nvPr>
        </p:nvSpPr>
        <p:spPr/>
        <p:txBody>
          <a:bodyPr/>
          <a:lstStyle/>
          <a:p>
            <a:r>
              <a:rPr lang="en-US" sz="3600" dirty="0">
                <a:solidFill>
                  <a:schemeClr val="accent2"/>
                </a:solidFill>
                <a:latin typeface="+mj-lt"/>
                <a:ea typeface="+mj-ea"/>
                <a:cs typeface="+mj-cs"/>
              </a:rPr>
              <a:t>October 2018</a:t>
            </a:r>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5316" y="339974"/>
            <a:ext cx="11257084" cy="1143000"/>
          </a:xfrm>
        </p:spPr>
        <p:txBody>
          <a:bodyPr>
            <a:normAutofit fontScale="90000"/>
          </a:bodyPr>
          <a:lstStyle/>
          <a:p>
            <a:r>
              <a:rPr lang="en-US" sz="3800" dirty="0"/>
              <a:t>Do Quality of Hire Scores Predict Turnover?</a:t>
            </a:r>
            <a:br>
              <a:rPr lang="en-US" sz="4000" dirty="0"/>
            </a:br>
            <a:r>
              <a:rPr lang="en-US" sz="3600" dirty="0">
                <a:solidFill>
                  <a:schemeClr val="accent2"/>
                </a:solidFill>
              </a:rPr>
              <a:t>Home-Office And Sales Employees</a:t>
            </a:r>
            <a:endParaRPr lang="en-US" sz="3600" dirty="0"/>
          </a:p>
        </p:txBody>
      </p:sp>
      <p:graphicFrame>
        <p:nvGraphicFramePr>
          <p:cNvPr id="6" name="Table 6">
            <a:extLst>
              <a:ext uri="{FF2B5EF4-FFF2-40B4-BE49-F238E27FC236}">
                <a16:creationId xmlns:a16="http://schemas.microsoft.com/office/drawing/2014/main" id="{96A1C43F-BC48-4A30-8C96-8F3E82EAEFAE}"/>
              </a:ext>
            </a:extLst>
          </p:cNvPr>
          <p:cNvGraphicFramePr>
            <a:graphicFrameLocks noGrp="1"/>
          </p:cNvGraphicFramePr>
          <p:nvPr>
            <p:ph idx="1"/>
            <p:extLst>
              <p:ext uri="{D42A27DB-BD31-4B8C-83A1-F6EECF244321}">
                <p14:modId xmlns:p14="http://schemas.microsoft.com/office/powerpoint/2010/main" val="378287512"/>
              </p:ext>
            </p:extLst>
          </p:nvPr>
        </p:nvGraphicFramePr>
        <p:xfrm>
          <a:off x="325316" y="1535723"/>
          <a:ext cx="11257084" cy="4101473"/>
        </p:xfrm>
        <a:graphic>
          <a:graphicData uri="http://schemas.openxmlformats.org/drawingml/2006/table">
            <a:tbl>
              <a:tblPr firstRow="1" bandRow="1">
                <a:tableStyleId>{8799B23B-EC83-4686-B30A-512413B5E67A}</a:tableStyleId>
              </a:tblPr>
              <a:tblGrid>
                <a:gridCol w="6646953">
                  <a:extLst>
                    <a:ext uri="{9D8B030D-6E8A-4147-A177-3AD203B41FA5}">
                      <a16:colId xmlns:a16="http://schemas.microsoft.com/office/drawing/2014/main" val="2955354002"/>
                    </a:ext>
                  </a:extLst>
                </a:gridCol>
                <a:gridCol w="2417193">
                  <a:extLst>
                    <a:ext uri="{9D8B030D-6E8A-4147-A177-3AD203B41FA5}">
                      <a16:colId xmlns:a16="http://schemas.microsoft.com/office/drawing/2014/main" val="2642877222"/>
                    </a:ext>
                  </a:extLst>
                </a:gridCol>
                <a:gridCol w="2192938">
                  <a:extLst>
                    <a:ext uri="{9D8B030D-6E8A-4147-A177-3AD203B41FA5}">
                      <a16:colId xmlns:a16="http://schemas.microsoft.com/office/drawing/2014/main" val="3690806239"/>
                    </a:ext>
                  </a:extLst>
                </a:gridCol>
              </a:tblGrid>
              <a:tr h="328437">
                <a:tc>
                  <a:txBody>
                    <a:bodyPr/>
                    <a:lstStyle/>
                    <a:p>
                      <a:r>
                        <a:rPr kumimoji="0" lang="en-US" sz="1400" b="1" kern="1200" dirty="0">
                          <a:ln>
                            <a:noFill/>
                          </a:ln>
                          <a:solidFill>
                            <a:schemeClr val="tx2"/>
                          </a:solidFill>
                          <a:effectLst/>
                          <a:latin typeface="+mj-lt"/>
                          <a:ea typeface="+mj-ea"/>
                          <a:cs typeface="+mj-cs"/>
                        </a:rPr>
                        <a:t>Item</a:t>
                      </a:r>
                    </a:p>
                  </a:txBody>
                  <a:tcPr marL="87142" marR="87142" marT="43571" marB="43571"/>
                </a:tc>
                <a:tc>
                  <a:txBody>
                    <a:bodyPr/>
                    <a:lstStyle/>
                    <a:p>
                      <a:r>
                        <a:rPr kumimoji="0" lang="en-US" sz="1400" b="1" kern="1200" dirty="0">
                          <a:ln>
                            <a:noFill/>
                          </a:ln>
                          <a:solidFill>
                            <a:schemeClr val="tx2"/>
                          </a:solidFill>
                          <a:effectLst/>
                          <a:latin typeface="+mj-lt"/>
                          <a:ea typeface="+mj-ea"/>
                          <a:cs typeface="+mj-cs"/>
                        </a:rPr>
                        <a:t>Average Survey Rating </a:t>
                      </a:r>
                    </a:p>
                    <a:p>
                      <a:r>
                        <a:rPr kumimoji="0" lang="en-US" sz="1000" b="1" kern="1200" dirty="0">
                          <a:ln>
                            <a:noFill/>
                          </a:ln>
                          <a:solidFill>
                            <a:schemeClr val="tx2"/>
                          </a:solidFill>
                          <a:effectLst/>
                          <a:latin typeface="+mj-lt"/>
                          <a:ea typeface="+mj-ea"/>
                          <a:cs typeface="+mj-cs"/>
                        </a:rPr>
                        <a:t>Employees Who Left Within Two Years</a:t>
                      </a:r>
                    </a:p>
                  </a:txBody>
                  <a:tcPr marL="87142" marR="87142" marT="43571" marB="43571"/>
                </a:tc>
                <a:tc>
                  <a:txBody>
                    <a:bodyPr/>
                    <a:lstStyle/>
                    <a:p>
                      <a:pPr marL="0" algn="l" rtl="0" eaLnBrk="1" latinLnBrk="0" hangingPunct="1"/>
                      <a:r>
                        <a:rPr kumimoji="0" lang="en-US" sz="1400" b="1" kern="1200" dirty="0">
                          <a:ln>
                            <a:noFill/>
                          </a:ln>
                          <a:solidFill>
                            <a:schemeClr val="tx2"/>
                          </a:solidFill>
                          <a:effectLst/>
                          <a:latin typeface="+mj-lt"/>
                          <a:ea typeface="+mj-ea"/>
                          <a:cs typeface="+mj-cs"/>
                        </a:rPr>
                        <a:t>Average Survey Rating </a:t>
                      </a:r>
                    </a:p>
                    <a:p>
                      <a:r>
                        <a:rPr kumimoji="0" lang="en-US" sz="1000" b="1" kern="1200" dirty="0">
                          <a:ln>
                            <a:noFill/>
                          </a:ln>
                          <a:solidFill>
                            <a:schemeClr val="tx2"/>
                          </a:solidFill>
                          <a:effectLst/>
                          <a:latin typeface="+mj-lt"/>
                          <a:ea typeface="+mj-ea"/>
                          <a:cs typeface="+mj-cs"/>
                        </a:rPr>
                        <a:t>Employees Who Did Not Leave Within Two Years</a:t>
                      </a:r>
                    </a:p>
                    <a:p>
                      <a:endParaRPr kumimoji="0" lang="en-US" sz="1700" b="1" kern="1200" dirty="0">
                        <a:ln>
                          <a:noFill/>
                        </a:ln>
                        <a:solidFill>
                          <a:schemeClr val="tx2"/>
                        </a:solidFill>
                        <a:effectLst/>
                        <a:latin typeface="+mj-lt"/>
                        <a:ea typeface="+mj-ea"/>
                        <a:cs typeface="+mj-cs"/>
                      </a:endParaRPr>
                    </a:p>
                  </a:txBody>
                  <a:tcPr marL="87142" marR="87142" marT="43571" marB="43571"/>
                </a:tc>
                <a:extLst>
                  <a:ext uri="{0D108BD9-81ED-4DB2-BD59-A6C34878D82A}">
                    <a16:rowId xmlns:a16="http://schemas.microsoft.com/office/drawing/2014/main" val="3320142208"/>
                  </a:ext>
                </a:extLst>
              </a:tr>
              <a:tr h="451912">
                <a:tc>
                  <a:txBody>
                    <a:bodyPr/>
                    <a:lstStyle/>
                    <a:p>
                      <a:pPr>
                        <a:lnSpc>
                          <a:spcPct val="150000"/>
                        </a:lnSpc>
                      </a:pPr>
                      <a:r>
                        <a:rPr kumimoji="0" lang="en-US" sz="1400" b="0" kern="1200" dirty="0">
                          <a:ln>
                            <a:noFill/>
                          </a:ln>
                          <a:solidFill>
                            <a:schemeClr val="tx2"/>
                          </a:solidFill>
                          <a:effectLst/>
                          <a:latin typeface="+mj-lt"/>
                          <a:ea typeface="+mj-ea"/>
                          <a:cs typeface="+mj-cs"/>
                        </a:rPr>
                        <a:t>Lives the Company Way</a:t>
                      </a:r>
                    </a:p>
                  </a:txBody>
                  <a:tcPr marL="87142" marR="87142" marT="43571" marB="43571"/>
                </a:tc>
                <a:tc>
                  <a:txBody>
                    <a:bodyPr/>
                    <a:lstStyle/>
                    <a:p>
                      <a:pPr algn="l" fontAlgn="b"/>
                      <a:r>
                        <a:rPr kumimoji="0" lang="en-US" sz="1400" b="1" kern="1200" dirty="0">
                          <a:ln>
                            <a:noFill/>
                          </a:ln>
                          <a:solidFill>
                            <a:schemeClr val="tx2"/>
                          </a:solidFill>
                          <a:effectLst/>
                          <a:latin typeface="+mj-lt"/>
                          <a:ea typeface="+mj-ea"/>
                          <a:cs typeface="+mj-cs"/>
                        </a:rPr>
                        <a:t>                       5.91 </a:t>
                      </a:r>
                    </a:p>
                  </a:txBody>
                  <a:tcPr marL="0" marR="0" marT="0" marB="0" anchor="b"/>
                </a:tc>
                <a:tc>
                  <a:txBody>
                    <a:bodyPr/>
                    <a:lstStyle/>
                    <a:p>
                      <a:pPr lvl="2" algn="l" fontAlgn="b"/>
                      <a:r>
                        <a:rPr kumimoji="0" lang="en-US" sz="1400" b="1" kern="1200" dirty="0">
                          <a:ln>
                            <a:noFill/>
                          </a:ln>
                          <a:solidFill>
                            <a:schemeClr val="tx2"/>
                          </a:solidFill>
                          <a:effectLst/>
                          <a:latin typeface="+mj-lt"/>
                          <a:ea typeface="+mj-ea"/>
                          <a:cs typeface="+mj-cs"/>
                        </a:rPr>
                        <a:t>                              5.86 </a:t>
                      </a:r>
                    </a:p>
                  </a:txBody>
                  <a:tcPr marL="0" marR="0" marT="0" marB="0" anchor="b"/>
                </a:tc>
                <a:extLst>
                  <a:ext uri="{0D108BD9-81ED-4DB2-BD59-A6C34878D82A}">
                    <a16:rowId xmlns:a16="http://schemas.microsoft.com/office/drawing/2014/main" val="3600029848"/>
                  </a:ext>
                </a:extLst>
              </a:tr>
              <a:tr h="451912">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kern="1200" dirty="0">
                          <a:ln>
                            <a:noFill/>
                          </a:ln>
                          <a:solidFill>
                            <a:schemeClr val="tx2"/>
                          </a:solidFill>
                          <a:effectLst/>
                          <a:latin typeface="+mj-lt"/>
                          <a:ea typeface="+mj-ea"/>
                          <a:cs typeface="+mj-cs"/>
                        </a:rPr>
                        <a:t>Collaborates Across Boundaries</a:t>
                      </a:r>
                      <a:r>
                        <a:rPr kumimoji="0" lang="en-US" sz="1400" b="1" kern="1200" dirty="0">
                          <a:ln>
                            <a:noFill/>
                          </a:ln>
                          <a:solidFill>
                            <a:schemeClr val="tx2"/>
                          </a:solidFill>
                          <a:effectLst/>
                          <a:latin typeface="+mj-lt"/>
                          <a:ea typeface="+mj-ea"/>
                          <a:cs typeface="+mj-cs"/>
                        </a:rPr>
                        <a:t>***</a:t>
                      </a:r>
                      <a:endParaRPr kumimoji="0" lang="en-US" sz="1400" b="0" kern="1200" dirty="0">
                        <a:ln>
                          <a:noFill/>
                        </a:ln>
                        <a:solidFill>
                          <a:schemeClr val="tx2"/>
                        </a:solidFill>
                        <a:effectLst/>
                        <a:latin typeface="+mj-lt"/>
                        <a:ea typeface="+mj-ea"/>
                        <a:cs typeface="+mj-cs"/>
                      </a:endParaRPr>
                    </a:p>
                  </a:txBody>
                  <a:tcPr marL="87142" marR="87142" marT="43571" marB="43571"/>
                </a:tc>
                <a:tc>
                  <a:txBody>
                    <a:bodyPr/>
                    <a:lstStyle/>
                    <a:p>
                      <a:pPr algn="l" fontAlgn="b"/>
                      <a:r>
                        <a:rPr kumimoji="0" lang="en-US" sz="1400" b="1" kern="1200" dirty="0">
                          <a:ln>
                            <a:noFill/>
                          </a:ln>
                          <a:solidFill>
                            <a:schemeClr val="tx2"/>
                          </a:solidFill>
                          <a:effectLst/>
                          <a:latin typeface="+mj-lt"/>
                          <a:ea typeface="+mj-ea"/>
                          <a:cs typeface="+mj-cs"/>
                        </a:rPr>
                        <a:t>                       5.40 </a:t>
                      </a:r>
                    </a:p>
                  </a:txBody>
                  <a:tcPr marL="0" marR="0" marT="0" marB="0" anchor="b"/>
                </a:tc>
                <a:tc>
                  <a:txBody>
                    <a:bodyPr/>
                    <a:lstStyle/>
                    <a:p>
                      <a:pPr lvl="2" algn="l" fontAlgn="b"/>
                      <a:r>
                        <a:rPr kumimoji="0" lang="en-US" sz="1400" b="1" kern="1200" dirty="0">
                          <a:ln>
                            <a:noFill/>
                          </a:ln>
                          <a:solidFill>
                            <a:schemeClr val="tx2"/>
                          </a:solidFill>
                          <a:effectLst/>
                          <a:latin typeface="+mj-lt"/>
                          <a:ea typeface="+mj-ea"/>
                          <a:cs typeface="+mj-cs"/>
                        </a:rPr>
                        <a:t>                              5.94 </a:t>
                      </a:r>
                    </a:p>
                  </a:txBody>
                  <a:tcPr marL="0" marR="0" marT="0" marB="0" anchor="b"/>
                </a:tc>
                <a:extLst>
                  <a:ext uri="{0D108BD9-81ED-4DB2-BD59-A6C34878D82A}">
                    <a16:rowId xmlns:a16="http://schemas.microsoft.com/office/drawing/2014/main" val="2038984438"/>
                  </a:ext>
                </a:extLst>
              </a:tr>
              <a:tr h="451912">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kern="1200">
                          <a:ln>
                            <a:noFill/>
                          </a:ln>
                          <a:solidFill>
                            <a:schemeClr val="tx2"/>
                          </a:solidFill>
                          <a:effectLst/>
                          <a:latin typeface="+mj-lt"/>
                          <a:ea typeface="+mj-ea"/>
                          <a:cs typeface="+mj-cs"/>
                        </a:rPr>
                        <a:t>Drives Performance</a:t>
                      </a:r>
                      <a:endParaRPr kumimoji="0" lang="en-US" sz="1400" b="0" kern="1200" dirty="0">
                        <a:ln>
                          <a:noFill/>
                        </a:ln>
                        <a:solidFill>
                          <a:schemeClr val="tx2"/>
                        </a:solidFill>
                        <a:effectLst/>
                        <a:latin typeface="+mj-lt"/>
                        <a:ea typeface="+mj-ea"/>
                        <a:cs typeface="+mj-cs"/>
                      </a:endParaRPr>
                    </a:p>
                  </a:txBody>
                  <a:tcPr marL="87142" marR="87142" marT="43571" marB="43571"/>
                </a:tc>
                <a:tc>
                  <a:txBody>
                    <a:bodyPr/>
                    <a:lstStyle/>
                    <a:p>
                      <a:pPr algn="l" fontAlgn="b"/>
                      <a:r>
                        <a:rPr kumimoji="0" lang="en-US" sz="1400" b="1" kern="1200" dirty="0">
                          <a:ln>
                            <a:noFill/>
                          </a:ln>
                          <a:solidFill>
                            <a:schemeClr val="tx2"/>
                          </a:solidFill>
                          <a:effectLst/>
                          <a:latin typeface="+mj-lt"/>
                          <a:ea typeface="+mj-ea"/>
                          <a:cs typeface="+mj-cs"/>
                        </a:rPr>
                        <a:t>                       5.13 </a:t>
                      </a:r>
                    </a:p>
                  </a:txBody>
                  <a:tcPr marL="0" marR="0" marT="0" marB="0" anchor="b"/>
                </a:tc>
                <a:tc>
                  <a:txBody>
                    <a:bodyPr/>
                    <a:lstStyle/>
                    <a:p>
                      <a:pPr lvl="2" algn="l" fontAlgn="b"/>
                      <a:r>
                        <a:rPr kumimoji="0" lang="en-US" sz="1400" b="1" kern="1200" dirty="0">
                          <a:ln>
                            <a:noFill/>
                          </a:ln>
                          <a:solidFill>
                            <a:schemeClr val="tx2"/>
                          </a:solidFill>
                          <a:effectLst/>
                          <a:latin typeface="+mj-lt"/>
                          <a:ea typeface="+mj-ea"/>
                          <a:cs typeface="+mj-cs"/>
                        </a:rPr>
                        <a:t>                              5.42 </a:t>
                      </a:r>
                    </a:p>
                  </a:txBody>
                  <a:tcPr marL="0" marR="0" marT="0" marB="0" anchor="b"/>
                </a:tc>
                <a:extLst>
                  <a:ext uri="{0D108BD9-81ED-4DB2-BD59-A6C34878D82A}">
                    <a16:rowId xmlns:a16="http://schemas.microsoft.com/office/drawing/2014/main" val="3380265954"/>
                  </a:ext>
                </a:extLst>
              </a:tr>
              <a:tr h="451912">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kern="1200">
                          <a:ln>
                            <a:noFill/>
                          </a:ln>
                          <a:solidFill>
                            <a:schemeClr val="tx2"/>
                          </a:solidFill>
                          <a:effectLst/>
                          <a:latin typeface="+mj-lt"/>
                          <a:ea typeface="+mj-ea"/>
                          <a:cs typeface="+mj-cs"/>
                        </a:rPr>
                        <a:t>Role specific functional/technical competencies</a:t>
                      </a:r>
                      <a:endParaRPr kumimoji="0" lang="en-US" sz="1400" b="1" kern="1200" dirty="0">
                        <a:ln>
                          <a:noFill/>
                        </a:ln>
                        <a:solidFill>
                          <a:schemeClr val="tx2"/>
                        </a:solidFill>
                        <a:effectLst/>
                        <a:latin typeface="+mj-lt"/>
                        <a:ea typeface="+mj-ea"/>
                        <a:cs typeface="+mj-cs"/>
                      </a:endParaRPr>
                    </a:p>
                  </a:txBody>
                  <a:tcPr marL="87142" marR="87142" marT="43571" marB="43571"/>
                </a:tc>
                <a:tc>
                  <a:txBody>
                    <a:bodyPr/>
                    <a:lstStyle/>
                    <a:p>
                      <a:pPr algn="l" fontAlgn="b"/>
                      <a:r>
                        <a:rPr kumimoji="0" lang="en-US" sz="1400" b="1" kern="1200" dirty="0">
                          <a:ln>
                            <a:noFill/>
                          </a:ln>
                          <a:solidFill>
                            <a:schemeClr val="tx2"/>
                          </a:solidFill>
                          <a:effectLst/>
                          <a:latin typeface="+mj-lt"/>
                          <a:ea typeface="+mj-ea"/>
                          <a:cs typeface="+mj-cs"/>
                        </a:rPr>
                        <a:t>                       5.24 </a:t>
                      </a:r>
                    </a:p>
                  </a:txBody>
                  <a:tcPr marL="0" marR="0" marT="0" marB="0" anchor="b"/>
                </a:tc>
                <a:tc>
                  <a:txBody>
                    <a:bodyPr/>
                    <a:lstStyle/>
                    <a:p>
                      <a:pPr lvl="2" algn="l" fontAlgn="b"/>
                      <a:r>
                        <a:rPr kumimoji="0" lang="en-US" sz="1400" b="1" kern="1200" dirty="0">
                          <a:ln>
                            <a:noFill/>
                          </a:ln>
                          <a:solidFill>
                            <a:schemeClr val="tx2"/>
                          </a:solidFill>
                          <a:effectLst/>
                          <a:latin typeface="+mj-lt"/>
                          <a:ea typeface="+mj-ea"/>
                          <a:cs typeface="+mj-cs"/>
                        </a:rPr>
                        <a:t>                              5.38 </a:t>
                      </a:r>
                    </a:p>
                  </a:txBody>
                  <a:tcPr marL="0" marR="0" marT="0" marB="0" anchor="b"/>
                </a:tc>
                <a:extLst>
                  <a:ext uri="{0D108BD9-81ED-4DB2-BD59-A6C34878D82A}">
                    <a16:rowId xmlns:a16="http://schemas.microsoft.com/office/drawing/2014/main" val="2828605615"/>
                  </a:ext>
                </a:extLst>
              </a:tr>
              <a:tr h="525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kern="1200">
                          <a:ln>
                            <a:noFill/>
                          </a:ln>
                          <a:solidFill>
                            <a:schemeClr val="tx2"/>
                          </a:solidFill>
                          <a:effectLst/>
                          <a:latin typeface="+mj-lt"/>
                          <a:ea typeface="+mj-ea"/>
                          <a:cs typeface="+mj-cs"/>
                        </a:rPr>
                        <a:t>Given the amount of time in their role (6 months), my new hire’s current performance best reflects the following level.</a:t>
                      </a:r>
                      <a:endParaRPr kumimoji="0" lang="en-US" sz="1400" b="0" kern="1200" dirty="0">
                        <a:ln>
                          <a:noFill/>
                        </a:ln>
                        <a:solidFill>
                          <a:schemeClr val="tx2"/>
                        </a:solidFill>
                        <a:effectLst/>
                        <a:latin typeface="+mj-lt"/>
                        <a:ea typeface="+mj-ea"/>
                        <a:cs typeface="+mj-cs"/>
                      </a:endParaRPr>
                    </a:p>
                  </a:txBody>
                  <a:tcPr marL="87142" marR="87142" marT="43571" marB="43571"/>
                </a:tc>
                <a:tc>
                  <a:txBody>
                    <a:bodyPr/>
                    <a:lstStyle/>
                    <a:p>
                      <a:pPr algn="l" fontAlgn="b"/>
                      <a:r>
                        <a:rPr kumimoji="0" lang="en-US" sz="1400" b="1" kern="1200" dirty="0">
                          <a:ln>
                            <a:noFill/>
                          </a:ln>
                          <a:solidFill>
                            <a:schemeClr val="tx2"/>
                          </a:solidFill>
                          <a:effectLst/>
                          <a:latin typeface="+mj-lt"/>
                          <a:ea typeface="+mj-ea"/>
                          <a:cs typeface="+mj-cs"/>
                        </a:rPr>
                        <a:t>                       5.33 </a:t>
                      </a:r>
                    </a:p>
                  </a:txBody>
                  <a:tcPr marL="0" marR="0" marT="0" marB="0" anchor="b"/>
                </a:tc>
                <a:tc>
                  <a:txBody>
                    <a:bodyPr/>
                    <a:lstStyle/>
                    <a:p>
                      <a:pPr lvl="2" algn="l" fontAlgn="b"/>
                      <a:r>
                        <a:rPr kumimoji="0" lang="en-US" sz="1400" b="1" kern="1200" dirty="0">
                          <a:ln>
                            <a:noFill/>
                          </a:ln>
                          <a:solidFill>
                            <a:schemeClr val="tx2"/>
                          </a:solidFill>
                          <a:effectLst/>
                          <a:latin typeface="+mj-lt"/>
                          <a:ea typeface="+mj-ea"/>
                          <a:cs typeface="+mj-cs"/>
                        </a:rPr>
                        <a:t>                              5.31 </a:t>
                      </a:r>
                    </a:p>
                  </a:txBody>
                  <a:tcPr marL="0" marR="0" marT="0" marB="0" anchor="b"/>
                </a:tc>
                <a:extLst>
                  <a:ext uri="{0D108BD9-81ED-4DB2-BD59-A6C34878D82A}">
                    <a16:rowId xmlns:a16="http://schemas.microsoft.com/office/drawing/2014/main" val="3705899174"/>
                  </a:ext>
                </a:extLst>
              </a:tr>
              <a:tr h="451912">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kern="1200">
                          <a:ln>
                            <a:noFill/>
                          </a:ln>
                          <a:solidFill>
                            <a:schemeClr val="tx2"/>
                          </a:solidFill>
                          <a:effectLst/>
                          <a:latin typeface="+mj-lt"/>
                          <a:ea typeface="+mj-ea"/>
                          <a:cs typeface="+mj-cs"/>
                        </a:rPr>
                        <a:t>My new hire has assimilated well to the team.</a:t>
                      </a:r>
                      <a:endParaRPr kumimoji="0" lang="en-US" sz="1400" b="0" kern="1200" dirty="0">
                        <a:ln>
                          <a:noFill/>
                        </a:ln>
                        <a:solidFill>
                          <a:schemeClr val="tx2"/>
                        </a:solidFill>
                        <a:effectLst/>
                        <a:latin typeface="+mj-lt"/>
                        <a:ea typeface="+mj-ea"/>
                        <a:cs typeface="+mj-cs"/>
                      </a:endParaRPr>
                    </a:p>
                  </a:txBody>
                  <a:tcPr marL="87142" marR="87142" marT="43571" marB="43571"/>
                </a:tc>
                <a:tc>
                  <a:txBody>
                    <a:bodyPr/>
                    <a:lstStyle/>
                    <a:p>
                      <a:pPr algn="l" fontAlgn="b"/>
                      <a:r>
                        <a:rPr kumimoji="0" lang="en-US" sz="1400" b="1" kern="1200" dirty="0">
                          <a:ln>
                            <a:noFill/>
                          </a:ln>
                          <a:solidFill>
                            <a:schemeClr val="tx2"/>
                          </a:solidFill>
                          <a:effectLst/>
                          <a:latin typeface="+mj-lt"/>
                          <a:ea typeface="+mj-ea"/>
                          <a:cs typeface="+mj-cs"/>
                        </a:rPr>
                        <a:t>                       5.93 </a:t>
                      </a:r>
                    </a:p>
                  </a:txBody>
                  <a:tcPr marL="0" marR="0" marT="0" marB="0" anchor="b"/>
                </a:tc>
                <a:tc>
                  <a:txBody>
                    <a:bodyPr/>
                    <a:lstStyle/>
                    <a:p>
                      <a:pPr lvl="2" algn="l" fontAlgn="b"/>
                      <a:r>
                        <a:rPr kumimoji="0" lang="en-US" sz="1400" b="1" kern="1200" dirty="0">
                          <a:ln>
                            <a:noFill/>
                          </a:ln>
                          <a:solidFill>
                            <a:schemeClr val="tx2"/>
                          </a:solidFill>
                          <a:effectLst/>
                          <a:latin typeface="+mj-lt"/>
                          <a:ea typeface="+mj-ea"/>
                          <a:cs typeface="+mj-cs"/>
                        </a:rPr>
                        <a:t>                              5.96 </a:t>
                      </a:r>
                    </a:p>
                  </a:txBody>
                  <a:tcPr marL="0" marR="0" marT="0" marB="0" anchor="b"/>
                </a:tc>
                <a:extLst>
                  <a:ext uri="{0D108BD9-81ED-4DB2-BD59-A6C34878D82A}">
                    <a16:rowId xmlns:a16="http://schemas.microsoft.com/office/drawing/2014/main" val="1559114625"/>
                  </a:ext>
                </a:extLst>
              </a:tr>
              <a:tr h="451912">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kern="1200" dirty="0">
                          <a:ln>
                            <a:noFill/>
                          </a:ln>
                          <a:solidFill>
                            <a:schemeClr val="tx2"/>
                          </a:solidFill>
                          <a:effectLst/>
                          <a:latin typeface="+mj-lt"/>
                          <a:ea typeface="+mj-ea"/>
                          <a:cs typeface="+mj-cs"/>
                        </a:rPr>
                        <a:t>I have received positive feedback about my new hire from others.</a:t>
                      </a:r>
                      <a:endParaRPr kumimoji="0" lang="en-US" sz="1400" b="1" kern="1200" dirty="0">
                        <a:ln>
                          <a:noFill/>
                        </a:ln>
                        <a:solidFill>
                          <a:schemeClr val="tx2"/>
                        </a:solidFill>
                        <a:effectLst/>
                        <a:latin typeface="+mj-lt"/>
                        <a:ea typeface="+mj-ea"/>
                        <a:cs typeface="+mj-cs"/>
                      </a:endParaRPr>
                    </a:p>
                  </a:txBody>
                  <a:tcPr marL="87142" marR="87142" marT="43571" marB="43571"/>
                </a:tc>
                <a:tc>
                  <a:txBody>
                    <a:bodyPr/>
                    <a:lstStyle/>
                    <a:p>
                      <a:pPr algn="l" fontAlgn="b"/>
                      <a:r>
                        <a:rPr kumimoji="0" lang="en-US" sz="1400" b="1" kern="1200" dirty="0">
                          <a:ln>
                            <a:noFill/>
                          </a:ln>
                          <a:solidFill>
                            <a:schemeClr val="tx2"/>
                          </a:solidFill>
                          <a:effectLst/>
                          <a:latin typeface="+mj-lt"/>
                          <a:ea typeface="+mj-ea"/>
                          <a:cs typeface="+mj-cs"/>
                        </a:rPr>
                        <a:t>                       5.40 </a:t>
                      </a:r>
                    </a:p>
                  </a:txBody>
                  <a:tcPr marL="0" marR="0" marT="0" marB="0" anchor="b"/>
                </a:tc>
                <a:tc>
                  <a:txBody>
                    <a:bodyPr/>
                    <a:lstStyle/>
                    <a:p>
                      <a:pPr lvl="2" algn="l" fontAlgn="b"/>
                      <a:r>
                        <a:rPr kumimoji="0" lang="en-US" sz="1400" b="1" kern="1200" dirty="0">
                          <a:ln>
                            <a:noFill/>
                          </a:ln>
                          <a:solidFill>
                            <a:schemeClr val="tx2"/>
                          </a:solidFill>
                          <a:effectLst/>
                          <a:latin typeface="+mj-lt"/>
                          <a:ea typeface="+mj-ea"/>
                          <a:cs typeface="+mj-cs"/>
                        </a:rPr>
                        <a:t>                              5.41 </a:t>
                      </a:r>
                    </a:p>
                  </a:txBody>
                  <a:tcPr marL="0" marR="0" marT="0" marB="0" anchor="b"/>
                </a:tc>
                <a:extLst>
                  <a:ext uri="{0D108BD9-81ED-4DB2-BD59-A6C34878D82A}">
                    <a16:rowId xmlns:a16="http://schemas.microsoft.com/office/drawing/2014/main" val="2491941470"/>
                  </a:ext>
                </a:extLst>
              </a:tr>
            </a:tbl>
          </a:graphicData>
        </a:graphic>
      </p:graphicFrame>
      <p:sp>
        <p:nvSpPr>
          <p:cNvPr id="2" name="TextBox 1">
            <a:extLst>
              <a:ext uri="{FF2B5EF4-FFF2-40B4-BE49-F238E27FC236}">
                <a16:creationId xmlns:a16="http://schemas.microsoft.com/office/drawing/2014/main" id="{DBA133D2-FD00-4A39-AAF8-189CD748CC72}"/>
              </a:ext>
            </a:extLst>
          </p:cNvPr>
          <p:cNvSpPr txBox="1"/>
          <p:nvPr/>
        </p:nvSpPr>
        <p:spPr>
          <a:xfrm>
            <a:off x="334109" y="5794133"/>
            <a:ext cx="11257084" cy="1292662"/>
          </a:xfrm>
          <a:prstGeom prst="rect">
            <a:avLst/>
          </a:prstGeom>
          <a:noFill/>
          <a:ln>
            <a:noFill/>
          </a:ln>
        </p:spPr>
        <p:txBody>
          <a:bodyPr wrap="square" rtlCol="0">
            <a:spAutoFit/>
          </a:bodyPr>
          <a:lstStyle/>
          <a:p>
            <a:r>
              <a:rPr lang="en-US" sz="1200" dirty="0">
                <a:solidFill>
                  <a:schemeClr val="tx2"/>
                </a:solidFill>
                <a:latin typeface="+mj-lt"/>
                <a:ea typeface="+mj-ea"/>
                <a:cs typeface="+mj-cs"/>
              </a:rPr>
              <a:t>***An independent-samples t-test was conducted to determine whether Quality of Hire Score differed depending on whether employees who left within two years or employee who did not leave within two years. There was a significant difference in the Quality of Hire scores for the item ‘</a:t>
            </a:r>
            <a:r>
              <a:rPr lang="en-US" sz="1200" i="1" dirty="0">
                <a:solidFill>
                  <a:schemeClr val="tx2"/>
                </a:solidFill>
                <a:latin typeface="+mj-lt"/>
                <a:ea typeface="+mj-ea"/>
                <a:cs typeface="+mj-cs"/>
              </a:rPr>
              <a:t>Collaborates Across Boundaries</a:t>
            </a:r>
            <a:r>
              <a:rPr lang="en-US" sz="1200" dirty="0">
                <a:solidFill>
                  <a:schemeClr val="tx2"/>
                </a:solidFill>
                <a:latin typeface="+mj-lt"/>
                <a:ea typeface="+mj-ea"/>
                <a:cs typeface="+mj-cs"/>
              </a:rPr>
              <a:t>’, who left within two years (M=5.40, SD=1.51) and those who did not leave within two years (M=5.94,</a:t>
            </a:r>
            <a:r>
              <a:rPr lang="en-US" sz="1200" dirty="0">
                <a:solidFill>
                  <a:schemeClr val="tx2"/>
                </a:solidFill>
              </a:rPr>
              <a:t> SD</a:t>
            </a:r>
            <a:r>
              <a:rPr lang="en-US" sz="1200" dirty="0">
                <a:solidFill>
                  <a:schemeClr val="tx2"/>
                </a:solidFill>
                <a:latin typeface="+mj-lt"/>
                <a:ea typeface="+mj-ea"/>
                <a:cs typeface="+mj-cs"/>
              </a:rPr>
              <a:t>=1.57); t(0.014)=0.014, p&lt;.05.</a:t>
            </a:r>
          </a:p>
          <a:p>
            <a:r>
              <a:rPr lang="en-US" sz="1200" dirty="0">
                <a:solidFill>
                  <a:schemeClr val="tx2"/>
                </a:solidFill>
                <a:latin typeface="+mj-lt"/>
                <a:ea typeface="+mj-ea"/>
                <a:cs typeface="+mj-cs"/>
              </a:rPr>
              <a:t>*The number of employee who left within two years are (n=45) and who is still working is (n=372).</a:t>
            </a:r>
          </a:p>
          <a:p>
            <a:endParaRPr lang="en-US" dirty="0" err="1"/>
          </a:p>
        </p:txBody>
      </p:sp>
    </p:spTree>
    <p:extLst>
      <p:ext uri="{BB962C8B-B14F-4D97-AF65-F5344CB8AC3E}">
        <p14:creationId xmlns:p14="http://schemas.microsoft.com/office/powerpoint/2010/main" val="420034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a:xfrm>
            <a:off x="609600" y="533400"/>
            <a:ext cx="10972800" cy="1143000"/>
          </a:xfrm>
        </p:spPr>
        <p:txBody>
          <a:bodyPr>
            <a:normAutofit/>
          </a:bodyPr>
          <a:lstStyle/>
          <a:p>
            <a:r>
              <a:rPr lang="en-US" sz="3600" dirty="0"/>
              <a:t>Do Quality of Hire Scores Predict Turnover?</a:t>
            </a:r>
            <a:br>
              <a:rPr lang="en-US" sz="3600" dirty="0"/>
            </a:br>
            <a:r>
              <a:rPr lang="en-US" sz="3200" dirty="0">
                <a:solidFill>
                  <a:schemeClr val="accent2"/>
                </a:solidFill>
              </a:rPr>
              <a:t>Home-Office And Sales Employees</a:t>
            </a:r>
            <a:endParaRPr lang="en-US" sz="3200" dirty="0"/>
          </a:p>
        </p:txBody>
      </p:sp>
      <p:sp>
        <p:nvSpPr>
          <p:cNvPr id="8" name="TextBox 7">
            <a:extLst>
              <a:ext uri="{FF2B5EF4-FFF2-40B4-BE49-F238E27FC236}">
                <a16:creationId xmlns:a16="http://schemas.microsoft.com/office/drawing/2014/main" id="{D5389F61-B71E-47AE-A63A-0F972B4E4075}"/>
              </a:ext>
            </a:extLst>
          </p:cNvPr>
          <p:cNvSpPr txBox="1"/>
          <p:nvPr/>
        </p:nvSpPr>
        <p:spPr>
          <a:xfrm>
            <a:off x="548052" y="1767257"/>
            <a:ext cx="11034348" cy="584775"/>
          </a:xfrm>
          <a:prstGeom prst="rect">
            <a:avLst/>
          </a:prstGeom>
          <a:noFill/>
          <a:ln>
            <a:noFill/>
          </a:ln>
        </p:spPr>
        <p:txBody>
          <a:bodyPr wrap="square" rtlCol="0">
            <a:spAutoFit/>
          </a:bodyPr>
          <a:lstStyle/>
          <a:p>
            <a:r>
              <a:rPr lang="en-US" sz="1600" dirty="0">
                <a:solidFill>
                  <a:schemeClr val="tx2"/>
                </a:solidFill>
                <a:latin typeface="+mj-lt"/>
                <a:ea typeface="+mj-ea"/>
                <a:cs typeface="+mj-cs"/>
              </a:rPr>
              <a:t>Quality of Hire Rating for ‘Collaborates Across Boundaries’</a:t>
            </a:r>
            <a:r>
              <a:rPr lang="en-US" sz="1600" i="1" dirty="0">
                <a:solidFill>
                  <a:schemeClr val="tx2"/>
                </a:solidFill>
                <a:latin typeface="+mj-lt"/>
                <a:ea typeface="+mj-ea"/>
                <a:cs typeface="+mj-cs"/>
              </a:rPr>
              <a:t> </a:t>
            </a:r>
            <a:r>
              <a:rPr lang="en-US" sz="1600" dirty="0">
                <a:solidFill>
                  <a:schemeClr val="tx2"/>
                </a:solidFill>
                <a:latin typeface="+mj-lt"/>
                <a:ea typeface="+mj-ea"/>
                <a:cs typeface="+mj-cs"/>
              </a:rPr>
              <a:t>predicts the turnover for the employee who left within two years and who didn’t leave within two years. </a:t>
            </a:r>
            <a:endParaRPr lang="en-US" sz="1600" i="1" dirty="0">
              <a:solidFill>
                <a:schemeClr val="tx2"/>
              </a:solidFill>
              <a:latin typeface="+mj-lt"/>
              <a:ea typeface="+mj-ea"/>
              <a:cs typeface="+mj-cs"/>
            </a:endParaRPr>
          </a:p>
        </p:txBody>
      </p:sp>
      <p:graphicFrame>
        <p:nvGraphicFramePr>
          <p:cNvPr id="7" name="Chart 6">
            <a:extLst>
              <a:ext uri="{FF2B5EF4-FFF2-40B4-BE49-F238E27FC236}">
                <a16:creationId xmlns:a16="http://schemas.microsoft.com/office/drawing/2014/main" id="{269D9716-F4A1-4A5E-94BC-6B4FD568EB91}"/>
              </a:ext>
            </a:extLst>
          </p:cNvPr>
          <p:cNvGraphicFramePr>
            <a:graphicFrameLocks/>
          </p:cNvGraphicFramePr>
          <p:nvPr>
            <p:extLst>
              <p:ext uri="{D42A27DB-BD31-4B8C-83A1-F6EECF244321}">
                <p14:modId xmlns:p14="http://schemas.microsoft.com/office/powerpoint/2010/main" val="1961457131"/>
              </p:ext>
            </p:extLst>
          </p:nvPr>
        </p:nvGraphicFramePr>
        <p:xfrm>
          <a:off x="3217405" y="2413576"/>
          <a:ext cx="5994910" cy="3547606"/>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E8FA6857-AD0D-44C1-B1A8-D0040570DD51}"/>
              </a:ext>
            </a:extLst>
          </p:cNvPr>
          <p:cNvSpPr txBox="1"/>
          <p:nvPr/>
        </p:nvSpPr>
        <p:spPr>
          <a:xfrm>
            <a:off x="548051" y="6084292"/>
            <a:ext cx="11034348" cy="461665"/>
          </a:xfrm>
          <a:prstGeom prst="rect">
            <a:avLst/>
          </a:prstGeom>
          <a:noFill/>
          <a:ln>
            <a:noFill/>
          </a:ln>
        </p:spPr>
        <p:txBody>
          <a:bodyPr wrap="square" rtlCol="0">
            <a:spAutoFit/>
          </a:bodyPr>
          <a:lstStyle/>
          <a:p>
            <a:r>
              <a:rPr lang="en-US" sz="1200" dirty="0">
                <a:solidFill>
                  <a:schemeClr val="tx2"/>
                </a:solidFill>
                <a:latin typeface="+mj-lt"/>
                <a:ea typeface="+mj-ea"/>
                <a:cs typeface="+mj-cs"/>
              </a:rPr>
              <a:t>*The bar graph shows the average hire scores of the employee who left within 2 years (n=45) and who is still working(n=372) for the </a:t>
            </a:r>
            <a:r>
              <a:rPr lang="en-US" sz="1200" i="1" dirty="0">
                <a:solidFill>
                  <a:schemeClr val="tx2"/>
                </a:solidFill>
                <a:latin typeface="+mj-lt"/>
                <a:ea typeface="+mj-ea"/>
                <a:cs typeface="+mj-cs"/>
              </a:rPr>
              <a:t>‘Collaborates Across Boundaries’.</a:t>
            </a:r>
            <a:r>
              <a:rPr lang="en-US" sz="1200" dirty="0">
                <a:solidFill>
                  <a:schemeClr val="tx2"/>
                </a:solidFill>
                <a:latin typeface="+mj-lt"/>
                <a:ea typeface="+mj-ea"/>
                <a:cs typeface="+mj-cs"/>
              </a:rPr>
              <a:t> There is significance difference between the average score.</a:t>
            </a:r>
          </a:p>
        </p:txBody>
      </p:sp>
    </p:spTree>
    <p:extLst>
      <p:ext uri="{BB962C8B-B14F-4D97-AF65-F5344CB8AC3E}">
        <p14:creationId xmlns:p14="http://schemas.microsoft.com/office/powerpoint/2010/main" val="384266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a:xfrm>
            <a:off x="609600" y="533400"/>
            <a:ext cx="10972800" cy="1143000"/>
          </a:xfrm>
        </p:spPr>
        <p:txBody>
          <a:bodyPr>
            <a:normAutofit/>
          </a:bodyPr>
          <a:lstStyle/>
          <a:p>
            <a:r>
              <a:rPr lang="en-US" sz="3600" dirty="0"/>
              <a:t>Do Quality of Hire Scores Predict Turnover?</a:t>
            </a:r>
            <a:br>
              <a:rPr lang="en-US" sz="3600" dirty="0"/>
            </a:br>
            <a:r>
              <a:rPr lang="en-US" sz="3200" dirty="0">
                <a:solidFill>
                  <a:schemeClr val="accent2"/>
                </a:solidFill>
              </a:rPr>
              <a:t>Comparison with different Hire Score Items</a:t>
            </a:r>
            <a:endParaRPr lang="en-US" sz="3200" dirty="0"/>
          </a:p>
        </p:txBody>
      </p:sp>
      <p:sp>
        <p:nvSpPr>
          <p:cNvPr id="8" name="TextBox 7">
            <a:extLst>
              <a:ext uri="{FF2B5EF4-FFF2-40B4-BE49-F238E27FC236}">
                <a16:creationId xmlns:a16="http://schemas.microsoft.com/office/drawing/2014/main" id="{D5389F61-B71E-47AE-A63A-0F972B4E4075}"/>
              </a:ext>
            </a:extLst>
          </p:cNvPr>
          <p:cNvSpPr txBox="1"/>
          <p:nvPr/>
        </p:nvSpPr>
        <p:spPr>
          <a:xfrm>
            <a:off x="548052" y="1767257"/>
            <a:ext cx="11034348" cy="584775"/>
          </a:xfrm>
          <a:prstGeom prst="rect">
            <a:avLst/>
          </a:prstGeom>
          <a:noFill/>
          <a:ln>
            <a:noFill/>
          </a:ln>
        </p:spPr>
        <p:txBody>
          <a:bodyPr wrap="square" rtlCol="0">
            <a:spAutoFit/>
          </a:bodyPr>
          <a:lstStyle/>
          <a:p>
            <a:r>
              <a:rPr lang="en-US" sz="1600" dirty="0">
                <a:solidFill>
                  <a:schemeClr val="tx2"/>
                </a:solidFill>
                <a:latin typeface="+mj-lt"/>
                <a:ea typeface="+mj-ea"/>
                <a:cs typeface="+mj-cs"/>
              </a:rPr>
              <a:t>Quality of Hire Rating for ‘</a:t>
            </a:r>
            <a:r>
              <a:rPr lang="en-US" sz="1600" i="1" dirty="0">
                <a:solidFill>
                  <a:schemeClr val="tx2"/>
                </a:solidFill>
                <a:latin typeface="+mj-lt"/>
                <a:ea typeface="+mj-ea"/>
                <a:cs typeface="+mj-cs"/>
              </a:rPr>
              <a:t>Collaborates Across Boundaries</a:t>
            </a:r>
            <a:r>
              <a:rPr lang="en-US" sz="1600" dirty="0">
                <a:solidFill>
                  <a:schemeClr val="tx2"/>
                </a:solidFill>
                <a:latin typeface="+mj-lt"/>
                <a:ea typeface="+mj-ea"/>
                <a:cs typeface="+mj-cs"/>
              </a:rPr>
              <a:t>’</a:t>
            </a:r>
            <a:r>
              <a:rPr lang="en-US" sz="1600" i="1" dirty="0">
                <a:solidFill>
                  <a:schemeClr val="tx2"/>
                </a:solidFill>
                <a:latin typeface="+mj-lt"/>
                <a:ea typeface="+mj-ea"/>
                <a:cs typeface="+mj-cs"/>
              </a:rPr>
              <a:t> </a:t>
            </a:r>
            <a:r>
              <a:rPr lang="en-US" sz="1600" dirty="0">
                <a:solidFill>
                  <a:schemeClr val="tx2"/>
                </a:solidFill>
                <a:latin typeface="+mj-lt"/>
                <a:ea typeface="+mj-ea"/>
                <a:cs typeface="+mj-cs"/>
              </a:rPr>
              <a:t>predicts the turnover for the employee who left within two years and who didn’t leave within two years, all other items doesn’t predict the turnover.  </a:t>
            </a:r>
            <a:endParaRPr lang="en-US" sz="1600" i="1" dirty="0">
              <a:solidFill>
                <a:schemeClr val="tx2"/>
              </a:solidFill>
              <a:latin typeface="+mj-lt"/>
              <a:ea typeface="+mj-ea"/>
              <a:cs typeface="+mj-cs"/>
            </a:endParaRPr>
          </a:p>
        </p:txBody>
      </p:sp>
      <p:graphicFrame>
        <p:nvGraphicFramePr>
          <p:cNvPr id="9" name="Chart 8">
            <a:extLst>
              <a:ext uri="{FF2B5EF4-FFF2-40B4-BE49-F238E27FC236}">
                <a16:creationId xmlns:a16="http://schemas.microsoft.com/office/drawing/2014/main" id="{D8088045-D9F9-4178-B243-532BBAF0C8FC}"/>
              </a:ext>
            </a:extLst>
          </p:cNvPr>
          <p:cNvGraphicFramePr>
            <a:graphicFrameLocks/>
          </p:cNvGraphicFramePr>
          <p:nvPr>
            <p:extLst>
              <p:ext uri="{D42A27DB-BD31-4B8C-83A1-F6EECF244321}">
                <p14:modId xmlns:p14="http://schemas.microsoft.com/office/powerpoint/2010/main" val="3654789139"/>
              </p:ext>
            </p:extLst>
          </p:nvPr>
        </p:nvGraphicFramePr>
        <p:xfrm>
          <a:off x="2580638" y="2196145"/>
          <a:ext cx="7030722" cy="4200118"/>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33900E1E-25EA-4B92-8749-5DED724F3B64}"/>
              </a:ext>
            </a:extLst>
          </p:cNvPr>
          <p:cNvSpPr txBox="1"/>
          <p:nvPr/>
        </p:nvSpPr>
        <p:spPr>
          <a:xfrm>
            <a:off x="609600" y="6211669"/>
            <a:ext cx="10972801" cy="646331"/>
          </a:xfrm>
          <a:prstGeom prst="rect">
            <a:avLst/>
          </a:prstGeom>
          <a:noFill/>
          <a:ln>
            <a:noFill/>
          </a:ln>
        </p:spPr>
        <p:txBody>
          <a:bodyPr wrap="square" rtlCol="0">
            <a:spAutoFit/>
          </a:bodyPr>
          <a:lstStyle/>
          <a:p>
            <a:r>
              <a:rPr lang="en-US" sz="1200" dirty="0">
                <a:solidFill>
                  <a:schemeClr val="tx2"/>
                </a:solidFill>
                <a:latin typeface="+mj-lt"/>
                <a:ea typeface="+mj-ea"/>
                <a:cs typeface="+mj-cs"/>
              </a:rPr>
              <a:t>*The bar graph shows the average hire scores of the employee who left within 2 years (n=45) and who is still working(n=372) for all items</a:t>
            </a:r>
            <a:r>
              <a:rPr lang="en-US" sz="1200" i="1" dirty="0">
                <a:solidFill>
                  <a:schemeClr val="tx2"/>
                </a:solidFill>
                <a:latin typeface="+mj-lt"/>
                <a:ea typeface="+mj-ea"/>
                <a:cs typeface="+mj-cs"/>
              </a:rPr>
              <a:t>.</a:t>
            </a:r>
            <a:r>
              <a:rPr lang="en-US" sz="1200" dirty="0">
                <a:solidFill>
                  <a:schemeClr val="tx2"/>
                </a:solidFill>
                <a:latin typeface="+mj-lt"/>
                <a:ea typeface="+mj-ea"/>
                <a:cs typeface="+mj-cs"/>
              </a:rPr>
              <a:t> There is significance difference between the average score </a:t>
            </a:r>
            <a:r>
              <a:rPr lang="en-US" sz="1200" dirty="0">
                <a:solidFill>
                  <a:schemeClr val="tx2"/>
                </a:solidFill>
              </a:rPr>
              <a:t>for </a:t>
            </a:r>
            <a:r>
              <a:rPr lang="en-US" sz="1200" dirty="0">
                <a:solidFill>
                  <a:schemeClr val="tx2"/>
                </a:solidFill>
                <a:latin typeface="+mj-lt"/>
                <a:ea typeface="+mj-ea"/>
                <a:cs typeface="+mj-cs"/>
              </a:rPr>
              <a:t>the </a:t>
            </a:r>
            <a:r>
              <a:rPr lang="en-US" sz="1200" i="1" dirty="0">
                <a:solidFill>
                  <a:schemeClr val="tx2"/>
                </a:solidFill>
                <a:latin typeface="+mj-lt"/>
                <a:ea typeface="+mj-ea"/>
                <a:cs typeface="+mj-cs"/>
              </a:rPr>
              <a:t>‘Collaborates Across Boundaries’</a:t>
            </a:r>
            <a:r>
              <a:rPr lang="en-US" sz="1200" dirty="0">
                <a:solidFill>
                  <a:schemeClr val="tx2"/>
                </a:solidFill>
                <a:latin typeface="+mj-lt"/>
                <a:ea typeface="+mj-ea"/>
                <a:cs typeface="+mj-cs"/>
              </a:rPr>
              <a:t>, all other items doesn’t show the significance difference. </a:t>
            </a:r>
          </a:p>
        </p:txBody>
      </p:sp>
    </p:spTree>
    <p:extLst>
      <p:ext uri="{BB962C8B-B14F-4D97-AF65-F5344CB8AC3E}">
        <p14:creationId xmlns:p14="http://schemas.microsoft.com/office/powerpoint/2010/main" val="5657292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A5FB-767F-404A-9596-AAAD2335E909}"/>
              </a:ext>
            </a:extLst>
          </p:cNvPr>
          <p:cNvSpPr>
            <a:spLocks noGrp="1"/>
          </p:cNvSpPr>
          <p:nvPr>
            <p:ph type="title"/>
          </p:nvPr>
        </p:nvSpPr>
        <p:spPr>
          <a:xfrm>
            <a:off x="2560320" y="1752600"/>
            <a:ext cx="8875395" cy="3352800"/>
          </a:xfrm>
        </p:spPr>
        <p:txBody>
          <a:bodyPr>
            <a:normAutofit fontScale="90000"/>
          </a:bodyPr>
          <a:lstStyle/>
          <a:p>
            <a:r>
              <a:rPr lang="en-US" sz="12400" dirty="0"/>
              <a:t>Appendix</a:t>
            </a:r>
            <a:br>
              <a:rPr lang="en-US" sz="12400" dirty="0"/>
            </a:br>
            <a:endParaRPr lang="en-US" sz="12400" dirty="0">
              <a:solidFill>
                <a:schemeClr val="accent2"/>
              </a:solidFill>
            </a:endParaRPr>
          </a:p>
        </p:txBody>
      </p:sp>
      <p:sp>
        <p:nvSpPr>
          <p:cNvPr id="3" name="TextBox 2">
            <a:extLst>
              <a:ext uri="{FF2B5EF4-FFF2-40B4-BE49-F238E27FC236}">
                <a16:creationId xmlns:a16="http://schemas.microsoft.com/office/drawing/2014/main" id="{127B415D-EC63-4E88-8133-E3F00B11752D}"/>
              </a:ext>
            </a:extLst>
          </p:cNvPr>
          <p:cNvSpPr txBox="1"/>
          <p:nvPr/>
        </p:nvSpPr>
        <p:spPr>
          <a:xfrm>
            <a:off x="2237740" y="3603377"/>
            <a:ext cx="7716520" cy="707886"/>
          </a:xfrm>
          <a:prstGeom prst="rect">
            <a:avLst/>
          </a:prstGeom>
          <a:noFill/>
          <a:ln>
            <a:noFill/>
          </a:ln>
        </p:spPr>
        <p:txBody>
          <a:bodyPr wrap="square" rtlCol="0">
            <a:spAutoFit/>
          </a:bodyPr>
          <a:lstStyle/>
          <a:p>
            <a:r>
              <a:rPr lang="en-US" sz="4000" dirty="0">
                <a:solidFill>
                  <a:schemeClr val="accent2"/>
                </a:solidFill>
                <a:latin typeface="+mj-lt"/>
                <a:ea typeface="+mj-ea"/>
                <a:cs typeface="+mj-cs"/>
              </a:rPr>
              <a:t>Quality of Hire Score Overview</a:t>
            </a:r>
          </a:p>
        </p:txBody>
      </p:sp>
    </p:spTree>
    <p:extLst>
      <p:ext uri="{BB962C8B-B14F-4D97-AF65-F5344CB8AC3E}">
        <p14:creationId xmlns:p14="http://schemas.microsoft.com/office/powerpoint/2010/main" val="400381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A5FB-767F-404A-9596-AAAD2335E909}"/>
              </a:ext>
            </a:extLst>
          </p:cNvPr>
          <p:cNvSpPr>
            <a:spLocks noGrp="1"/>
          </p:cNvSpPr>
          <p:nvPr>
            <p:ph type="title"/>
          </p:nvPr>
        </p:nvSpPr>
        <p:spPr>
          <a:xfrm>
            <a:off x="685800" y="192145"/>
            <a:ext cx="11506200" cy="994579"/>
          </a:xfrm>
        </p:spPr>
        <p:txBody>
          <a:bodyPr/>
          <a:lstStyle/>
          <a:p>
            <a:r>
              <a:rPr lang="en-US" sz="3200" dirty="0"/>
              <a:t>Overall Hire Scores</a:t>
            </a:r>
          </a:p>
        </p:txBody>
      </p:sp>
      <p:graphicFrame>
        <p:nvGraphicFramePr>
          <p:cNvPr id="8" name="Chart 7">
            <a:extLst>
              <a:ext uri="{FF2B5EF4-FFF2-40B4-BE49-F238E27FC236}">
                <a16:creationId xmlns:a16="http://schemas.microsoft.com/office/drawing/2014/main" id="{8018CF78-A4EF-42CF-B5EB-86BEC395D803}"/>
              </a:ext>
            </a:extLst>
          </p:cNvPr>
          <p:cNvGraphicFramePr>
            <a:graphicFrameLocks/>
          </p:cNvGraphicFramePr>
          <p:nvPr>
            <p:extLst>
              <p:ext uri="{D42A27DB-BD31-4B8C-83A1-F6EECF244321}">
                <p14:modId xmlns:p14="http://schemas.microsoft.com/office/powerpoint/2010/main" val="1245029392"/>
              </p:ext>
            </p:extLst>
          </p:nvPr>
        </p:nvGraphicFramePr>
        <p:xfrm>
          <a:off x="1729234" y="1208129"/>
          <a:ext cx="8733531" cy="520251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A7E0AC3F-08A3-4893-A4DB-6AB53EE898F8}"/>
              </a:ext>
            </a:extLst>
          </p:cNvPr>
          <p:cNvSpPr txBox="1"/>
          <p:nvPr/>
        </p:nvSpPr>
        <p:spPr>
          <a:xfrm>
            <a:off x="840060" y="6368855"/>
            <a:ext cx="10084777" cy="276999"/>
          </a:xfrm>
          <a:prstGeom prst="rect">
            <a:avLst/>
          </a:prstGeom>
          <a:noFill/>
          <a:ln>
            <a:noFill/>
          </a:ln>
        </p:spPr>
        <p:txBody>
          <a:bodyPr wrap="square" rtlCol="0">
            <a:spAutoFit/>
          </a:bodyPr>
          <a:lstStyle/>
          <a:p>
            <a:r>
              <a:rPr lang="en-US" sz="1200" dirty="0">
                <a:solidFill>
                  <a:schemeClr val="tx2"/>
                </a:solidFill>
                <a:latin typeface="+mj-lt"/>
                <a:ea typeface="+mj-ea"/>
                <a:cs typeface="+mj-cs"/>
              </a:rPr>
              <a:t>*This bar chart shows the different hire scores items containing different percentage of scores. </a:t>
            </a:r>
          </a:p>
        </p:txBody>
      </p:sp>
    </p:spTree>
    <p:extLst>
      <p:ext uri="{BB962C8B-B14F-4D97-AF65-F5344CB8AC3E}">
        <p14:creationId xmlns:p14="http://schemas.microsoft.com/office/powerpoint/2010/main" val="161174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A5FB-767F-404A-9596-AAAD2335E909}"/>
              </a:ext>
            </a:extLst>
          </p:cNvPr>
          <p:cNvSpPr>
            <a:spLocks noGrp="1"/>
          </p:cNvSpPr>
          <p:nvPr>
            <p:ph type="title"/>
          </p:nvPr>
        </p:nvSpPr>
        <p:spPr>
          <a:xfrm>
            <a:off x="342899" y="457200"/>
            <a:ext cx="11506200" cy="659618"/>
          </a:xfrm>
        </p:spPr>
        <p:txBody>
          <a:bodyPr/>
          <a:lstStyle/>
          <a:p>
            <a:r>
              <a:rPr lang="en-US" sz="3200" dirty="0"/>
              <a:t>Comparison Of Hire Scores For Home &amp; Sales Employee</a:t>
            </a:r>
          </a:p>
        </p:txBody>
      </p:sp>
      <p:graphicFrame>
        <p:nvGraphicFramePr>
          <p:cNvPr id="5" name="Chart 4">
            <a:extLst>
              <a:ext uri="{FF2B5EF4-FFF2-40B4-BE49-F238E27FC236}">
                <a16:creationId xmlns:a16="http://schemas.microsoft.com/office/drawing/2014/main" id="{0A25A3D1-0821-453A-89A4-DC75D2D4011B}"/>
              </a:ext>
            </a:extLst>
          </p:cNvPr>
          <p:cNvGraphicFramePr>
            <a:graphicFrameLocks/>
          </p:cNvGraphicFramePr>
          <p:nvPr>
            <p:extLst>
              <p:ext uri="{D42A27DB-BD31-4B8C-83A1-F6EECF244321}">
                <p14:modId xmlns:p14="http://schemas.microsoft.com/office/powerpoint/2010/main" val="1443076507"/>
              </p:ext>
            </p:extLst>
          </p:nvPr>
        </p:nvGraphicFramePr>
        <p:xfrm>
          <a:off x="1987060" y="1362807"/>
          <a:ext cx="8217877" cy="493072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0B44D638-4C9B-4A18-9B25-9E00314D02CC}"/>
              </a:ext>
            </a:extLst>
          </p:cNvPr>
          <p:cNvSpPr txBox="1"/>
          <p:nvPr/>
        </p:nvSpPr>
        <p:spPr>
          <a:xfrm>
            <a:off x="342899" y="6289333"/>
            <a:ext cx="10999178" cy="461665"/>
          </a:xfrm>
          <a:prstGeom prst="rect">
            <a:avLst/>
          </a:prstGeom>
          <a:noFill/>
          <a:ln>
            <a:noFill/>
          </a:ln>
        </p:spPr>
        <p:txBody>
          <a:bodyPr wrap="square" rtlCol="0">
            <a:spAutoFit/>
          </a:bodyPr>
          <a:lstStyle/>
          <a:p>
            <a:r>
              <a:rPr lang="en-US" sz="1200" dirty="0">
                <a:solidFill>
                  <a:schemeClr val="tx2"/>
                </a:solidFill>
                <a:latin typeface="+mj-lt"/>
                <a:ea typeface="+mj-ea"/>
                <a:cs typeface="+mj-cs"/>
              </a:rPr>
              <a:t>*This bar chart shows the comparison for the Home and Sales Employee for Quality of Hire Scores. It proves that the Home Office(n=191) are doing good in job rather than the sales employee.(n=226) </a:t>
            </a:r>
          </a:p>
        </p:txBody>
      </p:sp>
    </p:spTree>
    <p:extLst>
      <p:ext uri="{BB962C8B-B14F-4D97-AF65-F5344CB8AC3E}">
        <p14:creationId xmlns:p14="http://schemas.microsoft.com/office/powerpoint/2010/main" val="223143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A5FB-767F-404A-9596-AAAD2335E909}"/>
              </a:ext>
            </a:extLst>
          </p:cNvPr>
          <p:cNvSpPr>
            <a:spLocks noGrp="1"/>
          </p:cNvSpPr>
          <p:nvPr>
            <p:ph type="title"/>
          </p:nvPr>
        </p:nvSpPr>
        <p:spPr>
          <a:xfrm>
            <a:off x="3314382" y="3078480"/>
            <a:ext cx="5563236" cy="1309760"/>
          </a:xfrm>
        </p:spPr>
        <p:txBody>
          <a:bodyPr>
            <a:normAutofit/>
          </a:bodyPr>
          <a:lstStyle/>
          <a:p>
            <a:r>
              <a:rPr lang="en-US" sz="8000" dirty="0"/>
              <a:t>Thank You</a:t>
            </a:r>
            <a:endParaRPr lang="en-US" sz="8000" dirty="0">
              <a:solidFill>
                <a:schemeClr val="accent2"/>
              </a:solidFill>
            </a:endParaRPr>
          </a:p>
        </p:txBody>
      </p:sp>
      <p:sp>
        <p:nvSpPr>
          <p:cNvPr id="3" name="TextBox 2">
            <a:extLst>
              <a:ext uri="{FF2B5EF4-FFF2-40B4-BE49-F238E27FC236}">
                <a16:creationId xmlns:a16="http://schemas.microsoft.com/office/drawing/2014/main" id="{D8136D3A-680A-4C02-990F-ED1DDED1121F}"/>
              </a:ext>
            </a:extLst>
          </p:cNvPr>
          <p:cNvSpPr txBox="1"/>
          <p:nvPr/>
        </p:nvSpPr>
        <p:spPr>
          <a:xfrm>
            <a:off x="7437120" y="4545892"/>
            <a:ext cx="4257040" cy="2312108"/>
          </a:xfrm>
          <a:prstGeom prst="rect">
            <a:avLst/>
          </a:prstGeom>
          <a:noFill/>
          <a:ln>
            <a:noFill/>
          </a:ln>
        </p:spPr>
        <p:txBody>
          <a:bodyPr wrap="square" rtlCol="0">
            <a:spAutoFit/>
          </a:bodyPr>
          <a:lstStyle/>
          <a:p>
            <a:pPr>
              <a:lnSpc>
                <a:spcPct val="150000"/>
              </a:lnSpc>
            </a:pPr>
            <a:r>
              <a:rPr lang="en-US" sz="1600" dirty="0">
                <a:solidFill>
                  <a:schemeClr val="tx2"/>
                </a:solidFill>
                <a:latin typeface="+mj-lt"/>
                <a:ea typeface="+mj-ea"/>
                <a:cs typeface="+mj-cs"/>
              </a:rPr>
              <a:t>-    Bailey Duplantis (Project Manager)</a:t>
            </a:r>
          </a:p>
          <a:p>
            <a:pPr marL="285750" indent="-285750">
              <a:lnSpc>
                <a:spcPct val="150000"/>
              </a:lnSpc>
              <a:buFontTx/>
              <a:buChar char="-"/>
            </a:pPr>
            <a:r>
              <a:rPr lang="en-US" sz="1600" dirty="0">
                <a:solidFill>
                  <a:schemeClr val="tx2"/>
                </a:solidFill>
                <a:latin typeface="+mj-lt"/>
                <a:ea typeface="+mj-ea"/>
                <a:cs typeface="+mj-cs"/>
              </a:rPr>
              <a:t>Austin M. France (Data Analyst)</a:t>
            </a:r>
          </a:p>
          <a:p>
            <a:pPr marL="285750" indent="-285750">
              <a:lnSpc>
                <a:spcPct val="150000"/>
              </a:lnSpc>
              <a:buFontTx/>
              <a:buChar char="-"/>
            </a:pPr>
            <a:r>
              <a:rPr lang="en-US" sz="1600" dirty="0">
                <a:solidFill>
                  <a:schemeClr val="tx2"/>
                </a:solidFill>
                <a:latin typeface="+mj-lt"/>
                <a:ea typeface="+mj-ea"/>
                <a:cs typeface="+mj-cs"/>
              </a:rPr>
              <a:t>Matthew J. French (Data Analyst)</a:t>
            </a:r>
          </a:p>
          <a:p>
            <a:pPr marL="285750" indent="-285750">
              <a:lnSpc>
                <a:spcPct val="150000"/>
              </a:lnSpc>
              <a:buFontTx/>
              <a:buChar char="-"/>
            </a:pPr>
            <a:r>
              <a:rPr lang="en-US" sz="1600" dirty="0">
                <a:solidFill>
                  <a:schemeClr val="tx2"/>
                </a:solidFill>
                <a:latin typeface="+mj-lt"/>
                <a:ea typeface="+mj-ea"/>
                <a:cs typeface="+mj-cs"/>
              </a:rPr>
              <a:t>Stefano L. Guarisco (Data Analyst)</a:t>
            </a:r>
          </a:p>
          <a:p>
            <a:pPr marL="285750" indent="-285750">
              <a:lnSpc>
                <a:spcPct val="150000"/>
              </a:lnSpc>
              <a:buFontTx/>
              <a:buChar char="-"/>
            </a:pPr>
            <a:r>
              <a:rPr lang="en-US" sz="1600" dirty="0">
                <a:solidFill>
                  <a:schemeClr val="tx2"/>
                </a:solidFill>
                <a:latin typeface="+mj-lt"/>
                <a:ea typeface="+mj-ea"/>
                <a:cs typeface="+mj-cs"/>
              </a:rPr>
              <a:t>Sandesh Sharma (Data Analyst)</a:t>
            </a:r>
          </a:p>
          <a:p>
            <a:pPr marL="285750" indent="-285750">
              <a:lnSpc>
                <a:spcPct val="150000"/>
              </a:lnSpc>
              <a:buFontTx/>
              <a:buChar char="-"/>
            </a:pPr>
            <a:endParaRPr lang="en-US" dirty="0"/>
          </a:p>
        </p:txBody>
      </p:sp>
      <p:sp>
        <p:nvSpPr>
          <p:cNvPr id="4" name="Title 1">
            <a:extLst>
              <a:ext uri="{FF2B5EF4-FFF2-40B4-BE49-F238E27FC236}">
                <a16:creationId xmlns:a16="http://schemas.microsoft.com/office/drawing/2014/main" id="{72A1E5D2-ADCE-49E5-A239-73139071BB0B}"/>
              </a:ext>
            </a:extLst>
          </p:cNvPr>
          <p:cNvSpPr txBox="1">
            <a:spLocks/>
          </p:cNvSpPr>
          <p:nvPr/>
        </p:nvSpPr>
        <p:spPr>
          <a:xfrm>
            <a:off x="3314382" y="1124268"/>
            <a:ext cx="5563236" cy="1309760"/>
          </a:xfrm>
          <a:prstGeom prst="rect">
            <a:avLst/>
          </a:prstGeom>
        </p:spPr>
        <p:txBody>
          <a:bodyPr vert="horz" lIns="0" rIns="0" bIns="0" anchor="b">
            <a:normAutofit fontScale="92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7200" dirty="0">
                <a:solidFill>
                  <a:schemeClr val="accent2"/>
                </a:solidFill>
              </a:rPr>
              <a:t>QUESTIONS ?</a:t>
            </a:r>
          </a:p>
        </p:txBody>
      </p:sp>
    </p:spTree>
    <p:extLst>
      <p:ext uri="{BB962C8B-B14F-4D97-AF65-F5344CB8AC3E}">
        <p14:creationId xmlns:p14="http://schemas.microsoft.com/office/powerpoint/2010/main" val="296816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3400"/>
            <a:ext cx="10972800" cy="1143000"/>
          </a:xfrm>
        </p:spPr>
        <p:txBody>
          <a:bodyPr>
            <a:normAutofit/>
          </a:bodyPr>
          <a:lstStyle/>
          <a:p>
            <a:r>
              <a:rPr lang="en-US" sz="3400" dirty="0"/>
              <a:t>Quality of Hire</a:t>
            </a:r>
            <a:br>
              <a:rPr lang="en-US" sz="3600" dirty="0"/>
            </a:br>
            <a:r>
              <a:rPr lang="en-US" sz="3200" dirty="0">
                <a:solidFill>
                  <a:schemeClr val="accent2"/>
                </a:solidFill>
              </a:rPr>
              <a:t>Data Analysis Questions</a:t>
            </a:r>
            <a:endParaRPr lang="en-US" sz="3200" dirty="0"/>
          </a:p>
        </p:txBody>
      </p:sp>
      <p:sp>
        <p:nvSpPr>
          <p:cNvPr id="2" name="Content Placeholder 1"/>
          <p:cNvSpPr>
            <a:spLocks noGrp="1"/>
          </p:cNvSpPr>
          <p:nvPr>
            <p:ph idx="1"/>
          </p:nvPr>
        </p:nvSpPr>
        <p:spPr>
          <a:xfrm>
            <a:off x="447040" y="2352040"/>
            <a:ext cx="11480800" cy="3195320"/>
          </a:xfrm>
        </p:spPr>
        <p:txBody>
          <a:bodyPr/>
          <a:lstStyle/>
          <a:p>
            <a:pPr fontAlgn="base"/>
            <a:r>
              <a:rPr lang="en-US" sz="2000" dirty="0">
                <a:latin typeface="+mj-lt"/>
              </a:rPr>
              <a:t>Does the Quality of Hire Assessment predict performance?</a:t>
            </a:r>
          </a:p>
          <a:p>
            <a:pPr lvl="1" fontAlgn="base"/>
            <a:r>
              <a:rPr lang="en-US" sz="2000" dirty="0">
                <a:latin typeface="+mj-lt"/>
              </a:rPr>
              <a:t>ACE and ICE ratings are performance indicators for sales employees.</a:t>
            </a:r>
          </a:p>
          <a:p>
            <a:pPr lvl="1" fontAlgn="base"/>
            <a:r>
              <a:rPr lang="en-US" sz="2000" dirty="0">
                <a:latin typeface="+mj-lt"/>
              </a:rPr>
              <a:t>3P ratings are performance indicators for home office.</a:t>
            </a:r>
          </a:p>
          <a:p>
            <a:pPr marL="393192" lvl="1" indent="0" fontAlgn="base">
              <a:buNone/>
            </a:pPr>
            <a:endParaRPr lang="en-US" sz="2000" dirty="0">
              <a:latin typeface="+mj-lt"/>
            </a:endParaRPr>
          </a:p>
          <a:p>
            <a:pPr fontAlgn="base"/>
            <a:r>
              <a:rPr lang="en-US" sz="2000" dirty="0">
                <a:latin typeface="+mj-lt"/>
              </a:rPr>
              <a:t>Does the Quality of Hire Assessment predict turnover within 2 years of employment?</a:t>
            </a:r>
          </a:p>
          <a:p>
            <a:endParaRPr lang="en-US" dirty="0"/>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5560"/>
            <a:ext cx="10972800" cy="1143000"/>
          </a:xfrm>
        </p:spPr>
        <p:txBody>
          <a:bodyPr>
            <a:normAutofit/>
          </a:bodyPr>
          <a:lstStyle/>
          <a:p>
            <a:r>
              <a:rPr lang="en-US" sz="3400" dirty="0"/>
              <a:t>Quality of Hire</a:t>
            </a:r>
            <a:br>
              <a:rPr lang="en-US" sz="3600" dirty="0"/>
            </a:br>
            <a:r>
              <a:rPr lang="en-US" sz="3200" dirty="0">
                <a:solidFill>
                  <a:schemeClr val="accent2"/>
                </a:solidFill>
              </a:rPr>
              <a:t>Executive Summary</a:t>
            </a:r>
          </a:p>
        </p:txBody>
      </p:sp>
      <p:sp>
        <p:nvSpPr>
          <p:cNvPr id="2" name="TextBox 1">
            <a:extLst>
              <a:ext uri="{FF2B5EF4-FFF2-40B4-BE49-F238E27FC236}">
                <a16:creationId xmlns:a16="http://schemas.microsoft.com/office/drawing/2014/main" id="{3FD813AC-86A5-47DC-90F8-197B04E6846D}"/>
              </a:ext>
            </a:extLst>
          </p:cNvPr>
          <p:cNvSpPr txBox="1"/>
          <p:nvPr/>
        </p:nvSpPr>
        <p:spPr>
          <a:xfrm>
            <a:off x="609600" y="1107440"/>
            <a:ext cx="10850880" cy="1573444"/>
          </a:xfrm>
          <a:prstGeom prst="rect">
            <a:avLst/>
          </a:prstGeom>
          <a:noFill/>
          <a:ln>
            <a:noFill/>
          </a:ln>
        </p:spPr>
        <p:txBody>
          <a:bodyPr wrap="square" rtlCol="0">
            <a:spAutoFit/>
          </a:bodyPr>
          <a:lstStyle/>
          <a:p>
            <a:pPr marL="285750" indent="-285750">
              <a:lnSpc>
                <a:spcPct val="150000"/>
              </a:lnSpc>
              <a:buFont typeface="Arial" panose="020B0604020202020204" pitchFamily="34" charset="0"/>
              <a:buChar char="•"/>
            </a:pPr>
            <a:r>
              <a:rPr lang="en-US" sz="1600" b="1" dirty="0">
                <a:latin typeface="+mj-lt"/>
              </a:rPr>
              <a:t>Purpose</a:t>
            </a:r>
          </a:p>
          <a:p>
            <a:pPr marL="742950" lvl="1" indent="-285750">
              <a:lnSpc>
                <a:spcPct val="150000"/>
              </a:lnSpc>
              <a:buFont typeface="Arial" panose="020B0604020202020204" pitchFamily="34" charset="0"/>
              <a:buChar char="•"/>
            </a:pPr>
            <a:r>
              <a:rPr lang="en-US" sz="1600" dirty="0">
                <a:latin typeface="+mj-lt"/>
              </a:rPr>
              <a:t>The purpose of the analysis is to find out the effectiveness of the Quality of Hire Score in predicting, already existed, different performance matrixes and turnover. </a:t>
            </a:r>
          </a:p>
          <a:p>
            <a:pPr>
              <a:lnSpc>
                <a:spcPct val="150000"/>
              </a:lnSpc>
            </a:pPr>
            <a:endParaRPr lang="en-US" dirty="0" err="1"/>
          </a:p>
        </p:txBody>
      </p:sp>
      <p:sp>
        <p:nvSpPr>
          <p:cNvPr id="5" name="TextBox 4">
            <a:extLst>
              <a:ext uri="{FF2B5EF4-FFF2-40B4-BE49-F238E27FC236}">
                <a16:creationId xmlns:a16="http://schemas.microsoft.com/office/drawing/2014/main" id="{A4117FC8-4D7B-4052-8AD0-7C8FC1A45862}"/>
              </a:ext>
            </a:extLst>
          </p:cNvPr>
          <p:cNvSpPr txBox="1"/>
          <p:nvPr/>
        </p:nvSpPr>
        <p:spPr>
          <a:xfrm>
            <a:off x="609600" y="2250440"/>
            <a:ext cx="10850880" cy="1531958"/>
          </a:xfrm>
          <a:prstGeom prst="rect">
            <a:avLst/>
          </a:prstGeom>
          <a:noFill/>
          <a:ln>
            <a:noFill/>
          </a:ln>
        </p:spPr>
        <p:txBody>
          <a:bodyPr wrap="square" rtlCol="0">
            <a:spAutoFit/>
          </a:bodyPr>
          <a:lstStyle/>
          <a:p>
            <a:pPr marL="285750" indent="-285750">
              <a:lnSpc>
                <a:spcPct val="150000"/>
              </a:lnSpc>
              <a:buFont typeface="Arial" panose="020B0604020202020204" pitchFamily="34" charset="0"/>
              <a:buChar char="•"/>
            </a:pPr>
            <a:r>
              <a:rPr lang="en-US" sz="1600" b="1" dirty="0">
                <a:latin typeface="+mj-lt"/>
              </a:rPr>
              <a:t>Data Summary</a:t>
            </a:r>
          </a:p>
          <a:p>
            <a:pPr marL="742950" lvl="1" indent="-285750">
              <a:lnSpc>
                <a:spcPct val="150000"/>
              </a:lnSpc>
              <a:buFont typeface="Arial" panose="020B0604020202020204" pitchFamily="34" charset="0"/>
              <a:buChar char="•"/>
            </a:pPr>
            <a:r>
              <a:rPr lang="en-US" sz="1600" dirty="0">
                <a:latin typeface="+mj-lt"/>
              </a:rPr>
              <a:t>The data is divided into two employee i.e. Home Office(n=191) and Sales. (n=226)</a:t>
            </a:r>
          </a:p>
          <a:p>
            <a:pPr marL="742950" lvl="1" indent="-285750">
              <a:lnSpc>
                <a:spcPct val="150000"/>
              </a:lnSpc>
              <a:buFont typeface="Arial" panose="020B0604020202020204" pitchFamily="34" charset="0"/>
              <a:buChar char="•"/>
            </a:pPr>
            <a:r>
              <a:rPr lang="en-US" sz="1600" dirty="0">
                <a:latin typeface="+mj-lt"/>
              </a:rPr>
              <a:t>We have used the performance matrix data from 2014-2017.</a:t>
            </a:r>
          </a:p>
          <a:p>
            <a:pPr marL="742950" lvl="1" indent="-285750">
              <a:lnSpc>
                <a:spcPct val="150000"/>
              </a:lnSpc>
              <a:buFont typeface="Arial" panose="020B0604020202020204" pitchFamily="34" charset="0"/>
              <a:buChar char="•"/>
            </a:pPr>
            <a:r>
              <a:rPr lang="en-US" sz="1600" dirty="0">
                <a:latin typeface="+mj-lt"/>
              </a:rPr>
              <a:t>The employee data that are used in analysis ranges from 2013-2015.</a:t>
            </a:r>
          </a:p>
        </p:txBody>
      </p:sp>
      <p:sp>
        <p:nvSpPr>
          <p:cNvPr id="6" name="TextBox 5">
            <a:extLst>
              <a:ext uri="{FF2B5EF4-FFF2-40B4-BE49-F238E27FC236}">
                <a16:creationId xmlns:a16="http://schemas.microsoft.com/office/drawing/2014/main" id="{45C7669D-B5F5-4E76-ACA6-CC3722613AD9}"/>
              </a:ext>
            </a:extLst>
          </p:cNvPr>
          <p:cNvSpPr txBox="1"/>
          <p:nvPr/>
        </p:nvSpPr>
        <p:spPr>
          <a:xfrm>
            <a:off x="609600" y="3782398"/>
            <a:ext cx="10850880" cy="4486613"/>
          </a:xfrm>
          <a:prstGeom prst="rect">
            <a:avLst/>
          </a:prstGeom>
          <a:noFill/>
          <a:ln>
            <a:noFill/>
          </a:ln>
        </p:spPr>
        <p:txBody>
          <a:bodyPr wrap="square" rtlCol="0">
            <a:spAutoFit/>
          </a:bodyPr>
          <a:lstStyle/>
          <a:p>
            <a:pPr marL="285750" indent="-285750">
              <a:lnSpc>
                <a:spcPct val="150000"/>
              </a:lnSpc>
              <a:buFont typeface="Arial" panose="020B0604020202020204" pitchFamily="34" charset="0"/>
              <a:buChar char="•"/>
            </a:pPr>
            <a:r>
              <a:rPr lang="en-US" sz="1600" b="1" dirty="0">
                <a:latin typeface="+mj-lt"/>
              </a:rPr>
              <a:t>Findings</a:t>
            </a:r>
          </a:p>
          <a:p>
            <a:pPr marL="742950" lvl="1" indent="-285750">
              <a:lnSpc>
                <a:spcPct val="150000"/>
              </a:lnSpc>
              <a:buFont typeface="Arial" panose="020B0604020202020204" pitchFamily="34" charset="0"/>
              <a:buChar char="•"/>
            </a:pPr>
            <a:r>
              <a:rPr lang="en-US" sz="1600" dirty="0">
                <a:latin typeface="+mj-lt"/>
              </a:rPr>
              <a:t>‘</a:t>
            </a:r>
            <a:r>
              <a:rPr lang="en-US" sz="1600" i="1" dirty="0">
                <a:latin typeface="+mj-lt"/>
              </a:rPr>
              <a:t>I have received positive feedback about my new hire from others</a:t>
            </a:r>
            <a:r>
              <a:rPr lang="en-US" sz="1600" dirty="0">
                <a:latin typeface="+mj-lt"/>
              </a:rPr>
              <a:t>’ predicted the ICE performance matrix.</a:t>
            </a:r>
          </a:p>
          <a:p>
            <a:pPr marL="742950" lvl="1" indent="-285750">
              <a:lnSpc>
                <a:spcPct val="150000"/>
              </a:lnSpc>
              <a:buFont typeface="Arial" panose="020B0604020202020204" pitchFamily="34" charset="0"/>
              <a:buChar char="•"/>
            </a:pPr>
            <a:r>
              <a:rPr lang="en-US" sz="1600" i="1" dirty="0">
                <a:latin typeface="+mj-lt"/>
              </a:rPr>
              <a:t>’Role specific functional/technical competencies</a:t>
            </a:r>
            <a:r>
              <a:rPr lang="en-US" sz="1600" dirty="0">
                <a:latin typeface="+mj-lt"/>
              </a:rPr>
              <a:t>’ has predicted the ACE Performance matrix. </a:t>
            </a:r>
          </a:p>
          <a:p>
            <a:pPr marL="742950" lvl="1" indent="-285750">
              <a:lnSpc>
                <a:spcPct val="150000"/>
              </a:lnSpc>
              <a:buFont typeface="Arial" panose="020B0604020202020204" pitchFamily="34" charset="0"/>
              <a:buChar char="•"/>
            </a:pPr>
            <a:r>
              <a:rPr lang="en-US" sz="1600" i="1" dirty="0">
                <a:latin typeface="+mj-lt"/>
              </a:rPr>
              <a:t>’Role specific functional/technical competencies</a:t>
            </a:r>
            <a:r>
              <a:rPr lang="en-US" sz="1600" dirty="0">
                <a:latin typeface="+mj-lt"/>
              </a:rPr>
              <a:t>’ has predicted the 3P Rating performance matrix.</a:t>
            </a:r>
          </a:p>
          <a:p>
            <a:pPr marL="742950" lvl="1" indent="-285750">
              <a:lnSpc>
                <a:spcPct val="150000"/>
              </a:lnSpc>
              <a:buFont typeface="Arial" panose="020B0604020202020204" pitchFamily="34" charset="0"/>
              <a:buChar char="•"/>
            </a:pPr>
            <a:r>
              <a:rPr lang="en-US" sz="1600" i="1" dirty="0">
                <a:latin typeface="+mj-lt"/>
              </a:rPr>
              <a:t>‘Collaborates Across Boundaries’ </a:t>
            </a:r>
            <a:r>
              <a:rPr lang="en-US" sz="1600" dirty="0">
                <a:latin typeface="+mj-lt"/>
              </a:rPr>
              <a:t>has the significance difference in the Quality of Hire scores for the employee who left within two years and those who are still working. </a:t>
            </a:r>
          </a:p>
          <a:p>
            <a:pPr marL="742950" lvl="1" indent="-285750">
              <a:lnSpc>
                <a:spcPct val="150000"/>
              </a:lnSpc>
              <a:buFont typeface="Arial" panose="020B0604020202020204" pitchFamily="34" charset="0"/>
              <a:buChar char="•"/>
            </a:pPr>
            <a:endParaRPr lang="en-US" sz="1600" dirty="0"/>
          </a:p>
          <a:p>
            <a:pPr marL="742950" lvl="1" indent="-285750">
              <a:lnSpc>
                <a:spcPct val="150000"/>
              </a:lnSpc>
              <a:buFont typeface="Arial" panose="020B0604020202020204" pitchFamily="34" charset="0"/>
              <a:buChar char="•"/>
            </a:pPr>
            <a:endParaRPr lang="en-US" sz="1600" dirty="0"/>
          </a:p>
          <a:p>
            <a:pPr marL="742950" lvl="1" indent="-285750">
              <a:lnSpc>
                <a:spcPct val="150000"/>
              </a:lnSpc>
              <a:buFont typeface="Arial" panose="020B0604020202020204" pitchFamily="34" charset="0"/>
              <a:buChar char="•"/>
            </a:pPr>
            <a:endParaRPr lang="en-US" sz="1600" dirty="0"/>
          </a:p>
          <a:p>
            <a:pPr marL="742950" lvl="1" indent="-285750">
              <a:lnSpc>
                <a:spcPct val="150000"/>
              </a:lnSpc>
              <a:buFont typeface="Arial" panose="020B0604020202020204" pitchFamily="34" charset="0"/>
              <a:buChar char="•"/>
            </a:pPr>
            <a:endParaRPr lang="en-US" sz="1600" dirty="0"/>
          </a:p>
          <a:p>
            <a:pPr>
              <a:lnSpc>
                <a:spcPct val="150000"/>
              </a:lnSpc>
            </a:pPr>
            <a:endParaRPr lang="en-US" sz="1600" dirty="0" err="1"/>
          </a:p>
        </p:txBody>
      </p:sp>
    </p:spTree>
    <p:extLst>
      <p:ext uri="{BB962C8B-B14F-4D97-AF65-F5344CB8AC3E}">
        <p14:creationId xmlns:p14="http://schemas.microsoft.com/office/powerpoint/2010/main" val="171258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a:xfrm>
            <a:off x="609600" y="533400"/>
            <a:ext cx="10972800" cy="1143000"/>
          </a:xfrm>
        </p:spPr>
        <p:txBody>
          <a:bodyPr>
            <a:normAutofit/>
          </a:bodyPr>
          <a:lstStyle/>
          <a:p>
            <a:r>
              <a:rPr lang="en-US" sz="3400" dirty="0"/>
              <a:t>Do Quality of Hire Scores Predict IC Attainment?</a:t>
            </a:r>
            <a:br>
              <a:rPr lang="en-US" sz="3400" dirty="0"/>
            </a:br>
            <a:r>
              <a:rPr lang="en-US" sz="3200" dirty="0">
                <a:solidFill>
                  <a:schemeClr val="accent2"/>
                </a:solidFill>
              </a:rPr>
              <a:t>Sales Employees</a:t>
            </a:r>
            <a:endParaRPr lang="en-US" sz="3200" dirty="0"/>
          </a:p>
        </p:txBody>
      </p:sp>
      <p:graphicFrame>
        <p:nvGraphicFramePr>
          <p:cNvPr id="6" name="Table 6">
            <a:extLst>
              <a:ext uri="{FF2B5EF4-FFF2-40B4-BE49-F238E27FC236}">
                <a16:creationId xmlns:a16="http://schemas.microsoft.com/office/drawing/2014/main" id="{96A1C43F-BC48-4A30-8C96-8F3E82EAEFAE}"/>
              </a:ext>
            </a:extLst>
          </p:cNvPr>
          <p:cNvGraphicFramePr>
            <a:graphicFrameLocks noGrp="1"/>
          </p:cNvGraphicFramePr>
          <p:nvPr>
            <p:ph idx="1"/>
            <p:extLst>
              <p:ext uri="{D42A27DB-BD31-4B8C-83A1-F6EECF244321}">
                <p14:modId xmlns:p14="http://schemas.microsoft.com/office/powerpoint/2010/main" val="2278056433"/>
              </p:ext>
            </p:extLst>
          </p:nvPr>
        </p:nvGraphicFramePr>
        <p:xfrm>
          <a:off x="1131277" y="1704446"/>
          <a:ext cx="9929446" cy="3379612"/>
        </p:xfrm>
        <a:graphic>
          <a:graphicData uri="http://schemas.openxmlformats.org/drawingml/2006/table">
            <a:tbl>
              <a:tblPr firstRow="1" bandRow="1">
                <a:tableStyleId>{8799B23B-EC83-4686-B30A-512413B5E67A}</a:tableStyleId>
              </a:tblPr>
              <a:tblGrid>
                <a:gridCol w="8248017">
                  <a:extLst>
                    <a:ext uri="{9D8B030D-6E8A-4147-A177-3AD203B41FA5}">
                      <a16:colId xmlns:a16="http://schemas.microsoft.com/office/drawing/2014/main" val="2955354002"/>
                    </a:ext>
                  </a:extLst>
                </a:gridCol>
                <a:gridCol w="1681429">
                  <a:extLst>
                    <a:ext uri="{9D8B030D-6E8A-4147-A177-3AD203B41FA5}">
                      <a16:colId xmlns:a16="http://schemas.microsoft.com/office/drawing/2014/main" val="3690806239"/>
                    </a:ext>
                  </a:extLst>
                </a:gridCol>
              </a:tblGrid>
              <a:tr h="335578">
                <a:tc>
                  <a:txBody>
                    <a:bodyPr/>
                    <a:lstStyle/>
                    <a:p>
                      <a:r>
                        <a:rPr kumimoji="0" lang="en-US" sz="1600" b="1" kern="1200" dirty="0">
                          <a:ln>
                            <a:noFill/>
                          </a:ln>
                          <a:solidFill>
                            <a:schemeClr val="tx2"/>
                          </a:solidFill>
                          <a:effectLst/>
                          <a:latin typeface="+mj-lt"/>
                          <a:ea typeface="+mj-ea"/>
                          <a:cs typeface="+mj-cs"/>
                        </a:rPr>
                        <a:t>Item</a:t>
                      </a:r>
                    </a:p>
                  </a:txBody>
                  <a:tcPr/>
                </a:tc>
                <a:tc>
                  <a:txBody>
                    <a:bodyPr/>
                    <a:lstStyle/>
                    <a:p>
                      <a:pPr algn="ctr" fontAlgn="b"/>
                      <a:r>
                        <a:rPr kumimoji="0" lang="en-US" sz="1600" b="1" kern="1200" dirty="0">
                          <a:ln>
                            <a:noFill/>
                          </a:ln>
                          <a:solidFill>
                            <a:schemeClr val="tx2"/>
                          </a:solidFill>
                          <a:effectLst/>
                          <a:latin typeface="+mj-lt"/>
                          <a:ea typeface="+mj-ea"/>
                          <a:cs typeface="+mj-cs"/>
                        </a:rPr>
                        <a:t>Coefficients</a:t>
                      </a:r>
                    </a:p>
                  </a:txBody>
                  <a:tcPr marL="0" marR="0" marT="0" marB="0" anchor="b"/>
                </a:tc>
                <a:extLst>
                  <a:ext uri="{0D108BD9-81ED-4DB2-BD59-A6C34878D82A}">
                    <a16:rowId xmlns:a16="http://schemas.microsoft.com/office/drawing/2014/main" val="3320142208"/>
                  </a:ext>
                </a:extLst>
              </a:tr>
              <a:tr h="407924">
                <a:tc>
                  <a:txBody>
                    <a:bodyPr/>
                    <a:lstStyle/>
                    <a:p>
                      <a:pPr>
                        <a:lnSpc>
                          <a:spcPct val="150000"/>
                        </a:lnSpc>
                      </a:pPr>
                      <a:r>
                        <a:rPr kumimoji="0" lang="en-US" sz="1600" b="0" kern="1200" dirty="0">
                          <a:ln>
                            <a:noFill/>
                          </a:ln>
                          <a:solidFill>
                            <a:schemeClr val="tx2"/>
                          </a:solidFill>
                          <a:effectLst/>
                          <a:latin typeface="+mj-lt"/>
                          <a:ea typeface="+mj-ea"/>
                          <a:cs typeface="+mj-cs"/>
                        </a:rPr>
                        <a:t>Lives the Company Way</a:t>
                      </a:r>
                    </a:p>
                  </a:txBody>
                  <a:tcPr/>
                </a:tc>
                <a:tc>
                  <a:txBody>
                    <a:bodyPr/>
                    <a:lstStyle/>
                    <a:p>
                      <a:pPr algn="ctr" fontAlgn="b"/>
                      <a:r>
                        <a:rPr kumimoji="0" lang="en-US" sz="1500" b="1" kern="1200" dirty="0">
                          <a:ln>
                            <a:noFill/>
                          </a:ln>
                          <a:solidFill>
                            <a:schemeClr val="tx2"/>
                          </a:solidFill>
                          <a:effectLst/>
                          <a:latin typeface="+mj-lt"/>
                          <a:ea typeface="+mj-ea"/>
                          <a:cs typeface="+mj-cs"/>
                        </a:rPr>
                        <a:t>-0.92</a:t>
                      </a:r>
                    </a:p>
                  </a:txBody>
                  <a:tcPr marL="7620" marR="7620" marT="7620" marB="0" anchor="b"/>
                </a:tc>
                <a:extLst>
                  <a:ext uri="{0D108BD9-81ED-4DB2-BD59-A6C34878D82A}">
                    <a16:rowId xmlns:a16="http://schemas.microsoft.com/office/drawing/2014/main" val="3600029848"/>
                  </a:ext>
                </a:extLst>
              </a:tr>
              <a:tr h="407924">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kern="1200" dirty="0">
                          <a:ln>
                            <a:noFill/>
                          </a:ln>
                          <a:solidFill>
                            <a:schemeClr val="tx2"/>
                          </a:solidFill>
                          <a:effectLst/>
                          <a:latin typeface="+mj-lt"/>
                          <a:ea typeface="+mj-ea"/>
                          <a:cs typeface="+mj-cs"/>
                        </a:rPr>
                        <a:t>Collaborates Across Boundaries</a:t>
                      </a:r>
                      <a:endParaRPr kumimoji="0" lang="en-US" sz="1600" b="1" kern="1200" dirty="0">
                        <a:ln>
                          <a:noFill/>
                        </a:ln>
                        <a:solidFill>
                          <a:schemeClr val="tx2"/>
                        </a:solidFill>
                        <a:effectLst/>
                        <a:latin typeface="+mj-lt"/>
                        <a:ea typeface="+mj-ea"/>
                        <a:cs typeface="+mj-cs"/>
                      </a:endParaRPr>
                    </a:p>
                  </a:txBody>
                  <a:tcPr/>
                </a:tc>
                <a:tc>
                  <a:txBody>
                    <a:bodyPr/>
                    <a:lstStyle/>
                    <a:p>
                      <a:pPr algn="ctr" fontAlgn="b"/>
                      <a:r>
                        <a:rPr kumimoji="0" lang="en-US" sz="1500" b="1" kern="1200" dirty="0">
                          <a:ln>
                            <a:noFill/>
                          </a:ln>
                          <a:solidFill>
                            <a:schemeClr val="tx2"/>
                          </a:solidFill>
                          <a:effectLst/>
                          <a:latin typeface="+mj-lt"/>
                          <a:ea typeface="+mj-ea"/>
                          <a:cs typeface="+mj-cs"/>
                        </a:rPr>
                        <a:t>1.11</a:t>
                      </a:r>
                    </a:p>
                  </a:txBody>
                  <a:tcPr marL="7620" marR="7620" marT="7620" marB="0" anchor="b"/>
                </a:tc>
                <a:extLst>
                  <a:ext uri="{0D108BD9-81ED-4DB2-BD59-A6C34878D82A}">
                    <a16:rowId xmlns:a16="http://schemas.microsoft.com/office/drawing/2014/main" val="2038984438"/>
                  </a:ext>
                </a:extLst>
              </a:tr>
              <a:tr h="407924">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kern="1200" dirty="0">
                          <a:ln>
                            <a:noFill/>
                          </a:ln>
                          <a:solidFill>
                            <a:schemeClr val="tx2"/>
                          </a:solidFill>
                          <a:effectLst/>
                          <a:latin typeface="+mj-lt"/>
                          <a:ea typeface="+mj-ea"/>
                          <a:cs typeface="+mj-cs"/>
                        </a:rPr>
                        <a:t>Drives Performance</a:t>
                      </a:r>
                    </a:p>
                  </a:txBody>
                  <a:tcPr/>
                </a:tc>
                <a:tc>
                  <a:txBody>
                    <a:bodyPr/>
                    <a:lstStyle/>
                    <a:p>
                      <a:pPr algn="ctr" fontAlgn="b"/>
                      <a:r>
                        <a:rPr kumimoji="0" lang="en-US" sz="1500" b="1" kern="1200" dirty="0">
                          <a:ln>
                            <a:noFill/>
                          </a:ln>
                          <a:solidFill>
                            <a:schemeClr val="tx2"/>
                          </a:solidFill>
                          <a:effectLst/>
                          <a:latin typeface="+mj-lt"/>
                          <a:ea typeface="+mj-ea"/>
                          <a:cs typeface="+mj-cs"/>
                        </a:rPr>
                        <a:t>-0.27</a:t>
                      </a:r>
                    </a:p>
                  </a:txBody>
                  <a:tcPr marL="7620" marR="7620" marT="7620" marB="0" anchor="b"/>
                </a:tc>
                <a:extLst>
                  <a:ext uri="{0D108BD9-81ED-4DB2-BD59-A6C34878D82A}">
                    <a16:rowId xmlns:a16="http://schemas.microsoft.com/office/drawing/2014/main" val="3380265954"/>
                  </a:ext>
                </a:extLst>
              </a:tr>
              <a:tr h="407924">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kern="1200" dirty="0">
                          <a:ln>
                            <a:noFill/>
                          </a:ln>
                          <a:solidFill>
                            <a:schemeClr val="tx2"/>
                          </a:solidFill>
                          <a:effectLst/>
                          <a:latin typeface="+mj-lt"/>
                          <a:ea typeface="+mj-ea"/>
                          <a:cs typeface="+mj-cs"/>
                        </a:rPr>
                        <a:t>Role specific functional/technical competencies</a:t>
                      </a:r>
                    </a:p>
                  </a:txBody>
                  <a:tcPr/>
                </a:tc>
                <a:tc>
                  <a:txBody>
                    <a:bodyPr/>
                    <a:lstStyle/>
                    <a:p>
                      <a:pPr algn="ctr" fontAlgn="b"/>
                      <a:r>
                        <a:rPr kumimoji="0" lang="en-US" sz="1500" b="1" kern="1200" dirty="0">
                          <a:ln>
                            <a:noFill/>
                          </a:ln>
                          <a:solidFill>
                            <a:schemeClr val="tx2"/>
                          </a:solidFill>
                          <a:effectLst/>
                          <a:latin typeface="+mj-lt"/>
                          <a:ea typeface="+mj-ea"/>
                          <a:cs typeface="+mj-cs"/>
                        </a:rPr>
                        <a:t>-0.75</a:t>
                      </a:r>
                    </a:p>
                  </a:txBody>
                  <a:tcPr marL="7620" marR="7620" marT="7620" marB="0" anchor="b"/>
                </a:tc>
                <a:extLst>
                  <a:ext uri="{0D108BD9-81ED-4DB2-BD59-A6C34878D82A}">
                    <a16:rowId xmlns:a16="http://schemas.microsoft.com/office/drawing/2014/main" val="2828605615"/>
                  </a:ext>
                </a:extLst>
              </a:tr>
              <a:tr h="57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a:ln>
                            <a:noFill/>
                          </a:ln>
                          <a:solidFill>
                            <a:schemeClr val="tx2"/>
                          </a:solidFill>
                          <a:effectLst/>
                          <a:latin typeface="+mj-lt"/>
                          <a:ea typeface="+mj-ea"/>
                          <a:cs typeface="+mj-cs"/>
                        </a:rPr>
                        <a:t>Given the amount of time in their role (6 months), my new hire’s current performance best reflects the following level.</a:t>
                      </a:r>
                    </a:p>
                  </a:txBody>
                  <a:tcPr/>
                </a:tc>
                <a:tc>
                  <a:txBody>
                    <a:bodyPr/>
                    <a:lstStyle/>
                    <a:p>
                      <a:pPr algn="ctr" fontAlgn="b"/>
                      <a:r>
                        <a:rPr kumimoji="0" lang="en-US" sz="1500" b="1" kern="1200" dirty="0">
                          <a:ln>
                            <a:noFill/>
                          </a:ln>
                          <a:solidFill>
                            <a:schemeClr val="tx2"/>
                          </a:solidFill>
                          <a:effectLst/>
                          <a:latin typeface="+mj-lt"/>
                          <a:ea typeface="+mj-ea"/>
                          <a:cs typeface="+mj-cs"/>
                        </a:rPr>
                        <a:t>-1.04</a:t>
                      </a:r>
                    </a:p>
                  </a:txBody>
                  <a:tcPr marL="7620" marR="7620" marT="7620" marB="0" anchor="b"/>
                </a:tc>
                <a:extLst>
                  <a:ext uri="{0D108BD9-81ED-4DB2-BD59-A6C34878D82A}">
                    <a16:rowId xmlns:a16="http://schemas.microsoft.com/office/drawing/2014/main" val="3705899174"/>
                  </a:ext>
                </a:extLst>
              </a:tr>
              <a:tr h="407924">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kern="1200" dirty="0">
                          <a:ln>
                            <a:noFill/>
                          </a:ln>
                          <a:solidFill>
                            <a:schemeClr val="tx2"/>
                          </a:solidFill>
                          <a:effectLst/>
                          <a:latin typeface="+mj-lt"/>
                          <a:ea typeface="+mj-ea"/>
                          <a:cs typeface="+mj-cs"/>
                        </a:rPr>
                        <a:t>My new hire has assimilated well to the team.</a:t>
                      </a:r>
                    </a:p>
                  </a:txBody>
                  <a:tcPr/>
                </a:tc>
                <a:tc>
                  <a:txBody>
                    <a:bodyPr/>
                    <a:lstStyle/>
                    <a:p>
                      <a:pPr algn="ctr" fontAlgn="b"/>
                      <a:r>
                        <a:rPr kumimoji="0" lang="en-US" sz="1500" b="1" kern="1200" dirty="0">
                          <a:ln>
                            <a:noFill/>
                          </a:ln>
                          <a:solidFill>
                            <a:schemeClr val="tx2"/>
                          </a:solidFill>
                          <a:effectLst/>
                          <a:latin typeface="+mj-lt"/>
                          <a:ea typeface="+mj-ea"/>
                          <a:cs typeface="+mj-cs"/>
                        </a:rPr>
                        <a:t>-0.74</a:t>
                      </a:r>
                    </a:p>
                  </a:txBody>
                  <a:tcPr marL="7620" marR="7620" marT="7620" marB="0" anchor="b"/>
                </a:tc>
                <a:extLst>
                  <a:ext uri="{0D108BD9-81ED-4DB2-BD59-A6C34878D82A}">
                    <a16:rowId xmlns:a16="http://schemas.microsoft.com/office/drawing/2014/main" val="1559114625"/>
                  </a:ext>
                </a:extLst>
              </a:tr>
              <a:tr h="407924">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kern="1200" dirty="0">
                          <a:ln>
                            <a:noFill/>
                          </a:ln>
                          <a:solidFill>
                            <a:schemeClr val="tx2"/>
                          </a:solidFill>
                          <a:effectLst/>
                          <a:latin typeface="+mj-lt"/>
                          <a:ea typeface="+mj-ea"/>
                          <a:cs typeface="+mj-cs"/>
                        </a:rPr>
                        <a:t>I have received positive feedback about my new hire from others</a:t>
                      </a:r>
                      <a:r>
                        <a:rPr kumimoji="0" lang="en-US" sz="1600" b="1" kern="1200" dirty="0">
                          <a:ln>
                            <a:noFill/>
                          </a:ln>
                          <a:solidFill>
                            <a:schemeClr val="tx2"/>
                          </a:solidFill>
                          <a:effectLst/>
                          <a:latin typeface="+mj-lt"/>
                          <a:ea typeface="+mj-ea"/>
                          <a:cs typeface="+mj-cs"/>
                        </a:rPr>
                        <a:t>.***</a:t>
                      </a:r>
                    </a:p>
                  </a:txBody>
                  <a:tcPr/>
                </a:tc>
                <a:tc>
                  <a:txBody>
                    <a:bodyPr/>
                    <a:lstStyle/>
                    <a:p>
                      <a:pPr algn="ctr" fontAlgn="b"/>
                      <a:r>
                        <a:rPr kumimoji="0" lang="en-US" sz="1500" b="1" kern="1200" dirty="0">
                          <a:ln>
                            <a:noFill/>
                          </a:ln>
                          <a:solidFill>
                            <a:schemeClr val="tx2"/>
                          </a:solidFill>
                          <a:effectLst/>
                          <a:latin typeface="+mj-lt"/>
                          <a:ea typeface="+mj-ea"/>
                          <a:cs typeface="+mj-cs"/>
                        </a:rPr>
                        <a:t>5.99</a:t>
                      </a:r>
                    </a:p>
                  </a:txBody>
                  <a:tcPr marL="7620" marR="7620" marT="7620" marB="0" anchor="b"/>
                </a:tc>
                <a:extLst>
                  <a:ext uri="{0D108BD9-81ED-4DB2-BD59-A6C34878D82A}">
                    <a16:rowId xmlns:a16="http://schemas.microsoft.com/office/drawing/2014/main" val="2491941470"/>
                  </a:ext>
                </a:extLst>
              </a:tr>
            </a:tbl>
          </a:graphicData>
        </a:graphic>
      </p:graphicFrame>
      <p:sp>
        <p:nvSpPr>
          <p:cNvPr id="2" name="TextBox 1">
            <a:extLst>
              <a:ext uri="{FF2B5EF4-FFF2-40B4-BE49-F238E27FC236}">
                <a16:creationId xmlns:a16="http://schemas.microsoft.com/office/drawing/2014/main" id="{888F5D48-F562-4105-A24A-43B2133FC55B}"/>
              </a:ext>
            </a:extLst>
          </p:cNvPr>
          <p:cNvSpPr txBox="1"/>
          <p:nvPr/>
        </p:nvSpPr>
        <p:spPr>
          <a:xfrm>
            <a:off x="1131277" y="5240215"/>
            <a:ext cx="9929446" cy="738664"/>
          </a:xfrm>
          <a:prstGeom prst="rect">
            <a:avLst/>
          </a:prstGeom>
          <a:noFill/>
          <a:ln>
            <a:noFill/>
          </a:ln>
        </p:spPr>
        <p:txBody>
          <a:bodyPr wrap="square" rtlCol="0">
            <a:spAutoFit/>
          </a:bodyPr>
          <a:lstStyle/>
          <a:p>
            <a:r>
              <a:rPr lang="en-US" sz="1200" dirty="0">
                <a:solidFill>
                  <a:schemeClr val="tx2"/>
                </a:solidFill>
                <a:latin typeface="+mj-lt"/>
                <a:ea typeface="+mj-ea"/>
                <a:cs typeface="+mj-cs"/>
              </a:rPr>
              <a:t>A multiple regression was conducted to predict IC Attainment based on Hire Scores. A significant regression equation was found (F(7,194)=5.90 , p&lt;.05), with an R</a:t>
            </a:r>
            <a:r>
              <a:rPr lang="en-US" sz="1200" baseline="30000" dirty="0">
                <a:solidFill>
                  <a:schemeClr val="tx2"/>
                </a:solidFill>
                <a:latin typeface="+mj-lt"/>
                <a:ea typeface="+mj-ea"/>
                <a:cs typeface="+mj-cs"/>
              </a:rPr>
              <a:t>2</a:t>
            </a:r>
            <a:r>
              <a:rPr lang="en-US" sz="1200" dirty="0">
                <a:solidFill>
                  <a:schemeClr val="tx2"/>
                </a:solidFill>
                <a:latin typeface="+mj-lt"/>
                <a:ea typeface="+mj-ea"/>
                <a:cs typeface="+mj-cs"/>
              </a:rPr>
              <a:t> of </a:t>
            </a:r>
            <a:r>
              <a:rPr lang="en-US" sz="1200" dirty="0"/>
              <a:t> </a:t>
            </a:r>
            <a:r>
              <a:rPr lang="en-US" sz="1200" dirty="0">
                <a:solidFill>
                  <a:schemeClr val="tx2"/>
                </a:solidFill>
                <a:latin typeface="+mj-lt"/>
                <a:ea typeface="+mj-ea"/>
                <a:cs typeface="+mj-cs"/>
              </a:rPr>
              <a:t>0.1756 .</a:t>
            </a:r>
          </a:p>
          <a:p>
            <a:endParaRPr lang="en-US" dirty="0" err="1"/>
          </a:p>
        </p:txBody>
      </p:sp>
      <p:sp>
        <p:nvSpPr>
          <p:cNvPr id="4" name="TextBox 3">
            <a:extLst>
              <a:ext uri="{FF2B5EF4-FFF2-40B4-BE49-F238E27FC236}">
                <a16:creationId xmlns:a16="http://schemas.microsoft.com/office/drawing/2014/main" id="{24B7A794-46EE-4305-B7DA-A8BB45B6F812}"/>
              </a:ext>
            </a:extLst>
          </p:cNvPr>
          <p:cNvSpPr txBox="1"/>
          <p:nvPr/>
        </p:nvSpPr>
        <p:spPr>
          <a:xfrm>
            <a:off x="1131277" y="5732585"/>
            <a:ext cx="9929446" cy="1107996"/>
          </a:xfrm>
          <a:prstGeom prst="rect">
            <a:avLst/>
          </a:prstGeom>
          <a:noFill/>
          <a:ln>
            <a:noFill/>
          </a:ln>
        </p:spPr>
        <p:txBody>
          <a:bodyPr wrap="square" rtlCol="0">
            <a:spAutoFit/>
          </a:bodyPr>
          <a:lstStyle/>
          <a:p>
            <a:pPr algn="just"/>
            <a:r>
              <a:rPr lang="en-US" sz="1200" dirty="0">
                <a:solidFill>
                  <a:schemeClr val="tx2"/>
                </a:solidFill>
                <a:latin typeface="+mj-lt"/>
                <a:ea typeface="+mj-ea"/>
                <a:cs typeface="+mj-cs"/>
              </a:rPr>
              <a:t>*** ‘</a:t>
            </a:r>
            <a:r>
              <a:rPr lang="en-US" sz="1200" i="1" dirty="0">
                <a:solidFill>
                  <a:schemeClr val="tx2"/>
                </a:solidFill>
                <a:latin typeface="+mj-lt"/>
                <a:ea typeface="+mj-ea"/>
                <a:cs typeface="+mj-cs"/>
              </a:rPr>
              <a:t>I have received positive feedback about my new hire from others’ </a:t>
            </a:r>
            <a:r>
              <a:rPr lang="en-US" sz="1200" dirty="0">
                <a:solidFill>
                  <a:schemeClr val="tx2"/>
                </a:solidFill>
                <a:latin typeface="+mj-lt"/>
                <a:ea typeface="+mj-ea"/>
                <a:cs typeface="+mj-cs"/>
              </a:rPr>
              <a:t>only have significance p-value in predicting the IC Attainment. Higher the coefficients means that the item prediction is significance.  </a:t>
            </a:r>
          </a:p>
          <a:p>
            <a:pPr algn="just"/>
            <a:endParaRPr lang="en-US" sz="1200" dirty="0">
              <a:solidFill>
                <a:schemeClr val="tx2"/>
              </a:solidFill>
              <a:latin typeface="+mj-lt"/>
              <a:ea typeface="+mj-ea"/>
              <a:cs typeface="+mj-cs"/>
            </a:endParaRPr>
          </a:p>
          <a:p>
            <a:pPr algn="just"/>
            <a:r>
              <a:rPr lang="en-US" sz="1200" dirty="0">
                <a:solidFill>
                  <a:schemeClr val="tx2"/>
                </a:solidFill>
                <a:latin typeface="+mj-lt"/>
                <a:ea typeface="+mj-ea"/>
                <a:cs typeface="+mj-cs"/>
              </a:rPr>
              <a:t>The total number of sample used for this test is (n=202). </a:t>
            </a:r>
            <a:r>
              <a:rPr lang="en-US" sz="1200" i="1" dirty="0">
                <a:solidFill>
                  <a:schemeClr val="tx2"/>
                </a:solidFill>
                <a:latin typeface="+mj-lt"/>
                <a:ea typeface="+mj-ea"/>
                <a:cs typeface="+mj-cs"/>
              </a:rPr>
              <a:t> </a:t>
            </a:r>
            <a:endParaRPr lang="en-US" sz="1200" dirty="0">
              <a:solidFill>
                <a:schemeClr val="tx2"/>
              </a:solidFill>
              <a:latin typeface="+mj-lt"/>
              <a:ea typeface="+mj-ea"/>
              <a:cs typeface="+mj-cs"/>
            </a:endParaRPr>
          </a:p>
          <a:p>
            <a:pPr algn="just"/>
            <a:endParaRPr lang="en-US" dirty="0"/>
          </a:p>
        </p:txBody>
      </p:sp>
    </p:spTree>
    <p:extLst>
      <p:ext uri="{BB962C8B-B14F-4D97-AF65-F5344CB8AC3E}">
        <p14:creationId xmlns:p14="http://schemas.microsoft.com/office/powerpoint/2010/main" val="126146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a:xfrm>
            <a:off x="609600" y="533400"/>
            <a:ext cx="10972800" cy="1143000"/>
          </a:xfrm>
        </p:spPr>
        <p:txBody>
          <a:bodyPr>
            <a:normAutofit/>
          </a:bodyPr>
          <a:lstStyle/>
          <a:p>
            <a:r>
              <a:rPr lang="en-US" sz="3400" dirty="0"/>
              <a:t>Do Quality of Hire Scores Predict IC Attainment?</a:t>
            </a:r>
            <a:br>
              <a:rPr lang="en-US" sz="3400" dirty="0"/>
            </a:br>
            <a:r>
              <a:rPr lang="en-US" sz="3200" dirty="0">
                <a:solidFill>
                  <a:schemeClr val="accent2"/>
                </a:solidFill>
              </a:rPr>
              <a:t>Sales Employees</a:t>
            </a:r>
            <a:endParaRPr lang="en-US" sz="3200" dirty="0"/>
          </a:p>
        </p:txBody>
      </p:sp>
      <p:sp>
        <p:nvSpPr>
          <p:cNvPr id="8" name="TextBox 7">
            <a:extLst>
              <a:ext uri="{FF2B5EF4-FFF2-40B4-BE49-F238E27FC236}">
                <a16:creationId xmlns:a16="http://schemas.microsoft.com/office/drawing/2014/main" id="{D5389F61-B71E-47AE-A63A-0F972B4E4075}"/>
              </a:ext>
            </a:extLst>
          </p:cNvPr>
          <p:cNvSpPr txBox="1"/>
          <p:nvPr/>
        </p:nvSpPr>
        <p:spPr>
          <a:xfrm>
            <a:off x="548052" y="1767257"/>
            <a:ext cx="11034348" cy="584775"/>
          </a:xfrm>
          <a:prstGeom prst="rect">
            <a:avLst/>
          </a:prstGeom>
          <a:noFill/>
          <a:ln>
            <a:noFill/>
          </a:ln>
        </p:spPr>
        <p:txBody>
          <a:bodyPr wrap="square" rtlCol="0">
            <a:spAutoFit/>
          </a:bodyPr>
          <a:lstStyle/>
          <a:p>
            <a:r>
              <a:rPr lang="en-US" sz="1600" dirty="0">
                <a:solidFill>
                  <a:schemeClr val="tx2"/>
                </a:solidFill>
                <a:latin typeface="+mj-lt"/>
                <a:ea typeface="+mj-ea"/>
                <a:cs typeface="+mj-cs"/>
              </a:rPr>
              <a:t>Quality of Hire Rating for ‘</a:t>
            </a:r>
            <a:r>
              <a:rPr lang="en-US" sz="1600" i="1" dirty="0">
                <a:solidFill>
                  <a:schemeClr val="tx2"/>
                </a:solidFill>
                <a:latin typeface="+mj-lt"/>
                <a:ea typeface="+mj-ea"/>
                <a:cs typeface="+mj-cs"/>
              </a:rPr>
              <a:t>I have received positive feedback about my new hire from others’ </a:t>
            </a:r>
            <a:r>
              <a:rPr lang="en-US" sz="1600" dirty="0">
                <a:solidFill>
                  <a:schemeClr val="tx2"/>
                </a:solidFill>
                <a:latin typeface="+mj-lt"/>
                <a:ea typeface="+mj-ea"/>
                <a:cs typeface="+mj-cs"/>
              </a:rPr>
              <a:t>predicts the IC Attainment after 1.5 years in role.</a:t>
            </a:r>
            <a:endParaRPr lang="en-US" sz="1600" i="1" dirty="0">
              <a:solidFill>
                <a:schemeClr val="tx2"/>
              </a:solidFill>
              <a:latin typeface="+mj-lt"/>
              <a:ea typeface="+mj-ea"/>
              <a:cs typeface="+mj-cs"/>
            </a:endParaRPr>
          </a:p>
        </p:txBody>
      </p:sp>
      <p:sp>
        <p:nvSpPr>
          <p:cNvPr id="5" name="TextBox 4">
            <a:extLst>
              <a:ext uri="{FF2B5EF4-FFF2-40B4-BE49-F238E27FC236}">
                <a16:creationId xmlns:a16="http://schemas.microsoft.com/office/drawing/2014/main" id="{90BB6F43-6CD8-4AE6-90C4-B9AA8E7003BE}"/>
              </a:ext>
            </a:extLst>
          </p:cNvPr>
          <p:cNvSpPr txBox="1"/>
          <p:nvPr/>
        </p:nvSpPr>
        <p:spPr>
          <a:xfrm>
            <a:off x="548052" y="5776547"/>
            <a:ext cx="11119340" cy="888256"/>
          </a:xfrm>
          <a:prstGeom prst="rect">
            <a:avLst/>
          </a:prstGeom>
          <a:noFill/>
          <a:ln>
            <a:noFill/>
          </a:ln>
        </p:spPr>
        <p:txBody>
          <a:bodyPr wrap="square" rtlCol="0">
            <a:spAutoFit/>
          </a:bodyPr>
          <a:lstStyle/>
          <a:p>
            <a:pPr>
              <a:lnSpc>
                <a:spcPct val="150000"/>
              </a:lnSpc>
            </a:pPr>
            <a:endParaRPr lang="en-US" sz="1200" dirty="0">
              <a:solidFill>
                <a:schemeClr val="tx2"/>
              </a:solidFill>
              <a:latin typeface="+mj-lt"/>
              <a:ea typeface="+mj-ea"/>
              <a:cs typeface="+mj-cs"/>
            </a:endParaRPr>
          </a:p>
          <a:p>
            <a:pPr>
              <a:lnSpc>
                <a:spcPct val="150000"/>
              </a:lnSpc>
            </a:pPr>
            <a:r>
              <a:rPr lang="en-US" sz="1200" dirty="0">
                <a:solidFill>
                  <a:schemeClr val="tx2"/>
                </a:solidFill>
                <a:latin typeface="+mj-lt"/>
                <a:ea typeface="+mj-ea"/>
                <a:cs typeface="+mj-cs"/>
              </a:rPr>
              <a:t>* The item ‘</a:t>
            </a:r>
            <a:r>
              <a:rPr lang="en-US" sz="1200" i="1" dirty="0">
                <a:solidFill>
                  <a:schemeClr val="tx2"/>
                </a:solidFill>
                <a:latin typeface="+mj-lt"/>
                <a:ea typeface="+mj-ea"/>
                <a:cs typeface="+mj-cs"/>
              </a:rPr>
              <a:t>Collaborates Across boundaries</a:t>
            </a:r>
            <a:r>
              <a:rPr lang="en-US" sz="1200" dirty="0">
                <a:solidFill>
                  <a:schemeClr val="tx2"/>
                </a:solidFill>
                <a:latin typeface="+mj-lt"/>
                <a:ea typeface="+mj-ea"/>
                <a:cs typeface="+mj-cs"/>
              </a:rPr>
              <a:t>’ is showing the gradual growth showing the significance in predicting the IC Scores.</a:t>
            </a:r>
          </a:p>
          <a:p>
            <a:pPr algn="just">
              <a:lnSpc>
                <a:spcPct val="150000"/>
              </a:lnSpc>
            </a:pPr>
            <a:r>
              <a:rPr lang="en-US" sz="1200" dirty="0">
                <a:solidFill>
                  <a:schemeClr val="tx2"/>
                </a:solidFill>
                <a:latin typeface="+mj-lt"/>
                <a:ea typeface="+mj-ea"/>
                <a:cs typeface="+mj-cs"/>
              </a:rPr>
              <a:t>* The total number of sample used for this test is (n=202).</a:t>
            </a:r>
          </a:p>
        </p:txBody>
      </p:sp>
      <p:graphicFrame>
        <p:nvGraphicFramePr>
          <p:cNvPr id="9" name="Content Placeholder 8">
            <a:extLst>
              <a:ext uri="{FF2B5EF4-FFF2-40B4-BE49-F238E27FC236}">
                <a16:creationId xmlns:a16="http://schemas.microsoft.com/office/drawing/2014/main" id="{80D481CA-6BDC-4010-8C1A-174B98F04403}"/>
              </a:ext>
            </a:extLst>
          </p:cNvPr>
          <p:cNvGraphicFramePr>
            <a:graphicFrameLocks noGrp="1"/>
          </p:cNvGraphicFramePr>
          <p:nvPr>
            <p:ph idx="1"/>
            <p:extLst>
              <p:ext uri="{D42A27DB-BD31-4B8C-83A1-F6EECF244321}">
                <p14:modId xmlns:p14="http://schemas.microsoft.com/office/powerpoint/2010/main" val="1993489423"/>
              </p:ext>
            </p:extLst>
          </p:nvPr>
        </p:nvGraphicFramePr>
        <p:xfrm>
          <a:off x="1767840" y="2398493"/>
          <a:ext cx="8656320" cy="34627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21202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3400"/>
            <a:ext cx="10972800" cy="1143000"/>
          </a:xfrm>
        </p:spPr>
        <p:txBody>
          <a:bodyPr>
            <a:normAutofit fontScale="90000"/>
          </a:bodyPr>
          <a:lstStyle/>
          <a:p>
            <a:r>
              <a:rPr lang="en-US" sz="3800" dirty="0"/>
              <a:t>Do Quality of Hire Scores Predict ACE Performance?</a:t>
            </a:r>
            <a:br>
              <a:rPr lang="en-US" sz="4000" dirty="0"/>
            </a:br>
            <a:r>
              <a:rPr lang="en-US" sz="3600" dirty="0">
                <a:solidFill>
                  <a:schemeClr val="accent2"/>
                </a:solidFill>
              </a:rPr>
              <a:t>Sales Employees</a:t>
            </a:r>
            <a:endParaRPr lang="en-US" sz="3600" dirty="0"/>
          </a:p>
        </p:txBody>
      </p:sp>
      <p:graphicFrame>
        <p:nvGraphicFramePr>
          <p:cNvPr id="6" name="Table 6">
            <a:extLst>
              <a:ext uri="{FF2B5EF4-FFF2-40B4-BE49-F238E27FC236}">
                <a16:creationId xmlns:a16="http://schemas.microsoft.com/office/drawing/2014/main" id="{96A1C43F-BC48-4A30-8C96-8F3E82EAEFAE}"/>
              </a:ext>
            </a:extLst>
          </p:cNvPr>
          <p:cNvGraphicFramePr>
            <a:graphicFrameLocks noGrp="1"/>
          </p:cNvGraphicFramePr>
          <p:nvPr>
            <p:ph idx="1"/>
            <p:extLst>
              <p:ext uri="{D42A27DB-BD31-4B8C-83A1-F6EECF244321}">
                <p14:modId xmlns:p14="http://schemas.microsoft.com/office/powerpoint/2010/main" val="449565315"/>
              </p:ext>
            </p:extLst>
          </p:nvPr>
        </p:nvGraphicFramePr>
        <p:xfrm>
          <a:off x="1107098" y="1676400"/>
          <a:ext cx="9977803" cy="3467639"/>
        </p:xfrm>
        <a:graphic>
          <a:graphicData uri="http://schemas.openxmlformats.org/drawingml/2006/table">
            <a:tbl>
              <a:tblPr firstRow="1" bandRow="1">
                <a:tableStyleId>{8799B23B-EC83-4686-B30A-512413B5E67A}</a:tableStyleId>
              </a:tblPr>
              <a:tblGrid>
                <a:gridCol w="8288186">
                  <a:extLst>
                    <a:ext uri="{9D8B030D-6E8A-4147-A177-3AD203B41FA5}">
                      <a16:colId xmlns:a16="http://schemas.microsoft.com/office/drawing/2014/main" val="2955354002"/>
                    </a:ext>
                  </a:extLst>
                </a:gridCol>
                <a:gridCol w="1689617">
                  <a:extLst>
                    <a:ext uri="{9D8B030D-6E8A-4147-A177-3AD203B41FA5}">
                      <a16:colId xmlns:a16="http://schemas.microsoft.com/office/drawing/2014/main" val="3690806239"/>
                    </a:ext>
                  </a:extLst>
                </a:gridCol>
              </a:tblGrid>
              <a:tr h="345682">
                <a:tc>
                  <a:txBody>
                    <a:bodyPr/>
                    <a:lstStyle/>
                    <a:p>
                      <a:r>
                        <a:rPr kumimoji="0" lang="en-US" sz="1700" b="1" kern="1200" dirty="0">
                          <a:ln>
                            <a:noFill/>
                          </a:ln>
                          <a:solidFill>
                            <a:schemeClr val="tx2"/>
                          </a:solidFill>
                          <a:effectLst/>
                          <a:latin typeface="+mj-lt"/>
                          <a:ea typeface="+mj-ea"/>
                          <a:cs typeface="+mj-cs"/>
                        </a:rPr>
                        <a:t>Item</a:t>
                      </a:r>
                    </a:p>
                  </a:txBody>
                  <a:tcPr marL="87142" marR="87142" marT="43571" marB="43571"/>
                </a:tc>
                <a:tc>
                  <a:txBody>
                    <a:bodyPr/>
                    <a:lstStyle/>
                    <a:p>
                      <a:r>
                        <a:rPr kumimoji="0" lang="en-US" sz="1700" b="1" kern="1200" dirty="0">
                          <a:ln>
                            <a:noFill/>
                          </a:ln>
                          <a:solidFill>
                            <a:schemeClr val="tx2"/>
                          </a:solidFill>
                          <a:effectLst/>
                          <a:latin typeface="+mj-lt"/>
                          <a:ea typeface="+mj-ea"/>
                          <a:cs typeface="+mj-cs"/>
                        </a:rPr>
                        <a:t>Coefficients</a:t>
                      </a:r>
                    </a:p>
                  </a:txBody>
                  <a:tcPr marL="87142" marR="87142" marT="43571" marB="43571"/>
                </a:tc>
                <a:extLst>
                  <a:ext uri="{0D108BD9-81ED-4DB2-BD59-A6C34878D82A}">
                    <a16:rowId xmlns:a16="http://schemas.microsoft.com/office/drawing/2014/main" val="3320142208"/>
                  </a:ext>
                </a:extLst>
              </a:tr>
              <a:tr h="420717">
                <a:tc>
                  <a:txBody>
                    <a:bodyPr/>
                    <a:lstStyle/>
                    <a:p>
                      <a:pPr>
                        <a:lnSpc>
                          <a:spcPct val="150000"/>
                        </a:lnSpc>
                      </a:pPr>
                      <a:r>
                        <a:rPr kumimoji="0" lang="en-US" sz="1600" b="0" kern="1200" dirty="0">
                          <a:ln>
                            <a:noFill/>
                          </a:ln>
                          <a:solidFill>
                            <a:schemeClr val="tx2"/>
                          </a:solidFill>
                          <a:effectLst/>
                          <a:latin typeface="+mj-lt"/>
                          <a:ea typeface="+mj-ea"/>
                          <a:cs typeface="+mj-cs"/>
                        </a:rPr>
                        <a:t>Lives the Company Way</a:t>
                      </a:r>
                    </a:p>
                  </a:txBody>
                  <a:tcPr marL="87142" marR="87142" marT="43571" marB="43571"/>
                </a:tc>
                <a:tc>
                  <a:txBody>
                    <a:bodyPr/>
                    <a:lstStyle/>
                    <a:p>
                      <a:pPr algn="ctr" fontAlgn="b"/>
                      <a:r>
                        <a:rPr kumimoji="0" lang="en-US" sz="1500" b="1" kern="1200" dirty="0">
                          <a:ln>
                            <a:noFill/>
                          </a:ln>
                          <a:solidFill>
                            <a:schemeClr val="tx2"/>
                          </a:solidFill>
                          <a:effectLst/>
                          <a:latin typeface="+mj-lt"/>
                          <a:ea typeface="+mj-ea"/>
                          <a:cs typeface="+mj-cs"/>
                        </a:rPr>
                        <a:t>0.02</a:t>
                      </a:r>
                    </a:p>
                  </a:txBody>
                  <a:tcPr marL="7620" marR="7620" marT="7620" marB="0" anchor="b"/>
                </a:tc>
                <a:extLst>
                  <a:ext uri="{0D108BD9-81ED-4DB2-BD59-A6C34878D82A}">
                    <a16:rowId xmlns:a16="http://schemas.microsoft.com/office/drawing/2014/main" val="3600029848"/>
                  </a:ext>
                </a:extLst>
              </a:tr>
              <a:tr h="420717">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kern="1200" dirty="0">
                          <a:ln>
                            <a:noFill/>
                          </a:ln>
                          <a:solidFill>
                            <a:schemeClr val="tx2"/>
                          </a:solidFill>
                          <a:effectLst/>
                          <a:latin typeface="+mj-lt"/>
                          <a:ea typeface="+mj-ea"/>
                          <a:cs typeface="+mj-cs"/>
                        </a:rPr>
                        <a:t>Collaborates Across Boundaries</a:t>
                      </a:r>
                    </a:p>
                  </a:txBody>
                  <a:tcPr marL="87142" marR="87142" marT="43571" marB="43571"/>
                </a:tc>
                <a:tc>
                  <a:txBody>
                    <a:bodyPr/>
                    <a:lstStyle/>
                    <a:p>
                      <a:pPr algn="ctr" fontAlgn="b"/>
                      <a:r>
                        <a:rPr kumimoji="0" lang="en-US" sz="1500" b="1" kern="1200" dirty="0">
                          <a:ln>
                            <a:noFill/>
                          </a:ln>
                          <a:solidFill>
                            <a:schemeClr val="tx2"/>
                          </a:solidFill>
                          <a:effectLst/>
                          <a:latin typeface="+mj-lt"/>
                          <a:ea typeface="+mj-ea"/>
                          <a:cs typeface="+mj-cs"/>
                        </a:rPr>
                        <a:t>-0.05</a:t>
                      </a:r>
                    </a:p>
                  </a:txBody>
                  <a:tcPr marL="7620" marR="7620" marT="7620" marB="0" anchor="b"/>
                </a:tc>
                <a:extLst>
                  <a:ext uri="{0D108BD9-81ED-4DB2-BD59-A6C34878D82A}">
                    <a16:rowId xmlns:a16="http://schemas.microsoft.com/office/drawing/2014/main" val="2038984438"/>
                  </a:ext>
                </a:extLst>
              </a:tr>
              <a:tr h="420717">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kern="1200" dirty="0">
                          <a:ln>
                            <a:noFill/>
                          </a:ln>
                          <a:solidFill>
                            <a:schemeClr val="tx2"/>
                          </a:solidFill>
                          <a:effectLst/>
                          <a:latin typeface="+mj-lt"/>
                          <a:ea typeface="+mj-ea"/>
                          <a:cs typeface="+mj-cs"/>
                        </a:rPr>
                        <a:t>Drives Performance</a:t>
                      </a:r>
                    </a:p>
                  </a:txBody>
                  <a:tcPr marL="87142" marR="87142" marT="43571" marB="43571"/>
                </a:tc>
                <a:tc>
                  <a:txBody>
                    <a:bodyPr/>
                    <a:lstStyle/>
                    <a:p>
                      <a:pPr algn="ctr" fontAlgn="b"/>
                      <a:r>
                        <a:rPr kumimoji="0" lang="en-US" sz="1500" b="1" kern="1200" dirty="0">
                          <a:ln>
                            <a:noFill/>
                          </a:ln>
                          <a:solidFill>
                            <a:schemeClr val="tx2"/>
                          </a:solidFill>
                          <a:effectLst/>
                          <a:latin typeface="+mj-lt"/>
                          <a:ea typeface="+mj-ea"/>
                          <a:cs typeface="+mj-cs"/>
                        </a:rPr>
                        <a:t>-0.03</a:t>
                      </a:r>
                    </a:p>
                  </a:txBody>
                  <a:tcPr marL="7620" marR="7620" marT="7620" marB="0" anchor="b"/>
                </a:tc>
                <a:extLst>
                  <a:ext uri="{0D108BD9-81ED-4DB2-BD59-A6C34878D82A}">
                    <a16:rowId xmlns:a16="http://schemas.microsoft.com/office/drawing/2014/main" val="3380265954"/>
                  </a:ext>
                </a:extLst>
              </a:tr>
              <a:tr h="420717">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kern="1200" dirty="0">
                          <a:ln>
                            <a:noFill/>
                          </a:ln>
                          <a:solidFill>
                            <a:schemeClr val="tx2"/>
                          </a:solidFill>
                          <a:effectLst/>
                          <a:latin typeface="+mj-lt"/>
                          <a:ea typeface="+mj-ea"/>
                          <a:cs typeface="+mj-cs"/>
                        </a:rPr>
                        <a:t>Role specific functional/technical competencies***</a:t>
                      </a:r>
                      <a:endParaRPr kumimoji="0" lang="en-US" sz="1600" b="1" kern="1200" dirty="0">
                        <a:ln>
                          <a:noFill/>
                        </a:ln>
                        <a:solidFill>
                          <a:schemeClr val="tx2"/>
                        </a:solidFill>
                        <a:effectLst/>
                        <a:latin typeface="+mj-lt"/>
                        <a:ea typeface="+mj-ea"/>
                        <a:cs typeface="+mj-cs"/>
                      </a:endParaRPr>
                    </a:p>
                  </a:txBody>
                  <a:tcPr marL="87142" marR="87142" marT="43571" marB="43571"/>
                </a:tc>
                <a:tc>
                  <a:txBody>
                    <a:bodyPr/>
                    <a:lstStyle/>
                    <a:p>
                      <a:pPr algn="ctr" fontAlgn="b"/>
                      <a:r>
                        <a:rPr kumimoji="0" lang="en-US" sz="1500" b="1" kern="1200" dirty="0">
                          <a:ln>
                            <a:noFill/>
                          </a:ln>
                          <a:solidFill>
                            <a:schemeClr val="tx2"/>
                          </a:solidFill>
                          <a:effectLst/>
                          <a:latin typeface="+mj-lt"/>
                          <a:ea typeface="+mj-ea"/>
                          <a:cs typeface="+mj-cs"/>
                        </a:rPr>
                        <a:t>0.20</a:t>
                      </a:r>
                    </a:p>
                  </a:txBody>
                  <a:tcPr marL="7620" marR="7620" marT="7620" marB="0" anchor="b"/>
                </a:tc>
                <a:extLst>
                  <a:ext uri="{0D108BD9-81ED-4DB2-BD59-A6C34878D82A}">
                    <a16:rowId xmlns:a16="http://schemas.microsoft.com/office/drawing/2014/main" val="2828605615"/>
                  </a:ext>
                </a:extLst>
              </a:tr>
              <a:tr h="597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a:ln>
                            <a:noFill/>
                          </a:ln>
                          <a:solidFill>
                            <a:schemeClr val="tx2"/>
                          </a:solidFill>
                          <a:effectLst/>
                          <a:latin typeface="+mj-lt"/>
                          <a:ea typeface="+mj-ea"/>
                          <a:cs typeface="+mj-cs"/>
                        </a:rPr>
                        <a:t>Given the amount of time in their role (6 months), my new hire’s current performance best reflects the following level.</a:t>
                      </a:r>
                    </a:p>
                  </a:txBody>
                  <a:tcPr marL="87142" marR="87142" marT="43571" marB="43571"/>
                </a:tc>
                <a:tc>
                  <a:txBody>
                    <a:bodyPr/>
                    <a:lstStyle/>
                    <a:p>
                      <a:pPr algn="ctr" fontAlgn="b"/>
                      <a:r>
                        <a:rPr kumimoji="0" lang="en-US" sz="1500" b="1" kern="1200" dirty="0">
                          <a:ln>
                            <a:noFill/>
                          </a:ln>
                          <a:solidFill>
                            <a:schemeClr val="tx2"/>
                          </a:solidFill>
                          <a:effectLst/>
                          <a:latin typeface="+mj-lt"/>
                          <a:ea typeface="+mj-ea"/>
                          <a:cs typeface="+mj-cs"/>
                        </a:rPr>
                        <a:t>0.03</a:t>
                      </a:r>
                    </a:p>
                  </a:txBody>
                  <a:tcPr marL="7620" marR="7620" marT="7620" marB="0" anchor="b"/>
                </a:tc>
                <a:extLst>
                  <a:ext uri="{0D108BD9-81ED-4DB2-BD59-A6C34878D82A}">
                    <a16:rowId xmlns:a16="http://schemas.microsoft.com/office/drawing/2014/main" val="3705899174"/>
                  </a:ext>
                </a:extLst>
              </a:tr>
              <a:tr h="420717">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kern="1200" dirty="0">
                          <a:ln>
                            <a:noFill/>
                          </a:ln>
                          <a:solidFill>
                            <a:schemeClr val="tx2"/>
                          </a:solidFill>
                          <a:effectLst/>
                          <a:latin typeface="+mj-lt"/>
                          <a:ea typeface="+mj-ea"/>
                          <a:cs typeface="+mj-cs"/>
                        </a:rPr>
                        <a:t>My new hire has assimilated well to the team.</a:t>
                      </a:r>
                    </a:p>
                  </a:txBody>
                  <a:tcPr marL="87142" marR="87142" marT="43571" marB="43571"/>
                </a:tc>
                <a:tc>
                  <a:txBody>
                    <a:bodyPr/>
                    <a:lstStyle/>
                    <a:p>
                      <a:pPr algn="ctr" fontAlgn="b"/>
                      <a:r>
                        <a:rPr kumimoji="0" lang="en-US" sz="1500" b="1" kern="1200" dirty="0">
                          <a:ln>
                            <a:noFill/>
                          </a:ln>
                          <a:solidFill>
                            <a:schemeClr val="tx2"/>
                          </a:solidFill>
                          <a:effectLst/>
                          <a:latin typeface="+mj-lt"/>
                          <a:ea typeface="+mj-ea"/>
                          <a:cs typeface="+mj-cs"/>
                        </a:rPr>
                        <a:t>-0.07</a:t>
                      </a:r>
                    </a:p>
                  </a:txBody>
                  <a:tcPr marL="7620" marR="7620" marT="7620" marB="0" anchor="b"/>
                </a:tc>
                <a:extLst>
                  <a:ext uri="{0D108BD9-81ED-4DB2-BD59-A6C34878D82A}">
                    <a16:rowId xmlns:a16="http://schemas.microsoft.com/office/drawing/2014/main" val="1559114625"/>
                  </a:ext>
                </a:extLst>
              </a:tr>
              <a:tr h="420717">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kern="1200" dirty="0">
                          <a:ln>
                            <a:noFill/>
                          </a:ln>
                          <a:solidFill>
                            <a:schemeClr val="tx2"/>
                          </a:solidFill>
                          <a:effectLst/>
                          <a:latin typeface="+mj-lt"/>
                          <a:ea typeface="+mj-ea"/>
                          <a:cs typeface="+mj-cs"/>
                        </a:rPr>
                        <a:t>I have received positive feedback about my new hire from others.</a:t>
                      </a:r>
                    </a:p>
                  </a:txBody>
                  <a:tcPr marL="87142" marR="87142" marT="43571" marB="43571"/>
                </a:tc>
                <a:tc>
                  <a:txBody>
                    <a:bodyPr/>
                    <a:lstStyle/>
                    <a:p>
                      <a:pPr algn="ctr" fontAlgn="b"/>
                      <a:r>
                        <a:rPr kumimoji="0" lang="en-US" sz="1500" b="1" kern="1200" dirty="0">
                          <a:ln>
                            <a:noFill/>
                          </a:ln>
                          <a:solidFill>
                            <a:schemeClr val="tx2"/>
                          </a:solidFill>
                          <a:effectLst/>
                          <a:latin typeface="+mj-lt"/>
                          <a:ea typeface="+mj-ea"/>
                          <a:cs typeface="+mj-cs"/>
                        </a:rPr>
                        <a:t>-0.01</a:t>
                      </a:r>
                    </a:p>
                  </a:txBody>
                  <a:tcPr marL="7620" marR="7620" marT="7620" marB="0" anchor="b"/>
                </a:tc>
                <a:extLst>
                  <a:ext uri="{0D108BD9-81ED-4DB2-BD59-A6C34878D82A}">
                    <a16:rowId xmlns:a16="http://schemas.microsoft.com/office/drawing/2014/main" val="2491941470"/>
                  </a:ext>
                </a:extLst>
              </a:tr>
            </a:tbl>
          </a:graphicData>
        </a:graphic>
      </p:graphicFrame>
      <p:sp>
        <p:nvSpPr>
          <p:cNvPr id="4" name="TextBox 3">
            <a:extLst>
              <a:ext uri="{FF2B5EF4-FFF2-40B4-BE49-F238E27FC236}">
                <a16:creationId xmlns:a16="http://schemas.microsoft.com/office/drawing/2014/main" id="{4361BBD1-A6AC-4201-9E7E-F11BBD93A130}"/>
              </a:ext>
            </a:extLst>
          </p:cNvPr>
          <p:cNvSpPr txBox="1"/>
          <p:nvPr/>
        </p:nvSpPr>
        <p:spPr>
          <a:xfrm>
            <a:off x="609600" y="5445259"/>
            <a:ext cx="10972801" cy="1942776"/>
          </a:xfrm>
          <a:prstGeom prst="rect">
            <a:avLst/>
          </a:prstGeom>
          <a:noFill/>
          <a:ln>
            <a:noFill/>
          </a:ln>
        </p:spPr>
        <p:txBody>
          <a:bodyPr wrap="square" rtlCol="0">
            <a:spAutoFit/>
          </a:bodyPr>
          <a:lstStyle/>
          <a:p>
            <a:pPr algn="just"/>
            <a:r>
              <a:rPr lang="en-US" sz="1200" dirty="0">
                <a:solidFill>
                  <a:schemeClr val="tx2"/>
                </a:solidFill>
                <a:latin typeface="+mj-lt"/>
                <a:ea typeface="+mj-ea"/>
                <a:cs typeface="+mj-cs"/>
              </a:rPr>
              <a:t>*A multiple regression was conducted to predict ACE Performance based on Hire Scores. A significant regression equation was found (F(7,194)=9.747  , p&lt;.05), with an R</a:t>
            </a:r>
            <a:r>
              <a:rPr lang="en-US" sz="1200" baseline="30000" dirty="0">
                <a:solidFill>
                  <a:schemeClr val="tx2"/>
                </a:solidFill>
                <a:latin typeface="+mj-lt"/>
                <a:ea typeface="+mj-ea"/>
                <a:cs typeface="+mj-cs"/>
              </a:rPr>
              <a:t>2</a:t>
            </a:r>
            <a:r>
              <a:rPr lang="en-US" sz="1200" dirty="0">
                <a:solidFill>
                  <a:schemeClr val="tx2"/>
                </a:solidFill>
                <a:latin typeface="+mj-lt"/>
                <a:ea typeface="+mj-ea"/>
                <a:cs typeface="+mj-cs"/>
              </a:rPr>
              <a:t> of  0.26. The total number of sample used for this test is (n=202). </a:t>
            </a:r>
          </a:p>
          <a:p>
            <a:pPr algn="just">
              <a:lnSpc>
                <a:spcPct val="150000"/>
              </a:lnSpc>
            </a:pPr>
            <a:r>
              <a:rPr lang="en-US" sz="1200" dirty="0">
                <a:solidFill>
                  <a:schemeClr val="tx2"/>
                </a:solidFill>
                <a:latin typeface="+mj-lt"/>
                <a:ea typeface="+mj-ea"/>
                <a:cs typeface="+mj-cs"/>
              </a:rPr>
              <a:t>***</a:t>
            </a:r>
            <a:r>
              <a:rPr lang="en-US" sz="1200" i="1" dirty="0">
                <a:solidFill>
                  <a:schemeClr val="tx2"/>
                </a:solidFill>
                <a:latin typeface="+mj-lt"/>
                <a:ea typeface="+mj-ea"/>
                <a:cs typeface="+mj-cs"/>
              </a:rPr>
              <a:t>’Role specific functional/technical competencies’ </a:t>
            </a:r>
            <a:r>
              <a:rPr lang="en-US" sz="1200" dirty="0">
                <a:solidFill>
                  <a:schemeClr val="tx2"/>
                </a:solidFill>
                <a:latin typeface="+mj-lt"/>
                <a:ea typeface="+mj-ea"/>
                <a:cs typeface="+mj-cs"/>
              </a:rPr>
              <a:t>has significance p-value in predicting the ACE performance. Higher the coefficients means that the item prediction is significance. The negative sign denotes the inverse relationship.</a:t>
            </a:r>
          </a:p>
          <a:p>
            <a:pPr algn="just">
              <a:lnSpc>
                <a:spcPct val="150000"/>
              </a:lnSpc>
            </a:pPr>
            <a:endParaRPr lang="en-US" sz="1200" dirty="0">
              <a:solidFill>
                <a:schemeClr val="tx2"/>
              </a:solidFill>
              <a:latin typeface="+mj-lt"/>
              <a:ea typeface="+mj-ea"/>
              <a:cs typeface="+mj-cs"/>
            </a:endParaRPr>
          </a:p>
          <a:p>
            <a:pPr algn="just">
              <a:lnSpc>
                <a:spcPct val="150000"/>
              </a:lnSpc>
            </a:pPr>
            <a:endParaRPr lang="en-US" sz="1200" dirty="0">
              <a:solidFill>
                <a:schemeClr val="tx2"/>
              </a:solidFill>
              <a:latin typeface="+mj-lt"/>
              <a:ea typeface="+mj-ea"/>
              <a:cs typeface="+mj-cs"/>
            </a:endParaRPr>
          </a:p>
          <a:p>
            <a:pPr algn="just">
              <a:lnSpc>
                <a:spcPct val="150000"/>
              </a:lnSpc>
            </a:pPr>
            <a:endParaRPr lang="en-US" dirty="0" err="1"/>
          </a:p>
        </p:txBody>
      </p:sp>
    </p:spTree>
    <p:extLst>
      <p:ext uri="{BB962C8B-B14F-4D97-AF65-F5344CB8AC3E}">
        <p14:creationId xmlns:p14="http://schemas.microsoft.com/office/powerpoint/2010/main" val="18993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a:xfrm>
            <a:off x="609600" y="533400"/>
            <a:ext cx="10972800" cy="1143000"/>
          </a:xfrm>
        </p:spPr>
        <p:txBody>
          <a:bodyPr>
            <a:normAutofit/>
          </a:bodyPr>
          <a:lstStyle/>
          <a:p>
            <a:r>
              <a:rPr lang="en-US" sz="3400" dirty="0"/>
              <a:t>Do Quality of Hire Scores Predict ACE Performance?</a:t>
            </a:r>
            <a:br>
              <a:rPr lang="en-US" sz="3400" dirty="0"/>
            </a:br>
            <a:r>
              <a:rPr lang="en-US" sz="3200" dirty="0">
                <a:solidFill>
                  <a:schemeClr val="accent2"/>
                </a:solidFill>
              </a:rPr>
              <a:t>Sales Employees</a:t>
            </a:r>
            <a:endParaRPr lang="en-US" sz="3200" dirty="0"/>
          </a:p>
        </p:txBody>
      </p:sp>
      <p:sp>
        <p:nvSpPr>
          <p:cNvPr id="8" name="TextBox 7">
            <a:extLst>
              <a:ext uri="{FF2B5EF4-FFF2-40B4-BE49-F238E27FC236}">
                <a16:creationId xmlns:a16="http://schemas.microsoft.com/office/drawing/2014/main" id="{D5389F61-B71E-47AE-A63A-0F972B4E4075}"/>
              </a:ext>
            </a:extLst>
          </p:cNvPr>
          <p:cNvSpPr txBox="1"/>
          <p:nvPr/>
        </p:nvSpPr>
        <p:spPr>
          <a:xfrm>
            <a:off x="548052" y="1767257"/>
            <a:ext cx="11034348" cy="584775"/>
          </a:xfrm>
          <a:prstGeom prst="rect">
            <a:avLst/>
          </a:prstGeom>
          <a:noFill/>
          <a:ln>
            <a:noFill/>
          </a:ln>
        </p:spPr>
        <p:txBody>
          <a:bodyPr wrap="square" rtlCol="0">
            <a:spAutoFit/>
          </a:bodyPr>
          <a:lstStyle/>
          <a:p>
            <a:r>
              <a:rPr lang="en-US" sz="1600" dirty="0">
                <a:solidFill>
                  <a:schemeClr val="tx2"/>
                </a:solidFill>
                <a:latin typeface="+mj-lt"/>
                <a:ea typeface="+mj-ea"/>
                <a:cs typeface="+mj-cs"/>
              </a:rPr>
              <a:t>Quality of Hire Rating for </a:t>
            </a:r>
            <a:r>
              <a:rPr lang="en-US" sz="1600" i="1" dirty="0">
                <a:solidFill>
                  <a:schemeClr val="tx2"/>
                </a:solidFill>
                <a:latin typeface="+mj-lt"/>
                <a:ea typeface="+mj-ea"/>
                <a:cs typeface="+mj-cs"/>
              </a:rPr>
              <a:t>‘Role specific functional/technical competencies’ </a:t>
            </a:r>
            <a:r>
              <a:rPr lang="en-US" sz="1600" dirty="0">
                <a:solidFill>
                  <a:schemeClr val="tx2"/>
                </a:solidFill>
                <a:latin typeface="+mj-lt"/>
                <a:ea typeface="+mj-ea"/>
                <a:cs typeface="+mj-cs"/>
              </a:rPr>
              <a:t>and </a:t>
            </a:r>
            <a:r>
              <a:rPr lang="en-US" sz="1600" i="1" dirty="0">
                <a:solidFill>
                  <a:schemeClr val="tx2"/>
                </a:solidFill>
                <a:latin typeface="+mj-lt"/>
                <a:ea typeface="+mj-ea"/>
                <a:cs typeface="+mj-cs"/>
              </a:rPr>
              <a:t>‘My new hire has assimilated well to the team.’ </a:t>
            </a:r>
            <a:r>
              <a:rPr lang="en-US" sz="1600" dirty="0">
                <a:solidFill>
                  <a:schemeClr val="tx2"/>
                </a:solidFill>
                <a:latin typeface="+mj-lt"/>
                <a:ea typeface="+mj-ea"/>
                <a:cs typeface="+mj-cs"/>
              </a:rPr>
              <a:t>predicts the ACE Performance after 1.5 years in role.</a:t>
            </a:r>
            <a:endParaRPr lang="en-US" sz="1600" i="1" dirty="0">
              <a:solidFill>
                <a:schemeClr val="tx2"/>
              </a:solidFill>
              <a:latin typeface="+mj-lt"/>
              <a:ea typeface="+mj-ea"/>
              <a:cs typeface="+mj-cs"/>
            </a:endParaRPr>
          </a:p>
        </p:txBody>
      </p:sp>
      <p:sp>
        <p:nvSpPr>
          <p:cNvPr id="4" name="TextBox 3">
            <a:extLst>
              <a:ext uri="{FF2B5EF4-FFF2-40B4-BE49-F238E27FC236}">
                <a16:creationId xmlns:a16="http://schemas.microsoft.com/office/drawing/2014/main" id="{592796DC-A0F0-49D0-A21D-8CEB8BECC979}"/>
              </a:ext>
            </a:extLst>
          </p:cNvPr>
          <p:cNvSpPr txBox="1"/>
          <p:nvPr/>
        </p:nvSpPr>
        <p:spPr>
          <a:xfrm>
            <a:off x="609600" y="5880472"/>
            <a:ext cx="10972800" cy="888256"/>
          </a:xfrm>
          <a:prstGeom prst="rect">
            <a:avLst/>
          </a:prstGeom>
          <a:noFill/>
          <a:ln>
            <a:noFill/>
          </a:ln>
        </p:spPr>
        <p:txBody>
          <a:bodyPr wrap="square" rtlCol="0">
            <a:spAutoFit/>
          </a:bodyPr>
          <a:lstStyle/>
          <a:p>
            <a:pPr lvl="0" algn="just">
              <a:lnSpc>
                <a:spcPct val="150000"/>
              </a:lnSpc>
            </a:pPr>
            <a:r>
              <a:rPr lang="en-US" sz="1200" dirty="0">
                <a:solidFill>
                  <a:srgbClr val="455F51"/>
                </a:solidFill>
                <a:latin typeface="Century Gothic" panose="020B0502020202020204"/>
              </a:rPr>
              <a:t>*The graph compares the Hire Scores of those items which are significant in predicting the ACE Performance.</a:t>
            </a:r>
          </a:p>
          <a:p>
            <a:pPr algn="just">
              <a:lnSpc>
                <a:spcPct val="150000"/>
              </a:lnSpc>
            </a:pPr>
            <a:r>
              <a:rPr lang="en-US" sz="1200" dirty="0">
                <a:solidFill>
                  <a:srgbClr val="455F51"/>
                </a:solidFill>
                <a:latin typeface="Century Gothic" panose="020B0502020202020204"/>
              </a:rPr>
              <a:t>*The gradual increase in the bar graph verifies that, the item is predicting the ACE Performance. The total number of sample used for this test is (n=202). </a:t>
            </a:r>
          </a:p>
        </p:txBody>
      </p:sp>
      <p:graphicFrame>
        <p:nvGraphicFramePr>
          <p:cNvPr id="7" name="Chart 6">
            <a:extLst>
              <a:ext uri="{FF2B5EF4-FFF2-40B4-BE49-F238E27FC236}">
                <a16:creationId xmlns:a16="http://schemas.microsoft.com/office/drawing/2014/main" id="{C2A66111-9C67-49D7-AF17-6825A93CA32E}"/>
              </a:ext>
            </a:extLst>
          </p:cNvPr>
          <p:cNvGraphicFramePr>
            <a:graphicFrameLocks/>
          </p:cNvGraphicFramePr>
          <p:nvPr>
            <p:extLst>
              <p:ext uri="{D42A27DB-BD31-4B8C-83A1-F6EECF244321}">
                <p14:modId xmlns:p14="http://schemas.microsoft.com/office/powerpoint/2010/main" val="2362468554"/>
              </p:ext>
            </p:extLst>
          </p:nvPr>
        </p:nvGraphicFramePr>
        <p:xfrm>
          <a:off x="2960076" y="2292727"/>
          <a:ext cx="6078416" cy="36470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056014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3400"/>
            <a:ext cx="10972800" cy="1143000"/>
          </a:xfrm>
        </p:spPr>
        <p:txBody>
          <a:bodyPr>
            <a:normAutofit fontScale="90000"/>
          </a:bodyPr>
          <a:lstStyle/>
          <a:p>
            <a:r>
              <a:rPr lang="en-US" sz="3800" dirty="0"/>
              <a:t>Do Quality of Hire Scores Predict 3P Rating?</a:t>
            </a:r>
            <a:br>
              <a:rPr lang="en-US" sz="4000" dirty="0"/>
            </a:br>
            <a:r>
              <a:rPr lang="en-US" sz="3600" dirty="0">
                <a:solidFill>
                  <a:schemeClr val="accent2"/>
                </a:solidFill>
              </a:rPr>
              <a:t>Home Office Employees</a:t>
            </a:r>
            <a:endParaRPr lang="en-US" sz="3600" dirty="0"/>
          </a:p>
        </p:txBody>
      </p:sp>
      <p:graphicFrame>
        <p:nvGraphicFramePr>
          <p:cNvPr id="6" name="Table 6">
            <a:extLst>
              <a:ext uri="{FF2B5EF4-FFF2-40B4-BE49-F238E27FC236}">
                <a16:creationId xmlns:a16="http://schemas.microsoft.com/office/drawing/2014/main" id="{96A1C43F-BC48-4A30-8C96-8F3E82EAEFAE}"/>
              </a:ext>
            </a:extLst>
          </p:cNvPr>
          <p:cNvGraphicFramePr>
            <a:graphicFrameLocks noGrp="1"/>
          </p:cNvGraphicFramePr>
          <p:nvPr>
            <p:ph idx="1"/>
            <p:extLst>
              <p:ext uri="{D42A27DB-BD31-4B8C-83A1-F6EECF244321}">
                <p14:modId xmlns:p14="http://schemas.microsoft.com/office/powerpoint/2010/main" val="3587703040"/>
              </p:ext>
            </p:extLst>
          </p:nvPr>
        </p:nvGraphicFramePr>
        <p:xfrm>
          <a:off x="1107098" y="1676400"/>
          <a:ext cx="9977803" cy="3467639"/>
        </p:xfrm>
        <a:graphic>
          <a:graphicData uri="http://schemas.openxmlformats.org/drawingml/2006/table">
            <a:tbl>
              <a:tblPr firstRow="1" bandRow="1">
                <a:tableStyleId>{8799B23B-EC83-4686-B30A-512413B5E67A}</a:tableStyleId>
              </a:tblPr>
              <a:tblGrid>
                <a:gridCol w="8288186">
                  <a:extLst>
                    <a:ext uri="{9D8B030D-6E8A-4147-A177-3AD203B41FA5}">
                      <a16:colId xmlns:a16="http://schemas.microsoft.com/office/drawing/2014/main" val="2955354002"/>
                    </a:ext>
                  </a:extLst>
                </a:gridCol>
                <a:gridCol w="1689617">
                  <a:extLst>
                    <a:ext uri="{9D8B030D-6E8A-4147-A177-3AD203B41FA5}">
                      <a16:colId xmlns:a16="http://schemas.microsoft.com/office/drawing/2014/main" val="3690806239"/>
                    </a:ext>
                  </a:extLst>
                </a:gridCol>
              </a:tblGrid>
              <a:tr h="345682">
                <a:tc>
                  <a:txBody>
                    <a:bodyPr/>
                    <a:lstStyle/>
                    <a:p>
                      <a:r>
                        <a:rPr kumimoji="0" lang="en-US" sz="1700" b="1" kern="1200" dirty="0">
                          <a:ln>
                            <a:noFill/>
                          </a:ln>
                          <a:solidFill>
                            <a:schemeClr val="tx2"/>
                          </a:solidFill>
                          <a:effectLst/>
                          <a:latin typeface="+mj-lt"/>
                          <a:ea typeface="+mj-ea"/>
                          <a:cs typeface="+mj-cs"/>
                        </a:rPr>
                        <a:t>Item</a:t>
                      </a:r>
                    </a:p>
                  </a:txBody>
                  <a:tcPr marL="87142" marR="87142" marT="43571" marB="43571"/>
                </a:tc>
                <a:tc>
                  <a:txBody>
                    <a:bodyPr/>
                    <a:lstStyle/>
                    <a:p>
                      <a:r>
                        <a:rPr kumimoji="0" lang="en-US" sz="1700" b="1" kern="1200" dirty="0">
                          <a:ln>
                            <a:noFill/>
                          </a:ln>
                          <a:solidFill>
                            <a:schemeClr val="tx2"/>
                          </a:solidFill>
                          <a:effectLst/>
                          <a:latin typeface="+mj-lt"/>
                          <a:ea typeface="+mj-ea"/>
                          <a:cs typeface="+mj-cs"/>
                        </a:rPr>
                        <a:t>Coefficients</a:t>
                      </a:r>
                    </a:p>
                  </a:txBody>
                  <a:tcPr marL="87142" marR="87142" marT="43571" marB="43571"/>
                </a:tc>
                <a:extLst>
                  <a:ext uri="{0D108BD9-81ED-4DB2-BD59-A6C34878D82A}">
                    <a16:rowId xmlns:a16="http://schemas.microsoft.com/office/drawing/2014/main" val="3320142208"/>
                  </a:ext>
                </a:extLst>
              </a:tr>
              <a:tr h="420717">
                <a:tc>
                  <a:txBody>
                    <a:bodyPr/>
                    <a:lstStyle/>
                    <a:p>
                      <a:pPr>
                        <a:lnSpc>
                          <a:spcPct val="150000"/>
                        </a:lnSpc>
                      </a:pPr>
                      <a:r>
                        <a:rPr kumimoji="0" lang="en-US" sz="1600" b="0" kern="1200" dirty="0">
                          <a:ln>
                            <a:noFill/>
                          </a:ln>
                          <a:solidFill>
                            <a:schemeClr val="tx2"/>
                          </a:solidFill>
                          <a:effectLst/>
                          <a:latin typeface="+mj-lt"/>
                          <a:ea typeface="+mj-ea"/>
                          <a:cs typeface="+mj-cs"/>
                        </a:rPr>
                        <a:t>Lives the Company Way</a:t>
                      </a:r>
                    </a:p>
                  </a:txBody>
                  <a:tcPr marL="87142" marR="87142" marT="43571" marB="43571"/>
                </a:tc>
                <a:tc>
                  <a:txBody>
                    <a:bodyPr/>
                    <a:lstStyle/>
                    <a:p>
                      <a:pPr algn="ctr" fontAlgn="b"/>
                      <a:r>
                        <a:rPr kumimoji="0" lang="en-US" sz="1500" b="1" kern="1200" dirty="0">
                          <a:ln>
                            <a:noFill/>
                          </a:ln>
                          <a:solidFill>
                            <a:schemeClr val="tx2"/>
                          </a:solidFill>
                          <a:effectLst/>
                          <a:latin typeface="+mj-lt"/>
                          <a:ea typeface="+mj-ea"/>
                          <a:cs typeface="+mj-cs"/>
                        </a:rPr>
                        <a:t>-0.04</a:t>
                      </a:r>
                    </a:p>
                  </a:txBody>
                  <a:tcPr marL="7620" marR="7620" marT="7620" marB="0" anchor="b"/>
                </a:tc>
                <a:extLst>
                  <a:ext uri="{0D108BD9-81ED-4DB2-BD59-A6C34878D82A}">
                    <a16:rowId xmlns:a16="http://schemas.microsoft.com/office/drawing/2014/main" val="3600029848"/>
                  </a:ext>
                </a:extLst>
              </a:tr>
              <a:tr h="420717">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kern="1200" dirty="0">
                          <a:ln>
                            <a:noFill/>
                          </a:ln>
                          <a:solidFill>
                            <a:schemeClr val="tx2"/>
                          </a:solidFill>
                          <a:effectLst/>
                          <a:latin typeface="+mj-lt"/>
                          <a:ea typeface="+mj-ea"/>
                          <a:cs typeface="+mj-cs"/>
                        </a:rPr>
                        <a:t>Collaborates Across Boundaries</a:t>
                      </a:r>
                    </a:p>
                  </a:txBody>
                  <a:tcPr marL="87142" marR="87142" marT="43571" marB="43571"/>
                </a:tc>
                <a:tc>
                  <a:txBody>
                    <a:bodyPr/>
                    <a:lstStyle/>
                    <a:p>
                      <a:pPr algn="ctr" fontAlgn="b"/>
                      <a:r>
                        <a:rPr kumimoji="0" lang="en-US" sz="1500" b="1" kern="1200" dirty="0">
                          <a:ln>
                            <a:noFill/>
                          </a:ln>
                          <a:solidFill>
                            <a:schemeClr val="tx2"/>
                          </a:solidFill>
                          <a:effectLst/>
                          <a:latin typeface="+mj-lt"/>
                          <a:ea typeface="+mj-ea"/>
                          <a:cs typeface="+mj-cs"/>
                        </a:rPr>
                        <a:t>-0.03</a:t>
                      </a:r>
                    </a:p>
                  </a:txBody>
                  <a:tcPr marL="7620" marR="7620" marT="7620" marB="0" anchor="b"/>
                </a:tc>
                <a:extLst>
                  <a:ext uri="{0D108BD9-81ED-4DB2-BD59-A6C34878D82A}">
                    <a16:rowId xmlns:a16="http://schemas.microsoft.com/office/drawing/2014/main" val="2038984438"/>
                  </a:ext>
                </a:extLst>
              </a:tr>
              <a:tr h="420717">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kern="1200" dirty="0">
                          <a:ln>
                            <a:noFill/>
                          </a:ln>
                          <a:solidFill>
                            <a:schemeClr val="tx2"/>
                          </a:solidFill>
                          <a:effectLst/>
                          <a:latin typeface="+mj-lt"/>
                          <a:ea typeface="+mj-ea"/>
                          <a:cs typeface="+mj-cs"/>
                        </a:rPr>
                        <a:t>Drives Performance</a:t>
                      </a:r>
                    </a:p>
                  </a:txBody>
                  <a:tcPr marL="87142" marR="87142" marT="43571" marB="43571"/>
                </a:tc>
                <a:tc>
                  <a:txBody>
                    <a:bodyPr/>
                    <a:lstStyle/>
                    <a:p>
                      <a:pPr algn="ctr" fontAlgn="b"/>
                      <a:r>
                        <a:rPr kumimoji="0" lang="en-US" sz="1500" b="1" kern="1200" dirty="0">
                          <a:ln>
                            <a:noFill/>
                          </a:ln>
                          <a:solidFill>
                            <a:schemeClr val="tx2"/>
                          </a:solidFill>
                          <a:effectLst/>
                          <a:latin typeface="+mj-lt"/>
                          <a:ea typeface="+mj-ea"/>
                          <a:cs typeface="+mj-cs"/>
                        </a:rPr>
                        <a:t>-0.01</a:t>
                      </a:r>
                    </a:p>
                  </a:txBody>
                  <a:tcPr marL="7620" marR="7620" marT="7620" marB="0" anchor="b"/>
                </a:tc>
                <a:extLst>
                  <a:ext uri="{0D108BD9-81ED-4DB2-BD59-A6C34878D82A}">
                    <a16:rowId xmlns:a16="http://schemas.microsoft.com/office/drawing/2014/main" val="3380265954"/>
                  </a:ext>
                </a:extLst>
              </a:tr>
              <a:tr h="420717">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kern="1200" dirty="0">
                          <a:ln>
                            <a:noFill/>
                          </a:ln>
                          <a:solidFill>
                            <a:schemeClr val="tx2"/>
                          </a:solidFill>
                          <a:effectLst/>
                          <a:latin typeface="+mj-lt"/>
                          <a:ea typeface="+mj-ea"/>
                          <a:cs typeface="+mj-cs"/>
                        </a:rPr>
                        <a:t>Role specific functional/technical competencies</a:t>
                      </a:r>
                      <a:r>
                        <a:rPr kumimoji="0" lang="en-US" sz="1600" b="1" kern="1200" dirty="0">
                          <a:ln>
                            <a:noFill/>
                          </a:ln>
                          <a:solidFill>
                            <a:schemeClr val="tx2"/>
                          </a:solidFill>
                          <a:effectLst/>
                          <a:latin typeface="+mj-lt"/>
                          <a:ea typeface="+mj-ea"/>
                          <a:cs typeface="+mj-cs"/>
                        </a:rPr>
                        <a:t>***</a:t>
                      </a:r>
                    </a:p>
                  </a:txBody>
                  <a:tcPr marL="87142" marR="87142" marT="43571" marB="43571"/>
                </a:tc>
                <a:tc>
                  <a:txBody>
                    <a:bodyPr/>
                    <a:lstStyle/>
                    <a:p>
                      <a:pPr algn="ctr" fontAlgn="b"/>
                      <a:r>
                        <a:rPr kumimoji="0" lang="en-US" sz="1500" b="1" kern="1200" dirty="0">
                          <a:ln>
                            <a:noFill/>
                          </a:ln>
                          <a:solidFill>
                            <a:schemeClr val="tx2"/>
                          </a:solidFill>
                          <a:effectLst/>
                          <a:latin typeface="+mj-lt"/>
                          <a:ea typeface="+mj-ea"/>
                          <a:cs typeface="+mj-cs"/>
                        </a:rPr>
                        <a:t>0.27</a:t>
                      </a:r>
                    </a:p>
                  </a:txBody>
                  <a:tcPr marL="7620" marR="7620" marT="7620" marB="0" anchor="b"/>
                </a:tc>
                <a:extLst>
                  <a:ext uri="{0D108BD9-81ED-4DB2-BD59-A6C34878D82A}">
                    <a16:rowId xmlns:a16="http://schemas.microsoft.com/office/drawing/2014/main" val="2828605615"/>
                  </a:ext>
                </a:extLst>
              </a:tr>
              <a:tr h="597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a:ln>
                            <a:noFill/>
                          </a:ln>
                          <a:solidFill>
                            <a:schemeClr val="tx2"/>
                          </a:solidFill>
                          <a:effectLst/>
                          <a:latin typeface="+mj-lt"/>
                          <a:ea typeface="+mj-ea"/>
                          <a:cs typeface="+mj-cs"/>
                        </a:rPr>
                        <a:t>Given the amount of time in their role (6 months), my new hire’s current performance best reflects the following level.</a:t>
                      </a:r>
                    </a:p>
                  </a:txBody>
                  <a:tcPr marL="87142" marR="87142" marT="43571" marB="43571"/>
                </a:tc>
                <a:tc>
                  <a:txBody>
                    <a:bodyPr/>
                    <a:lstStyle/>
                    <a:p>
                      <a:pPr algn="ctr" fontAlgn="b"/>
                      <a:r>
                        <a:rPr kumimoji="0" lang="en-US" sz="1500" b="1" kern="1200" dirty="0">
                          <a:ln>
                            <a:noFill/>
                          </a:ln>
                          <a:solidFill>
                            <a:schemeClr val="tx2"/>
                          </a:solidFill>
                          <a:effectLst/>
                          <a:latin typeface="+mj-lt"/>
                          <a:ea typeface="+mj-ea"/>
                          <a:cs typeface="+mj-cs"/>
                        </a:rPr>
                        <a:t>0.03</a:t>
                      </a:r>
                    </a:p>
                  </a:txBody>
                  <a:tcPr marL="7620" marR="7620" marT="7620" marB="0" anchor="b"/>
                </a:tc>
                <a:extLst>
                  <a:ext uri="{0D108BD9-81ED-4DB2-BD59-A6C34878D82A}">
                    <a16:rowId xmlns:a16="http://schemas.microsoft.com/office/drawing/2014/main" val="3705899174"/>
                  </a:ext>
                </a:extLst>
              </a:tr>
              <a:tr h="420717">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kern="1200" dirty="0">
                          <a:ln>
                            <a:noFill/>
                          </a:ln>
                          <a:solidFill>
                            <a:schemeClr val="tx2"/>
                          </a:solidFill>
                          <a:effectLst/>
                          <a:latin typeface="+mj-lt"/>
                          <a:ea typeface="+mj-ea"/>
                          <a:cs typeface="+mj-cs"/>
                        </a:rPr>
                        <a:t>My new hire has assimilated well to the team.</a:t>
                      </a:r>
                    </a:p>
                  </a:txBody>
                  <a:tcPr marL="87142" marR="87142" marT="43571" marB="43571"/>
                </a:tc>
                <a:tc>
                  <a:txBody>
                    <a:bodyPr/>
                    <a:lstStyle/>
                    <a:p>
                      <a:pPr algn="ctr" fontAlgn="b"/>
                      <a:r>
                        <a:rPr kumimoji="0" lang="en-US" sz="1500" b="1" kern="1200" dirty="0">
                          <a:ln>
                            <a:noFill/>
                          </a:ln>
                          <a:solidFill>
                            <a:schemeClr val="tx2"/>
                          </a:solidFill>
                          <a:effectLst/>
                          <a:latin typeface="+mj-lt"/>
                          <a:ea typeface="+mj-ea"/>
                          <a:cs typeface="+mj-cs"/>
                        </a:rPr>
                        <a:t>-0.07</a:t>
                      </a:r>
                    </a:p>
                  </a:txBody>
                  <a:tcPr marL="7620" marR="7620" marT="7620" marB="0" anchor="b"/>
                </a:tc>
                <a:extLst>
                  <a:ext uri="{0D108BD9-81ED-4DB2-BD59-A6C34878D82A}">
                    <a16:rowId xmlns:a16="http://schemas.microsoft.com/office/drawing/2014/main" val="1559114625"/>
                  </a:ext>
                </a:extLst>
              </a:tr>
              <a:tr h="420717">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kern="1200" dirty="0">
                          <a:ln>
                            <a:noFill/>
                          </a:ln>
                          <a:solidFill>
                            <a:schemeClr val="tx2"/>
                          </a:solidFill>
                          <a:effectLst/>
                          <a:latin typeface="+mj-lt"/>
                          <a:ea typeface="+mj-ea"/>
                          <a:cs typeface="+mj-cs"/>
                        </a:rPr>
                        <a:t>I have received positive feedback about my new hire from others.</a:t>
                      </a:r>
                      <a:endParaRPr kumimoji="0" lang="en-US" sz="1600" b="1" kern="1200" dirty="0">
                        <a:ln>
                          <a:noFill/>
                        </a:ln>
                        <a:solidFill>
                          <a:schemeClr val="tx2"/>
                        </a:solidFill>
                        <a:effectLst/>
                        <a:latin typeface="+mj-lt"/>
                        <a:ea typeface="+mj-ea"/>
                        <a:cs typeface="+mj-cs"/>
                      </a:endParaRPr>
                    </a:p>
                  </a:txBody>
                  <a:tcPr marL="87142" marR="87142" marT="43571" marB="43571"/>
                </a:tc>
                <a:tc>
                  <a:txBody>
                    <a:bodyPr/>
                    <a:lstStyle/>
                    <a:p>
                      <a:pPr algn="ctr" fontAlgn="b"/>
                      <a:r>
                        <a:rPr kumimoji="0" lang="en-US" sz="1500" b="1" kern="1200" dirty="0">
                          <a:ln>
                            <a:noFill/>
                          </a:ln>
                          <a:solidFill>
                            <a:schemeClr val="tx2"/>
                          </a:solidFill>
                          <a:effectLst/>
                          <a:latin typeface="+mj-lt"/>
                          <a:ea typeface="+mj-ea"/>
                          <a:cs typeface="+mj-cs"/>
                        </a:rPr>
                        <a:t>-0.05</a:t>
                      </a:r>
                    </a:p>
                  </a:txBody>
                  <a:tcPr marL="7620" marR="7620" marT="7620" marB="0" anchor="b"/>
                </a:tc>
                <a:extLst>
                  <a:ext uri="{0D108BD9-81ED-4DB2-BD59-A6C34878D82A}">
                    <a16:rowId xmlns:a16="http://schemas.microsoft.com/office/drawing/2014/main" val="2491941470"/>
                  </a:ext>
                </a:extLst>
              </a:tr>
            </a:tbl>
          </a:graphicData>
        </a:graphic>
      </p:graphicFrame>
      <p:sp>
        <p:nvSpPr>
          <p:cNvPr id="4" name="TextBox 3">
            <a:extLst>
              <a:ext uri="{FF2B5EF4-FFF2-40B4-BE49-F238E27FC236}">
                <a16:creationId xmlns:a16="http://schemas.microsoft.com/office/drawing/2014/main" id="{4361BBD1-A6AC-4201-9E7E-F11BBD93A130}"/>
              </a:ext>
            </a:extLst>
          </p:cNvPr>
          <p:cNvSpPr txBox="1"/>
          <p:nvPr/>
        </p:nvSpPr>
        <p:spPr>
          <a:xfrm>
            <a:off x="609600" y="5629898"/>
            <a:ext cx="10972800" cy="1573444"/>
          </a:xfrm>
          <a:prstGeom prst="rect">
            <a:avLst/>
          </a:prstGeom>
          <a:noFill/>
          <a:ln>
            <a:noFill/>
          </a:ln>
        </p:spPr>
        <p:txBody>
          <a:bodyPr wrap="square" rtlCol="0">
            <a:spAutoFit/>
          </a:bodyPr>
          <a:lstStyle/>
          <a:p>
            <a:pPr algn="just">
              <a:lnSpc>
                <a:spcPct val="150000"/>
              </a:lnSpc>
            </a:pPr>
            <a:r>
              <a:rPr lang="en-US" sz="1200" dirty="0">
                <a:solidFill>
                  <a:schemeClr val="tx2"/>
                </a:solidFill>
                <a:latin typeface="+mj-lt"/>
                <a:ea typeface="+mj-ea"/>
                <a:cs typeface="+mj-cs"/>
              </a:rPr>
              <a:t>*A multiple regression was conducted to predict 3P Rating based on Hire Scores. A significant regression equation was found (F(7,165)=13.39, p&lt;.05), with an R</a:t>
            </a:r>
            <a:r>
              <a:rPr lang="en-US" sz="1200" baseline="30000" dirty="0">
                <a:solidFill>
                  <a:schemeClr val="tx2"/>
                </a:solidFill>
                <a:latin typeface="+mj-lt"/>
                <a:ea typeface="+mj-ea"/>
                <a:cs typeface="+mj-cs"/>
              </a:rPr>
              <a:t>2</a:t>
            </a:r>
            <a:r>
              <a:rPr lang="en-US" sz="1200" dirty="0">
                <a:solidFill>
                  <a:schemeClr val="tx2"/>
                </a:solidFill>
                <a:latin typeface="+mj-lt"/>
                <a:ea typeface="+mj-ea"/>
                <a:cs typeface="+mj-cs"/>
              </a:rPr>
              <a:t> of  0.362. The total number of sample used for this test is (n=173).  </a:t>
            </a:r>
          </a:p>
          <a:p>
            <a:pPr algn="just">
              <a:lnSpc>
                <a:spcPct val="150000"/>
              </a:lnSpc>
            </a:pPr>
            <a:r>
              <a:rPr lang="en-US" sz="1200" dirty="0">
                <a:solidFill>
                  <a:schemeClr val="tx2"/>
                </a:solidFill>
                <a:latin typeface="+mj-lt"/>
                <a:ea typeface="+mj-ea"/>
                <a:cs typeface="+mj-cs"/>
              </a:rPr>
              <a:t>***</a:t>
            </a:r>
            <a:r>
              <a:rPr lang="en-US" sz="1200" i="1" dirty="0">
                <a:solidFill>
                  <a:schemeClr val="tx2"/>
                </a:solidFill>
                <a:latin typeface="+mj-lt"/>
                <a:ea typeface="+mj-ea"/>
                <a:cs typeface="+mj-cs"/>
              </a:rPr>
              <a:t>’Role specific functional/technical competencies’ </a:t>
            </a:r>
            <a:r>
              <a:rPr lang="en-US" sz="1200" dirty="0">
                <a:solidFill>
                  <a:schemeClr val="tx2"/>
                </a:solidFill>
                <a:latin typeface="+mj-lt"/>
                <a:ea typeface="+mj-ea"/>
                <a:cs typeface="+mj-cs"/>
              </a:rPr>
              <a:t>has significance p-value in predicting the 3P Rating. </a:t>
            </a:r>
          </a:p>
          <a:p>
            <a:pPr algn="just">
              <a:lnSpc>
                <a:spcPct val="150000"/>
              </a:lnSpc>
            </a:pPr>
            <a:endParaRPr lang="en-US" sz="1200" dirty="0">
              <a:solidFill>
                <a:schemeClr val="tx2"/>
              </a:solidFill>
              <a:latin typeface="+mj-lt"/>
              <a:ea typeface="+mj-ea"/>
              <a:cs typeface="+mj-cs"/>
            </a:endParaRPr>
          </a:p>
          <a:p>
            <a:pPr algn="just">
              <a:lnSpc>
                <a:spcPct val="150000"/>
              </a:lnSpc>
            </a:pPr>
            <a:endParaRPr lang="en-US" dirty="0" err="1"/>
          </a:p>
        </p:txBody>
      </p:sp>
    </p:spTree>
    <p:extLst>
      <p:ext uri="{BB962C8B-B14F-4D97-AF65-F5344CB8AC3E}">
        <p14:creationId xmlns:p14="http://schemas.microsoft.com/office/powerpoint/2010/main" val="249780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a:xfrm>
            <a:off x="609600" y="533400"/>
            <a:ext cx="10972800" cy="1143000"/>
          </a:xfrm>
        </p:spPr>
        <p:txBody>
          <a:bodyPr>
            <a:normAutofit/>
          </a:bodyPr>
          <a:lstStyle/>
          <a:p>
            <a:r>
              <a:rPr lang="en-US" sz="3400" dirty="0"/>
              <a:t>Do Quality of Hire Scores Predict 3P Rating?</a:t>
            </a:r>
            <a:br>
              <a:rPr lang="en-US" sz="3400" dirty="0"/>
            </a:br>
            <a:r>
              <a:rPr lang="en-US" sz="3200" dirty="0">
                <a:solidFill>
                  <a:schemeClr val="accent2"/>
                </a:solidFill>
              </a:rPr>
              <a:t>Home Office Employees</a:t>
            </a:r>
            <a:endParaRPr lang="en-US" sz="3200" dirty="0"/>
          </a:p>
        </p:txBody>
      </p:sp>
      <p:sp>
        <p:nvSpPr>
          <p:cNvPr id="8" name="TextBox 7">
            <a:extLst>
              <a:ext uri="{FF2B5EF4-FFF2-40B4-BE49-F238E27FC236}">
                <a16:creationId xmlns:a16="http://schemas.microsoft.com/office/drawing/2014/main" id="{D5389F61-B71E-47AE-A63A-0F972B4E4075}"/>
              </a:ext>
            </a:extLst>
          </p:cNvPr>
          <p:cNvSpPr txBox="1"/>
          <p:nvPr/>
        </p:nvSpPr>
        <p:spPr>
          <a:xfrm>
            <a:off x="548052" y="1767257"/>
            <a:ext cx="11034348" cy="584775"/>
          </a:xfrm>
          <a:prstGeom prst="rect">
            <a:avLst/>
          </a:prstGeom>
          <a:noFill/>
          <a:ln>
            <a:noFill/>
          </a:ln>
        </p:spPr>
        <p:txBody>
          <a:bodyPr wrap="square" rtlCol="0">
            <a:spAutoFit/>
          </a:bodyPr>
          <a:lstStyle/>
          <a:p>
            <a:r>
              <a:rPr lang="en-US" sz="1600" dirty="0">
                <a:solidFill>
                  <a:schemeClr val="tx2"/>
                </a:solidFill>
                <a:latin typeface="+mj-lt"/>
                <a:ea typeface="+mj-ea"/>
                <a:cs typeface="+mj-cs"/>
              </a:rPr>
              <a:t>Quality of Hire Rating for </a:t>
            </a:r>
            <a:r>
              <a:rPr lang="en-US" sz="1600" i="1" dirty="0">
                <a:solidFill>
                  <a:schemeClr val="tx2"/>
                </a:solidFill>
                <a:latin typeface="+mj-lt"/>
                <a:ea typeface="+mj-ea"/>
                <a:cs typeface="+mj-cs"/>
              </a:rPr>
              <a:t>‘Role specific functional/technical competencies’ </a:t>
            </a:r>
            <a:r>
              <a:rPr lang="en-US" sz="1600" dirty="0">
                <a:solidFill>
                  <a:schemeClr val="tx2"/>
                </a:solidFill>
                <a:latin typeface="+mj-lt"/>
                <a:ea typeface="+mj-ea"/>
                <a:cs typeface="+mj-cs"/>
              </a:rPr>
              <a:t>predicts the 3P Rating after 1.5 years in role.</a:t>
            </a:r>
            <a:endParaRPr lang="en-US" sz="1600" i="1" dirty="0">
              <a:solidFill>
                <a:schemeClr val="tx2"/>
              </a:solidFill>
              <a:latin typeface="+mj-lt"/>
              <a:ea typeface="+mj-ea"/>
              <a:cs typeface="+mj-cs"/>
            </a:endParaRPr>
          </a:p>
        </p:txBody>
      </p:sp>
      <p:sp>
        <p:nvSpPr>
          <p:cNvPr id="7" name="TextBox 6">
            <a:extLst>
              <a:ext uri="{FF2B5EF4-FFF2-40B4-BE49-F238E27FC236}">
                <a16:creationId xmlns:a16="http://schemas.microsoft.com/office/drawing/2014/main" id="{BD7A2F67-8765-4CBD-9A0F-A5256F86A559}"/>
              </a:ext>
            </a:extLst>
          </p:cNvPr>
          <p:cNvSpPr txBox="1"/>
          <p:nvPr/>
        </p:nvSpPr>
        <p:spPr>
          <a:xfrm>
            <a:off x="609600" y="6209777"/>
            <a:ext cx="10972800" cy="1296445"/>
          </a:xfrm>
          <a:prstGeom prst="rect">
            <a:avLst/>
          </a:prstGeom>
          <a:noFill/>
          <a:ln>
            <a:noFill/>
          </a:ln>
        </p:spPr>
        <p:txBody>
          <a:bodyPr wrap="square" rtlCol="0">
            <a:spAutoFit/>
          </a:bodyPr>
          <a:lstStyle/>
          <a:p>
            <a:pPr algn="just">
              <a:lnSpc>
                <a:spcPct val="150000"/>
              </a:lnSpc>
            </a:pPr>
            <a:r>
              <a:rPr lang="en-US" sz="1200" dirty="0">
                <a:solidFill>
                  <a:schemeClr val="tx2"/>
                </a:solidFill>
                <a:latin typeface="+mj-lt"/>
                <a:ea typeface="+mj-ea"/>
                <a:cs typeface="+mj-cs"/>
              </a:rPr>
              <a:t>***</a:t>
            </a:r>
            <a:r>
              <a:rPr lang="en-US" sz="1200" i="1" dirty="0">
                <a:solidFill>
                  <a:schemeClr val="tx2"/>
                </a:solidFill>
                <a:latin typeface="+mj-lt"/>
                <a:ea typeface="+mj-ea"/>
                <a:cs typeface="+mj-cs"/>
              </a:rPr>
              <a:t>’Role specific functional/technical competencies’ </a:t>
            </a:r>
            <a:r>
              <a:rPr lang="en-US" sz="1200" dirty="0">
                <a:solidFill>
                  <a:schemeClr val="tx2"/>
                </a:solidFill>
                <a:latin typeface="+mj-lt"/>
                <a:ea typeface="+mj-ea"/>
                <a:cs typeface="+mj-cs"/>
              </a:rPr>
              <a:t>has significance p-value in predicting the 3P Rating.  The significant increase in the graph verifies the predicting behavior.  The total number of samples are (n= 173)</a:t>
            </a:r>
          </a:p>
          <a:p>
            <a:pPr algn="just">
              <a:lnSpc>
                <a:spcPct val="150000"/>
              </a:lnSpc>
            </a:pPr>
            <a:endParaRPr lang="en-US" sz="1200" dirty="0">
              <a:solidFill>
                <a:schemeClr val="tx2"/>
              </a:solidFill>
              <a:latin typeface="+mj-lt"/>
              <a:ea typeface="+mj-ea"/>
              <a:cs typeface="+mj-cs"/>
            </a:endParaRPr>
          </a:p>
          <a:p>
            <a:pPr algn="just">
              <a:lnSpc>
                <a:spcPct val="150000"/>
              </a:lnSpc>
            </a:pPr>
            <a:endParaRPr lang="en-US" dirty="0" err="1"/>
          </a:p>
        </p:txBody>
      </p:sp>
      <p:graphicFrame>
        <p:nvGraphicFramePr>
          <p:cNvPr id="6" name="Chart 5">
            <a:extLst>
              <a:ext uri="{FF2B5EF4-FFF2-40B4-BE49-F238E27FC236}">
                <a16:creationId xmlns:a16="http://schemas.microsoft.com/office/drawing/2014/main" id="{315FEA4A-6DB1-4002-8974-B8D9CCA842E6}"/>
              </a:ext>
            </a:extLst>
          </p:cNvPr>
          <p:cNvGraphicFramePr>
            <a:graphicFrameLocks/>
          </p:cNvGraphicFramePr>
          <p:nvPr>
            <p:extLst>
              <p:ext uri="{D42A27DB-BD31-4B8C-83A1-F6EECF244321}">
                <p14:modId xmlns:p14="http://schemas.microsoft.com/office/powerpoint/2010/main" val="2287344983"/>
              </p:ext>
            </p:extLst>
          </p:nvPr>
        </p:nvGraphicFramePr>
        <p:xfrm>
          <a:off x="1704640" y="2221524"/>
          <a:ext cx="8782720" cy="41030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406875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docProps/app.xml><?xml version="1.0" encoding="utf-8"?>
<Properties xmlns="http://schemas.openxmlformats.org/officeDocument/2006/extended-properties" xmlns:vt="http://schemas.openxmlformats.org/officeDocument/2006/docPropsVTypes">
  <Template/>
  <TotalTime>6330</TotalTime>
  <Words>1576</Words>
  <Application>Microsoft Office PowerPoint</Application>
  <PresentationFormat>Widescreen</PresentationFormat>
  <Paragraphs>159</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Palatino Linotype</vt:lpstr>
      <vt:lpstr>Wingdings 2</vt:lpstr>
      <vt:lpstr>Presentation on brainstorming</vt:lpstr>
      <vt:lpstr>Quality of Hire Analysis January 2013-December 2015 Hires</vt:lpstr>
      <vt:lpstr>Quality of Hire Data Analysis Questions</vt:lpstr>
      <vt:lpstr>Quality of Hire Executive Summary</vt:lpstr>
      <vt:lpstr>Do Quality of Hire Scores Predict IC Attainment? Sales Employees</vt:lpstr>
      <vt:lpstr>Do Quality of Hire Scores Predict IC Attainment? Sales Employees</vt:lpstr>
      <vt:lpstr>Do Quality of Hire Scores Predict ACE Performance? Sales Employees</vt:lpstr>
      <vt:lpstr>Do Quality of Hire Scores Predict ACE Performance? Sales Employees</vt:lpstr>
      <vt:lpstr>Do Quality of Hire Scores Predict 3P Rating? Home Office Employees</vt:lpstr>
      <vt:lpstr>Do Quality of Hire Scores Predict 3P Rating? Home Office Employees</vt:lpstr>
      <vt:lpstr>Do Quality of Hire Scores Predict Turnover? Home-Office And Sales Employees</vt:lpstr>
      <vt:lpstr>Do Quality of Hire Scores Predict Turnover? Home-Office And Sales Employees</vt:lpstr>
      <vt:lpstr>Do Quality of Hire Scores Predict Turnover? Comparison with different Hire Score Items</vt:lpstr>
      <vt:lpstr>Appendix </vt:lpstr>
      <vt:lpstr>Overall Hire Scores</vt:lpstr>
      <vt:lpstr>Comparison Of Hire Scores For Home &amp; Sales Employee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of Hire Analysis January 2013-December 2015 Hires</dc:title>
  <dc:creator>Sandesh Sharma</dc:creator>
  <cp:lastModifiedBy>Sandesh Sharma</cp:lastModifiedBy>
  <cp:revision>50</cp:revision>
  <dcterms:created xsi:type="dcterms:W3CDTF">2019-09-19T01:55:46Z</dcterms:created>
  <dcterms:modified xsi:type="dcterms:W3CDTF">2019-10-17T13:41:08Z</dcterms:modified>
</cp:coreProperties>
</file>